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93" r:id="rId5"/>
    <p:sldId id="292" r:id="rId6"/>
    <p:sldId id="294" r:id="rId7"/>
    <p:sldId id="295" r:id="rId8"/>
    <p:sldId id="296" r:id="rId9"/>
    <p:sldId id="297" r:id="rId10"/>
    <p:sldId id="298" r:id="rId11"/>
    <p:sldId id="299" r:id="rId12"/>
    <p:sldId id="332" r:id="rId13"/>
    <p:sldId id="301" r:id="rId14"/>
    <p:sldId id="302" r:id="rId15"/>
    <p:sldId id="303" r:id="rId16"/>
    <p:sldId id="304" r:id="rId17"/>
    <p:sldId id="305" r:id="rId18"/>
    <p:sldId id="764" r:id="rId19"/>
    <p:sldId id="306" r:id="rId20"/>
    <p:sldId id="308" r:id="rId21"/>
    <p:sldId id="309" r:id="rId22"/>
    <p:sldId id="310" r:id="rId23"/>
    <p:sldId id="311" r:id="rId24"/>
    <p:sldId id="313" r:id="rId25"/>
    <p:sldId id="314" r:id="rId26"/>
    <p:sldId id="315" r:id="rId27"/>
    <p:sldId id="317" r:id="rId28"/>
    <p:sldId id="318" r:id="rId29"/>
    <p:sldId id="319" r:id="rId30"/>
    <p:sldId id="320" r:id="rId31"/>
    <p:sldId id="765" r:id="rId32"/>
    <p:sldId id="322" r:id="rId33"/>
    <p:sldId id="323" r:id="rId34"/>
    <p:sldId id="324" r:id="rId35"/>
    <p:sldId id="325" r:id="rId36"/>
    <p:sldId id="326" r:id="rId37"/>
    <p:sldId id="327" r:id="rId38"/>
    <p:sldId id="328" r:id="rId39"/>
    <p:sldId id="329" r:id="rId40"/>
    <p:sldId id="271" r:id="rId41"/>
    <p:sldId id="330" r:id="rId42"/>
    <p:sldId id="333" r:id="rId43"/>
    <p:sldId id="334" r:id="rId44"/>
    <p:sldId id="335" r:id="rId45"/>
    <p:sldId id="336" r:id="rId46"/>
    <p:sldId id="337" r:id="rId47"/>
    <p:sldId id="338" r:id="rId48"/>
    <p:sldId id="33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CE0E5-02DF-4A59-A190-FE0C04BFD60A}" v="1" dt="2025-02-13T16:06:32.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3" d="100"/>
          <a:sy n="103" d="100"/>
        </p:scale>
        <p:origin x="144" y="1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88" y="90"/>
      </p:cViewPr>
      <p:guideLst>
        <p:guide orient="horz" pos="288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ord" userId="7f68e3ff-d45d-46b4-b9de-a0cf65c6ba03" providerId="ADAL" clId="{B11CE0E5-02DF-4A59-A190-FE0C04BFD60A}"/>
    <pc:docChg chg="custSel modSld modMainMaster">
      <pc:chgData name="Peter Ford" userId="7f68e3ff-d45d-46b4-b9de-a0cf65c6ba03" providerId="ADAL" clId="{B11CE0E5-02DF-4A59-A190-FE0C04BFD60A}" dt="2025-02-14T09:12:25.516" v="5179" actId="2711"/>
      <pc:docMkLst>
        <pc:docMk/>
      </pc:docMkLst>
      <pc:sldChg chg="modNotes">
        <pc:chgData name="Peter Ford" userId="7f68e3ff-d45d-46b4-b9de-a0cf65c6ba03" providerId="ADAL" clId="{B11CE0E5-02DF-4A59-A190-FE0C04BFD60A}" dt="2025-02-13T16:19:06.018" v="4555" actId="20577"/>
        <pc:sldMkLst>
          <pc:docMk/>
          <pc:sldMk cId="0" sldId="271"/>
        </pc:sldMkLst>
      </pc:sldChg>
      <pc:sldChg chg="modNotes modNotesTx">
        <pc:chgData name="Peter Ford" userId="7f68e3ff-d45d-46b4-b9de-a0cf65c6ba03" providerId="ADAL" clId="{B11CE0E5-02DF-4A59-A190-FE0C04BFD60A}" dt="2025-02-14T08:56:36.324" v="4878" actId="20577"/>
        <pc:sldMkLst>
          <pc:docMk/>
          <pc:sldMk cId="870096480" sldId="292"/>
        </pc:sldMkLst>
      </pc:sldChg>
      <pc:sldChg chg="modNotes modNotesTx">
        <pc:chgData name="Peter Ford" userId="7f68e3ff-d45d-46b4-b9de-a0cf65c6ba03" providerId="ADAL" clId="{B11CE0E5-02DF-4A59-A190-FE0C04BFD60A}" dt="2025-02-14T08:56:19.705" v="4876" actId="2711"/>
        <pc:sldMkLst>
          <pc:docMk/>
          <pc:sldMk cId="2613084075" sldId="293"/>
        </pc:sldMkLst>
      </pc:sldChg>
      <pc:sldChg chg="modNotes">
        <pc:chgData name="Peter Ford" userId="7f68e3ff-d45d-46b4-b9de-a0cf65c6ba03" providerId="ADAL" clId="{B11CE0E5-02DF-4A59-A190-FE0C04BFD60A}" dt="2025-02-13T13:55:40.006" v="174" actId="20577"/>
        <pc:sldMkLst>
          <pc:docMk/>
          <pc:sldMk cId="2852576978" sldId="294"/>
        </pc:sldMkLst>
      </pc:sldChg>
      <pc:sldChg chg="modNotes">
        <pc:chgData name="Peter Ford" userId="7f68e3ff-d45d-46b4-b9de-a0cf65c6ba03" providerId="ADAL" clId="{B11CE0E5-02DF-4A59-A190-FE0C04BFD60A}" dt="2025-02-14T08:58:05.888" v="4955" actId="20577"/>
        <pc:sldMkLst>
          <pc:docMk/>
          <pc:sldMk cId="1412809866" sldId="295"/>
        </pc:sldMkLst>
      </pc:sldChg>
      <pc:sldChg chg="modNotes">
        <pc:chgData name="Peter Ford" userId="7f68e3ff-d45d-46b4-b9de-a0cf65c6ba03" providerId="ADAL" clId="{B11CE0E5-02DF-4A59-A190-FE0C04BFD60A}" dt="2025-02-14T08:58:22.128" v="4960" actId="20577"/>
        <pc:sldMkLst>
          <pc:docMk/>
          <pc:sldMk cId="3440889814" sldId="296"/>
        </pc:sldMkLst>
      </pc:sldChg>
      <pc:sldChg chg="modNotes">
        <pc:chgData name="Peter Ford" userId="7f68e3ff-d45d-46b4-b9de-a0cf65c6ba03" providerId="ADAL" clId="{B11CE0E5-02DF-4A59-A190-FE0C04BFD60A}" dt="2025-02-14T09:00:36.320" v="4994" actId="20577"/>
        <pc:sldMkLst>
          <pc:docMk/>
          <pc:sldMk cId="3774477273" sldId="297"/>
        </pc:sldMkLst>
      </pc:sldChg>
      <pc:sldChg chg="modNotes">
        <pc:chgData name="Peter Ford" userId="7f68e3ff-d45d-46b4-b9de-a0cf65c6ba03" providerId="ADAL" clId="{B11CE0E5-02DF-4A59-A190-FE0C04BFD60A}" dt="2025-02-14T09:02:18.504" v="5040" actId="20577"/>
        <pc:sldMkLst>
          <pc:docMk/>
          <pc:sldMk cId="3675071130" sldId="298"/>
        </pc:sldMkLst>
      </pc:sldChg>
      <pc:sldChg chg="modSp mod modNotes">
        <pc:chgData name="Peter Ford" userId="7f68e3ff-d45d-46b4-b9de-a0cf65c6ba03" providerId="ADAL" clId="{B11CE0E5-02DF-4A59-A190-FE0C04BFD60A}" dt="2025-02-14T09:04:01.576" v="5062" actId="20577"/>
        <pc:sldMkLst>
          <pc:docMk/>
          <pc:sldMk cId="2977024971" sldId="299"/>
        </pc:sldMkLst>
        <pc:spChg chg="mod">
          <ac:chgData name="Peter Ford" userId="7f68e3ff-d45d-46b4-b9de-a0cf65c6ba03" providerId="ADAL" clId="{B11CE0E5-02DF-4A59-A190-FE0C04BFD60A}" dt="2025-02-13T14:50:24.725" v="418" actId="6549"/>
          <ac:spMkLst>
            <pc:docMk/>
            <pc:sldMk cId="2977024971" sldId="299"/>
            <ac:spMk id="3" creationId="{D97893DE-9F29-95C1-747F-069EC86D7F26}"/>
          </ac:spMkLst>
        </pc:spChg>
      </pc:sldChg>
      <pc:sldChg chg="modSp mod modNotes">
        <pc:chgData name="Peter Ford" userId="7f68e3ff-d45d-46b4-b9de-a0cf65c6ba03" providerId="ADAL" clId="{B11CE0E5-02DF-4A59-A190-FE0C04BFD60A}" dt="2025-02-14T09:07:01.916" v="5163" actId="20577"/>
        <pc:sldMkLst>
          <pc:docMk/>
          <pc:sldMk cId="1151028970" sldId="301"/>
        </pc:sldMkLst>
        <pc:spChg chg="mod">
          <ac:chgData name="Peter Ford" userId="7f68e3ff-d45d-46b4-b9de-a0cf65c6ba03" providerId="ADAL" clId="{B11CE0E5-02DF-4A59-A190-FE0C04BFD60A}" dt="2025-02-13T13:27:38.675" v="10" actId="20577"/>
          <ac:spMkLst>
            <pc:docMk/>
            <pc:sldMk cId="1151028970" sldId="301"/>
            <ac:spMk id="3" creationId="{D97893DE-9F29-95C1-747F-069EC86D7F26}"/>
          </ac:spMkLst>
        </pc:spChg>
      </pc:sldChg>
      <pc:sldChg chg="modNotes">
        <pc:chgData name="Peter Ford" userId="7f68e3ff-d45d-46b4-b9de-a0cf65c6ba03" providerId="ADAL" clId="{B11CE0E5-02DF-4A59-A190-FE0C04BFD60A}" dt="2025-02-13T15:05:19.075" v="845" actId="20577"/>
        <pc:sldMkLst>
          <pc:docMk/>
          <pc:sldMk cId="1411279693" sldId="302"/>
        </pc:sldMkLst>
      </pc:sldChg>
      <pc:sldChg chg="modSp mod modNotes">
        <pc:chgData name="Peter Ford" userId="7f68e3ff-d45d-46b4-b9de-a0cf65c6ba03" providerId="ADAL" clId="{B11CE0E5-02DF-4A59-A190-FE0C04BFD60A}" dt="2025-02-14T09:07:29.584" v="5167" actId="20577"/>
        <pc:sldMkLst>
          <pc:docMk/>
          <pc:sldMk cId="2886136548" sldId="303"/>
        </pc:sldMkLst>
        <pc:spChg chg="mod">
          <ac:chgData name="Peter Ford" userId="7f68e3ff-d45d-46b4-b9de-a0cf65c6ba03" providerId="ADAL" clId="{B11CE0E5-02DF-4A59-A190-FE0C04BFD60A}" dt="2025-02-13T13:28:34.938" v="15" actId="1076"/>
          <ac:spMkLst>
            <pc:docMk/>
            <pc:sldMk cId="2886136548" sldId="303"/>
            <ac:spMk id="2" creationId="{F4CF097B-6E99-5A1F-446C-77BE11604C5D}"/>
          </ac:spMkLst>
        </pc:spChg>
        <pc:spChg chg="mod">
          <ac:chgData name="Peter Ford" userId="7f68e3ff-d45d-46b4-b9de-a0cf65c6ba03" providerId="ADAL" clId="{B11CE0E5-02DF-4A59-A190-FE0C04BFD60A}" dt="2025-02-13T13:28:43.897" v="16" actId="1076"/>
          <ac:spMkLst>
            <pc:docMk/>
            <pc:sldMk cId="2886136548" sldId="303"/>
            <ac:spMk id="3" creationId="{D97893DE-9F29-95C1-747F-069EC86D7F26}"/>
          </ac:spMkLst>
        </pc:spChg>
        <pc:picChg chg="mod">
          <ac:chgData name="Peter Ford" userId="7f68e3ff-d45d-46b4-b9de-a0cf65c6ba03" providerId="ADAL" clId="{B11CE0E5-02DF-4A59-A190-FE0C04BFD60A}" dt="2025-02-13T13:28:29.106" v="13" actId="1076"/>
          <ac:picMkLst>
            <pc:docMk/>
            <pc:sldMk cId="2886136548" sldId="303"/>
            <ac:picMk id="6" creationId="{E3278878-B88E-4731-2B02-2024636437EB}"/>
          </ac:picMkLst>
        </pc:picChg>
        <pc:picChg chg="mod">
          <ac:chgData name="Peter Ford" userId="7f68e3ff-d45d-46b4-b9de-a0cf65c6ba03" providerId="ADAL" clId="{B11CE0E5-02DF-4A59-A190-FE0C04BFD60A}" dt="2025-02-13T13:28:30.714" v="14" actId="1076"/>
          <ac:picMkLst>
            <pc:docMk/>
            <pc:sldMk cId="2886136548" sldId="303"/>
            <ac:picMk id="8" creationId="{B0FC6C47-5A75-1B32-80F3-F573E8527E72}"/>
          </ac:picMkLst>
        </pc:picChg>
      </pc:sldChg>
      <pc:sldChg chg="modNotes">
        <pc:chgData name="Peter Ford" userId="7f68e3ff-d45d-46b4-b9de-a0cf65c6ba03" providerId="ADAL" clId="{B11CE0E5-02DF-4A59-A190-FE0C04BFD60A}" dt="2025-02-13T15:06:36.837" v="941" actId="20577"/>
        <pc:sldMkLst>
          <pc:docMk/>
          <pc:sldMk cId="3945030879" sldId="304"/>
        </pc:sldMkLst>
      </pc:sldChg>
      <pc:sldChg chg="modNotes">
        <pc:chgData name="Peter Ford" userId="7f68e3ff-d45d-46b4-b9de-a0cf65c6ba03" providerId="ADAL" clId="{B11CE0E5-02DF-4A59-A190-FE0C04BFD60A}" dt="2025-02-13T15:07:51.005" v="957" actId="20577"/>
        <pc:sldMkLst>
          <pc:docMk/>
          <pc:sldMk cId="538335786" sldId="305"/>
        </pc:sldMkLst>
      </pc:sldChg>
      <pc:sldChg chg="modNotes">
        <pc:chgData name="Peter Ford" userId="7f68e3ff-d45d-46b4-b9de-a0cf65c6ba03" providerId="ADAL" clId="{B11CE0E5-02DF-4A59-A190-FE0C04BFD60A}" dt="2025-02-13T15:15:57.622" v="1235" actId="20577"/>
        <pc:sldMkLst>
          <pc:docMk/>
          <pc:sldMk cId="3739334492" sldId="308"/>
        </pc:sldMkLst>
      </pc:sldChg>
      <pc:sldChg chg="modSp mod modNotes">
        <pc:chgData name="Peter Ford" userId="7f68e3ff-d45d-46b4-b9de-a0cf65c6ba03" providerId="ADAL" clId="{B11CE0E5-02DF-4A59-A190-FE0C04BFD60A}" dt="2025-02-13T15:18:32.822" v="1552" actId="20577"/>
        <pc:sldMkLst>
          <pc:docMk/>
          <pc:sldMk cId="3917561840" sldId="309"/>
        </pc:sldMkLst>
        <pc:spChg chg="mod">
          <ac:chgData name="Peter Ford" userId="7f68e3ff-d45d-46b4-b9de-a0cf65c6ba03" providerId="ADAL" clId="{B11CE0E5-02DF-4A59-A190-FE0C04BFD60A}" dt="2025-02-13T13:40:42.434" v="25" actId="1076"/>
          <ac:spMkLst>
            <pc:docMk/>
            <pc:sldMk cId="3917561840" sldId="309"/>
            <ac:spMk id="2" creationId="{F4CF097B-6E99-5A1F-446C-77BE11604C5D}"/>
          </ac:spMkLst>
        </pc:spChg>
        <pc:spChg chg="mod">
          <ac:chgData name="Peter Ford" userId="7f68e3ff-d45d-46b4-b9de-a0cf65c6ba03" providerId="ADAL" clId="{B11CE0E5-02DF-4A59-A190-FE0C04BFD60A}" dt="2025-02-13T13:40:39.164" v="24" actId="1076"/>
          <ac:spMkLst>
            <pc:docMk/>
            <pc:sldMk cId="3917561840" sldId="309"/>
            <ac:spMk id="6" creationId="{1A801E09-803E-4E9C-B916-3354BE8B023A}"/>
          </ac:spMkLst>
        </pc:spChg>
      </pc:sldChg>
      <pc:sldChg chg="modSp mod modNotes">
        <pc:chgData name="Peter Ford" userId="7f68e3ff-d45d-46b4-b9de-a0cf65c6ba03" providerId="ADAL" clId="{B11CE0E5-02DF-4A59-A190-FE0C04BFD60A}" dt="2025-02-14T09:09:35.756" v="5173" actId="20577"/>
        <pc:sldMkLst>
          <pc:docMk/>
          <pc:sldMk cId="1698981931" sldId="310"/>
        </pc:sldMkLst>
        <pc:spChg chg="mod">
          <ac:chgData name="Peter Ford" userId="7f68e3ff-d45d-46b4-b9de-a0cf65c6ba03" providerId="ADAL" clId="{B11CE0E5-02DF-4A59-A190-FE0C04BFD60A}" dt="2025-02-13T13:39:33.396" v="21" actId="20577"/>
          <ac:spMkLst>
            <pc:docMk/>
            <pc:sldMk cId="1698981931" sldId="310"/>
            <ac:spMk id="4" creationId="{07A7B733-CE21-F652-D9A8-78D0069DE462}"/>
          </ac:spMkLst>
        </pc:spChg>
      </pc:sldChg>
      <pc:sldChg chg="modNotes">
        <pc:chgData name="Peter Ford" userId="7f68e3ff-d45d-46b4-b9de-a0cf65c6ba03" providerId="ADAL" clId="{B11CE0E5-02DF-4A59-A190-FE0C04BFD60A}" dt="2025-02-14T09:10:13.466" v="5178" actId="20577"/>
        <pc:sldMkLst>
          <pc:docMk/>
          <pc:sldMk cId="1853491338" sldId="311"/>
        </pc:sldMkLst>
      </pc:sldChg>
      <pc:sldChg chg="modNotes">
        <pc:chgData name="Peter Ford" userId="7f68e3ff-d45d-46b4-b9de-a0cf65c6ba03" providerId="ADAL" clId="{B11CE0E5-02DF-4A59-A190-FE0C04BFD60A}" dt="2025-02-13T15:22:46.249" v="1852" actId="20577"/>
        <pc:sldMkLst>
          <pc:docMk/>
          <pc:sldMk cId="567980167" sldId="313"/>
        </pc:sldMkLst>
      </pc:sldChg>
      <pc:sldChg chg="modSp mod modNotes">
        <pc:chgData name="Peter Ford" userId="7f68e3ff-d45d-46b4-b9de-a0cf65c6ba03" providerId="ADAL" clId="{B11CE0E5-02DF-4A59-A190-FE0C04BFD60A}" dt="2025-02-13T15:23:56.277" v="1853" actId="207"/>
        <pc:sldMkLst>
          <pc:docMk/>
          <pc:sldMk cId="373316809" sldId="314"/>
        </pc:sldMkLst>
        <pc:spChg chg="mod">
          <ac:chgData name="Peter Ford" userId="7f68e3ff-d45d-46b4-b9de-a0cf65c6ba03" providerId="ADAL" clId="{B11CE0E5-02DF-4A59-A190-FE0C04BFD60A}" dt="2025-02-13T13:44:34.961" v="62" actId="20577"/>
          <ac:spMkLst>
            <pc:docMk/>
            <pc:sldMk cId="373316809" sldId="314"/>
            <ac:spMk id="6" creationId="{4C6E2978-1E92-D17D-1B03-B62E85192B82}"/>
          </ac:spMkLst>
        </pc:spChg>
      </pc:sldChg>
      <pc:sldChg chg="modNotes">
        <pc:chgData name="Peter Ford" userId="7f68e3ff-d45d-46b4-b9de-a0cf65c6ba03" providerId="ADAL" clId="{B11CE0E5-02DF-4A59-A190-FE0C04BFD60A}" dt="2025-02-13T15:28:41.076" v="2052" actId="20577"/>
        <pc:sldMkLst>
          <pc:docMk/>
          <pc:sldMk cId="2249765789" sldId="317"/>
        </pc:sldMkLst>
      </pc:sldChg>
      <pc:sldChg chg="modNotes">
        <pc:chgData name="Peter Ford" userId="7f68e3ff-d45d-46b4-b9de-a0cf65c6ba03" providerId="ADAL" clId="{B11CE0E5-02DF-4A59-A190-FE0C04BFD60A}" dt="2025-02-13T15:51:02.122" v="2313" actId="20577"/>
        <pc:sldMkLst>
          <pc:docMk/>
          <pc:sldMk cId="437189657" sldId="318"/>
        </pc:sldMkLst>
      </pc:sldChg>
      <pc:sldChg chg="modNotes">
        <pc:chgData name="Peter Ford" userId="7f68e3ff-d45d-46b4-b9de-a0cf65c6ba03" providerId="ADAL" clId="{B11CE0E5-02DF-4A59-A190-FE0C04BFD60A}" dt="2025-02-13T15:51:25.041" v="2314" actId="20577"/>
        <pc:sldMkLst>
          <pc:docMk/>
          <pc:sldMk cId="1029250557" sldId="319"/>
        </pc:sldMkLst>
      </pc:sldChg>
      <pc:sldChg chg="modNotes">
        <pc:chgData name="Peter Ford" userId="7f68e3ff-d45d-46b4-b9de-a0cf65c6ba03" providerId="ADAL" clId="{B11CE0E5-02DF-4A59-A190-FE0C04BFD60A}" dt="2025-02-13T15:54:07.562" v="2439" actId="20577"/>
        <pc:sldMkLst>
          <pc:docMk/>
          <pc:sldMk cId="1781482178" sldId="320"/>
        </pc:sldMkLst>
      </pc:sldChg>
      <pc:sldChg chg="modNotes">
        <pc:chgData name="Peter Ford" userId="7f68e3ff-d45d-46b4-b9de-a0cf65c6ba03" providerId="ADAL" clId="{B11CE0E5-02DF-4A59-A190-FE0C04BFD60A}" dt="2025-02-13T16:00:10.911" v="2911" actId="20577"/>
        <pc:sldMkLst>
          <pc:docMk/>
          <pc:sldMk cId="271565377" sldId="322"/>
        </pc:sldMkLst>
      </pc:sldChg>
      <pc:sldChg chg="modNotes">
        <pc:chgData name="Peter Ford" userId="7f68e3ff-d45d-46b4-b9de-a0cf65c6ba03" providerId="ADAL" clId="{B11CE0E5-02DF-4A59-A190-FE0C04BFD60A}" dt="2025-02-13T16:05:33.784" v="3333" actId="20577"/>
        <pc:sldMkLst>
          <pc:docMk/>
          <pc:sldMk cId="3452747437" sldId="323"/>
        </pc:sldMkLst>
      </pc:sldChg>
      <pc:sldChg chg="modNotes">
        <pc:chgData name="Peter Ford" userId="7f68e3ff-d45d-46b4-b9de-a0cf65c6ba03" providerId="ADAL" clId="{B11CE0E5-02DF-4A59-A190-FE0C04BFD60A}" dt="2025-02-13T16:09:25.953" v="3673" actId="20577"/>
        <pc:sldMkLst>
          <pc:docMk/>
          <pc:sldMk cId="4087819631" sldId="324"/>
        </pc:sldMkLst>
      </pc:sldChg>
      <pc:sldChg chg="modNotes">
        <pc:chgData name="Peter Ford" userId="7f68e3ff-d45d-46b4-b9de-a0cf65c6ba03" providerId="ADAL" clId="{B11CE0E5-02DF-4A59-A190-FE0C04BFD60A}" dt="2025-02-13T16:10:21.129" v="3677" actId="6549"/>
        <pc:sldMkLst>
          <pc:docMk/>
          <pc:sldMk cId="1024565646" sldId="325"/>
        </pc:sldMkLst>
      </pc:sldChg>
      <pc:sldChg chg="modNotes">
        <pc:chgData name="Peter Ford" userId="7f68e3ff-d45d-46b4-b9de-a0cf65c6ba03" providerId="ADAL" clId="{B11CE0E5-02DF-4A59-A190-FE0C04BFD60A}" dt="2025-02-13T16:11:34.530" v="3679" actId="20577"/>
        <pc:sldMkLst>
          <pc:docMk/>
          <pc:sldMk cId="118908872" sldId="326"/>
        </pc:sldMkLst>
      </pc:sldChg>
      <pc:sldChg chg="modNotes">
        <pc:chgData name="Peter Ford" userId="7f68e3ff-d45d-46b4-b9de-a0cf65c6ba03" providerId="ADAL" clId="{B11CE0E5-02DF-4A59-A190-FE0C04BFD60A}" dt="2025-02-13T16:14:30.732" v="3917" actId="20577"/>
        <pc:sldMkLst>
          <pc:docMk/>
          <pc:sldMk cId="3765561990" sldId="328"/>
        </pc:sldMkLst>
      </pc:sldChg>
      <pc:sldChg chg="modNotes">
        <pc:chgData name="Peter Ford" userId="7f68e3ff-d45d-46b4-b9de-a0cf65c6ba03" providerId="ADAL" clId="{B11CE0E5-02DF-4A59-A190-FE0C04BFD60A}" dt="2025-02-13T16:15:09.970" v="4021" actId="20577"/>
        <pc:sldMkLst>
          <pc:docMk/>
          <pc:sldMk cId="2174634891" sldId="329"/>
        </pc:sldMkLst>
      </pc:sldChg>
      <pc:sldChg chg="modNotes">
        <pc:chgData name="Peter Ford" userId="7f68e3ff-d45d-46b4-b9de-a0cf65c6ba03" providerId="ADAL" clId="{B11CE0E5-02DF-4A59-A190-FE0C04BFD60A}" dt="2025-02-14T09:06:45.646" v="5161" actId="20577"/>
        <pc:sldMkLst>
          <pc:docMk/>
          <pc:sldMk cId="3965387089" sldId="332"/>
        </pc:sldMkLst>
      </pc:sldChg>
      <pc:sldChg chg="addSp delSp modSp mod">
        <pc:chgData name="Peter Ford" userId="7f68e3ff-d45d-46b4-b9de-a0cf65c6ba03" providerId="ADAL" clId="{B11CE0E5-02DF-4A59-A190-FE0C04BFD60A}" dt="2025-02-13T13:22:46.416" v="4" actId="14100"/>
        <pc:sldMkLst>
          <pc:docMk/>
          <pc:sldMk cId="261896235" sldId="333"/>
        </pc:sldMkLst>
        <pc:spChg chg="add del mod">
          <ac:chgData name="Peter Ford" userId="7f68e3ff-d45d-46b4-b9de-a0cf65c6ba03" providerId="ADAL" clId="{B11CE0E5-02DF-4A59-A190-FE0C04BFD60A}" dt="2025-02-13T13:22:28.145" v="1" actId="22"/>
          <ac:spMkLst>
            <pc:docMk/>
            <pc:sldMk cId="261896235" sldId="333"/>
            <ac:spMk id="5" creationId="{BE20B9A3-8CA8-AC8C-2B74-D3F78A8E102E}"/>
          </ac:spMkLst>
        </pc:spChg>
        <pc:picChg chg="del">
          <ac:chgData name="Peter Ford" userId="7f68e3ff-d45d-46b4-b9de-a0cf65c6ba03" providerId="ADAL" clId="{B11CE0E5-02DF-4A59-A190-FE0C04BFD60A}" dt="2025-02-13T13:22:25.593" v="0" actId="478"/>
          <ac:picMkLst>
            <pc:docMk/>
            <pc:sldMk cId="261896235" sldId="333"/>
            <ac:picMk id="4" creationId="{3409AD96-407D-7CCF-BA80-4FEE79A5B03A}"/>
          </ac:picMkLst>
        </pc:picChg>
        <pc:picChg chg="add mod ord">
          <ac:chgData name="Peter Ford" userId="7f68e3ff-d45d-46b4-b9de-a0cf65c6ba03" providerId="ADAL" clId="{B11CE0E5-02DF-4A59-A190-FE0C04BFD60A}" dt="2025-02-13T13:22:46.416" v="4" actId="14100"/>
          <ac:picMkLst>
            <pc:docMk/>
            <pc:sldMk cId="261896235" sldId="333"/>
            <ac:picMk id="7" creationId="{6AF5DC59-CD81-91F5-6BA8-CCDFF2E90412}"/>
          </ac:picMkLst>
        </pc:picChg>
      </pc:sldChg>
      <pc:sldChg chg="modNotes">
        <pc:chgData name="Peter Ford" userId="7f68e3ff-d45d-46b4-b9de-a0cf65c6ba03" providerId="ADAL" clId="{B11CE0E5-02DF-4A59-A190-FE0C04BFD60A}" dt="2025-02-13T16:20:59.940" v="4610" actId="20577"/>
        <pc:sldMkLst>
          <pc:docMk/>
          <pc:sldMk cId="2845128418" sldId="334"/>
        </pc:sldMkLst>
      </pc:sldChg>
      <pc:sldChg chg="modNotes">
        <pc:chgData name="Peter Ford" userId="7f68e3ff-d45d-46b4-b9de-a0cf65c6ba03" providerId="ADAL" clId="{B11CE0E5-02DF-4A59-A190-FE0C04BFD60A}" dt="2025-02-13T16:21:18.092" v="4611"/>
        <pc:sldMkLst>
          <pc:docMk/>
          <pc:sldMk cId="3717147106" sldId="335"/>
        </pc:sldMkLst>
      </pc:sldChg>
      <pc:sldChg chg="modNotes">
        <pc:chgData name="Peter Ford" userId="7f68e3ff-d45d-46b4-b9de-a0cf65c6ba03" providerId="ADAL" clId="{B11CE0E5-02DF-4A59-A190-FE0C04BFD60A}" dt="2025-02-13T16:21:26.029" v="4612"/>
        <pc:sldMkLst>
          <pc:docMk/>
          <pc:sldMk cId="3422167298" sldId="336"/>
        </pc:sldMkLst>
      </pc:sldChg>
      <pc:sldChg chg="modNotes">
        <pc:chgData name="Peter Ford" userId="7f68e3ff-d45d-46b4-b9de-a0cf65c6ba03" providerId="ADAL" clId="{B11CE0E5-02DF-4A59-A190-FE0C04BFD60A}" dt="2025-02-13T16:21:37.421" v="4613"/>
        <pc:sldMkLst>
          <pc:docMk/>
          <pc:sldMk cId="2565062576" sldId="337"/>
        </pc:sldMkLst>
      </pc:sldChg>
      <pc:sldChg chg="modNotes">
        <pc:chgData name="Peter Ford" userId="7f68e3ff-d45d-46b4-b9de-a0cf65c6ba03" providerId="ADAL" clId="{B11CE0E5-02DF-4A59-A190-FE0C04BFD60A}" dt="2025-02-13T16:22:43.674" v="4767" actId="20577"/>
        <pc:sldMkLst>
          <pc:docMk/>
          <pc:sldMk cId="113528514" sldId="338"/>
        </pc:sldMkLst>
      </pc:sldChg>
      <pc:sldChg chg="modNotes">
        <pc:chgData name="Peter Ford" userId="7f68e3ff-d45d-46b4-b9de-a0cf65c6ba03" providerId="ADAL" clId="{B11CE0E5-02DF-4A59-A190-FE0C04BFD60A}" dt="2025-02-13T16:23:38.290" v="4874" actId="20577"/>
        <pc:sldMkLst>
          <pc:docMk/>
          <pc:sldMk cId="2995954752" sldId="339"/>
        </pc:sldMkLst>
      </pc:sldChg>
      <pc:sldChg chg="modNotes">
        <pc:chgData name="Peter Ford" userId="7f68e3ff-d45d-46b4-b9de-a0cf65c6ba03" providerId="ADAL" clId="{B11CE0E5-02DF-4A59-A190-FE0C04BFD60A}" dt="2025-02-14T09:08:10.401" v="5171" actId="6549"/>
        <pc:sldMkLst>
          <pc:docMk/>
          <pc:sldMk cId="1975963641" sldId="764"/>
        </pc:sldMkLst>
      </pc:sldChg>
      <pc:sldChg chg="modNotes">
        <pc:chgData name="Peter Ford" userId="7f68e3ff-d45d-46b4-b9de-a0cf65c6ba03" providerId="ADAL" clId="{B11CE0E5-02DF-4A59-A190-FE0C04BFD60A}" dt="2025-02-14T09:12:25.516" v="5179" actId="2711"/>
        <pc:sldMkLst>
          <pc:docMk/>
          <pc:sldMk cId="2795717645" sldId="765"/>
        </pc:sldMkLst>
      </pc:sldChg>
      <pc:sldMasterChg chg="modSldLayout">
        <pc:chgData name="Peter Ford" userId="7f68e3ff-d45d-46b4-b9de-a0cf65c6ba03" providerId="ADAL" clId="{B11CE0E5-02DF-4A59-A190-FE0C04BFD60A}" dt="2025-02-13T14:49:08.080" v="386" actId="735"/>
        <pc:sldMasterMkLst>
          <pc:docMk/>
          <pc:sldMasterMk cId="2991693322" sldId="2147483660"/>
        </pc:sldMasterMkLst>
        <pc:sldLayoutChg chg="modSp">
          <pc:chgData name="Peter Ford" userId="7f68e3ff-d45d-46b4-b9de-a0cf65c6ba03" providerId="ADAL" clId="{B11CE0E5-02DF-4A59-A190-FE0C04BFD60A}" dt="2025-02-13T14:49:08.080" v="386" actId="735"/>
          <pc:sldLayoutMkLst>
            <pc:docMk/>
            <pc:sldMasterMk cId="2991693322" sldId="2147483660"/>
            <pc:sldLayoutMk cId="222049052"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91A94-33A1-4D4C-8D83-BC29FCC81F79}" type="doc">
      <dgm:prSet loTypeId="urn:microsoft.com/office/officeart/2005/8/layout/venn1" loCatId="relationship" qsTypeId="urn:microsoft.com/office/officeart/2005/8/quickstyle/3d3" qsCatId="3D" csTypeId="urn:microsoft.com/office/officeart/2005/8/colors/accent1_1" csCatId="accent1" phldr="1"/>
      <dgm:spPr/>
    </dgm:pt>
    <dgm:pt modelId="{96F1B9C0-43F2-4B8F-BCDA-6D82E5558581}">
      <dgm:prSet phldrT="[Text]" custT="1"/>
      <dgm:spPr>
        <a:solidFill>
          <a:srgbClr val="7030A0">
            <a:alpha val="50000"/>
          </a:srgbClr>
        </a:solidFill>
      </dgm:spPr>
      <dgm:t>
        <a:bodyPr/>
        <a:lstStyle/>
        <a:p>
          <a:r>
            <a:rPr lang="en-GB" sz="2800"/>
            <a:t>What the facts say</a:t>
          </a:r>
        </a:p>
      </dgm:t>
    </dgm:pt>
    <dgm:pt modelId="{1A8F1055-816A-4C27-9668-B56BABF1B4EA}" type="parTrans" cxnId="{43F5BA50-BE68-44ED-93C4-8FE791BCD683}">
      <dgm:prSet/>
      <dgm:spPr/>
      <dgm:t>
        <a:bodyPr/>
        <a:lstStyle/>
        <a:p>
          <a:endParaRPr lang="en-GB"/>
        </a:p>
      </dgm:t>
    </dgm:pt>
    <dgm:pt modelId="{3B76ED6F-9004-49FA-BA02-DB2A4841F603}" type="sibTrans" cxnId="{43F5BA50-BE68-44ED-93C4-8FE791BCD683}">
      <dgm:prSet/>
      <dgm:spPr/>
      <dgm:t>
        <a:bodyPr/>
        <a:lstStyle/>
        <a:p>
          <a:endParaRPr lang="en-GB"/>
        </a:p>
      </dgm:t>
    </dgm:pt>
    <dgm:pt modelId="{64A47530-0CBD-4F35-AEE9-E58F250614B0}">
      <dgm:prSet phldrT="[Text]" custT="1"/>
      <dgm:spPr>
        <a:solidFill>
          <a:srgbClr val="FFFF00">
            <a:alpha val="50000"/>
          </a:srgbClr>
        </a:solidFill>
      </dgm:spPr>
      <dgm:t>
        <a:bodyPr/>
        <a:lstStyle/>
        <a:p>
          <a:r>
            <a:rPr lang="en-GB" sz="2800"/>
            <a:t>What confirms your beliefs</a:t>
          </a:r>
        </a:p>
      </dgm:t>
    </dgm:pt>
    <dgm:pt modelId="{79D138B8-C2B0-4F2E-A120-4EECEFE91A1C}" type="parTrans" cxnId="{77BD4C2C-F192-4BEA-AE0E-B6C15C1FA0BE}">
      <dgm:prSet/>
      <dgm:spPr/>
      <dgm:t>
        <a:bodyPr/>
        <a:lstStyle/>
        <a:p>
          <a:endParaRPr lang="en-GB"/>
        </a:p>
      </dgm:t>
    </dgm:pt>
    <dgm:pt modelId="{162CCFC7-F0DE-4EF1-B813-13B910681465}" type="sibTrans" cxnId="{77BD4C2C-F192-4BEA-AE0E-B6C15C1FA0BE}">
      <dgm:prSet/>
      <dgm:spPr/>
      <dgm:t>
        <a:bodyPr/>
        <a:lstStyle/>
        <a:p>
          <a:endParaRPr lang="en-GB"/>
        </a:p>
      </dgm:t>
    </dgm:pt>
    <dgm:pt modelId="{5793D8F0-6841-480F-8AF9-96FD796C8544}" type="pres">
      <dgm:prSet presAssocID="{20C91A94-33A1-4D4C-8D83-BC29FCC81F79}" presName="compositeShape" presStyleCnt="0">
        <dgm:presLayoutVars>
          <dgm:chMax val="7"/>
          <dgm:dir/>
          <dgm:resizeHandles val="exact"/>
        </dgm:presLayoutVars>
      </dgm:prSet>
      <dgm:spPr/>
    </dgm:pt>
    <dgm:pt modelId="{42EEF064-06EF-4B12-9F0A-FE811361B896}" type="pres">
      <dgm:prSet presAssocID="{96F1B9C0-43F2-4B8F-BCDA-6D82E5558581}" presName="circ1" presStyleLbl="vennNode1" presStyleIdx="0" presStyleCnt="2"/>
      <dgm:spPr/>
    </dgm:pt>
    <dgm:pt modelId="{6157B3FA-8F86-4FE2-8D55-94B543AF0117}" type="pres">
      <dgm:prSet presAssocID="{96F1B9C0-43F2-4B8F-BCDA-6D82E5558581}" presName="circ1Tx" presStyleLbl="revTx" presStyleIdx="0" presStyleCnt="0">
        <dgm:presLayoutVars>
          <dgm:chMax val="0"/>
          <dgm:chPref val="0"/>
          <dgm:bulletEnabled val="1"/>
        </dgm:presLayoutVars>
      </dgm:prSet>
      <dgm:spPr/>
    </dgm:pt>
    <dgm:pt modelId="{F9D23438-307F-470C-A622-AF964A7BF685}" type="pres">
      <dgm:prSet presAssocID="{64A47530-0CBD-4F35-AEE9-E58F250614B0}" presName="circ2" presStyleLbl="vennNode1" presStyleIdx="1" presStyleCnt="2" custScaleX="100703"/>
      <dgm:spPr/>
    </dgm:pt>
    <dgm:pt modelId="{8CD2B578-31CD-4AF4-AD74-B85B32F0BBBD}" type="pres">
      <dgm:prSet presAssocID="{64A47530-0CBD-4F35-AEE9-E58F250614B0}" presName="circ2Tx" presStyleLbl="revTx" presStyleIdx="0" presStyleCnt="0">
        <dgm:presLayoutVars>
          <dgm:chMax val="0"/>
          <dgm:chPref val="0"/>
          <dgm:bulletEnabled val="1"/>
        </dgm:presLayoutVars>
      </dgm:prSet>
      <dgm:spPr/>
    </dgm:pt>
  </dgm:ptLst>
  <dgm:cxnLst>
    <dgm:cxn modelId="{470EA320-1C87-4BDE-A598-1DA944505514}" type="presOf" srcId="{96F1B9C0-43F2-4B8F-BCDA-6D82E5558581}" destId="{42EEF064-06EF-4B12-9F0A-FE811361B896}" srcOrd="0" destOrd="0" presId="urn:microsoft.com/office/officeart/2005/8/layout/venn1"/>
    <dgm:cxn modelId="{77BD4C2C-F192-4BEA-AE0E-B6C15C1FA0BE}" srcId="{20C91A94-33A1-4D4C-8D83-BC29FCC81F79}" destId="{64A47530-0CBD-4F35-AEE9-E58F250614B0}" srcOrd="1" destOrd="0" parTransId="{79D138B8-C2B0-4F2E-A120-4EECEFE91A1C}" sibTransId="{162CCFC7-F0DE-4EF1-B813-13B910681465}"/>
    <dgm:cxn modelId="{96E88749-503E-4E5C-8341-F753493EA435}" type="presOf" srcId="{20C91A94-33A1-4D4C-8D83-BC29FCC81F79}" destId="{5793D8F0-6841-480F-8AF9-96FD796C8544}" srcOrd="0" destOrd="0" presId="urn:microsoft.com/office/officeart/2005/8/layout/venn1"/>
    <dgm:cxn modelId="{5253046E-68BB-42CD-A668-77AE4429EDA4}" type="presOf" srcId="{64A47530-0CBD-4F35-AEE9-E58F250614B0}" destId="{F9D23438-307F-470C-A622-AF964A7BF685}" srcOrd="0" destOrd="0" presId="urn:microsoft.com/office/officeart/2005/8/layout/venn1"/>
    <dgm:cxn modelId="{43F5BA50-BE68-44ED-93C4-8FE791BCD683}" srcId="{20C91A94-33A1-4D4C-8D83-BC29FCC81F79}" destId="{96F1B9C0-43F2-4B8F-BCDA-6D82E5558581}" srcOrd="0" destOrd="0" parTransId="{1A8F1055-816A-4C27-9668-B56BABF1B4EA}" sibTransId="{3B76ED6F-9004-49FA-BA02-DB2A4841F603}"/>
    <dgm:cxn modelId="{2FC71EBF-C39C-4429-8124-D1E888A060A8}" type="presOf" srcId="{64A47530-0CBD-4F35-AEE9-E58F250614B0}" destId="{8CD2B578-31CD-4AF4-AD74-B85B32F0BBBD}" srcOrd="1" destOrd="0" presId="urn:microsoft.com/office/officeart/2005/8/layout/venn1"/>
    <dgm:cxn modelId="{328E30DD-D907-419A-8619-498098C44164}" type="presOf" srcId="{96F1B9C0-43F2-4B8F-BCDA-6D82E5558581}" destId="{6157B3FA-8F86-4FE2-8D55-94B543AF0117}" srcOrd="1" destOrd="0" presId="urn:microsoft.com/office/officeart/2005/8/layout/venn1"/>
    <dgm:cxn modelId="{DA206950-7167-4246-A361-6D8404197E4B}" type="presParOf" srcId="{5793D8F0-6841-480F-8AF9-96FD796C8544}" destId="{42EEF064-06EF-4B12-9F0A-FE811361B896}" srcOrd="0" destOrd="0" presId="urn:microsoft.com/office/officeart/2005/8/layout/venn1"/>
    <dgm:cxn modelId="{54E65465-CE4E-48CE-B159-DFA0F3EE68A5}" type="presParOf" srcId="{5793D8F0-6841-480F-8AF9-96FD796C8544}" destId="{6157B3FA-8F86-4FE2-8D55-94B543AF0117}" srcOrd="1" destOrd="0" presId="urn:microsoft.com/office/officeart/2005/8/layout/venn1"/>
    <dgm:cxn modelId="{EB88FFED-FD12-48F5-B30C-26A51C214B8E}" type="presParOf" srcId="{5793D8F0-6841-480F-8AF9-96FD796C8544}" destId="{F9D23438-307F-470C-A622-AF964A7BF685}" srcOrd="2" destOrd="0" presId="urn:microsoft.com/office/officeart/2005/8/layout/venn1"/>
    <dgm:cxn modelId="{68949059-EE7C-4D6D-980A-DA6E227EAF87}" type="presParOf" srcId="{5793D8F0-6841-480F-8AF9-96FD796C8544}" destId="{8CD2B578-31CD-4AF4-AD74-B85B32F0BBB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F064-06EF-4B12-9F0A-FE811361B896}">
      <dsp:nvSpPr>
        <dsp:cNvPr id="0" name=""/>
        <dsp:cNvSpPr/>
      </dsp:nvSpPr>
      <dsp:spPr>
        <a:xfrm>
          <a:off x="112249" y="333508"/>
          <a:ext cx="2894299" cy="2894299"/>
        </a:xfrm>
        <a:prstGeom prst="ellipse">
          <a:avLst/>
        </a:prstGeom>
        <a:solidFill>
          <a:srgbClr val="7030A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a:t>What the facts say</a:t>
          </a:r>
        </a:p>
      </dsp:txBody>
      <dsp:txXfrm>
        <a:off x="516408" y="674808"/>
        <a:ext cx="1668785" cy="2211699"/>
      </dsp:txXfrm>
    </dsp:sp>
    <dsp:sp modelId="{F9D23438-307F-470C-A622-AF964A7BF685}">
      <dsp:nvSpPr>
        <dsp:cNvPr id="0" name=""/>
        <dsp:cNvSpPr/>
      </dsp:nvSpPr>
      <dsp:spPr>
        <a:xfrm>
          <a:off x="2188057" y="333508"/>
          <a:ext cx="2914646" cy="2894299"/>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a:t>What confirms your beliefs</a:t>
          </a:r>
        </a:p>
      </dsp:txBody>
      <dsp:txXfrm>
        <a:off x="3015187" y="674808"/>
        <a:ext cx="1680516" cy="22116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ABB1-1745-4369-8B68-7006BC8FF31E}"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387C8-FC91-4A3C-9634-2B17C6CC0AF5}" type="slidenum">
              <a:rPr lang="en-GB" smtClean="0"/>
              <a:t>‹#›</a:t>
            </a:fld>
            <a:endParaRPr lang="en-GB"/>
          </a:p>
        </p:txBody>
      </p:sp>
    </p:spTree>
    <p:extLst>
      <p:ext uri="{BB962C8B-B14F-4D97-AF65-F5344CB8AC3E}">
        <p14:creationId xmlns:p14="http://schemas.microsoft.com/office/powerpoint/2010/main" val="21547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housing-and-economic-development-needs-assessmen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cs typeface="+mn-cs"/>
            </a:endParaRPr>
          </a:p>
          <a:p>
            <a:pPr eaLnBrk="1" hangingPunct="1">
              <a:defRPr/>
            </a:pPr>
            <a:endParaRPr lang="en-US" dirty="0">
              <a:cs typeface="+mn-cs"/>
            </a:endParaRPr>
          </a:p>
          <a:p>
            <a:pPr eaLnBrk="1" hangingPunct="1">
              <a:defRPr/>
            </a:pPr>
            <a:r>
              <a:rPr lang="en-US" dirty="0">
                <a:latin typeface="Arial" panose="020B0604020202020204" pitchFamily="34" charset="0"/>
                <a:cs typeface="Arial" panose="020B0604020202020204" pitchFamily="34" charset="0"/>
              </a:rPr>
              <a:t>The slides in this presentation provide the basis for and introductory presentation for this councillor training support. </a:t>
            </a:r>
          </a:p>
          <a:p>
            <a:pPr eaLnBrk="1" hangingPunct="1">
              <a:defRPr/>
            </a:pPr>
            <a:endParaRPr lang="en-US" dirty="0">
              <a:latin typeface="Arial" panose="020B0604020202020204" pitchFamily="34" charset="0"/>
              <a:cs typeface="Arial" panose="020B0604020202020204" pitchFamily="34" charset="0"/>
            </a:endParaRPr>
          </a:p>
          <a:p>
            <a:pPr eaLnBrk="1" hangingPunct="1">
              <a:defRPr/>
            </a:pPr>
            <a:r>
              <a:rPr lang="en-US" dirty="0">
                <a:latin typeface="Arial" panose="020B0604020202020204" pitchFamily="34" charset="0"/>
                <a:cs typeface="Arial" panose="020B0604020202020204" pitchFamily="34" charset="0"/>
              </a:rPr>
              <a:t>Each time the presentation is used, it should be tailored to address the key issues around making defensible planning decisions following discussions with the LPAs lead planning officer.  </a:t>
            </a:r>
          </a:p>
          <a:p>
            <a:pPr eaLnBrk="1" hangingPunct="1">
              <a:defRPr/>
            </a:pPr>
            <a:endParaRPr lang="en-US" dirty="0">
              <a:cs typeface="+mn-cs"/>
            </a:endParaRPr>
          </a:p>
          <a:p>
            <a:pPr eaLnBrk="1" hangingPunct="1">
              <a:defRPr/>
            </a:pPr>
            <a:endParaRPr lang="en-US" dirty="0">
              <a:cs typeface="+mn-cs"/>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a:t>
            </a:fld>
            <a:endParaRPr lang="en-GB"/>
          </a:p>
        </p:txBody>
      </p:sp>
    </p:spTree>
    <p:extLst>
      <p:ext uri="{BB962C8B-B14F-4D97-AF65-F5344CB8AC3E}">
        <p14:creationId xmlns:p14="http://schemas.microsoft.com/office/powerpoint/2010/main" val="97207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Write your scheme of delegation so that you are clear what applications need to be referred to Committee</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Most Committee agendas only have a handful of items to allow the agendas to be manageable</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Professional officers are employed by the Council to make Planning decisions so it should not be necessary for Committee to make the decisions on any more than 10% of applications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10</a:t>
            </a:fld>
            <a:endParaRPr lang="en-GB"/>
          </a:p>
        </p:txBody>
      </p:sp>
    </p:spTree>
    <p:extLst>
      <p:ext uri="{BB962C8B-B14F-4D97-AF65-F5344CB8AC3E}">
        <p14:creationId xmlns:p14="http://schemas.microsoft.com/office/powerpoint/2010/main" val="290629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These are the basic frameworks for policy led decisions</a:t>
            </a:r>
            <a:r>
              <a:rPr lang="en-GB" altLang="en-US" dirty="0">
                <a:latin typeface="Times New Roman" panose="02020603050405020304" pitchFamily="18" charset="0"/>
                <a:ea typeface="ＭＳ Ｐゴシック" panose="020B0600070205080204" pitchFamily="34"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London boroughs will also have the London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We suggest you include a slide that outlines the planning policy for your council and be clear about the status of each plan e.g. is the Local Plan out of date?</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11</a:t>
            </a:fld>
            <a:endParaRPr lang="en-GB"/>
          </a:p>
        </p:txBody>
      </p:sp>
    </p:spTree>
    <p:extLst>
      <p:ext uri="{BB962C8B-B14F-4D97-AF65-F5344CB8AC3E}">
        <p14:creationId xmlns:p14="http://schemas.microsoft.com/office/powerpoint/2010/main" val="137640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Restated in the 2004 TCP Compulsory Purchase Act</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It’s the law. </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12</a:t>
            </a:fld>
            <a:endParaRPr lang="en-GB"/>
          </a:p>
        </p:txBody>
      </p:sp>
    </p:spTree>
    <p:extLst>
      <p:ext uri="{BB962C8B-B14F-4D97-AF65-F5344CB8AC3E}">
        <p14:creationId xmlns:p14="http://schemas.microsoft.com/office/powerpoint/2010/main" val="315283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is largely duplication so you may want to incorporate the wording into other slides</a:t>
            </a:r>
          </a:p>
        </p:txBody>
      </p:sp>
      <p:sp>
        <p:nvSpPr>
          <p:cNvPr id="4" name="Slide Number Placeholder 3"/>
          <p:cNvSpPr>
            <a:spLocks noGrp="1"/>
          </p:cNvSpPr>
          <p:nvPr>
            <p:ph type="sldNum" sz="quarter" idx="5"/>
          </p:nvPr>
        </p:nvSpPr>
        <p:spPr/>
        <p:txBody>
          <a:bodyPr/>
          <a:lstStyle/>
          <a:p>
            <a:fld id="{D42387C8-FC91-4A3C-9634-2B17C6CC0AF5}" type="slidenum">
              <a:rPr lang="en-GB" smtClean="0"/>
              <a:t>13</a:t>
            </a:fld>
            <a:endParaRPr lang="en-GB"/>
          </a:p>
        </p:txBody>
      </p:sp>
    </p:spTree>
    <p:extLst>
      <p:ext uri="{BB962C8B-B14F-4D97-AF65-F5344CB8AC3E}">
        <p14:creationId xmlns:p14="http://schemas.microsoft.com/office/powerpoint/2010/main" val="177831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panose="020B0604020202020204" pitchFamily="34" charset="0"/>
                <a:ea typeface="ＭＳ Ｐゴシック" panose="020B0600070205080204" pitchFamily="34" charset="-128"/>
              </a:rPr>
              <a:t>The NPPF has the principle of ‘sustainable development’ running through it. Section 2, para 7 in the latest NPPF (December 2024) outlines the over-arching ECONOMIC, SOCIAL AND ENVIRONMENTAL objectives of sustainable development.</a:t>
            </a:r>
          </a:p>
          <a:p>
            <a:pPr>
              <a:spcBef>
                <a:spcPct val="0"/>
              </a:spcBef>
            </a:pP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Sustainable development is </a:t>
            </a:r>
            <a:r>
              <a:rPr lang="en-US" altLang="en-US" dirty="0" err="1">
                <a:latin typeface="Arial" panose="020B0604020202020204" pitchFamily="34" charset="0"/>
                <a:ea typeface="ＭＳ Ｐゴシック" panose="020B0600070205080204" pitchFamily="34" charset="-128"/>
              </a:rPr>
              <a:t>summarised</a:t>
            </a:r>
            <a:r>
              <a:rPr lang="en-US" altLang="en-US" dirty="0">
                <a:latin typeface="Arial" panose="020B0604020202020204" pitchFamily="34" charset="0"/>
                <a:ea typeface="ＭＳ Ｐゴシック" panose="020B0600070205080204" pitchFamily="34" charset="-128"/>
              </a:rPr>
              <a:t> as </a:t>
            </a:r>
            <a:r>
              <a:rPr lang="en-US" altLang="en-US" i="1" dirty="0">
                <a:latin typeface="Arial" panose="020B0604020202020204" pitchFamily="34" charset="0"/>
                <a:ea typeface="ＭＳ Ｐゴシック" panose="020B0600070205080204" pitchFamily="34" charset="-128"/>
              </a:rPr>
              <a:t>meeting the needs of the present without compromising the ability of future generations to meet their own needs.</a:t>
            </a:r>
            <a:endParaRPr lang="en-GB" altLang="en-US" i="1"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14</a:t>
            </a:fld>
            <a:endParaRPr lang="en-GB"/>
          </a:p>
        </p:txBody>
      </p:sp>
    </p:spTree>
    <p:extLst>
      <p:ext uri="{BB962C8B-B14F-4D97-AF65-F5344CB8AC3E}">
        <p14:creationId xmlns:p14="http://schemas.microsoft.com/office/powerpoint/2010/main" val="245637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wording comes from para. 11 of the December 2024 version of the NPPF.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 lot of words on this slide, but it is very important so worth reading out or giving Members the chance to read it</a:t>
            </a:r>
          </a:p>
        </p:txBody>
      </p:sp>
      <p:sp>
        <p:nvSpPr>
          <p:cNvPr id="4" name="Slide Number Placeholder 3"/>
          <p:cNvSpPr>
            <a:spLocks noGrp="1"/>
          </p:cNvSpPr>
          <p:nvPr>
            <p:ph type="sldNum" sz="quarter" idx="5"/>
          </p:nvPr>
        </p:nvSpPr>
        <p:spPr/>
        <p:txBody>
          <a:bodyPr/>
          <a:lstStyle/>
          <a:p>
            <a:fld id="{D42387C8-FC91-4A3C-9634-2B17C6CC0AF5}" type="slidenum">
              <a:rPr lang="en-GB" smtClean="0"/>
              <a:t>15</a:t>
            </a:fld>
            <a:endParaRPr lang="en-GB" dirty="0"/>
          </a:p>
        </p:txBody>
      </p:sp>
    </p:spTree>
    <p:extLst>
      <p:ext uri="{BB962C8B-B14F-4D97-AF65-F5344CB8AC3E}">
        <p14:creationId xmlns:p14="http://schemas.microsoft.com/office/powerpoint/2010/main" val="254123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It is important to always make reference to the Development Plan in any decision and be very explicit if you make a decision that is in conflict to the Development Plan as it will need to be clearly justified</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16</a:t>
            </a:fld>
            <a:endParaRPr lang="en-GB"/>
          </a:p>
        </p:txBody>
      </p:sp>
    </p:spTree>
    <p:extLst>
      <p:ext uri="{BB962C8B-B14F-4D97-AF65-F5344CB8AC3E}">
        <p14:creationId xmlns:p14="http://schemas.microsoft.com/office/powerpoint/2010/main" val="226583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It is important to</a:t>
            </a:r>
            <a:r>
              <a:rPr lang="en-US" altLang="en-US" i="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“……have regard to the provisions of the development plan, so far as material to the application, and to any other material considerations”.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Members need to ask themselves what are those other material considerations?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17</a:t>
            </a:fld>
            <a:endParaRPr lang="en-GB"/>
          </a:p>
        </p:txBody>
      </p:sp>
    </p:spTree>
    <p:extLst>
      <p:ext uri="{BB962C8B-B14F-4D97-AF65-F5344CB8AC3E}">
        <p14:creationId xmlns:p14="http://schemas.microsoft.com/office/powerpoint/2010/main" val="357177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panose="020B0604020202020204" pitchFamily="34" charset="0"/>
                <a:ea typeface="ＭＳ Ｐゴシック" panose="020B0600070205080204" pitchFamily="34" charset="-128"/>
              </a:rPr>
              <a:t>You may want to add to this list to highlight particular issues that have come before Planning Committee recently.</a:t>
            </a:r>
          </a:p>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r>
              <a:rPr lang="en-US" altLang="en-US" dirty="0">
                <a:latin typeface="Arial" panose="020B0604020202020204" pitchFamily="34" charset="0"/>
                <a:ea typeface="ＭＳ Ｐゴシック" panose="020B0600070205080204" pitchFamily="34" charset="-128"/>
              </a:rPr>
              <a:t>You may want to reinforce material and non material considerations through a quiz.  A quiz will also help to break up a presentation and encourage Members to debate material considerations.</a:t>
            </a:r>
          </a:p>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r>
              <a:rPr lang="en-US" altLang="en-US" dirty="0">
                <a:latin typeface="Arial" panose="020B0604020202020204" pitchFamily="34" charset="0"/>
                <a:ea typeface="ＭＳ Ｐゴシック" panose="020B0600070205080204" pitchFamily="34" charset="-128"/>
              </a:rPr>
              <a:t>You may want to add a few less obvious examples such as the situations where a personal consent could be issued</a:t>
            </a:r>
          </a:p>
          <a:p>
            <a:pPr>
              <a:spcBef>
                <a:spcPct val="0"/>
              </a:spcBef>
            </a:pPr>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18</a:t>
            </a:fld>
            <a:endParaRPr lang="en-GB"/>
          </a:p>
        </p:txBody>
      </p:sp>
    </p:spTree>
    <p:extLst>
      <p:ext uri="{BB962C8B-B14F-4D97-AF65-F5344CB8AC3E}">
        <p14:creationId xmlns:p14="http://schemas.microsoft.com/office/powerpoint/2010/main" val="246828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A</a:t>
            </a:r>
            <a:r>
              <a:rPr lang="en-US" altLang="en-US" i="1" dirty="0">
                <a:latin typeface="Arial" panose="020B0604020202020204" pitchFamily="34" charset="0"/>
                <a:ea typeface="ＭＳ Ｐゴシック" panose="020B0600070205080204" pitchFamily="34" charset="-128"/>
              </a:rPr>
              <a:t> private</a:t>
            </a:r>
            <a:r>
              <a:rPr lang="en-US" altLang="en-US" dirty="0">
                <a:latin typeface="Arial" panose="020B0604020202020204" pitchFamily="34" charset="0"/>
                <a:ea typeface="ＭＳ Ｐゴシック" panose="020B0600070205080204" pitchFamily="34" charset="-128"/>
              </a:rPr>
              <a:t> view is put in italics because a strategic public view could be a material planning consideration</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With regard to Party Wall Act matters and covenants concerns of Members could be addressed through the use of an informative to ensure that an applicant is aware that they need to address such matters outside of the planning application process</a:t>
            </a:r>
          </a:p>
          <a:p>
            <a:pPr marL="171450" indent="-171450">
              <a:buFontTx/>
              <a:buChar char="•"/>
              <a:defRPr/>
            </a:pPr>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19</a:t>
            </a:fld>
            <a:endParaRPr lang="en-GB"/>
          </a:p>
        </p:txBody>
      </p:sp>
    </p:spTree>
    <p:extLst>
      <p:ext uri="{BB962C8B-B14F-4D97-AF65-F5344CB8AC3E}">
        <p14:creationId xmlns:p14="http://schemas.microsoft.com/office/powerpoint/2010/main" val="36558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PAS is a MHCLG and DEFRA grant-funded programme</a:t>
            </a:r>
          </a:p>
          <a:p>
            <a:pPr marL="171450" indent="-171450" eaLnBrk="1" hangingPunct="1">
              <a:buFont typeface="Arial" panose="020B0604020202020204" pitchFamily="34" charset="0"/>
              <a:buChar char="•"/>
              <a:defRPr/>
            </a:pPr>
            <a:r>
              <a:rPr lang="en-GB" dirty="0">
                <a:solidFill>
                  <a:srgbClr val="000000"/>
                </a:solidFill>
                <a:latin typeface="Arial" panose="020B0604020202020204" pitchFamily="34" charset="0"/>
                <a:cs typeface="Arial" panose="020B0604020202020204" pitchFamily="34" charset="0"/>
              </a:rPr>
              <a:t>PAS is part of the Local Government Association (LGA)</a:t>
            </a:r>
          </a:p>
          <a:p>
            <a:pPr marL="171450" indent="-171450" eaLnBrk="1" hangingPunct="1">
              <a:buFont typeface="Arial" panose="020B0604020202020204" pitchFamily="34" charset="0"/>
              <a:buChar char="•"/>
              <a:defRPr/>
            </a:pPr>
            <a:endParaRPr lang="en-GB" dirty="0">
              <a:solidFill>
                <a:srgbClr val="000000"/>
              </a:solidFill>
              <a:latin typeface="Arial" panose="020B0604020202020204" pitchFamily="34" charset="0"/>
              <a:cs typeface="Arial" panose="020B0604020202020204" pitchFamily="34" charset="0"/>
            </a:endParaRPr>
          </a:p>
          <a:p>
            <a:pPr eaLnBrk="1" hangingPunct="1">
              <a:defRPr/>
            </a:pPr>
            <a:r>
              <a:rPr lang="en-GB" dirty="0">
                <a:solidFill>
                  <a:srgbClr val="000000"/>
                </a:solidFill>
                <a:latin typeface="Arial" panose="020B0604020202020204" pitchFamily="34" charset="0"/>
                <a:cs typeface="Arial" panose="020B0604020202020204" pitchFamily="34" charset="0"/>
              </a:rPr>
              <a:t>This is primarily an information slide that only needs to be shown if PAS is running the session</a:t>
            </a:r>
          </a:p>
          <a:p>
            <a:pPr marL="171450" indent="-171450" eaLnBrk="1" hangingPunct="1">
              <a:buFont typeface="Arial" panose="020B0604020202020204" pitchFamily="34" charset="0"/>
              <a:buChar char="•"/>
              <a:defRPr/>
            </a:pPr>
            <a:endParaRPr lang="en-GB" dirty="0">
              <a:solidFill>
                <a:srgbClr val="000000"/>
              </a:solidFill>
            </a:endParaRPr>
          </a:p>
          <a:p>
            <a:pPr eaLnBrk="1" hangingPunct="1">
              <a:defRPr/>
            </a:pPr>
            <a:endParaRPr lang="en-GB" dirty="0"/>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a:t>
            </a:fld>
            <a:endParaRPr lang="en-GB"/>
          </a:p>
        </p:txBody>
      </p:sp>
    </p:spTree>
    <p:extLst>
      <p:ext uri="{BB962C8B-B14F-4D97-AF65-F5344CB8AC3E}">
        <p14:creationId xmlns:p14="http://schemas.microsoft.com/office/powerpoint/2010/main" val="2412769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Sometimes these are very difficult and hard choices to make.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Planning decisions directly affect the right of people to use their land.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Planning processes are established by planning laws, regulations and precedents.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Although all these matters are part of the balance some issues have greater weight than others e.g. lack of 5 year housing land supply significantly weighs the balance in favour of approval.</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It is helpful to use the analogy of weighing scales to enable Members to understand the different weight that can be attributed to different material considerations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20</a:t>
            </a:fld>
            <a:endParaRPr lang="en-GB"/>
          </a:p>
        </p:txBody>
      </p:sp>
    </p:spTree>
    <p:extLst>
      <p:ext uri="{BB962C8B-B14F-4D97-AF65-F5344CB8AC3E}">
        <p14:creationId xmlns:p14="http://schemas.microsoft.com/office/powerpoint/2010/main" val="383381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Decision making should not be seen as separate from the continuous cycle of plan making to decision making to delivery to monitoring and evaluation to plan making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All four stages of the circle are dependent on each other </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21</a:t>
            </a:fld>
            <a:endParaRPr lang="en-GB"/>
          </a:p>
        </p:txBody>
      </p:sp>
    </p:spTree>
    <p:extLst>
      <p:ext uri="{BB962C8B-B14F-4D97-AF65-F5344CB8AC3E}">
        <p14:creationId xmlns:p14="http://schemas.microsoft.com/office/powerpoint/2010/main" val="721296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Members should always be aware of their housing land supply and how it impacts on decision making.  When there is not an up to date Local Plan and / or a 5 year housing land supply this has a significant impact on the weight given to material planning considerations.</a:t>
            </a:r>
          </a:p>
          <a:p>
            <a:endParaRPr lang="en-US" altLang="en-US" dirty="0">
              <a:latin typeface="Arial" panose="020B0604020202020204" pitchFamily="34" charset="0"/>
              <a:ea typeface="ＭＳ Ｐゴシック" panose="020B0600070205080204" pitchFamily="34" charset="-128"/>
            </a:endParaRPr>
          </a:p>
          <a:p>
            <a:pPr>
              <a:spcBef>
                <a:spcPts val="363"/>
              </a:spcBef>
              <a:buSzPts val="1400"/>
            </a:pPr>
            <a:r>
              <a:rPr lang="en-GB" altLang="en-US" b="1" dirty="0">
                <a:latin typeface="Arial" panose="020B0604020202020204" pitchFamily="34" charset="0"/>
                <a:ea typeface="ＭＳ Ｐゴシック" panose="020B0600070205080204" pitchFamily="34" charset="-128"/>
              </a:rPr>
              <a:t>Housing need</a:t>
            </a:r>
            <a:r>
              <a:rPr lang="en-GB" altLang="en-US" b="1" i="1"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is the amount of housing needed over a given period in a specified area. This is also known as objectively-assessed need for housing. The terms ‘objectively assessed need’ and ‘housing need’ are the same thing. When determining what the housing need for an area should be the minimum local housing need (LHN) is the starting point and does not produce a housing requirement figure. Minimum local housing need is </a:t>
            </a:r>
            <a:r>
              <a:rPr lang="en-GB" altLang="en-US" u="sng" dirty="0">
                <a:latin typeface="Arial" panose="020B0604020202020204" pitchFamily="34" charset="0"/>
                <a:ea typeface="ＭＳ Ｐゴシック" panose="020B0600070205080204" pitchFamily="34" charset="-128"/>
                <a:hlinkClick r:id="rId3"/>
              </a:rPr>
              <a:t>set out via the ‘standard method</a:t>
            </a:r>
            <a:r>
              <a:rPr lang="en-GB" altLang="en-US" dirty="0">
                <a:latin typeface="Arial" panose="020B0604020202020204" pitchFamily="34" charset="0"/>
                <a:ea typeface="ＭＳ Ｐゴシック" panose="020B0600070205080204" pitchFamily="34" charset="-128"/>
                <a:hlinkClick r:id="rId3"/>
              </a:rPr>
              <a:t>’</a:t>
            </a:r>
            <a:r>
              <a:rPr lang="en-GB" altLang="en-US" dirty="0">
                <a:latin typeface="Arial" panose="020B0604020202020204" pitchFamily="34" charset="0"/>
                <a:ea typeface="ＭＳ Ｐゴシック" panose="020B0600070205080204" pitchFamily="34" charset="-128"/>
              </a:rPr>
              <a:t> and uses a formula to identify the minimum number of homes to be planned</a:t>
            </a:r>
            <a:r>
              <a:rPr lang="en-GB" altLang="en-US" dirty="0">
                <a:solidFill>
                  <a:srgbClr val="FF0000"/>
                </a:solidFill>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for. </a:t>
            </a:r>
          </a:p>
          <a:p>
            <a:pPr>
              <a:spcBef>
                <a:spcPts val="363"/>
              </a:spcBef>
              <a:buSzPts val="1400"/>
            </a:pPr>
            <a:endParaRPr lang="en-GB" altLang="en-US" dirty="0">
              <a:latin typeface="Arial" panose="020B0604020202020204" pitchFamily="34" charset="0"/>
              <a:ea typeface="ＭＳ Ｐゴシック" panose="020B0600070205080204" pitchFamily="34" charset="-128"/>
            </a:endParaRPr>
          </a:p>
          <a:p>
            <a:pPr>
              <a:spcBef>
                <a:spcPts val="363"/>
              </a:spcBef>
              <a:buSzPts val="1400"/>
            </a:pPr>
            <a:r>
              <a:rPr lang="en-GB" altLang="en-US" b="1" dirty="0">
                <a:latin typeface="Arial" panose="020B0604020202020204" pitchFamily="34" charset="0"/>
                <a:ea typeface="ＭＳ Ｐゴシック" panose="020B0600070205080204" pitchFamily="34" charset="-128"/>
              </a:rPr>
              <a:t>The housing requirement</a:t>
            </a:r>
            <a:r>
              <a:rPr lang="en-GB" altLang="en-US" b="1" i="1"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is the number of homes the plan actually seeks to provide during the plan period. This figure can be the same as, or higher or lower than, the LHN housing need figure</a:t>
            </a:r>
          </a:p>
          <a:p>
            <a:pPr>
              <a:spcBef>
                <a:spcPts val="363"/>
              </a:spcBef>
              <a:buSzPts val="1400"/>
            </a:pPr>
            <a:endParaRPr lang="en-US" altLang="en-US" dirty="0">
              <a:latin typeface="Arial" panose="020B0604020202020204" pitchFamily="34" charset="0"/>
              <a:ea typeface="ＭＳ Ｐゴシック" panose="020B0600070205080204" pitchFamily="34" charset="-128"/>
            </a:endParaRPr>
          </a:p>
          <a:p>
            <a:pPr>
              <a:spcBef>
                <a:spcPts val="363"/>
              </a:spcBef>
              <a:buSzPts val="1400"/>
            </a:pPr>
            <a:r>
              <a:rPr lang="en-GB" altLang="en-US" b="1" dirty="0">
                <a:latin typeface="Arial" panose="020B0604020202020204" pitchFamily="34" charset="0"/>
                <a:ea typeface="ＭＳ Ｐゴシック" panose="020B0600070205080204" pitchFamily="34" charset="-128"/>
              </a:rPr>
              <a:t>Housing land supply </a:t>
            </a:r>
            <a:r>
              <a:rPr lang="en-GB" altLang="en-US" dirty="0">
                <a:latin typeface="Arial" panose="020B0604020202020204" pitchFamily="34" charset="0"/>
                <a:ea typeface="ＭＳ Ｐゴシック" panose="020B0600070205080204" pitchFamily="34" charset="-128"/>
              </a:rPr>
              <a:t>can be either the total amount of land allocated for housing development during a plan period or for an identified 5yr time period, otherwise known as 5yr housing land supply (5YHLS). </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22</a:t>
            </a:fld>
            <a:endParaRPr lang="en-GB"/>
          </a:p>
        </p:txBody>
      </p:sp>
    </p:spTree>
    <p:extLst>
      <p:ext uri="{BB962C8B-B14F-4D97-AF65-F5344CB8AC3E}">
        <p14:creationId xmlns:p14="http://schemas.microsoft.com/office/powerpoint/2010/main" val="1640701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3"/>
              </a:spcBef>
              <a:buSzPts val="1400"/>
            </a:pPr>
            <a:r>
              <a:rPr lang="en-GB" altLang="en-US">
                <a:latin typeface="Arial" panose="020B0604020202020204" pitchFamily="34" charset="0"/>
                <a:ea typeface="ＭＳ Ｐゴシック" panose="020B0600070205080204" pitchFamily="34" charset="-128"/>
              </a:rPr>
              <a:t>The Housing Delivery Test is a % measurement of the number of net homes delivered against the number of homes required, as set out in the relevant strategic policies for the areas covered by the Housing Delivery Test, over a rolling three year period</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23</a:t>
            </a:fld>
            <a:endParaRPr lang="en-GB"/>
          </a:p>
        </p:txBody>
      </p:sp>
    </p:spTree>
    <p:extLst>
      <p:ext uri="{BB962C8B-B14F-4D97-AF65-F5344CB8AC3E}">
        <p14:creationId xmlns:p14="http://schemas.microsoft.com/office/powerpoint/2010/main" val="171391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sz="12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Councillors</a:t>
            </a: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need to understand their role –this will vary depending upon the details and location of a development proposal.</a:t>
            </a:r>
          </a:p>
          <a:p>
            <a:pPr eaLnBrk="1" hangingPunct="1">
              <a:lnSpc>
                <a:spcPct val="80000"/>
              </a:lnSpc>
              <a:spcBef>
                <a:spcPct val="0"/>
              </a:spcBef>
            </a:pPr>
            <a:endPar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spcBef>
                <a:spcPct val="0"/>
              </a:spcBef>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primary role of the members of planning committee is to make decisions for the </a:t>
            </a:r>
            <a:r>
              <a:rPr lang="en-US" altLang="en-US" sz="12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benefit of the whole community</a:t>
            </a: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not factions or individuals.</a:t>
            </a:r>
          </a:p>
          <a:p>
            <a:pPr eaLnBrk="1" hangingPunct="1">
              <a:lnSpc>
                <a:spcPct val="80000"/>
              </a:lnSpc>
              <a:spcBef>
                <a:spcPct val="0"/>
              </a:spcBef>
            </a:pPr>
            <a:endPar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spcBef>
                <a:spcPct val="0"/>
              </a:spcBef>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Occasionally (for instance where development is proposed in their ward) a member of the committee may choose to be a local advocate (either supporting or opposing the development). In these cases, the member may be able to address the planning committee, but could not be a member of the committee determining that application.</a:t>
            </a:r>
          </a:p>
          <a:p>
            <a:pPr eaLnBrk="1" hangingPunct="1">
              <a:lnSpc>
                <a:spcPct val="80000"/>
              </a:lnSpc>
              <a:spcBef>
                <a:spcPct val="0"/>
              </a:spcBef>
            </a:pPr>
            <a:endPar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spcBef>
                <a:spcPct val="0"/>
              </a:spcBef>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ood decision making  committee will</a:t>
            </a:r>
          </a:p>
          <a:p>
            <a:pPr marL="171450" indent="-171450" eaLnBrk="1" hangingPunct="1">
              <a:lnSpc>
                <a:spcPct val="80000"/>
              </a:lnSpc>
              <a:spcBef>
                <a:spcPct val="0"/>
              </a:spcBef>
              <a:buFontTx/>
              <a:buChar char="-"/>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add value to decision making</a:t>
            </a:r>
          </a:p>
          <a:p>
            <a:pPr marL="171450" indent="-171450" eaLnBrk="1" hangingPunct="1">
              <a:lnSpc>
                <a:spcPct val="80000"/>
              </a:lnSpc>
              <a:spcBef>
                <a:spcPct val="0"/>
              </a:spcBef>
              <a:buFontTx/>
              <a:buChar char="-"/>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only getting involved where it can make a difference</a:t>
            </a:r>
          </a:p>
          <a:p>
            <a:pPr eaLnBrk="1" hangingPunct="1">
              <a:lnSpc>
                <a:spcPct val="80000"/>
              </a:lnSpc>
              <a:spcBef>
                <a:spcPct val="0"/>
              </a:spcBef>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  have a good scheme of delegation </a:t>
            </a:r>
          </a:p>
          <a:p>
            <a:pPr eaLnBrk="1" hangingPunct="1">
              <a:lnSpc>
                <a:spcPct val="80000"/>
              </a:lnSpc>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spcBef>
                <a:spcPct val="0"/>
              </a:spcBef>
            </a:pPr>
            <a:r>
              <a:rPr lang="en-US" altLang="en-US" sz="1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You may want to add a slide on your council’s own scheme of delegation at this point</a:t>
            </a:r>
          </a:p>
          <a:p>
            <a:pPr eaLnBrk="1" hangingPunct="1">
              <a:lnSpc>
                <a:spcPct val="80000"/>
              </a:lnSpc>
              <a:spcBef>
                <a:spcPct val="0"/>
              </a:spcBef>
            </a:pPr>
            <a:endParaRPr lang="en-US" altLang="en-US" sz="12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200" dirty="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200" dirty="0">
              <a:solidFill>
                <a:srgbClr val="000000"/>
              </a:solidFill>
              <a:latin typeface="Calibri" panose="020F050202020403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24</a:t>
            </a:fld>
            <a:endParaRPr lang="en-GB" dirty="0"/>
          </a:p>
        </p:txBody>
      </p:sp>
    </p:spTree>
    <p:extLst>
      <p:ext uri="{BB962C8B-B14F-4D97-AF65-F5344CB8AC3E}">
        <p14:creationId xmlns:p14="http://schemas.microsoft.com/office/powerpoint/2010/main" val="161985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It is a criminal offence to fail to disclose or register members’ interests. </a:t>
            </a:r>
          </a:p>
          <a:p>
            <a:pPr eaLnBrk="1" hangingPunct="1">
              <a:spcBef>
                <a:spcPct val="0"/>
              </a:spcBef>
            </a:pPr>
            <a:endPar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Councillors are able to express an opinion on a proposal at an early stage, but still be involved in taking a decision upon it  provided they retain an open mind</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It is important for Members to understand the difference between Predisposition and Predetermination.  Predetermination is a high bar and it is fine to be predisposed as long as you can have your mind changed</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Members should be looking for evidence to support their views and not anecdotal statements made by objectors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25</a:t>
            </a:fld>
            <a:endParaRPr lang="en-GB"/>
          </a:p>
        </p:txBody>
      </p:sp>
    </p:spTree>
    <p:extLst>
      <p:ext uri="{BB962C8B-B14F-4D97-AF65-F5344CB8AC3E}">
        <p14:creationId xmlns:p14="http://schemas.microsoft.com/office/powerpoint/2010/main" val="91738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A councillor who is predetermined must NOT sit on Planning Committee</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A councillor who has a predisposition should sit on Planning Committee</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26</a:t>
            </a:fld>
            <a:endParaRPr lang="en-GB"/>
          </a:p>
        </p:txBody>
      </p:sp>
    </p:spTree>
    <p:extLst>
      <p:ext uri="{BB962C8B-B14F-4D97-AF65-F5344CB8AC3E}">
        <p14:creationId xmlns:p14="http://schemas.microsoft.com/office/powerpoint/2010/main" val="192508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READ THE PAPERS IN ADVANCE &amp; TALK TO OFFICERS IN ADVANCE TOO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Once it is agreed that an application will be determined by planning committee the committee member needs to be aware of their role in this process and the factors which should (and should not) be taken into account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will also provide </a:t>
            </a:r>
            <a:r>
              <a:rPr lang="en-US" altLang="en-US" dirty="0" err="1">
                <a:latin typeface="Arial" panose="020B0604020202020204" pitchFamily="34" charset="0"/>
                <a:ea typeface="ＭＳ Ｐゴシック" panose="020B0600070205080204" pitchFamily="34" charset="-128"/>
              </a:rPr>
              <a:t>councillors</a:t>
            </a:r>
            <a:r>
              <a:rPr lang="en-US" altLang="en-US" dirty="0">
                <a:latin typeface="Arial" panose="020B0604020202020204" pitchFamily="34" charset="0"/>
                <a:ea typeface="ＭＳ Ｐゴシック" panose="020B0600070205080204" pitchFamily="34" charset="-128"/>
              </a:rPr>
              <a:t> with an opportunity to discuss the usefulness of speaking at committee and committee site visits in the decision- making process.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Members should always try and discuss concerns with officers before Committee so that Officers are prepared at the meeting.  They should work as a team and not try and catch each other out in public.</a:t>
            </a: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27</a:t>
            </a:fld>
            <a:endParaRPr lang="en-GB"/>
          </a:p>
        </p:txBody>
      </p:sp>
    </p:spTree>
    <p:extLst>
      <p:ext uri="{BB962C8B-B14F-4D97-AF65-F5344CB8AC3E}">
        <p14:creationId xmlns:p14="http://schemas.microsoft.com/office/powerpoint/2010/main" val="2309860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basis of the planning system is the consideration of private proposals against wider public interests. Much is often at stake in this process, and opposing views are often strongly held by those involved.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Whilst planning committee </a:t>
            </a:r>
            <a:r>
              <a:rPr lang="en-US" alt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councillors</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should take account of these views, the general role and conduct of </a:t>
            </a:r>
            <a:r>
              <a:rPr lang="en-US" alt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councillors</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and officers is they should not </a:t>
            </a:r>
            <a:r>
              <a:rPr lang="en-US" alt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favour</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any person, company, group or locality, nor put themselves in a position where they appear to do so.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Councillors</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who do not feel that they can act in this way should consider whether they are best suited to serve on a planning committee</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Decisions need to be made based on facts not emotion</a:t>
            </a:r>
          </a:p>
          <a:p>
            <a:pPr eaLnBrk="1" hangingPunct="1">
              <a:spcBef>
                <a:spcPct val="0"/>
              </a:spcBef>
            </a:pPr>
            <a:endParaRPr lang="en-US" altLang="en-US" dirty="0">
              <a:solidFill>
                <a:srgbClr val="000000"/>
              </a:solidFill>
              <a:latin typeface="Calibri" panose="020F050202020403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28</a:t>
            </a:fld>
            <a:endParaRPr lang="en-GB"/>
          </a:p>
        </p:txBody>
      </p:sp>
    </p:spTree>
    <p:extLst>
      <p:ext uri="{BB962C8B-B14F-4D97-AF65-F5344CB8AC3E}">
        <p14:creationId xmlns:p14="http://schemas.microsoft.com/office/powerpoint/2010/main" val="4041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Officers need to explain Planning matters in Plain English because councillors are not experts.  However, councillors should listen to what the officers are saying and respect that they are experts in their field.</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Councillors can disagree with officers as long as they understand why an officer is forming an opinion and why it is reasonable to disagree with that opinion.</a:t>
            </a:r>
          </a:p>
          <a:p>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29</a:t>
            </a:fld>
            <a:endParaRPr lang="en-GB"/>
          </a:p>
        </p:txBody>
      </p:sp>
    </p:spTree>
    <p:extLst>
      <p:ext uri="{BB962C8B-B14F-4D97-AF65-F5344CB8AC3E}">
        <p14:creationId xmlns:p14="http://schemas.microsoft.com/office/powerpoint/2010/main" val="381476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This session is designed for those that have been around a while and those new to the decision-making process.  Some </a:t>
            </a:r>
            <a:r>
              <a:rPr lang="en-US" altLang="en-US" dirty="0" err="1">
                <a:latin typeface="Arial" panose="020B0604020202020204" pitchFamily="34" charset="0"/>
                <a:ea typeface="ＭＳ Ｐゴシック" panose="020B0600070205080204" pitchFamily="34" charset="-128"/>
              </a:rPr>
              <a:t>councillors</a:t>
            </a:r>
            <a:r>
              <a:rPr lang="en-US" altLang="en-US" dirty="0">
                <a:latin typeface="Arial" panose="020B0604020202020204" pitchFamily="34" charset="0"/>
                <a:ea typeface="ＭＳ Ｐゴシック" panose="020B0600070205080204" pitchFamily="34" charset="-128"/>
              </a:rPr>
              <a:t> will have had similar training before, but equally there are less experienced councilors who would benefit from starting at the beginning on some topics and doing this can also serve as a good reminder/refresher for those that are more experienced.</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a:t>
            </a:fld>
            <a:endParaRPr lang="en-GB"/>
          </a:p>
        </p:txBody>
      </p:sp>
    </p:spTree>
    <p:extLst>
      <p:ext uri="{BB962C8B-B14F-4D97-AF65-F5344CB8AC3E}">
        <p14:creationId xmlns:p14="http://schemas.microsoft.com/office/powerpoint/2010/main" val="273488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anose="020B0604020202020204" pitchFamily="34" charset="0"/>
                <a:ea typeface="ＭＳ Ｐゴシック" panose="020B0600070205080204" pitchFamily="34" charset="-128"/>
              </a:rPr>
              <a:t>You CAN make a different decision to officers </a:t>
            </a:r>
          </a:p>
          <a:p>
            <a:pPr eaLnBrk="1" hangingPunct="1">
              <a:spcBef>
                <a:spcPct val="0"/>
              </a:spcBef>
            </a:pPr>
            <a:endParaRPr lang="en-GB" altLang="en-US" dirty="0">
              <a:latin typeface="Arial" panose="020B0604020202020204" pitchFamily="34" charset="0"/>
              <a:ea typeface="ＭＳ Ｐゴシック" panose="020B0600070205080204" pitchFamily="34" charset="-128"/>
            </a:endParaRPr>
          </a:p>
          <a:p>
            <a:pPr eaLnBrk="1" hangingPunct="1">
              <a:spcBef>
                <a:spcPct val="0"/>
              </a:spcBef>
            </a:pPr>
            <a:r>
              <a:rPr lang="en-GB" altLang="en-US" dirty="0">
                <a:latin typeface="Arial" panose="020B0604020202020204" pitchFamily="34" charset="0"/>
                <a:ea typeface="ＭＳ Ｐゴシック" panose="020B0600070205080204" pitchFamily="34" charset="-128"/>
              </a:rPr>
              <a:t>But it MUST be justified on planning grounds (based on the plan and material considerations) </a:t>
            </a:r>
          </a:p>
          <a:p>
            <a:pPr eaLnBrk="1" hangingPunct="1">
              <a:spcBef>
                <a:spcPct val="0"/>
              </a:spcBef>
            </a:pPr>
            <a:r>
              <a:rPr lang="en-GB" altLang="en-US" dirty="0">
                <a:latin typeface="Arial" panose="020B0604020202020204" pitchFamily="34" charset="0"/>
                <a:ea typeface="ＭＳ Ｐゴシック" panose="020B0600070205080204" pitchFamily="34" charset="-128"/>
              </a:rPr>
              <a:t> </a:t>
            </a:r>
          </a:p>
          <a:p>
            <a:pPr eaLnBrk="1" hangingPunct="1">
              <a:spcBef>
                <a:spcPct val="0"/>
              </a:spcBef>
            </a:pPr>
            <a:r>
              <a:rPr lang="en-GB" altLang="en-US" dirty="0">
                <a:latin typeface="Arial" panose="020B0604020202020204" pitchFamily="34" charset="0"/>
                <a:ea typeface="ＭＳ Ｐゴシック" panose="020B0600070205080204" pitchFamily="34" charset="-128"/>
              </a:rPr>
              <a:t>The Committee must give justified planning reasons for the decision (it cannot be left to officers).</a:t>
            </a:r>
          </a:p>
          <a:p>
            <a:pPr eaLnBrk="1" hangingPunct="1">
              <a:spcBef>
                <a:spcPct val="0"/>
              </a:spcBef>
            </a:pPr>
            <a:endParaRPr lang="en-GB" altLang="en-US" dirty="0">
              <a:latin typeface="Arial" panose="020B0604020202020204" pitchFamily="34" charset="0"/>
              <a:ea typeface="ＭＳ Ｐゴシック" panose="020B0600070205080204" pitchFamily="34" charset="-128"/>
            </a:endParaRPr>
          </a:p>
          <a:p>
            <a:pPr eaLnBrk="1" hangingPunct="1">
              <a:spcBef>
                <a:spcPct val="0"/>
              </a:spcBef>
            </a:pPr>
            <a:r>
              <a:rPr lang="en-GB" altLang="en-US" dirty="0">
                <a:latin typeface="Arial" panose="020B0604020202020204" pitchFamily="34" charset="0"/>
                <a:ea typeface="ＭＳ Ｐゴシック" panose="020B0600070205080204" pitchFamily="34" charset="-128"/>
              </a:rPr>
              <a:t>Officers can help word an overturn (e.g. helping with the policy context), but the committee members must articulate why they are making a different decision</a:t>
            </a:r>
          </a:p>
          <a:p>
            <a:pPr eaLnBrk="1" hangingPunct="1">
              <a:spcBef>
                <a:spcPct val="0"/>
              </a:spcBef>
            </a:pPr>
            <a:endParaRPr lang="en-GB"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A decision may be subject to appeal (or other challenge), so reasons must be defensible and the Committee should listen to the advice of officers on the reasonableness of a decision</a:t>
            </a:r>
          </a:p>
          <a:p>
            <a:pPr eaLnBrk="1" hangingPunct="1"/>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30</a:t>
            </a:fld>
            <a:endParaRPr lang="en-GB"/>
          </a:p>
        </p:txBody>
      </p:sp>
    </p:spTree>
    <p:extLst>
      <p:ext uri="{BB962C8B-B14F-4D97-AF65-F5344CB8AC3E}">
        <p14:creationId xmlns:p14="http://schemas.microsoft.com/office/powerpoint/2010/main" val="344905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31</a:t>
            </a:fld>
            <a:endParaRPr lang="en-GB"/>
          </a:p>
        </p:txBody>
      </p:sp>
      <p:sp>
        <p:nvSpPr>
          <p:cNvPr id="5" name="TextBox 4">
            <a:extLst>
              <a:ext uri="{FF2B5EF4-FFF2-40B4-BE49-F238E27FC236}">
                <a16:creationId xmlns:a16="http://schemas.microsoft.com/office/drawing/2014/main" id="{AA560285-216F-38B9-D08D-2DD8A0AB9675}"/>
              </a:ext>
            </a:extLst>
          </p:cNvPr>
          <p:cNvSpPr txBox="1"/>
          <p:nvPr/>
        </p:nvSpPr>
        <p:spPr>
          <a:xfrm>
            <a:off x="745067" y="4763911"/>
            <a:ext cx="5497689" cy="276998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Each of the four statements have equal importance.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is important to emphasise that Members should ask officers for advice on whether a refusal is acceptable.  They can do this before the meeting as long as they can have their mind changed during the meeting if contrary evidence convinces them.</a:t>
            </a:r>
          </a:p>
          <a:p>
            <a:endParaRPr lang="en-GB" sz="12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2914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ＭＳ Ｐゴシック" panose="020B0600070205080204" pitchFamily="34" charset="-128"/>
              </a:rPr>
              <a:t>Remember, all this can be challenged and unpicked at an appeal. You need total confidence in your decision. These are the things to ask. Poor decision making (brought into focus via appeals) is wasteful – costs time and money. And  bad for a council’s reputation. </a:t>
            </a:r>
          </a:p>
          <a:p>
            <a:pPr eaLnBrk="1" hangingPunct="1">
              <a:spcBef>
                <a:spcPts val="600"/>
              </a:spcBef>
            </a:pPr>
            <a:r>
              <a:rPr lang="en-GB" altLang="en-US" dirty="0">
                <a:latin typeface="Arial" panose="020B0604020202020204" pitchFamily="34" charset="0"/>
                <a:ea typeface="ＭＳ Ｐゴシック" panose="020B0600070205080204" pitchFamily="34" charset="-128"/>
              </a:rPr>
              <a:t>What is the </a:t>
            </a:r>
            <a:r>
              <a:rPr lang="en-GB" altLang="en-US" b="1" dirty="0">
                <a:latin typeface="Arial" panose="020B0604020202020204" pitchFamily="34" charset="0"/>
                <a:ea typeface="ＭＳ Ｐゴシック" panose="020B0600070205080204" pitchFamily="34" charset="-128"/>
              </a:rPr>
              <a:t>“evidential basis” </a:t>
            </a:r>
            <a:r>
              <a:rPr lang="en-GB" altLang="en-US" dirty="0">
                <a:latin typeface="Arial" panose="020B0604020202020204" pitchFamily="34" charset="0"/>
                <a:ea typeface="ＭＳ Ｐゴシック" panose="020B0600070205080204" pitchFamily="34" charset="-128"/>
              </a:rPr>
              <a:t>for the decision?</a:t>
            </a:r>
          </a:p>
          <a:p>
            <a:pPr eaLnBrk="1" hangingPunct="1">
              <a:spcBef>
                <a:spcPts val="600"/>
              </a:spcBef>
            </a:pPr>
            <a:r>
              <a:rPr lang="en-GB" altLang="en-US" dirty="0">
                <a:latin typeface="Arial" panose="020B0604020202020204" pitchFamily="34" charset="0"/>
                <a:ea typeface="ＭＳ Ｐゴシック" panose="020B0600070205080204" pitchFamily="34" charset="-128"/>
              </a:rPr>
              <a:t>Would anyone reading the decision – especially the applicant – understand </a:t>
            </a:r>
            <a:r>
              <a:rPr lang="en-GB" altLang="en-US" b="1" dirty="0">
                <a:latin typeface="Arial" panose="020B0604020202020204" pitchFamily="34" charset="0"/>
                <a:ea typeface="ＭＳ Ｐゴシック" panose="020B0600070205080204" pitchFamily="34" charset="-128"/>
              </a:rPr>
              <a:t>why</a:t>
            </a:r>
            <a:r>
              <a:rPr lang="en-GB" altLang="en-US" dirty="0">
                <a:latin typeface="Arial" panose="020B0604020202020204" pitchFamily="34" charset="0"/>
                <a:ea typeface="ＭＳ Ｐゴシック" panose="020B0600070205080204" pitchFamily="34" charset="-128"/>
              </a:rPr>
              <a:t> permission was refused?</a:t>
            </a:r>
          </a:p>
          <a:p>
            <a:pPr eaLnBrk="1" hangingPunct="1">
              <a:spcBef>
                <a:spcPts val="600"/>
              </a:spcBef>
            </a:pPr>
            <a:r>
              <a:rPr lang="en-GB" altLang="en-US" dirty="0">
                <a:latin typeface="Arial" panose="020B0604020202020204" pitchFamily="34" charset="0"/>
                <a:ea typeface="ＭＳ Ｐゴシック" panose="020B0600070205080204" pitchFamily="34" charset="-128"/>
              </a:rPr>
              <a:t>Can you describe the </a:t>
            </a:r>
            <a:r>
              <a:rPr lang="en-GB" altLang="en-US" b="1" dirty="0">
                <a:latin typeface="Arial" panose="020B0604020202020204" pitchFamily="34" charset="0"/>
                <a:ea typeface="ＭＳ Ｐゴシック" panose="020B0600070205080204" pitchFamily="34" charset="-128"/>
              </a:rPr>
              <a:t>harm</a:t>
            </a:r>
            <a:r>
              <a:rPr lang="en-GB" altLang="en-US" dirty="0">
                <a:latin typeface="Arial" panose="020B0604020202020204" pitchFamily="34" charset="0"/>
                <a:ea typeface="ＭＳ Ｐゴシック" panose="020B0600070205080204" pitchFamily="34" charset="-128"/>
              </a:rPr>
              <a:t> that would result if the development went ahead? And why conditions would not be sufficient to mitigate that harm?</a:t>
            </a:r>
          </a:p>
          <a:p>
            <a:pPr eaLnBrk="1" hangingPunct="1">
              <a:spcBef>
                <a:spcPts val="600"/>
              </a:spcBef>
            </a:pPr>
            <a:r>
              <a:rPr lang="en-GB" altLang="en-US" dirty="0">
                <a:latin typeface="Arial" panose="020B0604020202020204" pitchFamily="34" charset="0"/>
                <a:ea typeface="ＭＳ Ｐゴシック" panose="020B0600070205080204" pitchFamily="34" charset="-128"/>
              </a:rPr>
              <a:t>Is it clear what the </a:t>
            </a:r>
            <a:r>
              <a:rPr lang="en-GB" altLang="en-US" b="1" dirty="0">
                <a:latin typeface="Arial" panose="020B0604020202020204" pitchFamily="34" charset="0"/>
                <a:ea typeface="ＭＳ Ｐゴシック" panose="020B0600070205080204" pitchFamily="34" charset="-128"/>
              </a:rPr>
              <a:t>policy support </a:t>
            </a:r>
            <a:r>
              <a:rPr lang="en-GB" altLang="en-US" dirty="0">
                <a:latin typeface="Arial" panose="020B0604020202020204" pitchFamily="34" charset="0"/>
                <a:ea typeface="ＭＳ Ｐゴシック" panose="020B0600070205080204" pitchFamily="34" charset="-128"/>
              </a:rPr>
              <a:t>is for the decision?</a:t>
            </a:r>
          </a:p>
          <a:p>
            <a:pPr eaLnBrk="1" hangingPunct="1">
              <a:spcBef>
                <a:spcPts val="600"/>
              </a:spcBef>
            </a:pPr>
            <a:r>
              <a:rPr lang="en-GB" altLang="en-US" dirty="0">
                <a:latin typeface="Arial" panose="020B0604020202020204" pitchFamily="34" charset="0"/>
                <a:ea typeface="ＭＳ Ｐゴシック" panose="020B0600070205080204" pitchFamily="34" charset="-128"/>
              </a:rPr>
              <a:t>Have all the </a:t>
            </a:r>
            <a:r>
              <a:rPr lang="en-GB" altLang="en-US" b="1" dirty="0">
                <a:latin typeface="Arial" panose="020B0604020202020204" pitchFamily="34" charset="0"/>
                <a:ea typeface="ＭＳ Ｐゴシック" panose="020B0600070205080204" pitchFamily="34" charset="-128"/>
              </a:rPr>
              <a:t>other material considerations </a:t>
            </a:r>
            <a:r>
              <a:rPr lang="en-GB" altLang="en-US" dirty="0">
                <a:latin typeface="Arial" panose="020B0604020202020204" pitchFamily="34" charset="0"/>
                <a:ea typeface="ＭＳ Ｐゴシック" panose="020B0600070205080204" pitchFamily="34" charset="-128"/>
              </a:rPr>
              <a:t>been given the appropriate weight?</a:t>
            </a:r>
          </a:p>
          <a:p>
            <a:pPr eaLnBrk="1" hangingPunct="1"/>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32</a:t>
            </a:fld>
            <a:endParaRPr lang="en-GB"/>
          </a:p>
        </p:txBody>
      </p:sp>
    </p:spTree>
    <p:extLst>
      <p:ext uri="{BB962C8B-B14F-4D97-AF65-F5344CB8AC3E}">
        <p14:creationId xmlns:p14="http://schemas.microsoft.com/office/powerpoint/2010/main" val="22258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Committees work best when Members and officers work together.  Officers give Members the information they need to make a decision and officers advise Members so that Members make sound decisions even when they are against the officer recommendation.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A ‘finely balanced’ decision means that it could be argued both way.  A proposal that is ‘clearly in conformity with an adopted policy’  should not be overturned unless there are very clear evidenced reasons to do so.</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It is really important that both Members and officers respect each other’s role in the decision-making process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33</a:t>
            </a:fld>
            <a:endParaRPr lang="en-GB"/>
          </a:p>
        </p:txBody>
      </p:sp>
    </p:spTree>
    <p:extLst>
      <p:ext uri="{BB962C8B-B14F-4D97-AF65-F5344CB8AC3E}">
        <p14:creationId xmlns:p14="http://schemas.microsoft.com/office/powerpoint/2010/main" val="3150566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ea typeface="ＭＳ Ｐゴシック" panose="020B0600070205080204" pitchFamily="34" charset="-128"/>
              </a:rPr>
              <a:t>This is good practice</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And if you want to talk this through with an officer before the committee that is fine – it is not predetermining yourself to ask these kinds of questions. </a:t>
            </a: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34</a:t>
            </a:fld>
            <a:endParaRPr lang="en-GB"/>
          </a:p>
        </p:txBody>
      </p:sp>
    </p:spTree>
    <p:extLst>
      <p:ext uri="{BB962C8B-B14F-4D97-AF65-F5344CB8AC3E}">
        <p14:creationId xmlns:p14="http://schemas.microsoft.com/office/powerpoint/2010/main" val="993381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anose="020B0604020202020204" pitchFamily="34" charset="0"/>
                <a:ea typeface="ＭＳ Ｐゴシック" panose="020B0600070205080204" pitchFamily="34" charset="-128"/>
              </a:rPr>
              <a:t>“xx” is the kind of cross-examination point which would be put to a witness at a PLI – note the “forensic” nature of the exchange.</a:t>
            </a:r>
          </a:p>
          <a:p>
            <a:pPr eaLnBrk="1" hangingPunct="1">
              <a:spcBef>
                <a:spcPct val="0"/>
              </a:spcBef>
            </a:pPr>
            <a:endParaRPr lang="en-GB" altLang="en-US" dirty="0">
              <a:latin typeface="Arial" panose="020B0604020202020204" pitchFamily="34" charset="0"/>
              <a:ea typeface="ＭＳ Ｐゴシック" panose="020B0600070205080204" pitchFamily="34" charset="-128"/>
            </a:endParaRPr>
          </a:p>
          <a:p>
            <a:pPr eaLnBrk="1" hangingPunct="1">
              <a:spcBef>
                <a:spcPct val="0"/>
              </a:spcBef>
            </a:pPr>
            <a:r>
              <a:rPr lang="en-GB" altLang="en-US" dirty="0">
                <a:latin typeface="Arial" panose="020B0604020202020204" pitchFamily="34" charset="0"/>
                <a:ea typeface="ＭＳ Ｐゴシック" panose="020B0600070205080204" pitchFamily="34" charset="-128"/>
              </a:rPr>
              <a:t>But even in written reps and hearings cases, the evidence will be carefully scrutinised by appellants and the Inspector</a:t>
            </a:r>
          </a:p>
          <a:p>
            <a:pPr marL="168275" indent="-168275" eaLnBrk="1" hangingPunct="1">
              <a:spcBef>
                <a:spcPct val="0"/>
              </a:spcBef>
              <a:buFontTx/>
              <a:buChar char="•"/>
            </a:pPr>
            <a:endParaRPr lang="en-GB" altLang="en-US" dirty="0">
              <a:latin typeface="Arial" panose="020B0604020202020204" pitchFamily="34" charset="0"/>
              <a:ea typeface="ＭＳ Ｐゴシック" panose="020B0600070205080204" pitchFamily="34" charset="-128"/>
            </a:endParaRPr>
          </a:p>
          <a:p>
            <a:pPr eaLnBrk="1" hangingPunct="1">
              <a:spcBef>
                <a:spcPct val="0"/>
              </a:spcBef>
            </a:pPr>
            <a:r>
              <a:rPr lang="en-GB" altLang="en-US" dirty="0">
                <a:latin typeface="Arial" panose="020B0604020202020204" pitchFamily="34" charset="0"/>
                <a:ea typeface="ＭＳ Ｐゴシック" panose="020B0600070205080204" pitchFamily="34" charset="-128"/>
              </a:rPr>
              <a:t>Rather than showing all three examples you may just want to choose the one that is most relevant for your council or make a new one up if you have had a recent decision that you would like to use to reinforce the point.</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35</a:t>
            </a:fld>
            <a:endParaRPr lang="en-GB"/>
          </a:p>
        </p:txBody>
      </p:sp>
    </p:spTree>
    <p:extLst>
      <p:ext uri="{BB962C8B-B14F-4D97-AF65-F5344CB8AC3E}">
        <p14:creationId xmlns:p14="http://schemas.microsoft.com/office/powerpoint/2010/main" val="1965716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See previous slide.  It may be easier just to use one example that is most relevant for your council</a:t>
            </a:r>
          </a:p>
        </p:txBody>
      </p:sp>
      <p:sp>
        <p:nvSpPr>
          <p:cNvPr id="4" name="Slide Number Placeholder 3"/>
          <p:cNvSpPr>
            <a:spLocks noGrp="1"/>
          </p:cNvSpPr>
          <p:nvPr>
            <p:ph type="sldNum" sz="quarter" idx="5"/>
          </p:nvPr>
        </p:nvSpPr>
        <p:spPr/>
        <p:txBody>
          <a:bodyPr/>
          <a:lstStyle/>
          <a:p>
            <a:fld id="{D42387C8-FC91-4A3C-9634-2B17C6CC0AF5}" type="slidenum">
              <a:rPr lang="en-GB" smtClean="0"/>
              <a:t>36</a:t>
            </a:fld>
            <a:endParaRPr lang="en-GB"/>
          </a:p>
        </p:txBody>
      </p:sp>
    </p:spTree>
    <p:extLst>
      <p:ext uri="{BB962C8B-B14F-4D97-AF65-F5344CB8AC3E}">
        <p14:creationId xmlns:p14="http://schemas.microsoft.com/office/powerpoint/2010/main" val="401627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e6b4ba433_0_83:notes"/>
          <p:cNvSpPr>
            <a:spLocks noGrp="1" noRot="1" noChangeAspect="1"/>
          </p:cNvSpPr>
          <p:nvPr>
            <p:ph type="sldImg" idx="2"/>
          </p:nvPr>
        </p:nvSpPr>
        <p:spPr>
          <a:xfrm>
            <a:off x="109538" y="741363"/>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e6b4ba433_0_83:notes"/>
          <p:cNvSpPr txBox="1">
            <a:spLocks noGrp="1"/>
          </p:cNvSpPr>
          <p:nvPr>
            <p:ph type="body" idx="1"/>
          </p:nvPr>
        </p:nvSpPr>
        <p:spPr>
          <a:xfrm>
            <a:off x="679768" y="4690269"/>
            <a:ext cx="5438100" cy="444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It is important that Members consider the planning issues not the volume of objections or the noise made by vocal residents.  </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Remember that a new housing development may have no supporters from local residents, because the people who will benefit from the housing won’t be living there yet and won’t even know that they want to buy a house there yet!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Also, there is often a silent majority who are afraid to voice their support because of the pressure being borne by objectors.</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This relates back to predisposition and predetermination.  Members should go into the meeting having thought about the application and any concerns they have.  They should then be ready to ask the questions to the officers to enable them to either agree with the officer recommendation or have sound reasons for going against the officer recommendation</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38</a:t>
            </a:fld>
            <a:endParaRPr lang="en-GB"/>
          </a:p>
        </p:txBody>
      </p:sp>
    </p:spTree>
    <p:extLst>
      <p:ext uri="{BB962C8B-B14F-4D97-AF65-F5344CB8AC3E}">
        <p14:creationId xmlns:p14="http://schemas.microsoft.com/office/powerpoint/2010/main" val="3076539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ea typeface="ＭＳ Ｐゴシック" panose="020B0600070205080204" pitchFamily="34" charset="-128"/>
              </a:rPr>
              <a:t>This slide will take Members through the planning application process from start to finish.  It is a good opportunity to have a discussion with Members on when they should get involved and when it is not appropriate.  For example: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Pre apps – if the Council has a policy of involving Members then this is the best time to get involved</a:t>
            </a:r>
          </a:p>
          <a:p>
            <a:r>
              <a:rPr lang="en-US" altLang="en-US">
                <a:latin typeface="Arial" panose="020B0604020202020204" pitchFamily="34" charset="0"/>
                <a:ea typeface="ＭＳ Ｐゴシック" panose="020B0600070205080204" pitchFamily="34" charset="-128"/>
              </a:rPr>
              <a:t>Registration / validation – no point because it is a procedural process</a:t>
            </a:r>
          </a:p>
          <a:p>
            <a:r>
              <a:rPr lang="en-US" altLang="en-US">
                <a:latin typeface="Arial" panose="020B0604020202020204" pitchFamily="34" charset="0"/>
                <a:ea typeface="ＭＳ Ｐゴシック" panose="020B0600070205080204" pitchFamily="34" charset="-128"/>
              </a:rPr>
              <a:t>Formal consultation period – need to alert the case officer if Members have concerns and possible Member referral to Committee</a:t>
            </a:r>
          </a:p>
          <a:p>
            <a:r>
              <a:rPr lang="en-US" altLang="en-US">
                <a:latin typeface="Arial" panose="020B0604020202020204" pitchFamily="34" charset="0"/>
                <a:ea typeface="ＭＳ Ｐゴシック" panose="020B0600070205080204" pitchFamily="34" charset="-128"/>
              </a:rPr>
              <a:t>Assessment – need to speak to the officer before this time but Members can take an active role in negotiations where appropriate to ensure residents’ concerns are understood</a:t>
            </a:r>
          </a:p>
          <a:p>
            <a:r>
              <a:rPr lang="en-US" altLang="en-US">
                <a:latin typeface="Arial" panose="020B0604020202020204" pitchFamily="34" charset="0"/>
                <a:ea typeface="ＭＳ Ｐゴシック" panose="020B0600070205080204" pitchFamily="34" charset="-128"/>
              </a:rPr>
              <a:t>Report – Normally too late as the officer is bringing together all the issues and to form a recommendation</a:t>
            </a:r>
          </a:p>
          <a:p>
            <a:r>
              <a:rPr lang="en-US" altLang="en-US">
                <a:latin typeface="Arial" panose="020B0604020202020204" pitchFamily="34" charset="0"/>
                <a:ea typeface="ＭＳ Ｐゴシック" panose="020B0600070205080204" pitchFamily="34" charset="-128"/>
              </a:rPr>
              <a:t>Prior to Committee – important that Members ensure that officers understand their concerns </a:t>
            </a:r>
            <a:r>
              <a:rPr lang="en-US" altLang="en-US" i="1">
                <a:latin typeface="Arial" panose="020B0604020202020204" pitchFamily="34" charset="0"/>
                <a:ea typeface="ＭＳ Ｐゴシック" panose="020B0600070205080204" pitchFamily="34" charset="-128"/>
              </a:rPr>
              <a:t>before</a:t>
            </a:r>
            <a:r>
              <a:rPr lang="en-US" altLang="en-US">
                <a:latin typeface="Arial" panose="020B0604020202020204" pitchFamily="34" charset="0"/>
                <a:ea typeface="ＭＳ Ｐゴシック" panose="020B0600070205080204" pitchFamily="34" charset="-128"/>
              </a:rPr>
              <a:t> the actual meeting</a:t>
            </a:r>
          </a:p>
          <a:p>
            <a:r>
              <a:rPr lang="en-US" altLang="en-US">
                <a:latin typeface="Arial" panose="020B0604020202020204" pitchFamily="34" charset="0"/>
                <a:ea typeface="ＭＳ Ｐゴシック" panose="020B0600070205080204" pitchFamily="34" charset="-128"/>
              </a:rPr>
              <a:t>Appeal – If Members have made representations that have led to a refusal they can make additional comments to the Inspector to reinforce their objections if allowed and if appropriate</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39</a:t>
            </a:fld>
            <a:endParaRPr lang="en-GB"/>
          </a:p>
        </p:txBody>
      </p:sp>
    </p:spTree>
    <p:extLst>
      <p:ext uri="{BB962C8B-B14F-4D97-AF65-F5344CB8AC3E}">
        <p14:creationId xmlns:p14="http://schemas.microsoft.com/office/powerpoint/2010/main" val="423334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is the standard set of objectives for this session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It should be adapted as necessary to meet the requirements of your training</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4</a:t>
            </a:fld>
            <a:endParaRPr lang="en-GB"/>
          </a:p>
        </p:txBody>
      </p:sp>
    </p:spTree>
    <p:extLst>
      <p:ext uri="{BB962C8B-B14F-4D97-AF65-F5344CB8AC3E}">
        <p14:creationId xmlns:p14="http://schemas.microsoft.com/office/powerpoint/2010/main" val="2204864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reinforces points raised in earlier slides</a:t>
            </a:r>
          </a:p>
        </p:txBody>
      </p:sp>
      <p:sp>
        <p:nvSpPr>
          <p:cNvPr id="4" name="Slide Number Placeholder 3"/>
          <p:cNvSpPr>
            <a:spLocks noGrp="1"/>
          </p:cNvSpPr>
          <p:nvPr>
            <p:ph type="sldNum" sz="quarter" idx="5"/>
          </p:nvPr>
        </p:nvSpPr>
        <p:spPr/>
        <p:txBody>
          <a:bodyPr/>
          <a:lstStyle/>
          <a:p>
            <a:fld id="{D42387C8-FC91-4A3C-9634-2B17C6CC0AF5}" type="slidenum">
              <a:rPr lang="en-GB" smtClean="0"/>
              <a:t>40</a:t>
            </a:fld>
            <a:endParaRPr lang="en-GB"/>
          </a:p>
        </p:txBody>
      </p:sp>
    </p:spTree>
    <p:extLst>
      <p:ext uri="{BB962C8B-B14F-4D97-AF65-F5344CB8AC3E}">
        <p14:creationId xmlns:p14="http://schemas.microsoft.com/office/powerpoint/2010/main" val="1724488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reinforces points raised in earlier slides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41</a:t>
            </a:fld>
            <a:endParaRPr lang="en-GB"/>
          </a:p>
        </p:txBody>
      </p:sp>
    </p:spTree>
    <p:extLst>
      <p:ext uri="{BB962C8B-B14F-4D97-AF65-F5344CB8AC3E}">
        <p14:creationId xmlns:p14="http://schemas.microsoft.com/office/powerpoint/2010/main" val="3183034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reinforces points raised in earlier slides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42</a:t>
            </a:fld>
            <a:endParaRPr lang="en-GB"/>
          </a:p>
        </p:txBody>
      </p:sp>
    </p:spTree>
    <p:extLst>
      <p:ext uri="{BB962C8B-B14F-4D97-AF65-F5344CB8AC3E}">
        <p14:creationId xmlns:p14="http://schemas.microsoft.com/office/powerpoint/2010/main" val="195386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reinforces points raised in earlier slides</a:t>
            </a: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43</a:t>
            </a:fld>
            <a:endParaRPr lang="en-GB"/>
          </a:p>
        </p:txBody>
      </p:sp>
    </p:spTree>
    <p:extLst>
      <p:ext uri="{BB962C8B-B14F-4D97-AF65-F5344CB8AC3E}">
        <p14:creationId xmlns:p14="http://schemas.microsoft.com/office/powerpoint/2010/main" val="3150977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is a takeaway slide that you might want to give to councillors so that they can refer to in the future when acronyms are included in reports.</a:t>
            </a:r>
          </a:p>
        </p:txBody>
      </p:sp>
      <p:sp>
        <p:nvSpPr>
          <p:cNvPr id="4" name="Slide Number Placeholder 3"/>
          <p:cNvSpPr>
            <a:spLocks noGrp="1"/>
          </p:cNvSpPr>
          <p:nvPr>
            <p:ph type="sldNum" sz="quarter" idx="5"/>
          </p:nvPr>
        </p:nvSpPr>
        <p:spPr/>
        <p:txBody>
          <a:bodyPr/>
          <a:lstStyle/>
          <a:p>
            <a:fld id="{D42387C8-FC91-4A3C-9634-2B17C6CC0AF5}" type="slidenum">
              <a:rPr lang="en-GB" smtClean="0"/>
              <a:t>44</a:t>
            </a:fld>
            <a:endParaRPr lang="en-GB"/>
          </a:p>
        </p:txBody>
      </p:sp>
    </p:spTree>
    <p:extLst>
      <p:ext uri="{BB962C8B-B14F-4D97-AF65-F5344CB8AC3E}">
        <p14:creationId xmlns:p14="http://schemas.microsoft.com/office/powerpoint/2010/main" val="2901051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This slide can be used if PAS is carrying out the training or you want to promote </a:t>
            </a:r>
            <a:r>
              <a:rPr lang="en-GB" altLang="en-US">
                <a:latin typeface="Arial" panose="020B0604020202020204" pitchFamily="34" charset="0"/>
                <a:ea typeface="ＭＳ Ｐゴシック" panose="020B0600070205080204" pitchFamily="34" charset="-128"/>
              </a:rPr>
              <a:t>PAS’s work</a:t>
            </a:r>
          </a:p>
        </p:txBody>
      </p:sp>
      <p:sp>
        <p:nvSpPr>
          <p:cNvPr id="4" name="Slide Number Placeholder 3"/>
          <p:cNvSpPr>
            <a:spLocks noGrp="1"/>
          </p:cNvSpPr>
          <p:nvPr>
            <p:ph type="sldNum" sz="quarter" idx="5"/>
          </p:nvPr>
        </p:nvSpPr>
        <p:spPr/>
        <p:txBody>
          <a:bodyPr/>
          <a:lstStyle/>
          <a:p>
            <a:fld id="{D42387C8-FC91-4A3C-9634-2B17C6CC0AF5}" type="slidenum">
              <a:rPr lang="en-GB" smtClean="0"/>
              <a:t>45</a:t>
            </a:fld>
            <a:endParaRPr lang="en-GB"/>
          </a:p>
        </p:txBody>
      </p:sp>
    </p:spTree>
    <p:extLst>
      <p:ext uri="{BB962C8B-B14F-4D97-AF65-F5344CB8AC3E}">
        <p14:creationId xmlns:p14="http://schemas.microsoft.com/office/powerpoint/2010/main" val="236070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It is important that this session is not dominated by the presenter talking to the audience and pointing at slides. The slides are here to guide the topics but the real value of this session is the interaction between the councillor delegates, including debate, discussion and questions. You should pause at various intervals to allow this, but also allow councillors to interject appropriately.</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You may want to consider breaking up the presentation with quizzes and case studies to keep the interest of all participants.</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5</a:t>
            </a:fld>
            <a:endParaRPr lang="en-GB"/>
          </a:p>
        </p:txBody>
      </p:sp>
    </p:spTree>
    <p:extLst>
      <p:ext uri="{BB962C8B-B14F-4D97-AF65-F5344CB8AC3E}">
        <p14:creationId xmlns:p14="http://schemas.microsoft.com/office/powerpoint/2010/main" val="173659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It should be a positive and proactive process that delivers good development.</a:t>
            </a:r>
          </a:p>
          <a:p>
            <a:r>
              <a:rPr lang="en-GB" altLang="en-US" dirty="0">
                <a:latin typeface="Arial" panose="020B0604020202020204" pitchFamily="34" charset="0"/>
                <a:ea typeface="ＭＳ Ｐゴシック" panose="020B0600070205080204" pitchFamily="34" charset="-128"/>
              </a:rPr>
              <a:t>Refusals should be seen as the last resort rather than being a starting point for decision-makers.</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The role of the Planner should be celebrated as creating sustainable linked communities</a:t>
            </a:r>
          </a:p>
          <a:p>
            <a:endParaRPr lang="en-GB" altLang="en-US"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6</a:t>
            </a:fld>
            <a:endParaRPr lang="en-GB"/>
          </a:p>
        </p:txBody>
      </p:sp>
    </p:spTree>
    <p:extLst>
      <p:ext uri="{BB962C8B-B14F-4D97-AF65-F5344CB8AC3E}">
        <p14:creationId xmlns:p14="http://schemas.microsoft.com/office/powerpoint/2010/main" val="408310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rPr>
              <a:t>The decisions you make will be controversial and will affect people’s lives as an applicant, a resident, or business owner / community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How you make your decisions and reason for the decisions must be transparent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The community widely misunderstands the Council’s obligations to both represent local people and meets its obligations to deliver sustainable communities</a:t>
            </a:r>
          </a:p>
          <a:p>
            <a:endParaRPr lang="en-GB" altLang="en-US" dirty="0">
              <a:latin typeface="Arial" panose="020B0604020202020204" pitchFamily="34" charset="0"/>
              <a:ea typeface="ＭＳ Ｐゴシック" panose="020B0600070205080204" pitchFamily="34" charset="-128"/>
            </a:endParaRPr>
          </a:p>
          <a:p>
            <a:r>
              <a:rPr lang="en-GB" altLang="en-US" dirty="0">
                <a:solidFill>
                  <a:srgbClr val="000000"/>
                </a:solidFill>
                <a:latin typeface="Arial" panose="020B0604020202020204" pitchFamily="34" charset="0"/>
                <a:ea typeface="ＭＳ Ｐゴシック" panose="020B0600070205080204" pitchFamily="34" charset="-128"/>
              </a:rPr>
              <a:t>More articulate community, social media campaigns put pressure on councillors as committee leaders and decision makers </a:t>
            </a:r>
          </a:p>
          <a:p>
            <a:endParaRPr lang="en-GB" altLang="en-US" dirty="0">
              <a:solidFill>
                <a:srgbClr val="000000"/>
              </a:solidFill>
              <a:latin typeface="Arial" panose="020B0604020202020204" pitchFamily="34" charset="0"/>
              <a:ea typeface="ＭＳ Ｐゴシック" panose="020B0600070205080204" pitchFamily="34" charset="-128"/>
            </a:endParaRP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Planning is carried out within parameters – law, the plan, the material considerations</a:t>
            </a: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Balance, evidence &amp; bias</a:t>
            </a: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Can be difficult and make you popular – or not</a:t>
            </a: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Affects people’s lives</a:t>
            </a: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Involves balancing different priorities</a:t>
            </a:r>
          </a:p>
          <a:p>
            <a:pPr eaLnBrk="1" hangingPunct="1">
              <a:buFontTx/>
              <a:buChar char="•"/>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Getting it wrong can be costly</a:t>
            </a:r>
          </a:p>
          <a:p>
            <a:endParaRPr lang="en-GB" altLang="en-US" dirty="0">
              <a:solidFill>
                <a:srgbClr val="000000"/>
              </a:solidFill>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7</a:t>
            </a:fld>
            <a:endParaRPr lang="en-GB"/>
          </a:p>
        </p:txBody>
      </p:sp>
    </p:spTree>
    <p:extLst>
      <p:ext uri="{BB962C8B-B14F-4D97-AF65-F5344CB8AC3E}">
        <p14:creationId xmlns:p14="http://schemas.microsoft.com/office/powerpoint/2010/main" val="183676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Planning permission is required for development</a:t>
            </a:r>
          </a:p>
          <a:p>
            <a:r>
              <a:rPr lang="en-US" altLang="en-US" dirty="0">
                <a:latin typeface="Arial" panose="020B0604020202020204" pitchFamily="34" charset="0"/>
                <a:ea typeface="ＭＳ Ｐゴシック" panose="020B0600070205080204" pitchFamily="34" charset="-128"/>
              </a:rPr>
              <a:t>'Development' is defined by statute in the Town and Country Planning Act 1990 s55(1), as 'the carrying out of building, engineering, mining or other operations in, on, over or under land, or the making of any material change in the use of any buildings or other land'. This definition is clarified by the remainder of s55 and the inclusion of the Generally Permitted Development Order 1995 and the Use Classes Order 1987.</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Most planning applications are determined by councils.</a:t>
            </a:r>
          </a:p>
          <a:p>
            <a:r>
              <a:rPr lang="en-US" altLang="en-US" dirty="0">
                <a:latin typeface="Arial" panose="020B0604020202020204" pitchFamily="34" charset="0"/>
                <a:ea typeface="ＭＳ Ｐゴシック" panose="020B0600070205080204" pitchFamily="34" charset="-128"/>
              </a:rPr>
              <a:t>County Councils (or </a:t>
            </a:r>
            <a:r>
              <a:rPr lang="en-US" altLang="en-US" dirty="0" err="1">
                <a:latin typeface="Arial" panose="020B0604020202020204" pitchFamily="34" charset="0"/>
                <a:ea typeface="ＭＳ Ｐゴシック" panose="020B0600070205080204" pitchFamily="34" charset="-128"/>
              </a:rPr>
              <a:t>unitaries</a:t>
            </a:r>
            <a:r>
              <a:rPr lang="en-US" altLang="en-US" dirty="0">
                <a:latin typeface="Arial" panose="020B0604020202020204" pitchFamily="34" charset="0"/>
                <a:ea typeface="ＭＳ Ｐゴシック" panose="020B0600070205080204" pitchFamily="34" charset="-128"/>
              </a:rPr>
              <a:t>) determine specific applications for development associated with minerals and waste and the authority’s own development (e.g. Schools)</a:t>
            </a:r>
          </a:p>
          <a:p>
            <a:r>
              <a:rPr lang="en-US" altLang="en-US" dirty="0">
                <a:latin typeface="Arial" panose="020B0604020202020204" pitchFamily="34" charset="0"/>
                <a:ea typeface="ＭＳ Ｐゴシック" panose="020B0600070205080204" pitchFamily="34" charset="-128"/>
              </a:rPr>
              <a:t>Other agencies determine specific categories of development (e.g. the Planning Inspectorate (PINS) determines Nationally Significant Infrastructure Projects (NSIPSs) – major national infrastructure projects). </a:t>
            </a:r>
          </a:p>
          <a:p>
            <a:r>
              <a:rPr lang="en-US" altLang="en-US" dirty="0">
                <a:latin typeface="Arial" panose="020B0604020202020204" pitchFamily="34" charset="0"/>
                <a:ea typeface="ＭＳ Ｐゴシック" panose="020B0600070205080204" pitchFamily="34" charset="-128"/>
              </a:rPr>
              <a:t>Development Corporations determine applications in certain areas to help drive regeneration.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rules and powers are set out in the Town &amp; Country Planning Act 1990 and associated legislation.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Town &amp; Country Planning (General Permitted Development ) Order 2005 and subsequent amendments (The Town and Country Planning (General Permitted Development) (England) Order 2015. The Town and Country Planning (General Permitted Development) (England) (Amendment) Order 2018) specify which development can be implemented without the need for planning permission . This is referred to as “permitted development “.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Recent changes in the Use Class Order have taken many changes of use out of the planning system e.g. Class E</a:t>
            </a:r>
            <a:br>
              <a:rPr lang="en-US" altLang="en-US" dirty="0">
                <a:latin typeface="Arial" panose="020B0604020202020204" pitchFamily="34" charset="0"/>
                <a:ea typeface="ＭＳ Ｐゴシック" panose="020B0600070205080204" pitchFamily="34" charset="-128"/>
              </a:rPr>
            </a:b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8</a:t>
            </a:fld>
            <a:endParaRPr lang="en-GB"/>
          </a:p>
        </p:txBody>
      </p:sp>
    </p:spTree>
    <p:extLst>
      <p:ext uri="{BB962C8B-B14F-4D97-AF65-F5344CB8AC3E}">
        <p14:creationId xmlns:p14="http://schemas.microsoft.com/office/powerpoint/2010/main" val="85654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You need to have sound reasons, evidence and robust procedures to make sound committee decisions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4 types of appeal – householder, written reps, informal hearings and public inquiries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Unreasonable decisions carry a risk of costs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Judicial Reviews are now less expensive and therefore more common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council will have its own complaints procedures that can be elevated to an Ombudsman complaint – lessons learned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reputation of your Council is potentially impacted by challenges</a:t>
            </a: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D42387C8-FC91-4A3C-9634-2B17C6CC0AF5}" type="slidenum">
              <a:rPr lang="en-GB" smtClean="0"/>
              <a:t>9</a:t>
            </a:fld>
            <a:endParaRPr lang="en-GB"/>
          </a:p>
        </p:txBody>
      </p:sp>
    </p:spTree>
    <p:extLst>
      <p:ext uri="{BB962C8B-B14F-4D97-AF65-F5344CB8AC3E}">
        <p14:creationId xmlns:p14="http://schemas.microsoft.com/office/powerpoint/2010/main" val="3791383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6456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9866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5868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5654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9633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5011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132011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14/02/2025</a:t>
            </a:fld>
            <a:endParaRPr lang="en-GB"/>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38058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14/02/2025</a:t>
            </a:fld>
            <a:endParaRPr lang="en-GB"/>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a:p>
        </p:txBody>
      </p:sp>
    </p:spTree>
    <p:extLst>
      <p:ext uri="{BB962C8B-B14F-4D97-AF65-F5344CB8AC3E}">
        <p14:creationId xmlns:p14="http://schemas.microsoft.com/office/powerpoint/2010/main" val="2991693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hropshirestar.com/news/2011/04/05/protest-over-bridgnorth-rubbish-tip-pla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darlington.gov.uk/media/16694/local-plan-adopted-feb22v2.pdf" TargetMode="External"/><Relationship Id="rId3" Type="http://schemas.openxmlformats.org/officeDocument/2006/relationships/image" Target="../media/image24.png"/><Relationship Id="rId7" Type="http://schemas.openxmlformats.org/officeDocument/2006/relationships/hyperlink" Target="https://drive.google.com/file/d/1HRu0A_fdoWUi3OBfzUT03TT4S9gYwHDq/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file:///C:\Users\peter.ford\Downloads\1.Part%20One_DPD_SPLA_Adopted%20FINAL.pdf" TargetMode="External"/><Relationship Id="rId5" Type="http://schemas.openxmlformats.org/officeDocument/2006/relationships/image" Target="../media/image25.png"/><Relationship Id="rId4" Type="http://schemas.openxmlformats.org/officeDocument/2006/relationships/hyperlink" Target="https://www.legislation.gov.uk/ukpga/1990/8/section/70" TargetMode="Externa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conceptdraw.com/examples/venn-diagram-model-of-sustainable-developm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etsy.com/uk/listing/633060049/scale-svg-weight-scale-svg-silhouet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dailymail.co.uk/property/article-12418137/Living-motorway-noisy-plenty-upsid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adversetdisplay.co.uk/products/estate-agent-signs-and-boar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newsletter.co.uk/whats-on/arts-and-entertainment/countdown-is-the-uks-most-popular-game-show-385955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emocracy.towerhamlets.gov.uk/documents/g13243/Printed%20minutes%2030th-Mar-2023%2017.30%20Development%20Committee.pdf?T=1"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aeiacoustics.co.uk/acoustic-design-guida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inkedin.com/pulse/what-does-modern-planning-committee-look-like-eqcomms-shaz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istockphoto.com/illustrations/follow-rul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graciousquotes.com/minimalist-quotes/" TargetMode="External"/><Relationship Id="rId5" Type="http://schemas.openxmlformats.org/officeDocument/2006/relationships/image" Target="../media/image40.jp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thecognitivehorse.com/tag/join-u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local.gov.uk/pas" TargetMode="Externa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planningresource.co.uk/article/1862142/two-days-left-recognition-housing-work-deserves-planning-awards-2024"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radesmansaver.co.uk/high-risk-insurance/property-developers/" TargetMode="External"/><Relationship Id="rId5" Type="http://schemas.openxmlformats.org/officeDocument/2006/relationships/image" Target="../media/image10.jpeg"/><Relationship Id="rId4" Type="http://schemas.openxmlformats.org/officeDocument/2006/relationships/hyperlink" Target="https://www.ft.com/content/d8274e3a-bf40-11e9-9381-78bab8a7084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dailymail.co.uk/news/article-1376540/Heavy-handed-council-workers-order-couple-apply-planning-permission--daughters-WENDY-HOUSE.html" TargetMode="External"/><Relationship Id="rId13" Type="http://schemas.openxmlformats.org/officeDocument/2006/relationships/hyperlink" Target="https://www.yourtradebase.com/blog/funny-garden/" TargetMode="External"/><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hyperlink" Target="https://www.bucksherald.co.uk/news/concerns-raised-over-comments-caught-on-webcast-at-aylesbury-planning-meeting-864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localgovernmentlawyer.co.uk/index.php?option=com_content&amp;view=article&amp;id=6009%3Ain-control&amp;catid=63%3Aplanning-articles&amp;Itemid=1" TargetMode="External"/><Relationship Id="rId5" Type="http://schemas.openxmlformats.org/officeDocument/2006/relationships/image" Target="../media/image14.png"/><Relationship Id="rId10" Type="http://schemas.openxmlformats.org/officeDocument/2006/relationships/hyperlink" Target="https://www.theargus.co.uk/news/23460572.brighton-residents-anger-planning-application-approved-error/" TargetMode="External"/><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hmediahub.com/2020/02/17/trade-fair-takes-orders-from-above-to-illegally-destroy-factories-against-court-orders/" TargetMode="External"/><Relationship Id="rId5" Type="http://schemas.openxmlformats.org/officeDocument/2006/relationships/image" Target="../media/image19.png"/><Relationship Id="rId4" Type="http://schemas.openxmlformats.org/officeDocument/2006/relationships/hyperlink" Target="https://www.alamy.com/stock-photo-new-house-construction-and-building-uk-33604684.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tock.adobe.com/uk/images/the-royal-courts-of-justice-londres/122390743" TargetMode="External"/><Relationship Id="rId3" Type="http://schemas.openxmlformats.org/officeDocument/2006/relationships/image" Target="../media/image20.png"/><Relationship Id="rId7" Type="http://schemas.openxmlformats.org/officeDocument/2006/relationships/hyperlink" Target="https://www.lgo.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pload.wikimedia.org/wikipedia/en/6/60/PlanningInspectorate.svg" TargetMode="Externa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566D-0CAE-CCAA-471F-34F19FB8BDFB}"/>
              </a:ext>
            </a:extLst>
          </p:cNvPr>
          <p:cNvSpPr>
            <a:spLocks noGrp="1"/>
          </p:cNvSpPr>
          <p:nvPr>
            <p:ph type="ctrTitle"/>
          </p:nvPr>
        </p:nvSpPr>
        <p:spPr>
          <a:xfrm>
            <a:off x="1524000" y="2235200"/>
            <a:ext cx="9144000" cy="2387600"/>
          </a:xfrm>
        </p:spPr>
        <p:txBody>
          <a:bodyPr>
            <a:normAutofit/>
          </a:bodyPr>
          <a:lstStyle/>
          <a:p>
            <a:r>
              <a:rPr lang="en-GB" sz="6600" b="1"/>
              <a:t>Making Defensible Planning Decisions </a:t>
            </a:r>
          </a:p>
        </p:txBody>
      </p:sp>
      <p:sp>
        <p:nvSpPr>
          <p:cNvPr id="3" name="Subtitle 2">
            <a:extLst>
              <a:ext uri="{FF2B5EF4-FFF2-40B4-BE49-F238E27FC236}">
                <a16:creationId xmlns:a16="http://schemas.microsoft.com/office/drawing/2014/main" id="{4CA13811-1752-067D-BA40-146325CAF605}"/>
              </a:ext>
            </a:extLst>
          </p:cNvPr>
          <p:cNvSpPr>
            <a:spLocks noGrp="1"/>
          </p:cNvSpPr>
          <p:nvPr>
            <p:ph type="subTitle" idx="1"/>
          </p:nvPr>
        </p:nvSpPr>
        <p:spPr>
          <a:xfrm>
            <a:off x="6048805" y="6280345"/>
            <a:ext cx="9144000" cy="1655762"/>
          </a:xfrm>
        </p:spPr>
        <p:txBody>
          <a:bodyPr/>
          <a:lstStyle/>
          <a:p>
            <a:r>
              <a:rPr lang="en-GB">
                <a:hlinkClick r:id="rId3"/>
              </a:rPr>
              <a:t>www.pas.gov.uk</a:t>
            </a:r>
            <a:endParaRPr lang="en-GB"/>
          </a:p>
        </p:txBody>
      </p:sp>
    </p:spTree>
    <p:extLst>
      <p:ext uri="{BB962C8B-B14F-4D97-AF65-F5344CB8AC3E}">
        <p14:creationId xmlns:p14="http://schemas.microsoft.com/office/powerpoint/2010/main" val="261308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What decisions are made by Committee?</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en-US" sz="2800" dirty="0">
                <a:ea typeface="ＭＳ Ｐゴシック"/>
              </a:rPr>
              <a:t>It is up to you.  However ……</a:t>
            </a:r>
          </a:p>
          <a:p>
            <a:r>
              <a:rPr lang="en-GB" altLang="en-US" sz="2800" dirty="0">
                <a:ea typeface="ＭＳ Ｐゴシック"/>
              </a:rPr>
              <a:t>Committee should only make the decision when it needs Member scrutiny</a:t>
            </a:r>
          </a:p>
          <a:p>
            <a:r>
              <a:rPr lang="en-GB" altLang="en-US" sz="2800" dirty="0">
                <a:ea typeface="ＭＳ Ｐゴシック"/>
              </a:rPr>
              <a:t>Don’t make the agendas too long – unfair on everyone</a:t>
            </a:r>
          </a:p>
          <a:p>
            <a:r>
              <a:rPr lang="en-GB" altLang="en-US" sz="2800" dirty="0">
                <a:ea typeface="ＭＳ Ｐゴシック"/>
              </a:rPr>
              <a:t>Only make the decision by Committee if it needs to be made in public by Members otherwise leave to officers</a:t>
            </a:r>
          </a:p>
          <a:p>
            <a:r>
              <a:rPr lang="en-GB" altLang="en-US" sz="2800" dirty="0">
                <a:ea typeface="ＭＳ Ｐゴシック"/>
              </a:rPr>
              <a:t>Most Councils have a delegation rate over 90%</a:t>
            </a:r>
          </a:p>
        </p:txBody>
      </p:sp>
      <p:pic>
        <p:nvPicPr>
          <p:cNvPr id="5" name="Picture 4" descr="A group of people holding signs protesting planning, signs read 'People before planners', 'business will suffer'. From the Shropshire Star 2011">
            <a:extLst>
              <a:ext uri="{FF2B5EF4-FFF2-40B4-BE49-F238E27FC236}">
                <a16:creationId xmlns:a16="http://schemas.microsoft.com/office/drawing/2014/main" id="{B20B75B4-C066-F21E-1670-DA244134E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656" y="4469148"/>
            <a:ext cx="2851777" cy="1901184"/>
          </a:xfrm>
          <a:prstGeom prst="rect">
            <a:avLst/>
          </a:prstGeom>
        </p:spPr>
      </p:pic>
      <p:sp>
        <p:nvSpPr>
          <p:cNvPr id="6" name="TextBox 5">
            <a:extLst>
              <a:ext uri="{FF2B5EF4-FFF2-40B4-BE49-F238E27FC236}">
                <a16:creationId xmlns:a16="http://schemas.microsoft.com/office/drawing/2014/main" id="{8F90320C-B6EE-5B8C-87D0-E38DF928438A}"/>
              </a:ext>
            </a:extLst>
          </p:cNvPr>
          <p:cNvSpPr txBox="1"/>
          <p:nvPr/>
        </p:nvSpPr>
        <p:spPr>
          <a:xfrm>
            <a:off x="9034380" y="6347434"/>
            <a:ext cx="1415772" cy="261610"/>
          </a:xfrm>
          <a:prstGeom prst="rect">
            <a:avLst/>
          </a:prstGeom>
          <a:noFill/>
        </p:spPr>
        <p:txBody>
          <a:bodyPr wrap="none" rtlCol="0">
            <a:spAutoFit/>
          </a:bodyPr>
          <a:lstStyle/>
          <a:p>
            <a:r>
              <a:rPr lang="en-GB" sz="1100">
                <a:hlinkClick r:id="rId4"/>
              </a:rPr>
              <a:t>Shropshire Star, 2011</a:t>
            </a:r>
            <a:endParaRPr lang="en-GB" sz="1100"/>
          </a:p>
        </p:txBody>
      </p:sp>
      <p:cxnSp>
        <p:nvCxnSpPr>
          <p:cNvPr id="9" name="Straight Connector 8">
            <a:extLst>
              <a:ext uri="{FF2B5EF4-FFF2-40B4-BE49-F238E27FC236}">
                <a16:creationId xmlns:a16="http://schemas.microsoft.com/office/drawing/2014/main" id="{CC3BA498-F741-416F-F3CA-5C08055E4C81}"/>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10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in England is </a:t>
            </a:r>
            <a:r>
              <a:rPr lang="en-GB" b="1" u="sng">
                <a:solidFill>
                  <a:srgbClr val="228B22"/>
                </a:solidFill>
              </a:rPr>
              <a:t>policy-led</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25475" lvl="1" indent="-352425" eaLnBrk="1" hangingPunct="1">
              <a:buFont typeface="Arial" charset="0"/>
              <a:buChar char="•"/>
              <a:defRPr/>
            </a:pPr>
            <a:r>
              <a:rPr lang="en-GB" altLang="en-US" sz="3200" b="1">
                <a:solidFill>
                  <a:srgbClr val="228B22"/>
                </a:solidFill>
              </a:rPr>
              <a:t>National</a:t>
            </a:r>
            <a:r>
              <a:rPr lang="en-GB" altLang="en-US" sz="3200"/>
              <a:t> policy</a:t>
            </a:r>
          </a:p>
          <a:p>
            <a:pPr marL="1130300" lvl="2" indent="-457200" eaLnBrk="1" hangingPunct="1">
              <a:defRPr/>
            </a:pPr>
            <a:r>
              <a:rPr lang="en-GB" altLang="en-US"/>
              <a:t>National Planning Policy Framework (NPPF)</a:t>
            </a:r>
          </a:p>
          <a:p>
            <a:pPr marL="1130300" lvl="2" indent="-457200" eaLnBrk="1" hangingPunct="1">
              <a:defRPr/>
            </a:pPr>
            <a:r>
              <a:rPr lang="en-GB" altLang="en-US"/>
              <a:t>National Policy Statements</a:t>
            </a:r>
          </a:p>
          <a:p>
            <a:pPr marL="1130300" lvl="2" indent="-457200" eaLnBrk="1" hangingPunct="1">
              <a:defRPr/>
            </a:pPr>
            <a:r>
              <a:rPr lang="en-GB" altLang="en-US"/>
              <a:t>Specialist policy such as Gypsy and Traveller guidance</a:t>
            </a:r>
          </a:p>
          <a:p>
            <a:pPr marL="1130300" lvl="2" indent="-457200" eaLnBrk="1" hangingPunct="1">
              <a:defRPr/>
            </a:pPr>
            <a:r>
              <a:rPr lang="en-GB" altLang="en-US"/>
              <a:t>Planning Practice Guidance</a:t>
            </a:r>
          </a:p>
          <a:p>
            <a:pPr marL="625475" lvl="1" indent="-352425" eaLnBrk="1" hangingPunct="1">
              <a:buFont typeface="Arial" charset="0"/>
              <a:buChar char="•"/>
              <a:defRPr/>
            </a:pPr>
            <a:r>
              <a:rPr lang="en-GB" altLang="en-US" sz="3200" b="1">
                <a:solidFill>
                  <a:srgbClr val="228B22"/>
                </a:solidFill>
              </a:rPr>
              <a:t>Local</a:t>
            </a:r>
            <a:r>
              <a:rPr lang="en-GB" altLang="en-US" sz="3200"/>
              <a:t> policy </a:t>
            </a:r>
          </a:p>
          <a:p>
            <a:pPr marL="1130300" lvl="2" indent="-457200" eaLnBrk="1" hangingPunct="1">
              <a:defRPr/>
            </a:pPr>
            <a:r>
              <a:rPr lang="en-GB" altLang="en-US"/>
              <a:t>Development / local plan </a:t>
            </a:r>
          </a:p>
          <a:p>
            <a:pPr marL="625475" lvl="1" indent="-352425" eaLnBrk="1" hangingPunct="1">
              <a:buFont typeface="Arial" charset="0"/>
              <a:buChar char="•"/>
              <a:defRPr/>
            </a:pPr>
            <a:r>
              <a:rPr lang="en-GB" altLang="en-US" sz="3200" b="1">
                <a:solidFill>
                  <a:srgbClr val="228B22"/>
                </a:solidFill>
              </a:rPr>
              <a:t>Neighbourhood</a:t>
            </a:r>
            <a:r>
              <a:rPr lang="en-GB" altLang="en-US" sz="3200"/>
              <a:t> policies</a:t>
            </a:r>
          </a:p>
          <a:p>
            <a:pPr marL="1025525" lvl="2" indent="-352425" eaLnBrk="1" hangingPunct="1">
              <a:defRPr/>
            </a:pPr>
            <a:r>
              <a:rPr lang="en-GB" altLang="en-US"/>
              <a:t>Neighbourhood plans</a:t>
            </a:r>
          </a:p>
          <a:p>
            <a:endParaRPr lang="en-GB" altLang="en-US" sz="280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id="{A5042565-0505-9FC0-F01A-2D47A4E30BA8}"/>
              </a:ext>
            </a:extLst>
          </p:cNvPr>
          <p:cNvCxnSpPr>
            <a:cxnSpLocks/>
          </p:cNvCxnSpPr>
          <p:nvPr/>
        </p:nvCxnSpPr>
        <p:spPr>
          <a:xfrm>
            <a:off x="765110" y="6671193"/>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127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FC6C47-5A75-1B32-80F3-F573E8527E72}"/>
              </a:ext>
            </a:extLst>
          </p:cNvPr>
          <p:cNvPicPr>
            <a:picLocks noChangeAspect="1"/>
          </p:cNvPicPr>
          <p:nvPr/>
        </p:nvPicPr>
        <p:blipFill>
          <a:blip r:embed="rId3"/>
          <a:stretch>
            <a:fillRect/>
          </a:stretch>
        </p:blipFill>
        <p:spPr>
          <a:xfrm rot="20129939">
            <a:off x="5526553" y="2251018"/>
            <a:ext cx="2484877" cy="3499272"/>
          </a:xfrm>
          <a:prstGeom prst="rect">
            <a:avLst/>
          </a:prstGeom>
        </p:spPr>
      </p:pic>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0424" y="1075711"/>
            <a:ext cx="10515600" cy="1168173"/>
          </a:xfrm>
        </p:spPr>
        <p:txBody>
          <a:bodyPr/>
          <a:lstStyle/>
          <a:p>
            <a:r>
              <a:rPr lang="en-GB" b="1" dirty="0">
                <a:solidFill>
                  <a:srgbClr val="228B22"/>
                </a:solidFill>
              </a:rPr>
              <a:t>‘Basic principle’: Start with the plan</a:t>
            </a:r>
            <a:endParaRPr lang="en-GB" b="1" u="sng" dirty="0">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351437" y="2332038"/>
            <a:ext cx="4735051"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US" altLang="en-US" sz="2800" i="1" dirty="0">
                <a:solidFill>
                  <a:srgbClr val="000000"/>
                </a:solidFill>
                <a:ea typeface="ＭＳ Ｐゴシック" panose="020B0600070205080204" pitchFamily="34" charset="-128"/>
              </a:rPr>
              <a:t>“……have regard to the provisions of the development plan, so far as material to the application, and to any other material considerations”.</a:t>
            </a:r>
          </a:p>
          <a:p>
            <a:pPr marL="0" indent="0" algn="ctr">
              <a:lnSpc>
                <a:spcPct val="150000"/>
              </a:lnSpc>
              <a:buNone/>
            </a:pPr>
            <a:endParaRPr lang="en-GB" altLang="en-US" sz="2800" dirty="0">
              <a:ea typeface="ＭＳ Ｐゴシック" panose="020B0600070205080204" pitchFamily="34" charset="-128"/>
            </a:endParaRPr>
          </a:p>
        </p:txBody>
      </p:sp>
      <p:sp>
        <p:nvSpPr>
          <p:cNvPr id="4" name="TextBox 3">
            <a:extLst>
              <a:ext uri="{FF2B5EF4-FFF2-40B4-BE49-F238E27FC236}">
                <a16:creationId xmlns:a16="http://schemas.microsoft.com/office/drawing/2014/main" id="{8D3BEF94-875B-E6D7-3506-FF476BC88C9F}"/>
              </a:ext>
            </a:extLst>
          </p:cNvPr>
          <p:cNvSpPr txBox="1"/>
          <p:nvPr/>
        </p:nvSpPr>
        <p:spPr>
          <a:xfrm>
            <a:off x="1278193" y="5548848"/>
            <a:ext cx="2999539" cy="261610"/>
          </a:xfrm>
          <a:prstGeom prst="rect">
            <a:avLst/>
          </a:prstGeom>
          <a:noFill/>
        </p:spPr>
        <p:txBody>
          <a:bodyPr wrap="none" rtlCol="0">
            <a:spAutoFit/>
          </a:bodyPr>
          <a:lstStyle/>
          <a:p>
            <a:r>
              <a:rPr lang="en-GB" sz="1100">
                <a:hlinkClick r:id="rId4"/>
              </a:rPr>
              <a:t>Section 70, Town and Country Planning Act, 1990</a:t>
            </a:r>
            <a:endParaRPr lang="en-GB" sz="1100"/>
          </a:p>
        </p:txBody>
      </p:sp>
      <p:pic>
        <p:nvPicPr>
          <p:cNvPr id="6" name="Picture 5" descr="Front page of London Borough of Hackney Council's Local Plan, titled 'Hackney A Place for Everyone'">
            <a:extLst>
              <a:ext uri="{FF2B5EF4-FFF2-40B4-BE49-F238E27FC236}">
                <a16:creationId xmlns:a16="http://schemas.microsoft.com/office/drawing/2014/main" id="{E3278878-B88E-4731-2B02-2024636437EB}"/>
              </a:ext>
            </a:extLst>
          </p:cNvPr>
          <p:cNvPicPr>
            <a:picLocks noChangeAspect="1"/>
          </p:cNvPicPr>
          <p:nvPr/>
        </p:nvPicPr>
        <p:blipFill>
          <a:blip r:embed="rId5"/>
          <a:stretch>
            <a:fillRect/>
          </a:stretch>
        </p:blipFill>
        <p:spPr>
          <a:xfrm>
            <a:off x="7490292" y="2081265"/>
            <a:ext cx="2367731" cy="3374277"/>
          </a:xfrm>
          <a:prstGeom prst="rect">
            <a:avLst/>
          </a:prstGeom>
        </p:spPr>
      </p:pic>
      <p:sp>
        <p:nvSpPr>
          <p:cNvPr id="7" name="TextBox 6">
            <a:extLst>
              <a:ext uri="{FF2B5EF4-FFF2-40B4-BE49-F238E27FC236}">
                <a16:creationId xmlns:a16="http://schemas.microsoft.com/office/drawing/2014/main" id="{D1675139-9163-7C0B-EB4C-C096880F29FE}"/>
              </a:ext>
            </a:extLst>
          </p:cNvPr>
          <p:cNvSpPr txBox="1"/>
          <p:nvPr/>
        </p:nvSpPr>
        <p:spPr>
          <a:xfrm>
            <a:off x="5582581" y="6032344"/>
            <a:ext cx="6102953" cy="261610"/>
          </a:xfrm>
          <a:prstGeom prst="rect">
            <a:avLst/>
          </a:prstGeom>
          <a:noFill/>
        </p:spPr>
        <p:txBody>
          <a:bodyPr wrap="none" rtlCol="0">
            <a:spAutoFit/>
          </a:bodyPr>
          <a:lstStyle/>
          <a:p>
            <a:r>
              <a:rPr lang="en-GB" sz="1100" dirty="0">
                <a:hlinkClick r:id="rId6"/>
              </a:rPr>
              <a:t>Lancaster Local Plan 2020-2031</a:t>
            </a:r>
            <a:r>
              <a:rPr lang="en-GB" sz="1100" dirty="0">
                <a:hlinkClick r:id="rId7"/>
              </a:rPr>
              <a:t>; Hackney Local Plan 2033, 2020</a:t>
            </a:r>
            <a:r>
              <a:rPr lang="en-GB" sz="1100" dirty="0"/>
              <a:t>; </a:t>
            </a:r>
            <a:r>
              <a:rPr lang="en-GB" sz="1100" dirty="0">
                <a:hlinkClick r:id="rId8"/>
              </a:rPr>
              <a:t>Darlington Local Plan 2016-2036, 2022</a:t>
            </a:r>
            <a:endParaRPr lang="en-GB" sz="1100" dirty="0"/>
          </a:p>
        </p:txBody>
      </p:sp>
      <p:pic>
        <p:nvPicPr>
          <p:cNvPr id="11" name="Picture 10" descr="Front page of Darlington Council's Local Plan, titled 'Darlington Local Plan 2016-2036'">
            <a:extLst>
              <a:ext uri="{FF2B5EF4-FFF2-40B4-BE49-F238E27FC236}">
                <a16:creationId xmlns:a16="http://schemas.microsoft.com/office/drawing/2014/main" id="{EAB9BDAE-E564-9138-070B-CEE769AC800B}"/>
              </a:ext>
            </a:extLst>
          </p:cNvPr>
          <p:cNvPicPr>
            <a:picLocks noChangeAspect="1"/>
          </p:cNvPicPr>
          <p:nvPr/>
        </p:nvPicPr>
        <p:blipFill>
          <a:blip r:embed="rId9"/>
          <a:stretch>
            <a:fillRect/>
          </a:stretch>
        </p:blipFill>
        <p:spPr>
          <a:xfrm rot="1293885">
            <a:off x="9450886" y="2575393"/>
            <a:ext cx="2190308" cy="3086345"/>
          </a:xfrm>
          <a:prstGeom prst="rect">
            <a:avLst/>
          </a:prstGeom>
        </p:spPr>
      </p:pic>
      <p:cxnSp>
        <p:nvCxnSpPr>
          <p:cNvPr id="12" name="Straight Connector 11">
            <a:extLst>
              <a:ext uri="{FF2B5EF4-FFF2-40B4-BE49-F238E27FC236}">
                <a16:creationId xmlns:a16="http://schemas.microsoft.com/office/drawing/2014/main" id="{01A9DC40-3B0D-E63B-0747-20F9D17978F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613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What is the development plan?</a:t>
            </a:r>
            <a:endParaRPr lang="en-GB" b="1" u="sng">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346520"/>
            <a:ext cx="10968702"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en-GB" altLang="en-US" sz="2800">
                <a:ea typeface="ＭＳ Ｐゴシック" panose="020B0600070205080204" pitchFamily="34" charset="-128"/>
              </a:rPr>
              <a:t>Local Plans: Development plan documents adopted by Local Planning Authority</a:t>
            </a:r>
          </a:p>
          <a:p>
            <a:pPr marL="0" indent="0" algn="ctr">
              <a:lnSpc>
                <a:spcPct val="150000"/>
              </a:lnSpc>
              <a:buNone/>
            </a:pPr>
            <a:r>
              <a:rPr lang="en-GB" altLang="en-US" sz="2800">
                <a:solidFill>
                  <a:srgbClr val="228B22"/>
                </a:solidFill>
                <a:ea typeface="ＭＳ Ｐゴシック" panose="020B0600070205080204" pitchFamily="34" charset="-128"/>
              </a:rPr>
              <a:t>Know and understand </a:t>
            </a:r>
            <a:r>
              <a:rPr lang="en-GB" altLang="en-US" sz="2800" b="1">
                <a:solidFill>
                  <a:srgbClr val="228B22"/>
                </a:solidFill>
                <a:ea typeface="ＭＳ Ｐゴシック" panose="020B0600070205080204" pitchFamily="34" charset="-128"/>
              </a:rPr>
              <a:t>your </a:t>
            </a:r>
            <a:r>
              <a:rPr lang="en-GB" altLang="en-US" sz="2800">
                <a:solidFill>
                  <a:srgbClr val="228B22"/>
                </a:solidFill>
                <a:ea typeface="ＭＳ Ｐゴシック" panose="020B0600070205080204" pitchFamily="34" charset="-128"/>
              </a:rPr>
              <a:t>Local Plan </a:t>
            </a:r>
          </a:p>
          <a:p>
            <a:pPr marL="0" indent="0" algn="ctr">
              <a:buNone/>
            </a:pPr>
            <a:endParaRPr lang="en-GB" altLang="en-US" sz="2800">
              <a:solidFill>
                <a:srgbClr val="228B22"/>
              </a:solidFill>
              <a:ea typeface="ＭＳ Ｐゴシック" panose="020B0600070205080204" pitchFamily="34" charset="-128"/>
            </a:endParaRPr>
          </a:p>
          <a:p>
            <a:pPr>
              <a:lnSpc>
                <a:spcPct val="150000"/>
              </a:lnSpc>
            </a:pPr>
            <a:r>
              <a:rPr lang="en-GB" altLang="en-US" sz="2800">
                <a:ea typeface="ＭＳ Ｐゴシック" panose="020B0600070205080204" pitchFamily="34" charset="-128"/>
              </a:rPr>
              <a:t>Neighbourhood plans: Where supported by the local community at referendum and subsequently ‘made’ by the Local Planning Authority</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4503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Sustainable development; the ‘presumption’</a:t>
            </a:r>
            <a:endParaRPr lang="en-GB" b="1" u="sng">
              <a:solidFill>
                <a:srgbClr val="228B22"/>
              </a:solidFill>
            </a:endParaRP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346520"/>
            <a:ext cx="7768917"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Arial"/>
              <a:buChar char="•"/>
            </a:pPr>
            <a:r>
              <a:rPr lang="en-GB" altLang="en-US" sz="2500">
                <a:ea typeface="ＭＳ Ｐゴシック" panose="020B0600070205080204" pitchFamily="34" charset="-128"/>
              </a:rPr>
              <a:t>At the heart of the National Planning Policy Framework (NPPF)</a:t>
            </a:r>
            <a:endParaRPr lang="en-US"/>
          </a:p>
          <a:p>
            <a:pPr marL="0" indent="0">
              <a:lnSpc>
                <a:spcPct val="150000"/>
              </a:lnSpc>
              <a:buNone/>
            </a:pPr>
            <a:r>
              <a:rPr lang="en-GB" altLang="en-US" sz="2500" b="1" i="1">
                <a:ea typeface="ＭＳ Ｐゴシック"/>
              </a:rPr>
              <a:t>     </a:t>
            </a:r>
            <a:r>
              <a:rPr lang="en-GB" altLang="en-US" sz="2500" b="1">
                <a:ea typeface="ＭＳ Ｐゴシック"/>
              </a:rPr>
              <a:t>Achieving sustainable development</a:t>
            </a:r>
          </a:p>
          <a:p>
            <a:pPr>
              <a:lnSpc>
                <a:spcPct val="150000"/>
              </a:lnSpc>
              <a:buFont typeface="Arial"/>
              <a:buChar char="•"/>
            </a:pPr>
            <a:r>
              <a:rPr lang="en-GB" altLang="en-US" sz="2500">
                <a:ea typeface="ＭＳ Ｐゴシック"/>
              </a:rPr>
              <a:t>Para. 7 . . . . </a:t>
            </a:r>
            <a:r>
              <a:rPr lang="en-GB" altLang="en-US" sz="2500" i="1">
                <a:ea typeface="ＭＳ Ｐゴシック"/>
              </a:rPr>
              <a:t>The objective of sustainable development can be summarised as </a:t>
            </a:r>
            <a:r>
              <a:rPr lang="en-GB" altLang="en-US" sz="2500" b="1" i="1">
                <a:ea typeface="ＭＳ Ｐゴシック"/>
              </a:rPr>
              <a:t>meeting the needs of the present without compromising the ability of future generations to meet their own needs</a:t>
            </a:r>
            <a:endParaRPr lang="en-GB" altLang="en-US" sz="2500" b="1">
              <a:ea typeface="ＭＳ Ｐゴシック"/>
            </a:endParaRP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078" name="Picture 6" descr="Three-way Venn diagram. Each circle states: Social, Economic and Environment. Overlapping 'social' and 'economic' is 'equitable'. Overlapping 'economic' and 'environment' is viable'. Overlapping 'environment' and 'social' is 'bearable'. Overlapping all three is 'sustainable'. ">
            <a:extLst>
              <a:ext uri="{FF2B5EF4-FFF2-40B4-BE49-F238E27FC236}">
                <a16:creationId xmlns:a16="http://schemas.microsoft.com/office/drawing/2014/main" id="{ECC950CB-AB2A-6FEF-FE70-FBA6C3C8E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027" y="3125584"/>
            <a:ext cx="3429373" cy="32900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F6FD82-7974-63F6-052C-2DAF05C4AFB1}"/>
              </a:ext>
            </a:extLst>
          </p:cNvPr>
          <p:cNvSpPr txBox="1"/>
          <p:nvPr/>
        </p:nvSpPr>
        <p:spPr>
          <a:xfrm>
            <a:off x="9098378" y="6227345"/>
            <a:ext cx="962123" cy="261610"/>
          </a:xfrm>
          <a:prstGeom prst="rect">
            <a:avLst/>
          </a:prstGeom>
          <a:noFill/>
        </p:spPr>
        <p:txBody>
          <a:bodyPr wrap="none" rtlCol="0">
            <a:spAutoFit/>
          </a:bodyPr>
          <a:lstStyle/>
          <a:p>
            <a:r>
              <a:rPr lang="en-GB" sz="1100" err="1">
                <a:hlinkClick r:id="rId4"/>
              </a:rPr>
              <a:t>ConceptDraw</a:t>
            </a:r>
            <a:endParaRPr lang="en-GB" sz="1100"/>
          </a:p>
        </p:txBody>
      </p:sp>
      <p:pic>
        <p:nvPicPr>
          <p:cNvPr id="7" name="Picture 6">
            <a:extLst>
              <a:ext uri="{FF2B5EF4-FFF2-40B4-BE49-F238E27FC236}">
                <a16:creationId xmlns:a16="http://schemas.microsoft.com/office/drawing/2014/main" id="{BE33EB94-B313-CA7F-226F-BEE0A0A9DF27}"/>
              </a:ext>
            </a:extLst>
          </p:cNvPr>
          <p:cNvPicPr>
            <a:picLocks noChangeAspect="1"/>
          </p:cNvPicPr>
          <p:nvPr/>
        </p:nvPicPr>
        <p:blipFill>
          <a:blip r:embed="rId5"/>
          <a:stretch>
            <a:fillRect/>
          </a:stretch>
        </p:blipFill>
        <p:spPr>
          <a:xfrm>
            <a:off x="8591738" y="2031018"/>
            <a:ext cx="1964737" cy="1092426"/>
          </a:xfrm>
          <a:prstGeom prst="rect">
            <a:avLst/>
          </a:prstGeom>
        </p:spPr>
      </p:pic>
    </p:spTree>
    <p:extLst>
      <p:ext uri="{BB962C8B-B14F-4D97-AF65-F5344CB8AC3E}">
        <p14:creationId xmlns:p14="http://schemas.microsoft.com/office/powerpoint/2010/main" val="53833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9B033-D813-249E-9FD5-E139543870FF}"/>
              </a:ext>
            </a:extLst>
          </p:cNvPr>
          <p:cNvSpPr>
            <a:spLocks noGrp="1"/>
          </p:cNvSpPr>
          <p:nvPr>
            <p:ph idx="1"/>
          </p:nvPr>
        </p:nvSpPr>
        <p:spPr>
          <a:xfrm>
            <a:off x="792933" y="1671716"/>
            <a:ext cx="10515600" cy="4351338"/>
          </a:xfrm>
        </p:spPr>
        <p:txBody>
          <a:bodyPr>
            <a:normAutofit fontScale="25000" lnSpcReduction="20000"/>
          </a:bodyPr>
          <a:lstStyle/>
          <a:p>
            <a:pPr>
              <a:spcBef>
                <a:spcPct val="0"/>
              </a:spcBef>
              <a:buFontTx/>
              <a:buNone/>
            </a:pPr>
            <a:r>
              <a:rPr lang="en-GB" altLang="en-US" sz="6400" kern="0" dirty="0">
                <a:latin typeface="Arial" panose="020B0604020202020204" pitchFamily="34" charset="0"/>
                <a:cs typeface="Arial" panose="020B0604020202020204" pitchFamily="34" charset="0"/>
              </a:rPr>
              <a:t>For </a:t>
            </a:r>
            <a:r>
              <a:rPr lang="en-GB" altLang="en-US" sz="6400" b="1" kern="0" dirty="0">
                <a:latin typeface="Arial" panose="020B0604020202020204" pitchFamily="34" charset="0"/>
                <a:cs typeface="Arial" panose="020B0604020202020204" pitchFamily="34" charset="0"/>
              </a:rPr>
              <a:t>decision-taking</a:t>
            </a:r>
            <a:r>
              <a:rPr lang="en-GB" altLang="en-US" sz="6400" kern="0" dirty="0">
                <a:latin typeface="Arial" panose="020B0604020202020204" pitchFamily="34" charset="0"/>
                <a:cs typeface="Arial" panose="020B0604020202020204" pitchFamily="34" charset="0"/>
              </a:rPr>
              <a:t> this means:</a:t>
            </a:r>
          </a:p>
          <a:p>
            <a:pPr>
              <a:spcBef>
                <a:spcPct val="0"/>
              </a:spcBef>
              <a:buFontTx/>
              <a:buNone/>
            </a:pPr>
            <a:endParaRPr lang="en-GB" altLang="en-US" sz="6400" kern="0" dirty="0">
              <a:latin typeface="Arial" panose="020B0604020202020204" pitchFamily="34" charset="0"/>
              <a:cs typeface="Arial" panose="020B0604020202020204" pitchFamily="34" charset="0"/>
            </a:endParaRPr>
          </a:p>
          <a:p>
            <a:pPr>
              <a:lnSpc>
                <a:spcPct val="170000"/>
              </a:lnSpc>
              <a:spcBef>
                <a:spcPct val="0"/>
              </a:spcBef>
              <a:buFontTx/>
              <a:buNone/>
            </a:pPr>
            <a:r>
              <a:rPr lang="en-US" altLang="en-US" sz="6400" kern="0" dirty="0">
                <a:latin typeface="Arial" panose="020B0604020202020204" pitchFamily="34" charset="0"/>
                <a:cs typeface="Arial" panose="020B0604020202020204" pitchFamily="34" charset="0"/>
              </a:rPr>
              <a:t>Approve proposals that accord with an up-to-date development plan </a:t>
            </a:r>
            <a:r>
              <a:rPr lang="en-US" altLang="en-US" sz="6400" b="1" kern="0" dirty="0">
                <a:latin typeface="Arial" panose="020B0604020202020204" pitchFamily="34" charset="0"/>
                <a:cs typeface="Arial" panose="020B0604020202020204" pitchFamily="34" charset="0"/>
              </a:rPr>
              <a:t>without delay</a:t>
            </a:r>
            <a:r>
              <a:rPr lang="en-US" altLang="en-US" sz="6400" kern="0" dirty="0">
                <a:latin typeface="Arial" panose="020B0604020202020204" pitchFamily="34" charset="0"/>
                <a:cs typeface="Arial" panose="020B0604020202020204" pitchFamily="34" charset="0"/>
              </a:rPr>
              <a:t>; or</a:t>
            </a:r>
          </a:p>
          <a:p>
            <a:pPr indent="0">
              <a:lnSpc>
                <a:spcPct val="170000"/>
              </a:lnSpc>
              <a:spcBef>
                <a:spcPct val="0"/>
              </a:spcBef>
              <a:buFontTx/>
              <a:buNone/>
            </a:pPr>
            <a:endParaRPr lang="en-US" altLang="en-US" sz="6400" kern="0" dirty="0">
              <a:latin typeface="Arial" panose="020B0604020202020204" pitchFamily="34" charset="0"/>
              <a:cs typeface="Arial" panose="020B0604020202020204" pitchFamily="34" charset="0"/>
            </a:endParaRPr>
          </a:p>
          <a:p>
            <a:pPr marL="0" indent="0">
              <a:lnSpc>
                <a:spcPct val="170000"/>
              </a:lnSpc>
              <a:spcBef>
                <a:spcPct val="0"/>
              </a:spcBef>
              <a:buFontTx/>
              <a:buNone/>
            </a:pPr>
            <a:r>
              <a:rPr lang="en-US" altLang="en-US" sz="6400" kern="0" dirty="0">
                <a:latin typeface="Arial" panose="020B0604020202020204" pitchFamily="34" charset="0"/>
                <a:cs typeface="Arial" panose="020B0604020202020204" pitchFamily="34" charset="0"/>
              </a:rPr>
              <a:t>Where there are </a:t>
            </a:r>
            <a:r>
              <a:rPr lang="en-US" altLang="en-US" sz="6400" b="1" kern="0" dirty="0">
                <a:latin typeface="Arial" panose="020B0604020202020204" pitchFamily="34" charset="0"/>
                <a:cs typeface="Arial" panose="020B0604020202020204" pitchFamily="34" charset="0"/>
              </a:rPr>
              <a:t>no relevant </a:t>
            </a:r>
            <a:r>
              <a:rPr lang="en-US" altLang="en-US" sz="6400" kern="0" dirty="0">
                <a:latin typeface="Arial" panose="020B0604020202020204" pitchFamily="34" charset="0"/>
                <a:cs typeface="Arial" panose="020B0604020202020204" pitchFamily="34" charset="0"/>
              </a:rPr>
              <a:t>development plan policies, or the policies </a:t>
            </a:r>
            <a:r>
              <a:rPr lang="en-US" altLang="en-US" sz="6400" b="1" kern="0" dirty="0">
                <a:latin typeface="Arial" panose="020B0604020202020204" pitchFamily="34" charset="0"/>
                <a:cs typeface="Arial" panose="020B0604020202020204" pitchFamily="34" charset="0"/>
              </a:rPr>
              <a:t>are </a:t>
            </a:r>
            <a:r>
              <a:rPr lang="en-GB" altLang="en-US" sz="6400" b="1" kern="0" dirty="0">
                <a:latin typeface="Arial" panose="020B0604020202020204" pitchFamily="34" charset="0"/>
                <a:cs typeface="Arial" panose="020B0604020202020204" pitchFamily="34" charset="0"/>
              </a:rPr>
              <a:t>out-of-date</a:t>
            </a:r>
            <a:r>
              <a:rPr lang="en-GB" altLang="en-US" sz="6400" kern="0" dirty="0">
                <a:latin typeface="Arial" panose="020B0604020202020204" pitchFamily="34" charset="0"/>
                <a:cs typeface="Arial" panose="020B0604020202020204" pitchFamily="34" charset="0"/>
              </a:rPr>
              <a:t>, </a:t>
            </a:r>
            <a:r>
              <a:rPr lang="en-GB" altLang="en-US" sz="6400" b="1" kern="0" dirty="0">
                <a:latin typeface="Arial" panose="020B0604020202020204" pitchFamily="34" charset="0"/>
                <a:cs typeface="Arial" panose="020B0604020202020204" pitchFamily="34" charset="0"/>
              </a:rPr>
              <a:t>grant permission unless</a:t>
            </a:r>
            <a:r>
              <a:rPr lang="en-GB" altLang="en-US" sz="6400" kern="0" dirty="0">
                <a:latin typeface="Arial" panose="020B0604020202020204" pitchFamily="34" charset="0"/>
                <a:cs typeface="Arial" panose="020B0604020202020204" pitchFamily="34" charset="0"/>
              </a:rPr>
              <a:t>:</a:t>
            </a:r>
          </a:p>
          <a:p>
            <a:pPr>
              <a:lnSpc>
                <a:spcPct val="170000"/>
              </a:lnSpc>
              <a:spcBef>
                <a:spcPct val="0"/>
              </a:spcBef>
              <a:buFontTx/>
              <a:buNone/>
            </a:pPr>
            <a:endParaRPr lang="en-US" altLang="en-US" sz="6400" u="sng" kern="0" dirty="0">
              <a:latin typeface="Arial" panose="020B0604020202020204" pitchFamily="34" charset="0"/>
              <a:cs typeface="Arial" panose="020B0604020202020204" pitchFamily="34" charset="0"/>
            </a:endParaRPr>
          </a:p>
          <a:p>
            <a:pPr marL="571500" indent="-571500">
              <a:lnSpc>
                <a:spcPct val="170000"/>
              </a:lnSpc>
              <a:spcBef>
                <a:spcPct val="0"/>
              </a:spcBef>
              <a:buFont typeface="+mj-lt"/>
              <a:buAutoNum type="romanUcPeriod"/>
            </a:pPr>
            <a:r>
              <a:rPr lang="en-GB" altLang="en-US" sz="6400" kern="0" dirty="0">
                <a:latin typeface="Arial" panose="020B0604020202020204" pitchFamily="34" charset="0"/>
                <a:cs typeface="Arial" panose="020B0604020202020204" pitchFamily="34" charset="0"/>
              </a:rPr>
              <a:t>The</a:t>
            </a:r>
            <a:r>
              <a:rPr lang="en-GB" sz="6400" kern="0" dirty="0">
                <a:latin typeface="Arial" panose="020B0604020202020204" pitchFamily="34" charset="0"/>
                <a:cs typeface="Arial" panose="020B0604020202020204" pitchFamily="34" charset="0"/>
              </a:rPr>
              <a:t> application of policies in the NPPF that protect areas or assets of particular importance provides a strong reason for refusing the development proposed</a:t>
            </a:r>
            <a:endParaRPr lang="en-US" altLang="en-US" sz="6400" kern="0" dirty="0">
              <a:latin typeface="Arial" panose="020B0604020202020204" pitchFamily="34" charset="0"/>
              <a:cs typeface="Arial" panose="020B0604020202020204" pitchFamily="34" charset="0"/>
            </a:endParaRPr>
          </a:p>
          <a:p>
            <a:pPr marL="571500" indent="-571500">
              <a:lnSpc>
                <a:spcPct val="170000"/>
              </a:lnSpc>
              <a:spcBef>
                <a:spcPct val="0"/>
              </a:spcBef>
              <a:buFont typeface="+mj-lt"/>
              <a:buAutoNum type="romanUcPeriod"/>
            </a:pPr>
            <a:endParaRPr lang="en-US" altLang="en-US" sz="6400" kern="0" dirty="0">
              <a:latin typeface="Arial" panose="020B0604020202020204" pitchFamily="34" charset="0"/>
              <a:cs typeface="Arial" panose="020B0604020202020204" pitchFamily="34" charset="0"/>
            </a:endParaRPr>
          </a:p>
          <a:p>
            <a:pPr marL="571500" indent="-571500">
              <a:lnSpc>
                <a:spcPct val="170000"/>
              </a:lnSpc>
              <a:spcBef>
                <a:spcPct val="0"/>
              </a:spcBef>
              <a:buFont typeface="+mj-lt"/>
              <a:buAutoNum type="romanUcPeriod"/>
            </a:pPr>
            <a:r>
              <a:rPr lang="en-US" sz="6400" kern="0" dirty="0">
                <a:latin typeface="Arial" panose="020B0604020202020204" pitchFamily="34" charset="0"/>
                <a:cs typeface="Arial" panose="020B0604020202020204" pitchFamily="34" charset="0"/>
              </a:rPr>
              <a:t>A</a:t>
            </a:r>
            <a:r>
              <a:rPr lang="en-GB" sz="6400" kern="0" dirty="0" err="1">
                <a:latin typeface="Arial" panose="020B0604020202020204" pitchFamily="34" charset="0"/>
                <a:cs typeface="Arial" panose="020B0604020202020204" pitchFamily="34" charset="0"/>
              </a:rPr>
              <a:t>ny</a:t>
            </a:r>
            <a:r>
              <a:rPr lang="en-GB" sz="6400" kern="0" dirty="0">
                <a:latin typeface="Arial" panose="020B0604020202020204" pitchFamily="34" charset="0"/>
                <a:cs typeface="Arial" panose="020B0604020202020204" pitchFamily="34" charset="0"/>
              </a:rPr>
              <a:t> adverse impacts of doing so would significantly and demonstrably outweigh the benefits, when assessed against the policies in this Framework taken as a whole, having particular regard to key policies for directing development to sustainable locations, making effective use of land, securing well-designed places and providing affordable homes, individually or in combination</a:t>
            </a:r>
            <a:endParaRPr lang="en-US" altLang="en-US" sz="6400" kern="0" dirty="0">
              <a:latin typeface="Arial" panose="020B0604020202020204" pitchFamily="34" charset="0"/>
              <a:cs typeface="Arial" panose="020B0604020202020204" pitchFamily="34" charset="0"/>
            </a:endParaRPr>
          </a:p>
          <a:p>
            <a:pPr marL="571500" indent="-571500">
              <a:spcBef>
                <a:spcPct val="0"/>
              </a:spcBef>
              <a:buFont typeface="+mj-lt"/>
              <a:buAutoNum type="romanUcPeriod"/>
            </a:pPr>
            <a:endParaRPr lang="en-US" altLang="en-US" dirty="0">
              <a:latin typeface="Arial" panose="020B0604020202020204" pitchFamily="34" charset="0"/>
              <a:cs typeface="Arial" panose="020B0604020202020204" pitchFamily="34" charset="0"/>
            </a:endParaRPr>
          </a:p>
          <a:p>
            <a:endParaRPr lang="en-GB" dirty="0"/>
          </a:p>
        </p:txBody>
      </p:sp>
      <p:sp>
        <p:nvSpPr>
          <p:cNvPr id="4" name="Rectangle 2">
            <a:extLst>
              <a:ext uri="{FF2B5EF4-FFF2-40B4-BE49-F238E27FC236}">
                <a16:creationId xmlns:a16="http://schemas.microsoft.com/office/drawing/2014/main" id="{9184CEA0-391E-BD52-045D-6DD0F576713B}"/>
              </a:ext>
            </a:extLst>
          </p:cNvPr>
          <p:cNvSpPr>
            <a:spLocks noGrp="1" noChangeArrowheads="1"/>
          </p:cNvSpPr>
          <p:nvPr>
            <p:ph type="title"/>
          </p:nvPr>
        </p:nvSpPr>
        <p:spPr>
          <a:xfrm>
            <a:off x="2380561" y="530378"/>
            <a:ext cx="10515600" cy="1325563"/>
          </a:xfrm>
        </p:spPr>
        <p:txBody>
          <a:bodyPr/>
          <a:lstStyle/>
          <a:p>
            <a:pPr eaLnBrk="1" hangingPunct="1"/>
            <a:r>
              <a:rPr lang="en-GB" altLang="en-US" b="1" dirty="0">
                <a:solidFill>
                  <a:srgbClr val="006600"/>
                </a:solidFill>
                <a:latin typeface="Arial" panose="020B0604020202020204" pitchFamily="34" charset="0"/>
                <a:cs typeface="Arial" panose="020B0604020202020204" pitchFamily="34" charset="0"/>
              </a:rPr>
              <a:t>NPPF and decision making</a:t>
            </a:r>
          </a:p>
        </p:txBody>
      </p:sp>
    </p:spTree>
    <p:extLst>
      <p:ext uri="{BB962C8B-B14F-4D97-AF65-F5344CB8AC3E}">
        <p14:creationId xmlns:p14="http://schemas.microsoft.com/office/powerpoint/2010/main" val="197596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“Can we </a:t>
            </a:r>
            <a:r>
              <a:rPr lang="en-GB" b="1" i="1">
                <a:solidFill>
                  <a:srgbClr val="228B22"/>
                </a:solidFill>
              </a:rPr>
              <a:t>ignore </a:t>
            </a:r>
            <a:r>
              <a:rPr lang="en-GB" b="1">
                <a:solidFill>
                  <a:srgbClr val="228B22"/>
                </a:solidFill>
              </a:rPr>
              <a:t>the Development Plan?”</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57200" y="2149933"/>
            <a:ext cx="11277600" cy="4185761"/>
          </a:xfrm>
          <a:prstGeom prst="rect">
            <a:avLst/>
          </a:prstGeom>
          <a:noFill/>
        </p:spPr>
        <p:txBody>
          <a:bodyPr wrap="square" rtlCol="0">
            <a:spAutoFit/>
          </a:bodyPr>
          <a:lstStyle/>
          <a:p>
            <a:pPr marL="285750" indent="-285750">
              <a:buFont typeface="Arial" panose="020B0604020202020204" pitchFamily="34" charset="0"/>
              <a:buChar char="•"/>
            </a:pPr>
            <a:r>
              <a:rPr lang="en-GB" sz="2800"/>
              <a:t>No, that would be unlawful (s38)</a:t>
            </a:r>
          </a:p>
          <a:p>
            <a:pPr marL="285750" indent="-285750">
              <a:buFont typeface="Arial" panose="020B0604020202020204" pitchFamily="34" charset="0"/>
              <a:buChar char="•"/>
            </a:pPr>
            <a:r>
              <a:rPr lang="en-GB" sz="2800"/>
              <a:t>And anyway, it’s </a:t>
            </a:r>
            <a:r>
              <a:rPr lang="en-GB" sz="2800" i="1"/>
              <a:t>your </a:t>
            </a:r>
            <a:r>
              <a:rPr lang="en-GB" sz="2800"/>
              <a:t>plan, so why would you?</a:t>
            </a:r>
          </a:p>
          <a:p>
            <a:pPr>
              <a:lnSpc>
                <a:spcPct val="150000"/>
              </a:lnSpc>
            </a:pPr>
            <a:r>
              <a:rPr lang="en-GB" sz="2800" b="1"/>
              <a:t>Can you take a decision which seems to </a:t>
            </a:r>
            <a:r>
              <a:rPr lang="en-GB" sz="2800" b="1" i="1"/>
              <a:t>conflict </a:t>
            </a:r>
            <a:r>
              <a:rPr lang="en-GB" sz="2800" b="1"/>
              <a:t>with the plan?</a:t>
            </a:r>
          </a:p>
          <a:p>
            <a:pPr marL="457200" indent="-457200">
              <a:buFont typeface="Arial" panose="020B0604020202020204" pitchFamily="34" charset="0"/>
              <a:buChar char="•"/>
            </a:pPr>
            <a:r>
              <a:rPr lang="en-GB" sz="2800"/>
              <a:t>Yes- so long as it is based on the merits of the case, in the light of all other material considerations, for example: </a:t>
            </a:r>
          </a:p>
          <a:p>
            <a:pPr marL="914400" lvl="1" indent="-457200">
              <a:buFont typeface="Arial" panose="020B0604020202020204" pitchFamily="34" charset="0"/>
              <a:buChar char="•"/>
            </a:pPr>
            <a:r>
              <a:rPr lang="en-GB" sz="2800"/>
              <a:t>A policy is out of date compared with national policy</a:t>
            </a:r>
          </a:p>
          <a:p>
            <a:pPr marL="914400" lvl="1" indent="-457200">
              <a:buFont typeface="Arial" panose="020B0604020202020204" pitchFamily="34" charset="0"/>
              <a:buChar char="•"/>
            </a:pPr>
            <a:r>
              <a:rPr lang="en-GB" sz="2800"/>
              <a:t>The monitoring information shows that the situation ‘on the ground’ has changed</a:t>
            </a:r>
          </a:p>
          <a:p>
            <a:pPr marL="914400" lvl="1" indent="-457200">
              <a:buFont typeface="Arial" panose="020B0604020202020204" pitchFamily="34" charset="0"/>
              <a:buChar char="•"/>
            </a:pPr>
            <a:r>
              <a:rPr lang="en-GB" sz="2800"/>
              <a:t>An unforeseen opportunity has arisen </a:t>
            </a:r>
          </a:p>
        </p:txBody>
      </p:sp>
    </p:spTree>
    <p:extLst>
      <p:ext uri="{BB962C8B-B14F-4D97-AF65-F5344CB8AC3E}">
        <p14:creationId xmlns:p14="http://schemas.microsoft.com/office/powerpoint/2010/main" val="126316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457200" y="2026108"/>
            <a:ext cx="10182225"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Material considerations are decided by statements of national policy or by decisions of the courts</a:t>
            </a:r>
          </a:p>
          <a:p>
            <a:pPr marL="285750" indent="-285750">
              <a:lnSpc>
                <a:spcPct val="150000"/>
              </a:lnSpc>
              <a:buFont typeface="Arial" panose="020B0604020202020204" pitchFamily="34" charset="0"/>
              <a:buChar char="•"/>
            </a:pPr>
            <a:r>
              <a:rPr lang="en-GB" sz="2800"/>
              <a:t>The weight that should be attached to each consideration in any particular case is for the decision maker</a:t>
            </a:r>
          </a:p>
        </p:txBody>
      </p:sp>
      <p:pic>
        <p:nvPicPr>
          <p:cNvPr id="4104" name="Picture 8" descr="Balancing scale ">
            <a:extLst>
              <a:ext uri="{FF2B5EF4-FFF2-40B4-BE49-F238E27FC236}">
                <a16:creationId xmlns:a16="http://schemas.microsoft.com/office/drawing/2014/main" id="{FF2543E1-5E5E-D3C7-E321-B5F7C50F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4133850"/>
            <a:ext cx="3209924" cy="2410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E44266-333F-F20A-2A39-1C6B99636FE5}"/>
              </a:ext>
            </a:extLst>
          </p:cNvPr>
          <p:cNvSpPr txBox="1"/>
          <p:nvPr/>
        </p:nvSpPr>
        <p:spPr>
          <a:xfrm>
            <a:off x="9225160" y="6219998"/>
            <a:ext cx="418704" cy="261610"/>
          </a:xfrm>
          <a:prstGeom prst="rect">
            <a:avLst/>
          </a:prstGeom>
          <a:noFill/>
        </p:spPr>
        <p:txBody>
          <a:bodyPr wrap="none" rtlCol="0">
            <a:spAutoFit/>
          </a:bodyPr>
          <a:lstStyle/>
          <a:p>
            <a:r>
              <a:rPr lang="en-GB" sz="1100">
                <a:hlinkClick r:id="rId4"/>
              </a:rPr>
              <a:t>Etsy</a:t>
            </a:r>
            <a:endParaRPr lang="en-GB" sz="1100"/>
          </a:p>
        </p:txBody>
      </p:sp>
    </p:spTree>
    <p:extLst>
      <p:ext uri="{BB962C8B-B14F-4D97-AF65-F5344CB8AC3E}">
        <p14:creationId xmlns:p14="http://schemas.microsoft.com/office/powerpoint/2010/main" val="373933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094371"/>
            <a:ext cx="10515600" cy="1168173"/>
          </a:xfrm>
        </p:spPr>
        <p:txBody>
          <a:bodyPr/>
          <a:lstStyle/>
          <a:p>
            <a:r>
              <a:rPr lang="en-GB" b="1" dirty="0">
                <a:solidFill>
                  <a:srgbClr val="228B22"/>
                </a:solidFill>
              </a:rPr>
              <a:t>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1A801E09-803E-4E9C-B916-3354BE8B023A}"/>
              </a:ext>
            </a:extLst>
          </p:cNvPr>
          <p:cNvSpPr txBox="1"/>
          <p:nvPr/>
        </p:nvSpPr>
        <p:spPr>
          <a:xfrm>
            <a:off x="523291" y="1932602"/>
            <a:ext cx="14601826" cy="4832092"/>
          </a:xfrm>
          <a:prstGeom prst="rect">
            <a:avLst/>
          </a:prstGeom>
          <a:noFill/>
        </p:spPr>
        <p:txBody>
          <a:bodyPr wrap="square" numCol="3" rtlCol="0">
            <a:spAutoFit/>
          </a:bodyPr>
          <a:lstStyle/>
          <a:p>
            <a:pPr marL="285750" indent="-285750">
              <a:buFont typeface="Arial" panose="020B0604020202020204" pitchFamily="34" charset="0"/>
              <a:buChar char="•"/>
            </a:pPr>
            <a:r>
              <a:rPr lang="en-GB" sz="2800" dirty="0"/>
              <a:t>Overlooking / loss of privacy</a:t>
            </a:r>
          </a:p>
          <a:p>
            <a:pPr marL="285750" indent="-285750">
              <a:buFont typeface="Arial" panose="020B0604020202020204" pitchFamily="34" charset="0"/>
              <a:buChar char="•"/>
            </a:pPr>
            <a:r>
              <a:rPr lang="en-GB" sz="2800" dirty="0"/>
              <a:t>Loss of light / overshadowing</a:t>
            </a:r>
          </a:p>
          <a:p>
            <a:pPr marL="285750" indent="-285750">
              <a:buFont typeface="Arial" panose="020B0604020202020204" pitchFamily="34" charset="0"/>
              <a:buChar char="•"/>
            </a:pPr>
            <a:r>
              <a:rPr lang="en-GB" sz="2800" dirty="0"/>
              <a:t>Effect on listed building</a:t>
            </a:r>
          </a:p>
          <a:p>
            <a:pPr marL="285750" indent="-285750">
              <a:buFont typeface="Arial" panose="020B0604020202020204" pitchFamily="34" charset="0"/>
              <a:buChar char="•"/>
            </a:pPr>
            <a:r>
              <a:rPr lang="en-GB" sz="2800" dirty="0"/>
              <a:t>Layout, density</a:t>
            </a:r>
          </a:p>
          <a:p>
            <a:pPr marL="285750" indent="-285750">
              <a:buFont typeface="Arial" panose="020B0604020202020204" pitchFamily="34" charset="0"/>
              <a:buChar char="•"/>
            </a:pPr>
            <a:r>
              <a:rPr lang="en-GB" sz="2800" dirty="0"/>
              <a:t>Previous decisions / appeals</a:t>
            </a:r>
          </a:p>
          <a:p>
            <a:pPr marL="285750" indent="-285750">
              <a:buFont typeface="Arial" panose="020B0604020202020204" pitchFamily="34" charset="0"/>
              <a:buChar char="•"/>
            </a:pPr>
            <a:r>
              <a:rPr lang="en-GB" sz="2800" dirty="0"/>
              <a:t>Natural environment</a:t>
            </a:r>
          </a:p>
          <a:p>
            <a:pPr marL="285750" indent="-285750">
              <a:buFont typeface="Arial" panose="020B0604020202020204" pitchFamily="34" charset="0"/>
              <a:buChar char="•"/>
            </a:pPr>
            <a:r>
              <a:rPr lang="en-GB" sz="2800" dirty="0"/>
              <a:t>Flood risk</a:t>
            </a:r>
          </a:p>
          <a:p>
            <a:pPr marL="285750" indent="-285750">
              <a:buFont typeface="Arial" panose="020B0604020202020204" pitchFamily="34" charset="0"/>
              <a:buChar char="•"/>
            </a:pPr>
            <a:r>
              <a:rPr lang="en-GB" sz="2800" dirty="0"/>
              <a:t>Parking</a:t>
            </a:r>
          </a:p>
          <a:p>
            <a:pPr marL="285750" indent="-285750">
              <a:buFont typeface="Arial" panose="020B0604020202020204" pitchFamily="34" charset="0"/>
              <a:buChar char="•"/>
            </a:pPr>
            <a:r>
              <a:rPr lang="en-GB" sz="2800" dirty="0"/>
              <a:t>Highway safety</a:t>
            </a:r>
          </a:p>
          <a:p>
            <a:pPr marL="285750" indent="-285750">
              <a:buFont typeface="Arial" panose="020B0604020202020204" pitchFamily="34" charset="0"/>
              <a:buChar char="•"/>
            </a:pPr>
            <a:r>
              <a:rPr lang="en-GB" sz="2800" dirty="0"/>
              <a:t>Noise</a:t>
            </a:r>
          </a:p>
          <a:p>
            <a:pPr marL="285750" indent="-285750">
              <a:buFont typeface="Arial" panose="020B0604020202020204" pitchFamily="34" charset="0"/>
              <a:buChar char="•"/>
            </a:pPr>
            <a:r>
              <a:rPr lang="en-GB" sz="2800" dirty="0"/>
              <a:t>Design, materials</a:t>
            </a:r>
          </a:p>
          <a:p>
            <a:pPr marL="285750" indent="-285750">
              <a:buFont typeface="Arial" panose="020B0604020202020204" pitchFamily="34" charset="0"/>
              <a:buChar char="•"/>
            </a:pPr>
            <a:r>
              <a:rPr lang="en-GB" sz="2800" dirty="0"/>
              <a:t>Government policy</a:t>
            </a:r>
          </a:p>
          <a:p>
            <a:pPr marL="285750" indent="-285750">
              <a:buFont typeface="Arial" panose="020B0604020202020204" pitchFamily="34" charset="0"/>
              <a:buChar char="•"/>
            </a:pPr>
            <a:r>
              <a:rPr lang="en-GB" sz="2800" dirty="0"/>
              <a:t>Disabled access</a:t>
            </a:r>
          </a:p>
          <a:p>
            <a:pPr marL="285750" indent="-285750">
              <a:buFont typeface="Arial" panose="020B0604020202020204" pitchFamily="34" charset="0"/>
              <a:buChar char="•"/>
            </a:pPr>
            <a:r>
              <a:rPr lang="en-GB" sz="2800" dirty="0"/>
              <a:t>Traffic</a:t>
            </a:r>
          </a:p>
        </p:txBody>
      </p:sp>
      <p:pic>
        <p:nvPicPr>
          <p:cNvPr id="5122" name="Picture 2" descr="Cartoon of a house with people inside and a sign that reads 'Home Sweet Home' surrounded by cars on a motorway">
            <a:extLst>
              <a:ext uri="{FF2B5EF4-FFF2-40B4-BE49-F238E27FC236}">
                <a16:creationId xmlns:a16="http://schemas.microsoft.com/office/drawing/2014/main" id="{A74F7399-8220-1D7D-F18D-800648002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3800042"/>
            <a:ext cx="4500318" cy="2703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120E5-BD19-212E-EEC3-3B0A38DEE0ED}"/>
              </a:ext>
            </a:extLst>
          </p:cNvPr>
          <p:cNvSpPr txBox="1"/>
          <p:nvPr/>
        </p:nvSpPr>
        <p:spPr>
          <a:xfrm>
            <a:off x="9915525" y="6330368"/>
            <a:ext cx="1157689" cy="261610"/>
          </a:xfrm>
          <a:prstGeom prst="rect">
            <a:avLst/>
          </a:prstGeom>
          <a:noFill/>
        </p:spPr>
        <p:txBody>
          <a:bodyPr wrap="none" rtlCol="0">
            <a:spAutoFit/>
          </a:bodyPr>
          <a:lstStyle/>
          <a:p>
            <a:r>
              <a:rPr lang="en-GB" sz="1100">
                <a:hlinkClick r:id="rId4"/>
              </a:rPr>
              <a:t>Daily Mail Online</a:t>
            </a:r>
            <a:endParaRPr lang="en-GB" sz="1100"/>
          </a:p>
        </p:txBody>
      </p:sp>
    </p:spTree>
    <p:extLst>
      <p:ext uri="{BB962C8B-B14F-4D97-AF65-F5344CB8AC3E}">
        <p14:creationId xmlns:p14="http://schemas.microsoft.com/office/powerpoint/2010/main" val="391756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Non-material Considerations</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7A7B733-CE21-F652-D9A8-78D0069DE462}"/>
              </a:ext>
            </a:extLst>
          </p:cNvPr>
          <p:cNvSpPr txBox="1"/>
          <p:nvPr/>
        </p:nvSpPr>
        <p:spPr>
          <a:xfrm>
            <a:off x="536510" y="1913398"/>
            <a:ext cx="11436415" cy="4616648"/>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GB" sz="2800" dirty="0"/>
              <a:t>House prices and house insurance</a:t>
            </a:r>
          </a:p>
          <a:p>
            <a:pPr marL="285750" indent="-285750">
              <a:lnSpc>
                <a:spcPct val="150000"/>
              </a:lnSpc>
              <a:buFont typeface="Arial" panose="020B0604020202020204" pitchFamily="34" charset="0"/>
              <a:buChar char="•"/>
            </a:pPr>
            <a:r>
              <a:rPr lang="en-GB" sz="2800" dirty="0"/>
              <a:t>Personal taste</a:t>
            </a:r>
          </a:p>
          <a:p>
            <a:pPr marL="285750" indent="-285750">
              <a:lnSpc>
                <a:spcPct val="150000"/>
              </a:lnSpc>
              <a:buFont typeface="Arial" panose="020B0604020202020204" pitchFamily="34" charset="0"/>
              <a:buChar char="•"/>
            </a:pPr>
            <a:r>
              <a:rPr lang="en-GB" sz="2800" dirty="0"/>
              <a:t>The strength or volume of opposition / objection</a:t>
            </a:r>
          </a:p>
          <a:p>
            <a:pPr marL="285750" indent="-285750">
              <a:lnSpc>
                <a:spcPct val="150000"/>
              </a:lnSpc>
              <a:buFont typeface="Arial" panose="020B0604020202020204" pitchFamily="34" charset="0"/>
              <a:buChar char="•"/>
            </a:pPr>
            <a:r>
              <a:rPr lang="en-GB" sz="2800" dirty="0"/>
              <a:t>Loss of a </a:t>
            </a:r>
            <a:r>
              <a:rPr lang="en-GB" sz="2800" i="1" dirty="0"/>
              <a:t>private </a:t>
            </a:r>
            <a:r>
              <a:rPr lang="en-GB" sz="2800" dirty="0"/>
              <a:t>view</a:t>
            </a:r>
          </a:p>
          <a:p>
            <a:pPr marL="285750" indent="-285750">
              <a:lnSpc>
                <a:spcPct val="150000"/>
              </a:lnSpc>
              <a:buFont typeface="Arial" panose="020B0604020202020204" pitchFamily="34" charset="0"/>
              <a:buChar char="•"/>
            </a:pPr>
            <a:r>
              <a:rPr lang="en-GB" sz="2800" dirty="0"/>
              <a:t>Loss of trade</a:t>
            </a:r>
          </a:p>
          <a:p>
            <a:pPr marL="285750" indent="-285750">
              <a:lnSpc>
                <a:spcPct val="150000"/>
              </a:lnSpc>
              <a:buFont typeface="Arial" panose="020B0604020202020204" pitchFamily="34" charset="0"/>
              <a:buChar char="•"/>
            </a:pPr>
            <a:r>
              <a:rPr lang="en-GB" sz="2800" dirty="0"/>
              <a:t>Boundary disputes or covenants</a:t>
            </a:r>
          </a:p>
          <a:p>
            <a:pPr marL="285750" indent="-285750">
              <a:lnSpc>
                <a:spcPct val="150000"/>
              </a:lnSpc>
              <a:buFont typeface="Arial" panose="020B0604020202020204" pitchFamily="34" charset="0"/>
              <a:buChar char="•"/>
            </a:pPr>
            <a:r>
              <a:rPr lang="en-GB" sz="2800" dirty="0"/>
              <a:t>Damage to property or Party Wall Act matters  </a:t>
            </a:r>
          </a:p>
        </p:txBody>
      </p:sp>
      <p:pic>
        <p:nvPicPr>
          <p:cNvPr id="3" name="Picture 2" descr="Two estate agent boards, stating both 'For sale' and 'Sold'">
            <a:extLst>
              <a:ext uri="{FF2B5EF4-FFF2-40B4-BE49-F238E27FC236}">
                <a16:creationId xmlns:a16="http://schemas.microsoft.com/office/drawing/2014/main" id="{00028072-3BF0-D128-17D2-9BDD538ABD69}"/>
              </a:ext>
            </a:extLst>
          </p:cNvPr>
          <p:cNvPicPr>
            <a:picLocks noChangeAspect="1"/>
          </p:cNvPicPr>
          <p:nvPr/>
        </p:nvPicPr>
        <p:blipFill>
          <a:blip r:embed="rId3"/>
          <a:stretch>
            <a:fillRect/>
          </a:stretch>
        </p:blipFill>
        <p:spPr>
          <a:xfrm>
            <a:off x="7794812" y="3969814"/>
            <a:ext cx="3325905" cy="2302549"/>
          </a:xfrm>
          <a:prstGeom prst="rect">
            <a:avLst/>
          </a:prstGeom>
        </p:spPr>
      </p:pic>
      <p:sp>
        <p:nvSpPr>
          <p:cNvPr id="6" name="TextBox 5">
            <a:extLst>
              <a:ext uri="{FF2B5EF4-FFF2-40B4-BE49-F238E27FC236}">
                <a16:creationId xmlns:a16="http://schemas.microsoft.com/office/drawing/2014/main" id="{E2444663-A0C1-15A5-EBA8-A792384B2D42}"/>
              </a:ext>
            </a:extLst>
          </p:cNvPr>
          <p:cNvSpPr txBox="1"/>
          <p:nvPr/>
        </p:nvSpPr>
        <p:spPr>
          <a:xfrm>
            <a:off x="7793691" y="628089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hlinkClick r:id="rId4"/>
              </a:rPr>
              <a:t>Adverset Display</a:t>
            </a:r>
            <a:endParaRPr lang="en-US" sz="1100">
              <a:ea typeface="Calibri"/>
              <a:cs typeface="Calibri"/>
            </a:endParaRPr>
          </a:p>
        </p:txBody>
      </p:sp>
    </p:spTree>
    <p:extLst>
      <p:ext uri="{BB962C8B-B14F-4D97-AF65-F5344CB8AC3E}">
        <p14:creationId xmlns:p14="http://schemas.microsoft.com/office/powerpoint/2010/main" val="169898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What is PAS?</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7260771" cy="3996775"/>
          </a:xfrm>
        </p:spPr>
        <p:txBody>
          <a:bodyPr/>
          <a:lstStyle/>
          <a:p>
            <a:pPr marL="0" indent="0" algn="ctr">
              <a:lnSpc>
                <a:spcPct val="150000"/>
              </a:lnSpc>
              <a:buNone/>
            </a:pPr>
            <a:r>
              <a:rPr lang="en-GB" i="1"/>
              <a:t>PAS exists to support local planning authorities to provide </a:t>
            </a:r>
            <a:r>
              <a:rPr lang="en-GB" b="1" i="1">
                <a:solidFill>
                  <a:srgbClr val="228B22"/>
                </a:solidFill>
              </a:rPr>
              <a:t>efficient and effective </a:t>
            </a:r>
            <a:r>
              <a:rPr lang="en-GB" i="1"/>
              <a:t>planning</a:t>
            </a:r>
            <a:r>
              <a:rPr lang="en-GB" b="1" i="1">
                <a:solidFill>
                  <a:srgbClr val="228B22"/>
                </a:solidFill>
              </a:rPr>
              <a:t> </a:t>
            </a:r>
            <a:r>
              <a:rPr lang="en-GB" i="1"/>
              <a:t>services, </a:t>
            </a:r>
            <a:r>
              <a:rPr lang="en-GB" b="1" i="1">
                <a:solidFill>
                  <a:srgbClr val="228B22"/>
                </a:solidFill>
              </a:rPr>
              <a:t>drive improvement </a:t>
            </a:r>
            <a:r>
              <a:rPr lang="en-GB" i="1"/>
              <a:t>and </a:t>
            </a:r>
            <a:r>
              <a:rPr lang="en-GB" b="1" i="1">
                <a:solidFill>
                  <a:srgbClr val="228B22"/>
                </a:solidFill>
              </a:rPr>
              <a:t>respond to and deliver changes</a:t>
            </a:r>
            <a:r>
              <a:rPr lang="en-GB" i="1"/>
              <a:t> in the planning system.</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8" name="Picture 37" descr="Department for Environment Food &amp; Rural Affairs Logo (DEFRA)">
            <a:extLst>
              <a:ext uri="{FF2B5EF4-FFF2-40B4-BE49-F238E27FC236}">
                <a16:creationId xmlns:a16="http://schemas.microsoft.com/office/drawing/2014/main" id="{B73F2CC3-BBA1-432D-0F71-824822F4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659" y="4831717"/>
            <a:ext cx="3256031" cy="1671429"/>
          </a:xfrm>
          <a:prstGeom prst="rect">
            <a:avLst/>
          </a:prstGeom>
        </p:spPr>
      </p:pic>
      <p:pic>
        <p:nvPicPr>
          <p:cNvPr id="44" name="Picture 43" descr="Local Government Association Logo (LGA)">
            <a:extLst>
              <a:ext uri="{FF2B5EF4-FFF2-40B4-BE49-F238E27FC236}">
                <a16:creationId xmlns:a16="http://schemas.microsoft.com/office/drawing/2014/main" id="{1AD42FB8-B82A-3A67-E148-58A04BA17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991" y="2980418"/>
            <a:ext cx="2581099" cy="1532775"/>
          </a:xfrm>
          <a:prstGeom prst="rect">
            <a:avLst/>
          </a:prstGeom>
        </p:spPr>
      </p:pic>
      <p:pic>
        <p:nvPicPr>
          <p:cNvPr id="4" name="Picture 3">
            <a:extLst>
              <a:ext uri="{FF2B5EF4-FFF2-40B4-BE49-F238E27FC236}">
                <a16:creationId xmlns:a16="http://schemas.microsoft.com/office/drawing/2014/main" id="{35179881-9F7C-EAAE-F742-BD9B8CCB9353}"/>
              </a:ext>
            </a:extLst>
          </p:cNvPr>
          <p:cNvPicPr>
            <a:picLocks noChangeAspect="1"/>
          </p:cNvPicPr>
          <p:nvPr/>
        </p:nvPicPr>
        <p:blipFill>
          <a:blip r:embed="rId5"/>
          <a:stretch>
            <a:fillRect/>
          </a:stretch>
        </p:blipFill>
        <p:spPr>
          <a:xfrm>
            <a:off x="8253137" y="1395937"/>
            <a:ext cx="2683584" cy="1492117"/>
          </a:xfrm>
          <a:prstGeom prst="rect">
            <a:avLst/>
          </a:prstGeom>
        </p:spPr>
      </p:pic>
    </p:spTree>
    <p:extLst>
      <p:ext uri="{BB962C8B-B14F-4D97-AF65-F5344CB8AC3E}">
        <p14:creationId xmlns:p14="http://schemas.microsoft.com/office/powerpoint/2010/main" val="87009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involves balancing issues </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7170" name="Picture 2" descr="Balancing scale with two sides, one side has bullet points of the following: 'economic growth, meeting rural housing need, long-term strategies, brownfield development, retail 'market forces' and individual interest'. The other side of the scale has bullet points which read 'climate change, countryside protection, today's pressures, town cramming, viability of town centres, and public interest'.">
            <a:extLst>
              <a:ext uri="{FF2B5EF4-FFF2-40B4-BE49-F238E27FC236}">
                <a16:creationId xmlns:a16="http://schemas.microsoft.com/office/drawing/2014/main" id="{C1D4FCEE-E8F2-55EC-0046-D9D68372B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51" b="20213"/>
          <a:stretch/>
        </p:blipFill>
        <p:spPr bwMode="auto">
          <a:xfrm>
            <a:off x="3105150" y="4803354"/>
            <a:ext cx="6267450" cy="1752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FAFC3D-8042-2767-80E1-0C3C36518066}"/>
              </a:ext>
            </a:extLst>
          </p:cNvPr>
          <p:cNvSpPr txBox="1"/>
          <p:nvPr/>
        </p:nvSpPr>
        <p:spPr>
          <a:xfrm>
            <a:off x="3105150" y="2260991"/>
            <a:ext cx="3171825"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t>Economic growth</a:t>
            </a:r>
          </a:p>
          <a:p>
            <a:pPr marL="285750" indent="-285750">
              <a:lnSpc>
                <a:spcPct val="150000"/>
              </a:lnSpc>
              <a:buFont typeface="Arial" panose="020B0604020202020204" pitchFamily="34" charset="0"/>
              <a:buChar char="•"/>
            </a:pPr>
            <a:r>
              <a:rPr lang="en-GB"/>
              <a:t>Meeting rural housing need</a:t>
            </a:r>
          </a:p>
          <a:p>
            <a:pPr marL="285750" indent="-285750">
              <a:lnSpc>
                <a:spcPct val="150000"/>
              </a:lnSpc>
              <a:buFont typeface="Arial" panose="020B0604020202020204" pitchFamily="34" charset="0"/>
              <a:buChar char="•"/>
            </a:pPr>
            <a:r>
              <a:rPr lang="en-GB"/>
              <a:t>Long-term strategies</a:t>
            </a:r>
          </a:p>
          <a:p>
            <a:pPr marL="285750" indent="-285750">
              <a:lnSpc>
                <a:spcPct val="150000"/>
              </a:lnSpc>
              <a:buFont typeface="Arial" panose="020B0604020202020204" pitchFamily="34" charset="0"/>
              <a:buChar char="•"/>
            </a:pPr>
            <a:r>
              <a:rPr lang="en-GB"/>
              <a:t>Brownfield development</a:t>
            </a:r>
          </a:p>
          <a:p>
            <a:pPr marL="285750" indent="-285750">
              <a:lnSpc>
                <a:spcPct val="150000"/>
              </a:lnSpc>
              <a:buFont typeface="Arial" panose="020B0604020202020204" pitchFamily="34" charset="0"/>
              <a:buChar char="•"/>
            </a:pPr>
            <a:r>
              <a:rPr lang="en-GB"/>
              <a:t>Retail ‘market forces’</a:t>
            </a:r>
          </a:p>
          <a:p>
            <a:pPr marL="285750" indent="-285750">
              <a:lnSpc>
                <a:spcPct val="150000"/>
              </a:lnSpc>
              <a:buFont typeface="Arial" panose="020B0604020202020204" pitchFamily="34" charset="0"/>
              <a:buChar char="•"/>
            </a:pPr>
            <a:r>
              <a:rPr lang="en-GB"/>
              <a:t>Individual interest</a:t>
            </a:r>
          </a:p>
        </p:txBody>
      </p:sp>
      <p:sp>
        <p:nvSpPr>
          <p:cNvPr id="6" name="TextBox 5">
            <a:extLst>
              <a:ext uri="{FF2B5EF4-FFF2-40B4-BE49-F238E27FC236}">
                <a16:creationId xmlns:a16="http://schemas.microsoft.com/office/drawing/2014/main" id="{5DDCBC99-CDF1-3844-ECF6-694D37DDEB0F}"/>
              </a:ext>
            </a:extLst>
          </p:cNvPr>
          <p:cNvSpPr txBox="1"/>
          <p:nvPr/>
        </p:nvSpPr>
        <p:spPr>
          <a:xfrm>
            <a:off x="6962775" y="2259697"/>
            <a:ext cx="3171825"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t>Climate change</a:t>
            </a:r>
          </a:p>
          <a:p>
            <a:pPr marL="285750" indent="-285750">
              <a:lnSpc>
                <a:spcPct val="150000"/>
              </a:lnSpc>
              <a:buFont typeface="Arial" panose="020B0604020202020204" pitchFamily="34" charset="0"/>
              <a:buChar char="•"/>
            </a:pPr>
            <a:r>
              <a:rPr lang="en-GB"/>
              <a:t>Countryside protection</a:t>
            </a:r>
          </a:p>
          <a:p>
            <a:pPr marL="285750" indent="-285750">
              <a:lnSpc>
                <a:spcPct val="150000"/>
              </a:lnSpc>
              <a:buFont typeface="Arial" panose="020B0604020202020204" pitchFamily="34" charset="0"/>
              <a:buChar char="•"/>
            </a:pPr>
            <a:r>
              <a:rPr lang="en-GB"/>
              <a:t>Today’s pressures</a:t>
            </a:r>
          </a:p>
          <a:p>
            <a:pPr marL="285750" indent="-285750">
              <a:lnSpc>
                <a:spcPct val="150000"/>
              </a:lnSpc>
              <a:buFont typeface="Arial" panose="020B0604020202020204" pitchFamily="34" charset="0"/>
              <a:buChar char="•"/>
            </a:pPr>
            <a:r>
              <a:rPr lang="en-GB"/>
              <a:t>Town cramming</a:t>
            </a:r>
          </a:p>
          <a:p>
            <a:pPr marL="285750" indent="-285750">
              <a:lnSpc>
                <a:spcPct val="150000"/>
              </a:lnSpc>
              <a:buFont typeface="Arial" panose="020B0604020202020204" pitchFamily="34" charset="0"/>
              <a:buChar char="•"/>
            </a:pPr>
            <a:r>
              <a:rPr lang="en-GB"/>
              <a:t>Viability of town centres</a:t>
            </a:r>
          </a:p>
          <a:p>
            <a:pPr marL="285750" indent="-285750">
              <a:lnSpc>
                <a:spcPct val="150000"/>
              </a:lnSpc>
              <a:buFont typeface="Arial" panose="020B0604020202020204" pitchFamily="34" charset="0"/>
              <a:buChar char="•"/>
            </a:pPr>
            <a:r>
              <a:rPr lang="en-GB"/>
              <a:t>Public interest</a:t>
            </a:r>
          </a:p>
        </p:txBody>
      </p:sp>
    </p:spTree>
    <p:extLst>
      <p:ext uri="{BB962C8B-B14F-4D97-AF65-F5344CB8AC3E}">
        <p14:creationId xmlns:p14="http://schemas.microsoft.com/office/powerpoint/2010/main" val="185349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wonderous circle of planning</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3" name="Picture 3" descr="Diagram showing a cycle of Plan Making, Decision Making, Delivery and Monitor and Evaluate&#10;&#10;">
            <a:extLst>
              <a:ext uri="{FF2B5EF4-FFF2-40B4-BE49-F238E27FC236}">
                <a16:creationId xmlns:a16="http://schemas.microsoft.com/office/drawing/2014/main" id="{35EF1DE7-5179-2D90-7827-1D812329179F}"/>
              </a:ext>
            </a:extLst>
          </p:cNvPr>
          <p:cNvPicPr>
            <a:picLocks noChangeAspect="1" noChangeArrowheads="1"/>
          </p:cNvPicPr>
          <p:nvPr/>
        </p:nvPicPr>
        <p:blipFill>
          <a:blip r:embed="rId3"/>
          <a:srcRect l="7529" t="5862" r="4643" b="10208"/>
          <a:stretch>
            <a:fillRect/>
          </a:stretch>
        </p:blipFill>
        <p:spPr bwMode="auto">
          <a:xfrm>
            <a:off x="3242916" y="2253341"/>
            <a:ext cx="5872510" cy="4138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798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Delivering the plan and the 5 year ticking clock</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8194" name="Picture 2" descr="Giant clock from the game show 'Countdown'">
            <a:extLst>
              <a:ext uri="{FF2B5EF4-FFF2-40B4-BE49-F238E27FC236}">
                <a16:creationId xmlns:a16="http://schemas.microsoft.com/office/drawing/2014/main" id="{DA6B4730-A724-D89E-6155-35327A477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412578"/>
            <a:ext cx="4356100" cy="326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BF4916-0F8E-6442-8269-9FF4191F1087}"/>
              </a:ext>
            </a:extLst>
          </p:cNvPr>
          <p:cNvSpPr txBox="1"/>
          <p:nvPr/>
        </p:nvSpPr>
        <p:spPr>
          <a:xfrm>
            <a:off x="571500" y="5679653"/>
            <a:ext cx="1300356" cy="261610"/>
          </a:xfrm>
          <a:prstGeom prst="rect">
            <a:avLst/>
          </a:prstGeom>
          <a:noFill/>
        </p:spPr>
        <p:txBody>
          <a:bodyPr wrap="none" rtlCol="0">
            <a:spAutoFit/>
          </a:bodyPr>
          <a:lstStyle/>
          <a:p>
            <a:r>
              <a:rPr lang="en-GB" sz="1100">
                <a:hlinkClick r:id="rId4"/>
              </a:rPr>
              <a:t>Belfast News Letter</a:t>
            </a:r>
            <a:endParaRPr lang="en-GB" sz="1100"/>
          </a:p>
        </p:txBody>
      </p:sp>
      <p:sp>
        <p:nvSpPr>
          <p:cNvPr id="6" name="TextBox 5">
            <a:extLst>
              <a:ext uri="{FF2B5EF4-FFF2-40B4-BE49-F238E27FC236}">
                <a16:creationId xmlns:a16="http://schemas.microsoft.com/office/drawing/2014/main" id="{4C6E2978-1E92-D17D-1B03-B62E85192B82}"/>
              </a:ext>
            </a:extLst>
          </p:cNvPr>
          <p:cNvSpPr txBox="1"/>
          <p:nvPr/>
        </p:nvSpPr>
        <p:spPr>
          <a:xfrm>
            <a:off x="5543551" y="2346520"/>
            <a:ext cx="5600700"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Plan in place = </a:t>
            </a:r>
            <a:r>
              <a:rPr lang="en-GB" sz="2800" b="1" dirty="0"/>
              <a:t>Monitor &amp; Drive </a:t>
            </a:r>
            <a:r>
              <a:rPr lang="en-GB" sz="2800" dirty="0"/>
              <a:t>the delivery </a:t>
            </a:r>
          </a:p>
          <a:p>
            <a:pPr marL="285750" indent="-285750">
              <a:buFont typeface="Arial" panose="020B0604020202020204" pitchFamily="34" charset="0"/>
              <a:buChar char="•"/>
            </a:pPr>
            <a:r>
              <a:rPr lang="en-GB" sz="2800" dirty="0"/>
              <a:t>5 Year Housing Land Supply (5YHLS) – updated annually and include a buffer</a:t>
            </a:r>
          </a:p>
          <a:p>
            <a:pPr marL="285750" indent="-285750">
              <a:buFont typeface="Arial" panose="020B0604020202020204" pitchFamily="34" charset="0"/>
              <a:buChar char="•"/>
            </a:pPr>
            <a:r>
              <a:rPr lang="en-GB" sz="2800" dirty="0"/>
              <a:t>Housing Delivery Test (HDT)</a:t>
            </a:r>
          </a:p>
          <a:p>
            <a:pPr marL="285750" indent="-285750">
              <a:buFont typeface="Arial" panose="020B0604020202020204" pitchFamily="34" charset="0"/>
              <a:buChar char="•"/>
            </a:pPr>
            <a:r>
              <a:rPr lang="en-GB" sz="2800" dirty="0"/>
              <a:t>Plans 5 years old = out-of-date</a:t>
            </a:r>
          </a:p>
          <a:p>
            <a:pPr marL="285750" indent="-285750">
              <a:buFont typeface="Arial" panose="020B0604020202020204" pitchFamily="34" charset="0"/>
              <a:buChar char="•"/>
            </a:pPr>
            <a:r>
              <a:rPr lang="en-GB" sz="2800" dirty="0"/>
              <a:t>Continuous pressure to </a:t>
            </a:r>
            <a:r>
              <a:rPr lang="en-GB" sz="2800" b="1" dirty="0"/>
              <a:t>implement </a:t>
            </a:r>
            <a:r>
              <a:rPr lang="en-GB" sz="2800" dirty="0"/>
              <a:t>the Plan </a:t>
            </a:r>
          </a:p>
        </p:txBody>
      </p:sp>
    </p:spTree>
    <p:extLst>
      <p:ext uri="{BB962C8B-B14F-4D97-AF65-F5344CB8AC3E}">
        <p14:creationId xmlns:p14="http://schemas.microsoft.com/office/powerpoint/2010/main" val="37331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HDT &amp; 5YHLS = Looking in both directions </a:t>
            </a:r>
          </a:p>
        </p:txBody>
      </p:sp>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graphicFrame>
        <p:nvGraphicFramePr>
          <p:cNvPr id="3" name="Google Shape;244;p40" descr="Diagram split into 8 sections, with the three leftmost sections marked 'HDT', and the right five sections 'Year 1, Year 2, Year 3, Year 4, and Year 5'. Two arrows indicating 'Now' point to the border before Year 1 and after the last HDT. Text box on the left beneath the diagram states 'Looking backward 3 years' and text box on the right beneath the diagram states 'Looking forward 5 years'.">
            <a:extLst>
              <a:ext uri="{FF2B5EF4-FFF2-40B4-BE49-F238E27FC236}">
                <a16:creationId xmlns:a16="http://schemas.microsoft.com/office/drawing/2014/main" id="{C380E5AD-F4E3-78B7-3344-3B0505C36237}"/>
              </a:ext>
            </a:extLst>
          </p:cNvPr>
          <p:cNvGraphicFramePr/>
          <p:nvPr>
            <p:extLst>
              <p:ext uri="{D42A27DB-BD31-4B8C-83A1-F6EECF244321}">
                <p14:modId xmlns:p14="http://schemas.microsoft.com/office/powerpoint/2010/main" val="2223425206"/>
              </p:ext>
            </p:extLst>
          </p:nvPr>
        </p:nvGraphicFramePr>
        <p:xfrm>
          <a:off x="1592230" y="3915634"/>
          <a:ext cx="9151968" cy="793558"/>
        </p:xfrm>
        <a:graphic>
          <a:graphicData uri="http://schemas.openxmlformats.org/drawingml/2006/table">
            <a:tbl>
              <a:tblPr firstRow="1">
                <a:noFill/>
              </a:tblPr>
              <a:tblGrid>
                <a:gridCol w="1143996">
                  <a:extLst>
                    <a:ext uri="{9D8B030D-6E8A-4147-A177-3AD203B41FA5}">
                      <a16:colId xmlns:a16="http://schemas.microsoft.com/office/drawing/2014/main" val="20000"/>
                    </a:ext>
                  </a:extLst>
                </a:gridCol>
                <a:gridCol w="1143996">
                  <a:extLst>
                    <a:ext uri="{9D8B030D-6E8A-4147-A177-3AD203B41FA5}">
                      <a16:colId xmlns:a16="http://schemas.microsoft.com/office/drawing/2014/main" val="20001"/>
                    </a:ext>
                  </a:extLst>
                </a:gridCol>
                <a:gridCol w="1143996">
                  <a:extLst>
                    <a:ext uri="{9D8B030D-6E8A-4147-A177-3AD203B41FA5}">
                      <a16:colId xmlns:a16="http://schemas.microsoft.com/office/drawing/2014/main" val="20002"/>
                    </a:ext>
                  </a:extLst>
                </a:gridCol>
                <a:gridCol w="1143996">
                  <a:extLst>
                    <a:ext uri="{9D8B030D-6E8A-4147-A177-3AD203B41FA5}">
                      <a16:colId xmlns:a16="http://schemas.microsoft.com/office/drawing/2014/main" val="20003"/>
                    </a:ext>
                  </a:extLst>
                </a:gridCol>
                <a:gridCol w="1143996">
                  <a:extLst>
                    <a:ext uri="{9D8B030D-6E8A-4147-A177-3AD203B41FA5}">
                      <a16:colId xmlns:a16="http://schemas.microsoft.com/office/drawing/2014/main" val="20004"/>
                    </a:ext>
                  </a:extLst>
                </a:gridCol>
                <a:gridCol w="1143996">
                  <a:extLst>
                    <a:ext uri="{9D8B030D-6E8A-4147-A177-3AD203B41FA5}">
                      <a16:colId xmlns:a16="http://schemas.microsoft.com/office/drawing/2014/main" val="20005"/>
                    </a:ext>
                  </a:extLst>
                </a:gridCol>
                <a:gridCol w="1143996">
                  <a:extLst>
                    <a:ext uri="{9D8B030D-6E8A-4147-A177-3AD203B41FA5}">
                      <a16:colId xmlns:a16="http://schemas.microsoft.com/office/drawing/2014/main" val="20006"/>
                    </a:ext>
                  </a:extLst>
                </a:gridCol>
                <a:gridCol w="1143996">
                  <a:extLst>
                    <a:ext uri="{9D8B030D-6E8A-4147-A177-3AD203B41FA5}">
                      <a16:colId xmlns:a16="http://schemas.microsoft.com/office/drawing/2014/main" val="20007"/>
                    </a:ext>
                  </a:extLst>
                </a:gridCol>
              </a:tblGrid>
              <a:tr h="793558">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 </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1</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2</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3</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4</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err="1"/>
                        <a:t>Yr</a:t>
                      </a:r>
                      <a:r>
                        <a:rPr lang="en-GB" sz="2600" u="none" strike="noStrike" cap="none"/>
                        <a:t> 5</a:t>
                      </a:r>
                      <a:endParaRPr sz="2600" u="none" strike="noStrike" cap="none"/>
                    </a:p>
                  </a:txBody>
                  <a:tcPr marL="74289" marR="74289" marT="74240" marB="74240">
                    <a:solidFill>
                      <a:srgbClr val="8E7CC3"/>
                    </a:solidFill>
                  </a:tcPr>
                </a:tc>
                <a:extLst>
                  <a:ext uri="{0D108BD9-81ED-4DB2-BD59-A6C34878D82A}">
                    <a16:rowId xmlns:a16="http://schemas.microsoft.com/office/drawing/2014/main" val="10000"/>
                  </a:ext>
                </a:extLst>
              </a:tr>
            </a:tbl>
          </a:graphicData>
        </a:graphic>
      </p:graphicFrame>
      <p:sp>
        <p:nvSpPr>
          <p:cNvPr id="7" name="Google Shape;245;p40">
            <a:extLst>
              <a:ext uri="{FF2B5EF4-FFF2-40B4-BE49-F238E27FC236}">
                <a16:creationId xmlns:a16="http://schemas.microsoft.com/office/drawing/2014/main" id="{8B0AE878-E7BD-6B26-F4A0-BFA9F92E6958}"/>
              </a:ext>
              <a:ext uri="{C183D7F6-B498-43B3-948B-1728B52AA6E4}">
                <adec:decorative xmlns:adec="http://schemas.microsoft.com/office/drawing/2017/decorative" val="1"/>
              </a:ext>
            </a:extLst>
          </p:cNvPr>
          <p:cNvSpPr/>
          <p:nvPr/>
        </p:nvSpPr>
        <p:spPr>
          <a:xfrm>
            <a:off x="4671615" y="2632435"/>
            <a:ext cx="712392" cy="123975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8" name="Google Shape;246;p40">
            <a:extLst>
              <a:ext uri="{FF2B5EF4-FFF2-40B4-BE49-F238E27FC236}">
                <a16:creationId xmlns:a16="http://schemas.microsoft.com/office/drawing/2014/main" id="{CF1B7B51-1B2B-886F-FCD6-F4188750D869}"/>
              </a:ext>
              <a:ext uri="{C183D7F6-B498-43B3-948B-1728B52AA6E4}">
                <adec:decorative xmlns:adec="http://schemas.microsoft.com/office/drawing/2017/decorative" val="1"/>
              </a:ext>
            </a:extLst>
          </p:cNvPr>
          <p:cNvSpPr/>
          <p:nvPr/>
        </p:nvSpPr>
        <p:spPr>
          <a:xfrm rot="10800000">
            <a:off x="4671615" y="4733761"/>
            <a:ext cx="712392" cy="123975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9" name="Google Shape;247;p40">
            <a:extLst>
              <a:ext uri="{FF2B5EF4-FFF2-40B4-BE49-F238E27FC236}">
                <a16:creationId xmlns:a16="http://schemas.microsoft.com/office/drawing/2014/main" id="{00D32CE5-8266-E8BD-C6EF-AB94C5AF637F}"/>
              </a:ext>
            </a:extLst>
          </p:cNvPr>
          <p:cNvSpPr txBox="1"/>
          <p:nvPr/>
        </p:nvSpPr>
        <p:spPr>
          <a:xfrm>
            <a:off x="4273748" y="2133422"/>
            <a:ext cx="1508125" cy="393700"/>
          </a:xfrm>
          <a:prstGeom prst="rect">
            <a:avLst/>
          </a:prstGeom>
          <a:noFill/>
          <a:ln>
            <a:noFill/>
          </a:ln>
        </p:spPr>
        <p:txBody>
          <a:bodyPr spcFirstLastPara="1" lIns="74283" tIns="74283" rIns="74283" bIns="74283"/>
          <a:lstStyle/>
          <a:p>
            <a:pPr algn="ctr">
              <a:spcBef>
                <a:spcPts val="0"/>
              </a:spcBef>
              <a:spcAft>
                <a:spcPts val="0"/>
              </a:spcAft>
              <a:buClr>
                <a:srgbClr val="000000"/>
              </a:buClr>
              <a:buSzPts val="2400"/>
              <a:defRPr/>
            </a:pPr>
            <a:r>
              <a:rPr lang="en-GB" sz="2400">
                <a:solidFill>
                  <a:srgbClr val="000000"/>
                </a:solidFill>
                <a:latin typeface="Calibri"/>
                <a:ea typeface="Calibri"/>
                <a:cs typeface="Calibri"/>
                <a:sym typeface="Calibri"/>
              </a:rPr>
              <a:t>Now</a:t>
            </a:r>
            <a:endParaRPr sz="2400">
              <a:solidFill>
                <a:srgbClr val="000000"/>
              </a:solidFill>
              <a:latin typeface="Calibri"/>
              <a:ea typeface="Calibri"/>
              <a:cs typeface="Calibri"/>
              <a:sym typeface="Calibri"/>
            </a:endParaRPr>
          </a:p>
        </p:txBody>
      </p:sp>
      <p:sp>
        <p:nvSpPr>
          <p:cNvPr id="10" name="Google Shape;248;p40">
            <a:extLst>
              <a:ext uri="{FF2B5EF4-FFF2-40B4-BE49-F238E27FC236}">
                <a16:creationId xmlns:a16="http://schemas.microsoft.com/office/drawing/2014/main" id="{7BB94A71-4A76-2256-5B9B-17D549B036E6}"/>
              </a:ext>
            </a:extLst>
          </p:cNvPr>
          <p:cNvSpPr txBox="1"/>
          <p:nvPr/>
        </p:nvSpPr>
        <p:spPr>
          <a:xfrm>
            <a:off x="1592230" y="4986849"/>
            <a:ext cx="2900545" cy="657225"/>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2300" b="0">
                <a:solidFill>
                  <a:srgbClr val="000000"/>
                </a:solidFill>
                <a:ea typeface="Proxima Nova"/>
                <a:cs typeface="Proxima Nova"/>
                <a:sym typeface="Proxima Nova"/>
              </a:rPr>
              <a:t>Looking backward 3yrs</a:t>
            </a:r>
            <a:endParaRPr sz="2300" b="0">
              <a:solidFill>
                <a:srgbClr val="000000"/>
              </a:solidFill>
              <a:ea typeface="Proxima Nova"/>
              <a:cs typeface="Proxima Nova"/>
              <a:sym typeface="Proxima Nova"/>
            </a:endParaRPr>
          </a:p>
        </p:txBody>
      </p:sp>
      <p:sp>
        <p:nvSpPr>
          <p:cNvPr id="11" name="Google Shape;249;p40">
            <a:extLst>
              <a:ext uri="{FF2B5EF4-FFF2-40B4-BE49-F238E27FC236}">
                <a16:creationId xmlns:a16="http://schemas.microsoft.com/office/drawing/2014/main" id="{155D9584-A80A-E848-7372-440BB7D0E962}"/>
              </a:ext>
            </a:extLst>
          </p:cNvPr>
          <p:cNvSpPr txBox="1"/>
          <p:nvPr/>
        </p:nvSpPr>
        <p:spPr>
          <a:xfrm>
            <a:off x="5562846" y="5013836"/>
            <a:ext cx="5181352" cy="630238"/>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2300" b="0">
                <a:solidFill>
                  <a:srgbClr val="000000"/>
                </a:solidFill>
                <a:ea typeface="Proxima Nova"/>
                <a:cs typeface="Proxima Nova"/>
                <a:sym typeface="Proxima Nova"/>
              </a:rPr>
              <a:t>-------------Looking forward 5yrs --------------</a:t>
            </a:r>
            <a:endParaRPr sz="2300" b="0">
              <a:solidFill>
                <a:srgbClr val="000000"/>
              </a:solidFill>
              <a:ea typeface="Proxima Nova"/>
              <a:cs typeface="Proxima Nova"/>
              <a:sym typeface="Proxima Nova"/>
            </a:endParaRPr>
          </a:p>
        </p:txBody>
      </p:sp>
    </p:spTree>
    <p:extLst>
      <p:ext uri="{BB962C8B-B14F-4D97-AF65-F5344CB8AC3E}">
        <p14:creationId xmlns:p14="http://schemas.microsoft.com/office/powerpoint/2010/main" val="379409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123909"/>
            <a:ext cx="10515600" cy="1325563"/>
          </a:xfrm>
        </p:spPr>
        <p:txBody>
          <a:bodyPr/>
          <a:lstStyle/>
          <a:p>
            <a:r>
              <a:rPr lang="en-GB" b="1">
                <a:solidFill>
                  <a:srgbClr val="228B22"/>
                </a:solidFill>
              </a:rPr>
              <a:t>The councillor’s role depends on…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5691943" cy="2092881"/>
          </a:xfrm>
          <a:prstGeom prst="rect">
            <a:avLst/>
          </a:prstGeom>
          <a:noFill/>
        </p:spPr>
        <p:txBody>
          <a:bodyPr wrap="none" rtlCol="0">
            <a:spAutoFit/>
          </a:bodyPr>
          <a:lstStyle/>
          <a:p>
            <a:pPr marL="285750" indent="-285750">
              <a:buFont typeface="Arial" panose="020B0604020202020204" pitchFamily="34" charset="0"/>
              <a:buChar char="•"/>
            </a:pPr>
            <a:r>
              <a:rPr lang="en-GB" sz="2800"/>
              <a:t>Member of the planning committee</a:t>
            </a:r>
          </a:p>
          <a:p>
            <a:pPr marL="285750" indent="-285750">
              <a:buFont typeface="Arial" panose="020B0604020202020204" pitchFamily="34" charset="0"/>
              <a:buChar char="•"/>
            </a:pPr>
            <a:r>
              <a:rPr lang="en-GB" sz="2800"/>
              <a:t>Ward member</a:t>
            </a:r>
          </a:p>
          <a:p>
            <a:pPr marL="285750" indent="-285750">
              <a:buFont typeface="Arial" panose="020B0604020202020204" pitchFamily="34" charset="0"/>
              <a:buChar char="•"/>
            </a:pPr>
            <a:r>
              <a:rPr lang="en-GB" sz="2800"/>
              <a:t>Cabinet member</a:t>
            </a:r>
          </a:p>
          <a:p>
            <a:pPr marL="285750" indent="-285750">
              <a:buFont typeface="Arial" panose="020B0604020202020204" pitchFamily="34" charset="0"/>
              <a:buChar char="•"/>
            </a:pPr>
            <a:r>
              <a:rPr lang="en-GB" sz="2800"/>
              <a:t>Political Group member</a:t>
            </a:r>
          </a:p>
          <a:p>
            <a:endParaRPr lang="en-GB"/>
          </a:p>
        </p:txBody>
      </p:sp>
      <p:pic>
        <p:nvPicPr>
          <p:cNvPr id="3" name="Picture 4" descr="A Council boundary with a ward highlighted &#10;&#10;">
            <a:extLst>
              <a:ext uri="{FF2B5EF4-FFF2-40B4-BE49-F238E27FC236}">
                <a16:creationId xmlns:a16="http://schemas.microsoft.com/office/drawing/2014/main" id="{690EBBF2-0247-2813-D6ED-1747F7E33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3813175"/>
            <a:ext cx="35290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 whole Council boundary highlighted">
            <a:extLst>
              <a:ext uri="{FF2B5EF4-FFF2-40B4-BE49-F238E27FC236}">
                <a16:creationId xmlns:a16="http://schemas.microsoft.com/office/drawing/2014/main" id="{9F7BB0F6-6657-0657-AB66-0D57124E10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3674740"/>
            <a:ext cx="352901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a:extLst>
              <a:ext uri="{FF2B5EF4-FFF2-40B4-BE49-F238E27FC236}">
                <a16:creationId xmlns:a16="http://schemas.microsoft.com/office/drawing/2014/main" id="{9CBF9D49-777E-D869-0E9F-771D39E31147}"/>
              </a:ext>
              <a:ext uri="{C183D7F6-B498-43B3-948B-1728B52AA6E4}">
                <adec:decorative xmlns:adec="http://schemas.microsoft.com/office/drawing/2017/decorative" val="1"/>
              </a:ext>
            </a:extLst>
          </p:cNvPr>
          <p:cNvSpPr>
            <a:spLocks noChangeArrowheads="1"/>
          </p:cNvSpPr>
          <p:nvPr/>
        </p:nvSpPr>
        <p:spPr bwMode="auto">
          <a:xfrm>
            <a:off x="5741988" y="4056063"/>
            <a:ext cx="815975" cy="10080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8" name="Oval 8">
            <a:extLst>
              <a:ext uri="{FF2B5EF4-FFF2-40B4-BE49-F238E27FC236}">
                <a16:creationId xmlns:a16="http://schemas.microsoft.com/office/drawing/2014/main" id="{B988F093-18F3-FF4C-9AB5-95B87C4018EC}"/>
              </a:ext>
              <a:ext uri="{C183D7F6-B498-43B3-948B-1728B52AA6E4}">
                <adec:decorative xmlns:adec="http://schemas.microsoft.com/office/drawing/2017/decorative" val="1"/>
              </a:ext>
            </a:extLst>
          </p:cNvPr>
          <p:cNvSpPr>
            <a:spLocks noChangeArrowheads="1"/>
          </p:cNvSpPr>
          <p:nvPr/>
        </p:nvSpPr>
        <p:spPr bwMode="auto">
          <a:xfrm>
            <a:off x="7321550" y="3933825"/>
            <a:ext cx="4498975" cy="23844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9" name="Rectangle 9">
            <a:extLst>
              <a:ext uri="{FF2B5EF4-FFF2-40B4-BE49-F238E27FC236}">
                <a16:creationId xmlns:a16="http://schemas.microsoft.com/office/drawing/2014/main" id="{0FBB2638-08DF-920E-E27B-98DF87A75DC9}"/>
              </a:ext>
            </a:extLst>
          </p:cNvPr>
          <p:cNvSpPr>
            <a:spLocks noChangeArrowheads="1"/>
          </p:cNvSpPr>
          <p:nvPr/>
        </p:nvSpPr>
        <p:spPr bwMode="auto">
          <a:xfrm>
            <a:off x="6483350" y="4598988"/>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0">
                <a:solidFill>
                  <a:schemeClr val="tx2"/>
                </a:solidFill>
              </a:rPr>
              <a:t>  or</a:t>
            </a:r>
          </a:p>
        </p:txBody>
      </p:sp>
    </p:spTree>
    <p:extLst>
      <p:ext uri="{BB962C8B-B14F-4D97-AF65-F5344CB8AC3E}">
        <p14:creationId xmlns:p14="http://schemas.microsoft.com/office/powerpoint/2010/main" val="224976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123909"/>
            <a:ext cx="10515600" cy="1325563"/>
          </a:xfrm>
        </p:spPr>
        <p:txBody>
          <a:bodyPr/>
          <a:lstStyle/>
          <a:p>
            <a:r>
              <a:rPr lang="en-GB" b="1">
                <a:solidFill>
                  <a:srgbClr val="228B22"/>
                </a:solidFill>
              </a:rPr>
              <a:t>Duty of an elected member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10738604" cy="3816429"/>
          </a:xfrm>
          <a:prstGeom prst="rect">
            <a:avLst/>
          </a:prstGeom>
          <a:noFill/>
        </p:spPr>
        <p:txBody>
          <a:bodyPr wrap="square" rtlCol="0">
            <a:spAutoFit/>
          </a:bodyPr>
          <a:lstStyle/>
          <a:p>
            <a:pPr marL="285750" indent="-285750">
              <a:buFont typeface="Arial" panose="020B0604020202020204" pitchFamily="34" charset="0"/>
              <a:buChar char="•"/>
            </a:pPr>
            <a:r>
              <a:rPr lang="en-GB" sz="2800"/>
              <a:t>Making decisions: </a:t>
            </a:r>
            <a:r>
              <a:rPr lang="en-GB" sz="2800" b="1"/>
              <a:t>your duty is to the whole community </a:t>
            </a:r>
          </a:p>
          <a:p>
            <a:pPr marL="742950" lvl="1" indent="-285750">
              <a:buFont typeface="Arial" panose="020B0604020202020204" pitchFamily="34" charset="0"/>
              <a:buChar char="•"/>
            </a:pPr>
            <a:r>
              <a:rPr lang="en-GB" sz="2800"/>
              <a:t>Avoid bias: predisposition vs. predetermination </a:t>
            </a:r>
          </a:p>
          <a:p>
            <a:pPr marL="742950" lvl="1" indent="-285750">
              <a:buFont typeface="Arial" panose="020B0604020202020204" pitchFamily="34" charset="0"/>
              <a:buChar char="•"/>
            </a:pPr>
            <a:r>
              <a:rPr lang="en-GB" sz="2800"/>
              <a:t>Consider the implications for the wider community not just those making representations</a:t>
            </a:r>
          </a:p>
          <a:p>
            <a:pPr marL="742950" lvl="1" indent="-285750">
              <a:buFont typeface="Arial" panose="020B0604020202020204" pitchFamily="34" charset="0"/>
              <a:buChar char="•"/>
            </a:pPr>
            <a:r>
              <a:rPr lang="en-GB" sz="2800"/>
              <a:t>Only take into account </a:t>
            </a:r>
            <a:r>
              <a:rPr lang="en-GB" sz="2800" b="1"/>
              <a:t>material planning considerations </a:t>
            </a:r>
            <a:r>
              <a:rPr lang="en-GB" sz="2800"/>
              <a:t>including precedents and previous decisions – ‘benchmarks’</a:t>
            </a:r>
          </a:p>
          <a:p>
            <a:pPr marL="742950" lvl="1" indent="-285750">
              <a:buFont typeface="Arial" panose="020B0604020202020204" pitchFamily="34" charset="0"/>
              <a:buChar char="•"/>
            </a:pPr>
            <a:r>
              <a:rPr lang="en-GB" sz="2800"/>
              <a:t>Base decisions on evidence, not hunch – reasonableness</a:t>
            </a:r>
          </a:p>
          <a:p>
            <a:pPr marL="742950" lvl="1" indent="-285750">
              <a:buFont typeface="Arial" panose="020B0604020202020204" pitchFamily="34" charset="0"/>
              <a:buChar char="•"/>
            </a:pPr>
            <a:r>
              <a:rPr lang="en-GB" sz="2800"/>
              <a:t>Jurist or elected representatives?</a:t>
            </a:r>
          </a:p>
          <a:p>
            <a:endParaRPr lang="en-GB"/>
          </a:p>
        </p:txBody>
      </p:sp>
    </p:spTree>
    <p:extLst>
      <p:ext uri="{BB962C8B-B14F-4D97-AF65-F5344CB8AC3E}">
        <p14:creationId xmlns:p14="http://schemas.microsoft.com/office/powerpoint/2010/main" val="43718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09" y="1123909"/>
            <a:ext cx="11188765" cy="1325563"/>
          </a:xfrm>
        </p:spPr>
        <p:txBody>
          <a:bodyPr/>
          <a:lstStyle/>
          <a:p>
            <a:r>
              <a:rPr lang="en-GB" b="1">
                <a:solidFill>
                  <a:srgbClr val="228B22"/>
                </a:solidFill>
              </a:rPr>
              <a:t>Examples of predisposition and predetermination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223203"/>
            <a:ext cx="10462379"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b="1"/>
              <a:t>Predisposition</a:t>
            </a:r>
            <a:r>
              <a:rPr lang="en-GB" sz="2800"/>
              <a:t>: A councillor expresses concern about the impact of a development on local residents and will only support the application if conditions could be put in place to overcome the harm </a:t>
            </a:r>
          </a:p>
          <a:p>
            <a:pPr marL="285750" indent="-285750">
              <a:lnSpc>
                <a:spcPct val="150000"/>
              </a:lnSpc>
              <a:buFont typeface="Arial" panose="020B0604020202020204" pitchFamily="34" charset="0"/>
              <a:buChar char="•"/>
            </a:pPr>
            <a:r>
              <a:rPr lang="en-GB" sz="2800" b="1"/>
              <a:t>Predetermination</a:t>
            </a:r>
            <a:r>
              <a:rPr lang="en-GB" sz="2800"/>
              <a:t>: A councillor makes a statement on social media to say that they will support local residents by voting against the development due to the harm it will cause </a:t>
            </a:r>
            <a:endParaRPr lang="en-GB" sz="2800" b="1"/>
          </a:p>
          <a:p>
            <a:endParaRPr lang="en-GB"/>
          </a:p>
        </p:txBody>
      </p:sp>
    </p:spTree>
    <p:extLst>
      <p:ext uri="{BB962C8B-B14F-4D97-AF65-F5344CB8AC3E}">
        <p14:creationId xmlns:p14="http://schemas.microsoft.com/office/powerpoint/2010/main" val="102925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09" y="1123909"/>
            <a:ext cx="11188765" cy="1325563"/>
          </a:xfrm>
        </p:spPr>
        <p:txBody>
          <a:bodyPr/>
          <a:lstStyle/>
          <a:p>
            <a:r>
              <a:rPr lang="en-GB" b="1">
                <a:solidFill>
                  <a:srgbClr val="228B22"/>
                </a:solidFill>
              </a:rPr>
              <a:t>Committee application and determination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6" y="2104450"/>
            <a:ext cx="10462379" cy="36009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Prepare, read the papers!</a:t>
            </a:r>
          </a:p>
          <a:p>
            <a:pPr marL="285750" indent="-285750">
              <a:lnSpc>
                <a:spcPct val="150000"/>
              </a:lnSpc>
              <a:buFont typeface="Arial" panose="020B0604020202020204" pitchFamily="34" charset="0"/>
              <a:buChar char="•"/>
            </a:pPr>
            <a:r>
              <a:rPr lang="en-GB" sz="2800"/>
              <a:t>How much weight to give the issues?</a:t>
            </a:r>
          </a:p>
          <a:p>
            <a:pPr marL="285750" indent="-285750">
              <a:lnSpc>
                <a:spcPct val="150000"/>
              </a:lnSpc>
              <a:buFont typeface="Arial" panose="020B0604020202020204" pitchFamily="34" charset="0"/>
              <a:buChar char="•"/>
            </a:pPr>
            <a:r>
              <a:rPr lang="en-GB" sz="2800"/>
              <a:t>Considered conditions / reasons before meeting?</a:t>
            </a:r>
          </a:p>
          <a:p>
            <a:pPr marL="285750" indent="-285750">
              <a:lnSpc>
                <a:spcPct val="150000"/>
              </a:lnSpc>
              <a:buFont typeface="Arial" panose="020B0604020202020204" pitchFamily="34" charset="0"/>
              <a:buChar char="•"/>
            </a:pPr>
            <a:r>
              <a:rPr lang="en-GB" sz="2800"/>
              <a:t>Taken advice on legal / enforceable / reasonable?</a:t>
            </a:r>
          </a:p>
          <a:p>
            <a:pPr marL="285750" indent="-285750">
              <a:lnSpc>
                <a:spcPct val="150000"/>
              </a:lnSpc>
              <a:buFont typeface="Arial" panose="020B0604020202020204" pitchFamily="34" charset="0"/>
              <a:buChar char="•"/>
            </a:pPr>
            <a:r>
              <a:rPr lang="en-GB" sz="2800"/>
              <a:t>Discussed concerns with officers before Committee?</a:t>
            </a:r>
          </a:p>
          <a:p>
            <a:endParaRPr lang="en-GB"/>
          </a:p>
        </p:txBody>
      </p:sp>
      <p:pic>
        <p:nvPicPr>
          <p:cNvPr id="4" name="Picture 3">
            <a:extLst>
              <a:ext uri="{FF2B5EF4-FFF2-40B4-BE49-F238E27FC236}">
                <a16:creationId xmlns:a16="http://schemas.microsoft.com/office/drawing/2014/main" id="{0C317310-6C59-D271-75B8-656EA2D36D97}"/>
              </a:ext>
            </a:extLst>
          </p:cNvPr>
          <p:cNvPicPr>
            <a:picLocks noChangeAspect="1"/>
          </p:cNvPicPr>
          <p:nvPr/>
        </p:nvPicPr>
        <p:blipFill>
          <a:blip r:embed="rId3"/>
          <a:stretch>
            <a:fillRect/>
          </a:stretch>
        </p:blipFill>
        <p:spPr>
          <a:xfrm>
            <a:off x="8583015" y="2104450"/>
            <a:ext cx="2993789" cy="4248149"/>
          </a:xfrm>
          <a:prstGeom prst="rect">
            <a:avLst/>
          </a:prstGeom>
        </p:spPr>
      </p:pic>
      <p:sp>
        <p:nvSpPr>
          <p:cNvPr id="7" name="TextBox 6">
            <a:extLst>
              <a:ext uri="{FF2B5EF4-FFF2-40B4-BE49-F238E27FC236}">
                <a16:creationId xmlns:a16="http://schemas.microsoft.com/office/drawing/2014/main" id="{66571D59-F54C-849D-7B84-7C8451B2125B}"/>
              </a:ext>
            </a:extLst>
          </p:cNvPr>
          <p:cNvSpPr txBox="1"/>
          <p:nvPr/>
        </p:nvSpPr>
        <p:spPr>
          <a:xfrm>
            <a:off x="8865110" y="6061696"/>
            <a:ext cx="2212465" cy="261610"/>
          </a:xfrm>
          <a:prstGeom prst="rect">
            <a:avLst/>
          </a:prstGeom>
          <a:noFill/>
        </p:spPr>
        <p:txBody>
          <a:bodyPr wrap="none" rtlCol="0">
            <a:spAutoFit/>
          </a:bodyPr>
          <a:lstStyle/>
          <a:p>
            <a:r>
              <a:rPr lang="en-GB" sz="1100">
                <a:hlinkClick r:id="rId4"/>
              </a:rPr>
              <a:t>London Borough of Tower Hamlets </a:t>
            </a:r>
            <a:endParaRPr lang="en-GB" sz="1100"/>
          </a:p>
        </p:txBody>
      </p:sp>
    </p:spTree>
    <p:extLst>
      <p:ext uri="{BB962C8B-B14F-4D97-AF65-F5344CB8AC3E}">
        <p14:creationId xmlns:p14="http://schemas.microsoft.com/office/powerpoint/2010/main" val="178148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85558"/>
            <a:ext cx="11188765" cy="1325563"/>
          </a:xfrm>
        </p:spPr>
        <p:txBody>
          <a:bodyPr/>
          <a:lstStyle/>
          <a:p>
            <a:r>
              <a:rPr lang="en-GB" b="1" dirty="0">
                <a:solidFill>
                  <a:srgbClr val="006600"/>
                </a:solidFill>
                <a:latin typeface="Arial" panose="020B0604020202020204" pitchFamily="34" charset="0"/>
                <a:cs typeface="Arial" panose="020B0604020202020204" pitchFamily="34" charset="0"/>
              </a:rPr>
              <a:t>What is reasonable to consider? </a:t>
            </a:r>
          </a:p>
        </p:txBody>
      </p:sp>
      <p:sp>
        <p:nvSpPr>
          <p:cNvPr id="2" name="TextBox 1">
            <a:extLst>
              <a:ext uri="{FF2B5EF4-FFF2-40B4-BE49-F238E27FC236}">
                <a16:creationId xmlns:a16="http://schemas.microsoft.com/office/drawing/2014/main" id="{8EED0CF1-82B1-F6E9-CCB6-D3C270A60772}"/>
              </a:ext>
            </a:extLst>
          </p:cNvPr>
          <p:cNvSpPr txBox="1"/>
          <p:nvPr/>
        </p:nvSpPr>
        <p:spPr>
          <a:xfrm>
            <a:off x="634989" y="1976029"/>
            <a:ext cx="5728453" cy="4678204"/>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Bias and personal taste are </a:t>
            </a:r>
            <a:r>
              <a:rPr lang="en-GB" sz="2800" b="1" dirty="0">
                <a:latin typeface="Arial" panose="020B0604020202020204" pitchFamily="34" charset="0"/>
                <a:cs typeface="Arial" panose="020B0604020202020204" pitchFamily="34" charset="0"/>
              </a:rPr>
              <a:t>not</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relevant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Precedents from appeal decisions after detailed examination of evidence </a:t>
            </a:r>
            <a:r>
              <a:rPr lang="en-GB" sz="2800" b="1" dirty="0">
                <a:latin typeface="Arial" panose="020B0604020202020204" pitchFamily="34" charset="0"/>
                <a:cs typeface="Arial" panose="020B0604020202020204" pitchFamily="34" charset="0"/>
              </a:rPr>
              <a:t>are</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relevant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Precedents from Council decisions need to be consistent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You are like a jury; evidence, material considerations </a:t>
            </a:r>
          </a:p>
          <a:p>
            <a:endParaRPr lang="en-GB" dirty="0"/>
          </a:p>
        </p:txBody>
      </p:sp>
      <p:graphicFrame>
        <p:nvGraphicFramePr>
          <p:cNvPr id="9" name="Diagram 8" descr="Venn diagram with two circles. Left circle states 'What the facts say', and right circle states 'What confirms your beliefs'. Outside the Venn Diagram, a text box states 'undervalued' with an arrow pointing to the left circle 'What the facts say'. Another text box states 'Foolish' with an arrow pointing to the right circle 'What confirms your beliefs'. Last text box in the middle states 'overvalued' with an arrow pointing to the middle, overlapping bit. This Venn diagram is meant to represent confirmation bias. ">
            <a:extLst>
              <a:ext uri="{FF2B5EF4-FFF2-40B4-BE49-F238E27FC236}">
                <a16:creationId xmlns:a16="http://schemas.microsoft.com/office/drawing/2014/main" id="{3AA8544A-18EA-F28B-733B-FE1AC728A236}"/>
              </a:ext>
            </a:extLst>
          </p:cNvPr>
          <p:cNvGraphicFramePr/>
          <p:nvPr/>
        </p:nvGraphicFramePr>
        <p:xfrm>
          <a:off x="6541285" y="1648341"/>
          <a:ext cx="5214954" cy="356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E955D1C9-D28C-544D-7750-B391CBA3704E}"/>
              </a:ext>
            </a:extLst>
          </p:cNvPr>
          <p:cNvSpPr txBox="1"/>
          <p:nvPr/>
        </p:nvSpPr>
        <p:spPr>
          <a:xfrm>
            <a:off x="8494667" y="5127056"/>
            <a:ext cx="1694118" cy="461665"/>
          </a:xfrm>
          <a:prstGeom prst="rect">
            <a:avLst/>
          </a:prstGeom>
          <a:noFill/>
        </p:spPr>
        <p:txBody>
          <a:bodyPr wrap="none" rtlCol="0">
            <a:spAutoFit/>
          </a:bodyPr>
          <a:lstStyle/>
          <a:p>
            <a:r>
              <a:rPr lang="en-GB" sz="2400" dirty="0"/>
              <a:t>Reasonable </a:t>
            </a:r>
          </a:p>
        </p:txBody>
      </p:sp>
      <p:cxnSp>
        <p:nvCxnSpPr>
          <p:cNvPr id="29" name="Straight Arrow Connector 28">
            <a:extLst>
              <a:ext uri="{FF2B5EF4-FFF2-40B4-BE49-F238E27FC236}">
                <a16:creationId xmlns:a16="http://schemas.microsoft.com/office/drawing/2014/main" id="{4701A1F8-99E4-DDDC-85FD-81DC99CA75A2}"/>
              </a:ext>
            </a:extLst>
          </p:cNvPr>
          <p:cNvCxnSpPr>
            <a:cxnSpLocks/>
          </p:cNvCxnSpPr>
          <p:nvPr/>
        </p:nvCxnSpPr>
        <p:spPr>
          <a:xfrm flipV="1">
            <a:off x="7509506" y="4373386"/>
            <a:ext cx="0" cy="1148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31BDAD-433C-DEFC-4841-E3F0DDD69F31}"/>
              </a:ext>
            </a:extLst>
          </p:cNvPr>
          <p:cNvSpPr txBox="1"/>
          <p:nvPr/>
        </p:nvSpPr>
        <p:spPr>
          <a:xfrm>
            <a:off x="6129867" y="5554133"/>
            <a:ext cx="2348089" cy="461665"/>
          </a:xfrm>
          <a:prstGeom prst="rect">
            <a:avLst/>
          </a:prstGeom>
          <a:noFill/>
        </p:spPr>
        <p:txBody>
          <a:bodyPr wrap="square" rtlCol="0">
            <a:spAutoFit/>
          </a:bodyPr>
          <a:lstStyle/>
          <a:p>
            <a:r>
              <a:rPr lang="en-GB" sz="2400" dirty="0"/>
              <a:t>undervalued</a:t>
            </a:r>
          </a:p>
        </p:txBody>
      </p:sp>
      <p:cxnSp>
        <p:nvCxnSpPr>
          <p:cNvPr id="4" name="Straight Arrow Connector 3">
            <a:extLst>
              <a:ext uri="{FF2B5EF4-FFF2-40B4-BE49-F238E27FC236}">
                <a16:creationId xmlns:a16="http://schemas.microsoft.com/office/drawing/2014/main" id="{6E104DEA-E6EC-0C97-EE3A-CC64B1CA5196}"/>
              </a:ext>
            </a:extLst>
          </p:cNvPr>
          <p:cNvCxnSpPr>
            <a:cxnSpLocks/>
          </p:cNvCxnSpPr>
          <p:nvPr/>
        </p:nvCxnSpPr>
        <p:spPr>
          <a:xfrm flipV="1">
            <a:off x="9197195" y="4062941"/>
            <a:ext cx="0" cy="1148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AB6576-F047-9C2E-489C-1E654F6139A3}"/>
              </a:ext>
            </a:extLst>
          </p:cNvPr>
          <p:cNvSpPr txBox="1"/>
          <p:nvPr/>
        </p:nvSpPr>
        <p:spPr>
          <a:xfrm>
            <a:off x="10148711" y="5475110"/>
            <a:ext cx="2043289" cy="461665"/>
          </a:xfrm>
          <a:prstGeom prst="rect">
            <a:avLst/>
          </a:prstGeom>
          <a:noFill/>
        </p:spPr>
        <p:txBody>
          <a:bodyPr wrap="square" rtlCol="0">
            <a:spAutoFit/>
          </a:bodyPr>
          <a:lstStyle/>
          <a:p>
            <a:r>
              <a:rPr lang="en-GB" sz="2400" dirty="0"/>
              <a:t>Unreasonable</a:t>
            </a:r>
          </a:p>
        </p:txBody>
      </p:sp>
      <p:cxnSp>
        <p:nvCxnSpPr>
          <p:cNvPr id="8" name="Straight Arrow Connector 7">
            <a:extLst>
              <a:ext uri="{FF2B5EF4-FFF2-40B4-BE49-F238E27FC236}">
                <a16:creationId xmlns:a16="http://schemas.microsoft.com/office/drawing/2014/main" id="{03331BE8-498B-3A75-4160-6A9955866A6F}"/>
              </a:ext>
            </a:extLst>
          </p:cNvPr>
          <p:cNvCxnSpPr>
            <a:cxnSpLocks/>
          </p:cNvCxnSpPr>
          <p:nvPr/>
        </p:nvCxnSpPr>
        <p:spPr>
          <a:xfrm flipV="1">
            <a:off x="10952617" y="4294363"/>
            <a:ext cx="0" cy="11487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71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31430"/>
            <a:ext cx="11188765" cy="1325563"/>
          </a:xfrm>
        </p:spPr>
        <p:txBody>
          <a:bodyPr/>
          <a:lstStyle/>
          <a:p>
            <a:r>
              <a:rPr lang="en-GB" b="1">
                <a:solidFill>
                  <a:srgbClr val="228B22"/>
                </a:solidFill>
              </a:rPr>
              <a:t>The Committee Decision</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1090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You are not expected to be experts</a:t>
            </a:r>
          </a:p>
          <a:p>
            <a:pPr marL="285750" indent="-285750">
              <a:lnSpc>
                <a:spcPct val="150000"/>
              </a:lnSpc>
              <a:buFont typeface="Arial" panose="020B0604020202020204" pitchFamily="34" charset="0"/>
              <a:buChar char="•"/>
            </a:pPr>
            <a:r>
              <a:rPr lang="en-GB" sz="2800"/>
              <a:t>You are expected to listen to the experts…</a:t>
            </a:r>
          </a:p>
          <a:p>
            <a:pPr marL="285750" indent="-285750">
              <a:lnSpc>
                <a:spcPct val="150000"/>
              </a:lnSpc>
              <a:buFont typeface="Arial" panose="020B0604020202020204" pitchFamily="34" charset="0"/>
              <a:buChar char="•"/>
            </a:pPr>
            <a:r>
              <a:rPr lang="en-GB" sz="2800"/>
              <a:t>…and apply judgement</a:t>
            </a:r>
          </a:p>
          <a:p>
            <a:pPr marL="285750" indent="-285750">
              <a:lnSpc>
                <a:spcPct val="150000"/>
              </a:lnSpc>
              <a:buFont typeface="Arial" panose="020B0604020202020204" pitchFamily="34" charset="0"/>
              <a:buChar char="•"/>
            </a:pPr>
            <a:r>
              <a:rPr lang="en-GB" sz="2800"/>
              <a:t>Accept the recommendation or…</a:t>
            </a:r>
          </a:p>
          <a:p>
            <a:pPr marL="285750" indent="-285750">
              <a:lnSpc>
                <a:spcPct val="150000"/>
              </a:lnSpc>
              <a:buFont typeface="Arial" panose="020B0604020202020204" pitchFamily="34" charset="0"/>
              <a:buChar char="•"/>
            </a:pPr>
            <a:r>
              <a:rPr lang="en-GB" sz="2800"/>
              <a:t>…explain your ‘rebalancing’</a:t>
            </a:r>
          </a:p>
          <a:p>
            <a:pPr marL="285750" indent="-285750">
              <a:lnSpc>
                <a:spcPct val="150000"/>
              </a:lnSpc>
              <a:buFont typeface="Arial" panose="020B0604020202020204" pitchFamily="34" charset="0"/>
              <a:buChar char="•"/>
            </a:pPr>
            <a:r>
              <a:rPr lang="en-GB" sz="2800"/>
              <a:t>Report &amp; minutes = transparent audit </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pic>
        <p:nvPicPr>
          <p:cNvPr id="9218" name="Picture 2" descr="Drawing of various diagrams and math equations relating to noise, with the words 'Noise Reduction' written in large red letters.">
            <a:extLst>
              <a:ext uri="{FF2B5EF4-FFF2-40B4-BE49-F238E27FC236}">
                <a16:creationId xmlns:a16="http://schemas.microsoft.com/office/drawing/2014/main" id="{2F37C93A-33C4-4EBD-EC06-CB915FDDC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489" y="2220872"/>
            <a:ext cx="4277085" cy="3144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5FD56D-028C-FB7F-AD09-8C12005E2698}"/>
              </a:ext>
            </a:extLst>
          </p:cNvPr>
          <p:cNvSpPr txBox="1"/>
          <p:nvPr/>
        </p:nvSpPr>
        <p:spPr>
          <a:xfrm>
            <a:off x="7181489" y="5365787"/>
            <a:ext cx="938077" cy="261610"/>
          </a:xfrm>
          <a:prstGeom prst="rect">
            <a:avLst/>
          </a:prstGeom>
          <a:noFill/>
        </p:spPr>
        <p:txBody>
          <a:bodyPr wrap="none" rtlCol="0">
            <a:spAutoFit/>
          </a:bodyPr>
          <a:lstStyle/>
          <a:p>
            <a:r>
              <a:rPr lang="en-GB" sz="1100">
                <a:hlinkClick r:id="rId4"/>
              </a:rPr>
              <a:t>AEI Acoustics</a:t>
            </a:r>
            <a:endParaRPr lang="en-GB" sz="1100"/>
          </a:p>
        </p:txBody>
      </p:sp>
    </p:spTree>
    <p:extLst>
      <p:ext uri="{BB962C8B-B14F-4D97-AF65-F5344CB8AC3E}">
        <p14:creationId xmlns:p14="http://schemas.microsoft.com/office/powerpoint/2010/main" val="27156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All new or a refresher?</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7260771" cy="3996775"/>
          </a:xfrm>
        </p:spPr>
        <p:txBody>
          <a:bodyPr/>
          <a:lstStyle/>
          <a:p>
            <a:pPr>
              <a:lnSpc>
                <a:spcPct val="150000"/>
              </a:lnSpc>
            </a:pPr>
            <a:r>
              <a:rPr lang="en-GB" dirty="0"/>
              <a:t>New to planning/committee?</a:t>
            </a:r>
          </a:p>
          <a:p>
            <a:pPr>
              <a:lnSpc>
                <a:spcPct val="150000"/>
              </a:lnSpc>
            </a:pPr>
            <a:r>
              <a:rPr lang="en-GB" dirty="0"/>
              <a:t>Need a refresh/update?</a:t>
            </a:r>
          </a:p>
          <a:p>
            <a:pPr>
              <a:lnSpc>
                <a:spcPct val="150000"/>
              </a:lnSpc>
            </a:pPr>
            <a:r>
              <a:rPr lang="en-GB" dirty="0"/>
              <a:t>Pass on your experience!</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6" name="Picture 5" descr="A group of people sitting at tables in a room&#10;&#10;Description automatically generated">
            <a:extLst>
              <a:ext uri="{FF2B5EF4-FFF2-40B4-BE49-F238E27FC236}">
                <a16:creationId xmlns:a16="http://schemas.microsoft.com/office/drawing/2014/main" id="{BCBA7F37-2D84-13E9-4942-DBCF99BBF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670" y="2435382"/>
            <a:ext cx="5404695" cy="3569706"/>
          </a:xfrm>
          <a:prstGeom prst="rect">
            <a:avLst/>
          </a:prstGeom>
        </p:spPr>
      </p:pic>
      <p:sp>
        <p:nvSpPr>
          <p:cNvPr id="8" name="TextBox 7">
            <a:extLst>
              <a:ext uri="{FF2B5EF4-FFF2-40B4-BE49-F238E27FC236}">
                <a16:creationId xmlns:a16="http://schemas.microsoft.com/office/drawing/2014/main" id="{EF20E253-A591-B164-F165-65116A664F22}"/>
              </a:ext>
            </a:extLst>
          </p:cNvPr>
          <p:cNvSpPr txBox="1"/>
          <p:nvPr/>
        </p:nvSpPr>
        <p:spPr>
          <a:xfrm>
            <a:off x="5873436" y="6095741"/>
            <a:ext cx="6097508" cy="215444"/>
          </a:xfrm>
          <a:prstGeom prst="rect">
            <a:avLst/>
          </a:prstGeom>
          <a:noFill/>
        </p:spPr>
        <p:txBody>
          <a:bodyPr wrap="square">
            <a:spAutoFit/>
          </a:bodyPr>
          <a:lstStyle/>
          <a:p>
            <a:r>
              <a:rPr lang="en-GB" sz="800" dirty="0">
                <a:hlinkClick r:id="rId4"/>
              </a:rPr>
              <a:t>LinkedIn</a:t>
            </a:r>
            <a:endParaRPr lang="en-GB" sz="800" dirty="0"/>
          </a:p>
        </p:txBody>
      </p:sp>
    </p:spTree>
    <p:extLst>
      <p:ext uri="{BB962C8B-B14F-4D97-AF65-F5344CB8AC3E}">
        <p14:creationId xmlns:p14="http://schemas.microsoft.com/office/powerpoint/2010/main" val="285257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09025"/>
            <a:ext cx="11188765" cy="1325563"/>
          </a:xfrm>
        </p:spPr>
        <p:txBody>
          <a:bodyPr/>
          <a:lstStyle/>
          <a:p>
            <a:r>
              <a:rPr lang="en-GB" b="1">
                <a:solidFill>
                  <a:srgbClr val="228B22"/>
                </a:solidFill>
              </a:rPr>
              <a:t>Overturns / different decisions</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38164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You</a:t>
            </a:r>
            <a:r>
              <a:rPr lang="en-GB" sz="2800" b="1"/>
              <a:t> CAN </a:t>
            </a:r>
            <a:r>
              <a:rPr lang="en-GB" sz="2800"/>
              <a:t>make a different decision to officers</a:t>
            </a:r>
          </a:p>
          <a:p>
            <a:pPr marL="285750" indent="-285750">
              <a:lnSpc>
                <a:spcPct val="150000"/>
              </a:lnSpc>
              <a:buFont typeface="Arial" panose="020B0604020202020204" pitchFamily="34" charset="0"/>
              <a:buChar char="•"/>
            </a:pPr>
            <a:r>
              <a:rPr lang="en-GB" sz="2800"/>
              <a:t>But it </a:t>
            </a:r>
            <a:r>
              <a:rPr lang="en-GB" sz="2800" b="1"/>
              <a:t>MUST </a:t>
            </a:r>
            <a:r>
              <a:rPr lang="en-GB" sz="2800"/>
              <a:t>be justified on planning grounds</a:t>
            </a:r>
          </a:p>
          <a:p>
            <a:pPr marL="285750" indent="-285750">
              <a:lnSpc>
                <a:spcPct val="150000"/>
              </a:lnSpc>
              <a:buFont typeface="Arial" panose="020B0604020202020204" pitchFamily="34" charset="0"/>
              <a:buChar char="•"/>
            </a:pPr>
            <a:r>
              <a:rPr lang="en-GB" sz="2800"/>
              <a:t>Committee must give justified planning reasons</a:t>
            </a:r>
          </a:p>
          <a:p>
            <a:pPr marL="285750" indent="-285750">
              <a:lnSpc>
                <a:spcPct val="150000"/>
              </a:lnSpc>
              <a:buFont typeface="Arial" panose="020B0604020202020204" pitchFamily="34" charset="0"/>
              <a:buChar char="•"/>
            </a:pPr>
            <a:r>
              <a:rPr lang="en-GB" sz="2800"/>
              <a:t>May be subject to appeal (or other challenge)</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pic>
        <p:nvPicPr>
          <p:cNvPr id="10242" name="Picture 2" descr="Graphic of a red bullhorn and words next to the bullhorn stating 'Follow the rules'">
            <a:extLst>
              <a:ext uri="{FF2B5EF4-FFF2-40B4-BE49-F238E27FC236}">
                <a16:creationId xmlns:a16="http://schemas.microsoft.com/office/drawing/2014/main" id="{BF92F114-3212-E464-D5F9-F0FA0F318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903" y="3775386"/>
            <a:ext cx="3771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66F2DE-D4C3-EE60-3C80-93D5327A9701}"/>
              </a:ext>
            </a:extLst>
          </p:cNvPr>
          <p:cNvSpPr txBox="1"/>
          <p:nvPr/>
        </p:nvSpPr>
        <p:spPr>
          <a:xfrm>
            <a:off x="7804903" y="6191250"/>
            <a:ext cx="577402" cy="369332"/>
          </a:xfrm>
          <a:prstGeom prst="rect">
            <a:avLst/>
          </a:prstGeom>
          <a:noFill/>
        </p:spPr>
        <p:txBody>
          <a:bodyPr wrap="none" rtlCol="0">
            <a:spAutoFit/>
          </a:bodyPr>
          <a:lstStyle/>
          <a:p>
            <a:r>
              <a:rPr lang="en-GB" sz="1100">
                <a:hlinkClick r:id="rId4"/>
              </a:rPr>
              <a:t>iStock</a:t>
            </a:r>
            <a:r>
              <a:rPr lang="en-GB"/>
              <a:t> </a:t>
            </a:r>
          </a:p>
        </p:txBody>
      </p:sp>
    </p:spTree>
    <p:extLst>
      <p:ext uri="{BB962C8B-B14F-4D97-AF65-F5344CB8AC3E}">
        <p14:creationId xmlns:p14="http://schemas.microsoft.com/office/powerpoint/2010/main" val="345274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1019134"/>
            <a:ext cx="11188765" cy="1325563"/>
          </a:xfrm>
        </p:spPr>
        <p:txBody>
          <a:bodyPr/>
          <a:lstStyle/>
          <a:p>
            <a:r>
              <a:rPr lang="en-GB" b="1">
                <a:solidFill>
                  <a:srgbClr val="228B22"/>
                </a:solidFill>
              </a:rPr>
              <a:t>Reasons for refusal</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9708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Must be:</a:t>
            </a:r>
          </a:p>
          <a:p>
            <a:pPr marL="1828800" lvl="3" indent="-457200">
              <a:lnSpc>
                <a:spcPct val="150000"/>
              </a:lnSpc>
              <a:buFont typeface="Wingdings" panose="05000000000000000000" pitchFamily="2" charset="2"/>
              <a:buChar char="ü"/>
            </a:pPr>
            <a:r>
              <a:rPr lang="en-GB" sz="2800"/>
              <a:t>Accurate</a:t>
            </a:r>
          </a:p>
          <a:p>
            <a:pPr marL="1828800" lvl="3" indent="-457200">
              <a:lnSpc>
                <a:spcPct val="150000"/>
              </a:lnSpc>
              <a:buFont typeface="Wingdings" panose="05000000000000000000" pitchFamily="2" charset="2"/>
              <a:buChar char="ü"/>
            </a:pPr>
            <a:r>
              <a:rPr lang="en-GB" sz="2800"/>
              <a:t>Directly related to the development proposal</a:t>
            </a:r>
          </a:p>
          <a:p>
            <a:pPr marL="1828800" lvl="3" indent="-457200">
              <a:lnSpc>
                <a:spcPct val="150000"/>
              </a:lnSpc>
              <a:buFont typeface="Wingdings" panose="05000000000000000000" pitchFamily="2" charset="2"/>
              <a:buChar char="ü"/>
            </a:pPr>
            <a:r>
              <a:rPr lang="en-GB" sz="2800"/>
              <a:t>Have regard to the development plan</a:t>
            </a:r>
          </a:p>
          <a:p>
            <a:pPr marL="1828800" lvl="3" indent="-457200">
              <a:lnSpc>
                <a:spcPct val="150000"/>
              </a:lnSpc>
              <a:buFont typeface="Wingdings" panose="05000000000000000000" pitchFamily="2" charset="2"/>
              <a:buChar char="ü"/>
            </a:pPr>
            <a:r>
              <a:rPr lang="en-GB" sz="2800"/>
              <a:t>Relate to material considerations</a:t>
            </a:r>
          </a:p>
          <a:p>
            <a:pPr lvl="3">
              <a:lnSpc>
                <a:spcPct val="150000"/>
              </a:lnSpc>
            </a:pPr>
            <a:endParaRPr lang="en-GB" sz="2800"/>
          </a:p>
          <a:p>
            <a:pPr lvl="3">
              <a:lnSpc>
                <a:spcPct val="150000"/>
              </a:lnSpc>
            </a:pPr>
            <a:r>
              <a:rPr lang="en-GB" sz="2800"/>
              <a:t>You can always ask officers for advice	</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408781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74635" y="1000084"/>
            <a:ext cx="11188765" cy="1325563"/>
          </a:xfrm>
        </p:spPr>
        <p:txBody>
          <a:bodyPr/>
          <a:lstStyle/>
          <a:p>
            <a:r>
              <a:rPr lang="en-GB" b="1">
                <a:solidFill>
                  <a:srgbClr val="228B22"/>
                </a:solidFill>
              </a:rPr>
              <a:t>Ask yourself ………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324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a:t>What is the </a:t>
            </a:r>
            <a:r>
              <a:rPr lang="en-GB" sz="2800" b="1"/>
              <a:t>‘evidential </a:t>
            </a:r>
            <a:r>
              <a:rPr lang="en-GB" sz="2800" b="1" err="1"/>
              <a:t>basis’</a:t>
            </a:r>
            <a:r>
              <a:rPr lang="en-GB" sz="2800"/>
              <a:t> for the decision?</a:t>
            </a:r>
          </a:p>
          <a:p>
            <a:pPr marL="285750" indent="-285750">
              <a:lnSpc>
                <a:spcPct val="150000"/>
              </a:lnSpc>
              <a:buFont typeface="Arial" panose="020B0604020202020204" pitchFamily="34" charset="0"/>
              <a:buChar char="•"/>
            </a:pPr>
            <a:r>
              <a:rPr lang="en-GB" sz="2800"/>
              <a:t>Is it clear </a:t>
            </a:r>
            <a:r>
              <a:rPr lang="en-GB" sz="2800" b="1"/>
              <a:t>why </a:t>
            </a:r>
            <a:r>
              <a:rPr lang="en-GB" sz="2800"/>
              <a:t>permission is refused?</a:t>
            </a:r>
          </a:p>
          <a:p>
            <a:pPr marL="285750" indent="-285750">
              <a:lnSpc>
                <a:spcPct val="150000"/>
              </a:lnSpc>
              <a:buFont typeface="Arial" panose="020B0604020202020204" pitchFamily="34" charset="0"/>
              <a:buChar char="•"/>
            </a:pPr>
            <a:r>
              <a:rPr lang="en-GB" sz="2800"/>
              <a:t>Can you describe the </a:t>
            </a:r>
            <a:r>
              <a:rPr lang="en-GB" sz="2800" b="1"/>
              <a:t>harm</a:t>
            </a:r>
            <a:r>
              <a:rPr lang="en-GB" sz="2800"/>
              <a:t>…</a:t>
            </a:r>
          </a:p>
          <a:p>
            <a:pPr marL="285750" indent="-285750">
              <a:lnSpc>
                <a:spcPct val="150000"/>
              </a:lnSpc>
              <a:buFont typeface="Arial" panose="020B0604020202020204" pitchFamily="34" charset="0"/>
              <a:buChar char="•"/>
            </a:pPr>
            <a:r>
              <a:rPr lang="en-GB" sz="2800"/>
              <a:t>…and why conditions would not be sufficient?</a:t>
            </a:r>
          </a:p>
          <a:p>
            <a:pPr marL="285750" indent="-285750">
              <a:lnSpc>
                <a:spcPct val="150000"/>
              </a:lnSpc>
              <a:buFont typeface="Arial" panose="020B0604020202020204" pitchFamily="34" charset="0"/>
              <a:buChar char="•"/>
            </a:pPr>
            <a:r>
              <a:rPr lang="en-GB" sz="2800"/>
              <a:t>Is it clear what the</a:t>
            </a:r>
            <a:r>
              <a:rPr lang="en-GB" sz="2800" b="1"/>
              <a:t> policy support </a:t>
            </a:r>
            <a:r>
              <a:rPr lang="en-GB" sz="2800"/>
              <a:t>is for the decision?</a:t>
            </a:r>
          </a:p>
          <a:p>
            <a:pPr marL="285750" indent="-285750">
              <a:lnSpc>
                <a:spcPct val="150000"/>
              </a:lnSpc>
              <a:buFont typeface="Arial" panose="020B0604020202020204" pitchFamily="34" charset="0"/>
              <a:buChar char="•"/>
            </a:pPr>
            <a:r>
              <a:rPr lang="en-GB" sz="2800"/>
              <a:t>Have </a:t>
            </a:r>
            <a:r>
              <a:rPr lang="en-GB" sz="2800" b="1"/>
              <a:t>other material considerations </a:t>
            </a:r>
            <a:r>
              <a:rPr lang="en-GB" sz="2800"/>
              <a:t>been given the appropriate weight?</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02456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81034"/>
            <a:ext cx="11188765" cy="1325563"/>
          </a:xfrm>
        </p:spPr>
        <p:txBody>
          <a:bodyPr/>
          <a:lstStyle/>
          <a:p>
            <a:r>
              <a:rPr lang="en-GB" b="1">
                <a:solidFill>
                  <a:srgbClr val="228B22"/>
                </a:solidFill>
              </a:rPr>
              <a:t>Listen to what officers are telling you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867172"/>
            <a:ext cx="11338678" cy="532453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2800"/>
              <a:t>Officers are there to help you make </a:t>
            </a:r>
            <a:r>
              <a:rPr lang="en-GB" sz="2800" b="1"/>
              <a:t>sound</a:t>
            </a:r>
            <a:r>
              <a:rPr lang="en-GB" sz="2800"/>
              <a:t> decisions, not to force you to go with their recommendation</a:t>
            </a:r>
          </a:p>
          <a:p>
            <a:pPr marL="285750" indent="-285750">
              <a:lnSpc>
                <a:spcPct val="150000"/>
              </a:lnSpc>
              <a:buFont typeface="Arial" panose="020B0604020202020204" pitchFamily="34" charset="0"/>
              <a:buChar char="•"/>
            </a:pPr>
            <a:r>
              <a:rPr lang="en-GB" sz="2800"/>
              <a:t>Ask officers for their opinion </a:t>
            </a:r>
            <a:r>
              <a:rPr lang="en-GB" sz="2800" b="1"/>
              <a:t>before</a:t>
            </a:r>
            <a:r>
              <a:rPr lang="en-GB" sz="2800" i="1"/>
              <a:t> </a:t>
            </a:r>
            <a:r>
              <a:rPr lang="en-GB" sz="2800"/>
              <a:t>you vote</a:t>
            </a:r>
            <a:endParaRPr lang="en-GB" sz="2800">
              <a:ea typeface="Calibri"/>
              <a:cs typeface="Calibri"/>
            </a:endParaRPr>
          </a:p>
          <a:p>
            <a:pPr marL="285750" indent="-285750">
              <a:lnSpc>
                <a:spcPct val="150000"/>
              </a:lnSpc>
              <a:buFont typeface="Arial" panose="020B0604020202020204" pitchFamily="34" charset="0"/>
              <a:buChar char="•"/>
            </a:pPr>
            <a:r>
              <a:rPr lang="en-GB" sz="2800"/>
              <a:t>Is the recommendation </a:t>
            </a:r>
            <a:r>
              <a:rPr lang="en-GB" sz="2800" b="1"/>
              <a:t>finely balanced</a:t>
            </a:r>
            <a:r>
              <a:rPr lang="en-GB" sz="2800"/>
              <a:t> or </a:t>
            </a:r>
            <a:r>
              <a:rPr lang="en-GB" sz="2800" b="1"/>
              <a:t>clearly in conformity with an adopted policy</a:t>
            </a:r>
            <a:r>
              <a:rPr lang="en-GB" sz="2800"/>
              <a:t>?</a:t>
            </a:r>
            <a:endParaRPr lang="en-GB" sz="2800">
              <a:ea typeface="Calibri"/>
              <a:cs typeface="Calibri"/>
            </a:endParaRPr>
          </a:p>
          <a:p>
            <a:pPr marL="285750" indent="-285750">
              <a:lnSpc>
                <a:spcPct val="150000"/>
              </a:lnSpc>
              <a:buFont typeface="Arial" panose="020B0604020202020204" pitchFamily="34" charset="0"/>
              <a:buChar char="•"/>
            </a:pPr>
            <a:r>
              <a:rPr lang="en-GB" sz="2800"/>
              <a:t>Officers are there to help you </a:t>
            </a:r>
            <a:r>
              <a:rPr lang="en-GB" sz="2800" b="1"/>
              <a:t>before</a:t>
            </a:r>
            <a:r>
              <a:rPr lang="en-GB" sz="2800"/>
              <a:t> as well as during the meeting</a:t>
            </a:r>
            <a:endParaRPr lang="en-GB" sz="2800">
              <a:ea typeface="Calibri"/>
              <a:cs typeface="Calibri"/>
            </a:endParaRP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18908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Managing meetings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2042072"/>
            <a:ext cx="11338678" cy="4893647"/>
          </a:xfrm>
          <a:prstGeom prst="rect">
            <a:avLst/>
          </a:prstGeom>
          <a:noFill/>
        </p:spPr>
        <p:txBody>
          <a:bodyPr wrap="square" rtlCol="0">
            <a:spAutoFit/>
          </a:bodyPr>
          <a:lstStyle/>
          <a:p>
            <a:pPr marL="285750" indent="-285750">
              <a:buFont typeface="Arial" panose="020B0604020202020204" pitchFamily="34" charset="0"/>
              <a:buChar char="•"/>
            </a:pPr>
            <a:r>
              <a:rPr lang="en-GB" sz="2800"/>
              <a:t>During the debate, where the committee has reached a different balance of material considerations (to the officer recommendation), officers could be asked to explain to the committee before a motion is made:</a:t>
            </a:r>
          </a:p>
          <a:p>
            <a:pPr marL="742950" lvl="1" indent="-285750">
              <a:buFont typeface="Arial" panose="020B0604020202020204" pitchFamily="34" charset="0"/>
              <a:buChar char="•"/>
            </a:pPr>
            <a:r>
              <a:rPr lang="en-GB" sz="2800"/>
              <a:t>Which issues raised by the members/public can be given weight and why others cannot</a:t>
            </a:r>
          </a:p>
          <a:p>
            <a:pPr marL="742950" lvl="1" indent="-285750">
              <a:buFont typeface="Arial" panose="020B0604020202020204" pitchFamily="34" charset="0"/>
              <a:buChar char="•"/>
            </a:pPr>
            <a:r>
              <a:rPr lang="en-GB" sz="2800"/>
              <a:t>What conditions/reasons are likely to be found reasonable if challenged</a:t>
            </a:r>
          </a:p>
          <a:p>
            <a:pPr marL="742950" lvl="1" indent="-285750">
              <a:buFont typeface="Arial" panose="020B0604020202020204" pitchFamily="34" charset="0"/>
              <a:buChar char="•"/>
            </a:pPr>
            <a:r>
              <a:rPr lang="en-GB" sz="2800"/>
              <a:t>However, as these are public sessions, it is better for Members to seek advice before the meeting </a:t>
            </a:r>
          </a:p>
          <a:p>
            <a:pPr marL="742950" lvl="1" indent="-285750">
              <a:lnSpc>
                <a:spcPct val="150000"/>
              </a:lnSpc>
              <a:buFont typeface="Arial" panose="020B0604020202020204" pitchFamily="34" charset="0"/>
              <a:buChar char="•"/>
            </a:pPr>
            <a:endParaRPr lang="en-GB" sz="2800"/>
          </a:p>
          <a:p>
            <a:pPr marL="285750" indent="-285750">
              <a:buFont typeface="Arial" panose="020B0604020202020204" pitchFamily="34" charset="0"/>
              <a:buChar char="•"/>
            </a:pPr>
            <a:endParaRPr lang="en-GB" sz="2800"/>
          </a:p>
          <a:p>
            <a:endParaRPr lang="en-GB"/>
          </a:p>
        </p:txBody>
      </p:sp>
    </p:spTree>
    <p:extLst>
      <p:ext uri="{BB962C8B-B14F-4D97-AF65-F5344CB8AC3E}">
        <p14:creationId xmlns:p14="http://schemas.microsoft.com/office/powerpoint/2010/main" val="1470043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Bad evidence </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964353"/>
            <a:ext cx="11338678" cy="4524315"/>
          </a:xfrm>
          <a:prstGeom prst="rect">
            <a:avLst/>
          </a:prstGeom>
          <a:noFill/>
        </p:spPr>
        <p:txBody>
          <a:bodyPr wrap="square" rtlCol="0">
            <a:spAutoFit/>
          </a:bodyPr>
          <a:lstStyle/>
          <a:p>
            <a:pPr eaLnBrk="1" hangingPunct="1">
              <a:spcBef>
                <a:spcPct val="0"/>
              </a:spcBef>
              <a:buFontTx/>
              <a:buNone/>
            </a:pPr>
            <a:r>
              <a:rPr lang="en-GB" altLang="en-US" sz="2400" b="1">
                <a:solidFill>
                  <a:srgbClr val="000000"/>
                </a:solidFill>
                <a:latin typeface="Times New Roman" panose="02020603050405020304" pitchFamily="18" charset="0"/>
              </a:rPr>
              <a:t>“</a:t>
            </a:r>
            <a:r>
              <a:rPr lang="en-GB" altLang="en-US" sz="2400" b="1">
                <a:solidFill>
                  <a:srgbClr val="000000"/>
                </a:solidFill>
              </a:rPr>
              <a:t>the housing density is much higher than the surrounding area”</a:t>
            </a:r>
          </a:p>
          <a:p>
            <a:pPr eaLnBrk="1" hangingPunct="1">
              <a:spcBef>
                <a:spcPct val="0"/>
              </a:spcBef>
              <a:buFontTx/>
              <a:buNone/>
            </a:pPr>
            <a:r>
              <a:rPr lang="en-GB" altLang="en-US" sz="2400" b="0">
                <a:solidFill>
                  <a:srgbClr val="000000"/>
                </a:solidFill>
              </a:rPr>
              <a:t>xx: what do you mean by “the surrounding area”? and higher by how much, exactly?</a:t>
            </a:r>
            <a:endParaRPr lang="en-US" altLang="en-US" sz="2400" b="0">
              <a:solidFill>
                <a:srgbClr val="000000"/>
              </a:solidFill>
            </a:endParaRPr>
          </a:p>
          <a:p>
            <a:pPr eaLnBrk="1" hangingPunct="1">
              <a:spcBef>
                <a:spcPct val="0"/>
              </a:spcBef>
              <a:buFontTx/>
              <a:buNone/>
            </a:pPr>
            <a:r>
              <a:rPr lang="en-GB" altLang="en-US" sz="2400" b="0">
                <a:solidFill>
                  <a:srgbClr val="000000"/>
                </a:solidFill>
              </a:rPr>
              <a:t>xx: and what if it is? That’s not evidence of </a:t>
            </a:r>
            <a:r>
              <a:rPr lang="en-GB" altLang="en-US" sz="2400" b="0" i="1">
                <a:solidFill>
                  <a:srgbClr val="000000"/>
                </a:solidFill>
              </a:rPr>
              <a:t>harm, </a:t>
            </a:r>
            <a:r>
              <a:rPr lang="en-GB" altLang="en-US" sz="2400" b="0">
                <a:solidFill>
                  <a:srgbClr val="000000"/>
                </a:solidFill>
              </a:rPr>
              <a:t>is it?</a:t>
            </a:r>
          </a:p>
          <a:p>
            <a:pPr eaLnBrk="1" hangingPunct="1">
              <a:spcBef>
                <a:spcPct val="0"/>
              </a:spcBef>
              <a:buFontTx/>
              <a:buNone/>
            </a:pPr>
            <a:endParaRPr lang="en-US" altLang="en-US" sz="2400" b="0">
              <a:solidFill>
                <a:srgbClr val="000000"/>
              </a:solidFill>
            </a:endParaRPr>
          </a:p>
          <a:p>
            <a:pPr eaLnBrk="1" hangingPunct="1">
              <a:spcBef>
                <a:spcPct val="0"/>
              </a:spcBef>
              <a:buFontTx/>
              <a:buNone/>
            </a:pPr>
            <a:r>
              <a:rPr lang="en-GB" altLang="en-US" sz="2400" b="1">
                <a:solidFill>
                  <a:srgbClr val="000000"/>
                </a:solidFill>
              </a:rPr>
              <a:t>“the change of use is unsociable and will cause a disturbance to local residents”</a:t>
            </a:r>
          </a:p>
          <a:p>
            <a:pPr eaLnBrk="1" hangingPunct="1">
              <a:spcBef>
                <a:spcPct val="0"/>
              </a:spcBef>
              <a:buFontTx/>
              <a:buNone/>
            </a:pPr>
            <a:r>
              <a:rPr lang="en-GB" altLang="en-US" sz="2400" b="0">
                <a:solidFill>
                  <a:srgbClr val="000000"/>
                </a:solidFill>
              </a:rPr>
              <a:t>xx</a:t>
            </a:r>
            <a:r>
              <a:rPr lang="en-GB" altLang="en-US" sz="2400" b="0" i="1">
                <a:solidFill>
                  <a:srgbClr val="000000"/>
                </a:solidFill>
              </a:rPr>
              <a:t>:  </a:t>
            </a:r>
            <a:r>
              <a:rPr lang="en-GB" altLang="en-US" sz="2400" b="0">
                <a:solidFill>
                  <a:srgbClr val="000000"/>
                </a:solidFill>
              </a:rPr>
              <a:t>What type of disturbance and where is the evidence to back this up?</a:t>
            </a:r>
            <a:endParaRPr lang="en-US" altLang="en-US" sz="2400" b="0">
              <a:solidFill>
                <a:srgbClr val="000000"/>
              </a:solidFill>
            </a:endParaRPr>
          </a:p>
          <a:p>
            <a:pPr eaLnBrk="1" hangingPunct="1">
              <a:spcBef>
                <a:spcPct val="0"/>
              </a:spcBef>
              <a:buFontTx/>
              <a:buNone/>
            </a:pPr>
            <a:r>
              <a:rPr lang="en-GB" altLang="en-US" sz="2400" b="0">
                <a:solidFill>
                  <a:srgbClr val="000000"/>
                </a:solidFill>
              </a:rPr>
              <a:t>xx:  Has the applicant provided any consultant reports and can they be challenged?</a:t>
            </a:r>
            <a:endParaRPr lang="en-US" altLang="en-US" sz="2400" b="0">
              <a:solidFill>
                <a:srgbClr val="000000"/>
              </a:solidFill>
            </a:endParaRPr>
          </a:p>
          <a:p>
            <a:pPr eaLnBrk="1" hangingPunct="1">
              <a:spcBef>
                <a:spcPct val="0"/>
              </a:spcBef>
              <a:buFontTx/>
              <a:buNone/>
            </a:pPr>
            <a:r>
              <a:rPr lang="en-GB" altLang="en-US" sz="2400" b="0">
                <a:solidFill>
                  <a:srgbClr val="000000"/>
                </a:solidFill>
              </a:rPr>
              <a:t>xx:  What are the hours of operation and will the use take place during unsociable hours?</a:t>
            </a:r>
          </a:p>
          <a:p>
            <a:pPr eaLnBrk="1" hangingPunct="1">
              <a:spcBef>
                <a:spcPct val="0"/>
              </a:spcBef>
              <a:buFontTx/>
              <a:buNone/>
            </a:pPr>
            <a:endParaRPr lang="en-US" altLang="en-US" sz="2400" b="0">
              <a:solidFill>
                <a:srgbClr val="000000"/>
              </a:solidFill>
            </a:endParaRPr>
          </a:p>
          <a:p>
            <a:pPr eaLnBrk="1" hangingPunct="1">
              <a:spcBef>
                <a:spcPct val="0"/>
              </a:spcBef>
              <a:buFontTx/>
              <a:buNone/>
            </a:pPr>
            <a:r>
              <a:rPr lang="en-GB" altLang="en-US" sz="2400" b="1">
                <a:solidFill>
                  <a:srgbClr val="000000"/>
                </a:solidFill>
              </a:rPr>
              <a:t>“the site is a considerable distance from local facilities and the bus service is poor”</a:t>
            </a:r>
          </a:p>
          <a:p>
            <a:pPr eaLnBrk="1" hangingPunct="1">
              <a:spcBef>
                <a:spcPct val="0"/>
              </a:spcBef>
              <a:buFontTx/>
              <a:buNone/>
            </a:pPr>
            <a:r>
              <a:rPr lang="en-GB" altLang="en-US" sz="2400" b="0">
                <a:solidFill>
                  <a:srgbClr val="000000"/>
                </a:solidFill>
              </a:rPr>
              <a:t>xx:  which “local facilities”? how far is “a considerable distance”? how frequent is the bus service?</a:t>
            </a:r>
            <a:endParaRPr lang="en-US" alt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65561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Good evidence is a combination of…</a:t>
            </a:r>
          </a:p>
        </p:txBody>
      </p:sp>
      <p:sp>
        <p:nvSpPr>
          <p:cNvPr id="2" name="TextBox 1">
            <a:extLst>
              <a:ext uri="{FF2B5EF4-FFF2-40B4-BE49-F238E27FC236}">
                <a16:creationId xmlns:a16="http://schemas.microsoft.com/office/drawing/2014/main" id="{8EED0CF1-82B1-F6E9-CCB6-D3C270A60772}"/>
              </a:ext>
            </a:extLst>
          </p:cNvPr>
          <p:cNvSpPr txBox="1"/>
          <p:nvPr/>
        </p:nvSpPr>
        <p:spPr>
          <a:xfrm>
            <a:off x="615197" y="1964353"/>
            <a:ext cx="11338678" cy="5109091"/>
          </a:xfrm>
          <a:prstGeom prst="rect">
            <a:avLst/>
          </a:prstGeom>
          <a:noFill/>
        </p:spPr>
        <p:txBody>
          <a:bodyPr wrap="square" rtlCol="0">
            <a:spAutoFit/>
          </a:bodyPr>
          <a:lstStyle/>
          <a:p>
            <a:pPr marL="0" indent="0" eaLnBrk="1" hangingPunct="1">
              <a:lnSpc>
                <a:spcPct val="80000"/>
              </a:lnSpc>
              <a:buFontTx/>
              <a:buNone/>
              <a:defRPr/>
            </a:pPr>
            <a:r>
              <a:rPr lang="en-GB" sz="2800">
                <a:cs typeface="ＭＳ Ｐゴシック" charset="0"/>
              </a:rPr>
              <a:t>verifiable </a:t>
            </a:r>
            <a:r>
              <a:rPr lang="en-GB" sz="2800" b="1">
                <a:cs typeface="ＭＳ Ｐゴシック" charset="0"/>
              </a:rPr>
              <a:t>fact </a:t>
            </a:r>
            <a:r>
              <a:rPr lang="en-GB" sz="2800">
                <a:cs typeface="ＭＳ Ｐゴシック" charset="0"/>
              </a:rPr>
              <a:t>and informed and reasonable </a:t>
            </a:r>
            <a:r>
              <a:rPr lang="en-GB" sz="2800" b="1">
                <a:cs typeface="ＭＳ Ｐゴシック" charset="0"/>
              </a:rPr>
              <a:t>commentary</a:t>
            </a:r>
            <a:r>
              <a:rPr lang="en-GB" sz="2800">
                <a:cs typeface="ＭＳ Ｐゴシック" charset="0"/>
              </a:rPr>
              <a:t> upon the facts</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 the net density of the scheme is 90dph. This compares with an average of 22 </a:t>
            </a:r>
            <a:r>
              <a:rPr lang="en-GB" sz="2400" i="1" err="1">
                <a:cs typeface="ＭＳ Ｐゴシック" charset="0"/>
              </a:rPr>
              <a:t>dph</a:t>
            </a:r>
            <a:r>
              <a:rPr lang="en-GB" sz="2400" i="1">
                <a:cs typeface="ＭＳ Ｐゴシック" charset="0"/>
              </a:rPr>
              <a:t> within the area shown on my plan no 5. In my opinion this great discrepancy, while perhaps not conclusive,  is an indication of the incompatibility of the design with the existing character of the area”</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“the consultant’s report claims that noise will not impact on local residents but the hours of operation extend to 10pm and there is family housing in the area.  Noise complaints from the business’s other premises in the town has led to action being taken by Environmental Health.  The distance from housing is very similar at 100m from the premises.</a:t>
            </a:r>
          </a:p>
          <a:p>
            <a:pPr marL="342900" indent="-342900" eaLnBrk="1" hangingPunct="1">
              <a:lnSpc>
                <a:spcPct val="80000"/>
              </a:lnSpc>
              <a:spcBef>
                <a:spcPts val="1200"/>
              </a:spcBef>
              <a:buFont typeface="Arial" panose="020B0604020202020204" pitchFamily="34" charset="0"/>
              <a:buChar char="•"/>
              <a:defRPr/>
            </a:pPr>
            <a:r>
              <a:rPr lang="en-GB" sz="2400" i="1">
                <a:cs typeface="ＭＳ Ｐゴシック" charset="0"/>
              </a:rPr>
              <a:t>“the nearest primary school / shop / etc to the site is about…..miles away along an unlit road with no separate footway. I consider it highly unlikely that anyone would make the journey on foot. There is a bus service, but it runs only twice a day. I conclude from this that the vast majority of trips to and from the development will be by private car.”</a:t>
            </a:r>
            <a:endParaRPr lang="en-US" sz="2400" i="1">
              <a:cs typeface="ＭＳ Ｐゴシック" charset="0"/>
            </a:endParaRPr>
          </a:p>
          <a:p>
            <a:pPr eaLnBrk="1" hangingPunct="1">
              <a:spcBef>
                <a:spcPct val="0"/>
              </a:spcBef>
              <a:buFontTx/>
              <a:buNone/>
            </a:pPr>
            <a:endParaRPr lang="en-US" alt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7463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1471083" y="274637"/>
            <a:ext cx="9658200" cy="1143000"/>
          </a:xfrm>
          <a:prstGeom prst="rect">
            <a:avLst/>
          </a:prstGeom>
        </p:spPr>
        <p:txBody>
          <a:bodyPr spcFirstLastPara="1" vert="horz" wrap="square" lIns="91425" tIns="45700" rIns="91425" bIns="45700" rtlCol="0" anchor="ctr" anchorCtr="0">
            <a:noAutofit/>
          </a:bodyPr>
          <a:lstStyle/>
          <a:p>
            <a:pPr algn="ctr">
              <a:spcBef>
                <a:spcPts val="0"/>
              </a:spcBef>
            </a:pPr>
            <a:r>
              <a:rPr lang="en-US" sz="4000" b="1" dirty="0">
                <a:solidFill>
                  <a:srgbClr val="006600"/>
                </a:solidFill>
                <a:latin typeface="Arial"/>
                <a:ea typeface="Arial"/>
                <a:cs typeface="Arial"/>
                <a:sym typeface="Arial"/>
              </a:rPr>
              <a:t>Take Care</a:t>
            </a:r>
            <a:endParaRPr sz="4000" dirty="0">
              <a:latin typeface="Arial"/>
              <a:ea typeface="Arial"/>
              <a:cs typeface="Arial"/>
              <a:sym typeface="Arial"/>
            </a:endParaRPr>
          </a:p>
        </p:txBody>
      </p:sp>
      <p:sp>
        <p:nvSpPr>
          <p:cNvPr id="202" name="Google Shape;202;p30"/>
          <p:cNvSpPr txBox="1">
            <a:spLocks noGrp="1"/>
          </p:cNvSpPr>
          <p:nvPr>
            <p:ph type="body" idx="1"/>
          </p:nvPr>
        </p:nvSpPr>
        <p:spPr>
          <a:xfrm>
            <a:off x="1638300" y="1194725"/>
            <a:ext cx="4373400" cy="52635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2500" dirty="0">
                <a:latin typeface="Arial" panose="020B0604020202020204" pitchFamily="34" charset="0"/>
                <a:ea typeface="Arial"/>
                <a:cs typeface="Arial" panose="020B0604020202020204" pitchFamily="34" charset="0"/>
                <a:sym typeface="Arial"/>
              </a:rPr>
              <a:t>Sometimes vocal local groups can drown out other residents.</a:t>
            </a:r>
            <a:endParaRPr sz="2500" dirty="0">
              <a:latin typeface="Arial" panose="020B0604020202020204" pitchFamily="34" charset="0"/>
              <a:ea typeface="Arial"/>
              <a:cs typeface="Arial" panose="020B0604020202020204" pitchFamily="34" charset="0"/>
              <a:sym typeface="Arial"/>
            </a:endParaRPr>
          </a:p>
          <a:p>
            <a:pPr marL="0" indent="0">
              <a:spcBef>
                <a:spcPts val="360"/>
              </a:spcBef>
              <a:buNone/>
            </a:pPr>
            <a:endParaRPr sz="2500" dirty="0">
              <a:latin typeface="Arial" panose="020B0604020202020204" pitchFamily="34" charset="0"/>
              <a:ea typeface="Arial"/>
              <a:cs typeface="Arial" panose="020B0604020202020204" pitchFamily="34" charset="0"/>
              <a:sym typeface="Arial"/>
            </a:endParaRPr>
          </a:p>
          <a:p>
            <a:pPr marL="0" indent="0">
              <a:spcBef>
                <a:spcPts val="360"/>
              </a:spcBef>
              <a:buNone/>
            </a:pPr>
            <a:r>
              <a:rPr lang="en-US" sz="2500" dirty="0">
                <a:latin typeface="Arial" panose="020B0604020202020204" pitchFamily="34" charset="0"/>
                <a:ea typeface="Arial"/>
                <a:cs typeface="Arial" panose="020B0604020202020204" pitchFamily="34" charset="0"/>
                <a:sym typeface="Arial"/>
              </a:rPr>
              <a:t>Some people feel disenfranchised, afraid</a:t>
            </a:r>
            <a:r>
              <a:rPr lang="en-US" sz="2500" dirty="0">
                <a:latin typeface="Arial" panose="020B0604020202020204" pitchFamily="34" charset="0"/>
                <a:cs typeface="Arial" panose="020B0604020202020204" pitchFamily="34" charset="0"/>
              </a:rPr>
              <a:t> to comment, or are just trusting the authority to make the right decision</a:t>
            </a:r>
            <a:endParaRPr sz="2500" dirty="0">
              <a:latin typeface="Arial" panose="020B0604020202020204" pitchFamily="34" charset="0"/>
              <a:cs typeface="Arial" panose="020B0604020202020204" pitchFamily="34" charset="0"/>
            </a:endParaRPr>
          </a:p>
          <a:p>
            <a:pPr marL="0" indent="0">
              <a:spcBef>
                <a:spcPts val="360"/>
              </a:spcBef>
              <a:buNone/>
            </a:pPr>
            <a:endParaRPr sz="2500" dirty="0">
              <a:latin typeface="Arial" panose="020B0604020202020204" pitchFamily="34" charset="0"/>
              <a:cs typeface="Arial" panose="020B0604020202020204" pitchFamily="34" charset="0"/>
            </a:endParaRPr>
          </a:p>
          <a:p>
            <a:pPr marL="0" indent="0">
              <a:spcBef>
                <a:spcPts val="360"/>
              </a:spcBef>
              <a:buNone/>
            </a:pPr>
            <a:r>
              <a:rPr lang="en-US" sz="2500" dirty="0">
                <a:latin typeface="Arial" panose="020B0604020202020204" pitchFamily="34" charset="0"/>
                <a:cs typeface="Arial" panose="020B0604020202020204" pitchFamily="34" charset="0"/>
              </a:rPr>
              <a:t>It’s not the </a:t>
            </a:r>
            <a:r>
              <a:rPr lang="en-US" sz="2500" b="1" dirty="0">
                <a:latin typeface="Arial" panose="020B0604020202020204" pitchFamily="34" charset="0"/>
                <a:cs typeface="Arial" panose="020B0604020202020204" pitchFamily="34" charset="0"/>
              </a:rPr>
              <a:t>volume</a:t>
            </a:r>
            <a:r>
              <a:rPr lang="en-US" sz="2500" dirty="0">
                <a:latin typeface="Arial" panose="020B0604020202020204" pitchFamily="34" charset="0"/>
                <a:cs typeface="Arial" panose="020B0604020202020204" pitchFamily="34" charset="0"/>
              </a:rPr>
              <a:t> of objections but the </a:t>
            </a:r>
            <a:r>
              <a:rPr lang="en-US" sz="2500" b="1" dirty="0">
                <a:latin typeface="Arial" panose="020B0604020202020204" pitchFamily="34" charset="0"/>
                <a:cs typeface="Arial" panose="020B0604020202020204" pitchFamily="34" charset="0"/>
              </a:rPr>
              <a:t>content</a:t>
            </a:r>
            <a:r>
              <a:rPr lang="en-US" sz="2500" dirty="0">
                <a:latin typeface="Arial" panose="020B0604020202020204" pitchFamily="34" charset="0"/>
                <a:cs typeface="Arial" panose="020B0604020202020204" pitchFamily="34" charset="0"/>
              </a:rPr>
              <a:t> that is relevant</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indent="0">
              <a:spcBef>
                <a:spcPts val="360"/>
              </a:spcBef>
              <a:buNone/>
            </a:pPr>
            <a:endParaRPr dirty="0">
              <a:latin typeface="Arial"/>
              <a:ea typeface="Arial"/>
              <a:cs typeface="Arial"/>
              <a:sym typeface="Arial"/>
            </a:endParaRPr>
          </a:p>
          <a:p>
            <a:pPr marL="0" indent="0">
              <a:spcBef>
                <a:spcPts val="360"/>
              </a:spcBef>
              <a:buNone/>
            </a:pPr>
            <a:endParaRPr sz="2000" dirty="0">
              <a:latin typeface="Arial"/>
              <a:ea typeface="Arial"/>
              <a:cs typeface="Arial"/>
              <a:sym typeface="Arial"/>
            </a:endParaRPr>
          </a:p>
        </p:txBody>
      </p:sp>
      <p:pic>
        <p:nvPicPr>
          <p:cNvPr id="203" name="Google Shape;203;p30"/>
          <p:cNvPicPr preferRelativeResize="0"/>
          <p:nvPr/>
        </p:nvPicPr>
        <p:blipFill>
          <a:blip r:embed="rId3">
            <a:alphaModFix/>
          </a:blip>
          <a:stretch>
            <a:fillRect/>
          </a:stretch>
        </p:blipFill>
        <p:spPr>
          <a:xfrm>
            <a:off x="6176927" y="1728125"/>
            <a:ext cx="2180833" cy="2208876"/>
          </a:xfrm>
          <a:prstGeom prst="rect">
            <a:avLst/>
          </a:prstGeom>
          <a:noFill/>
          <a:ln>
            <a:noFill/>
          </a:ln>
        </p:spPr>
      </p:pic>
      <p:pic>
        <p:nvPicPr>
          <p:cNvPr id="204" name="Google Shape;204;p30"/>
          <p:cNvPicPr preferRelativeResize="0"/>
          <p:nvPr/>
        </p:nvPicPr>
        <p:blipFill>
          <a:blip r:embed="rId4">
            <a:alphaModFix/>
          </a:blip>
          <a:stretch>
            <a:fillRect/>
          </a:stretch>
        </p:blipFill>
        <p:spPr>
          <a:xfrm>
            <a:off x="6176925" y="4094100"/>
            <a:ext cx="3115250" cy="2079026"/>
          </a:xfrm>
          <a:prstGeom prst="rect">
            <a:avLst/>
          </a:prstGeom>
          <a:noFill/>
          <a:ln>
            <a:noFill/>
          </a:ln>
        </p:spPr>
      </p:pic>
      <p:pic>
        <p:nvPicPr>
          <p:cNvPr id="205" name="Google Shape;205;p30"/>
          <p:cNvPicPr preferRelativeResize="0"/>
          <p:nvPr/>
        </p:nvPicPr>
        <p:blipFill>
          <a:blip r:embed="rId5">
            <a:alphaModFix/>
          </a:blip>
          <a:stretch>
            <a:fillRect/>
          </a:stretch>
        </p:blipFill>
        <p:spPr>
          <a:xfrm>
            <a:off x="8728366" y="1753526"/>
            <a:ext cx="1854239" cy="2208875"/>
          </a:xfrm>
          <a:prstGeom prst="rect">
            <a:avLst/>
          </a:prstGeom>
          <a:noFill/>
          <a:ln>
            <a:noFill/>
          </a:ln>
        </p:spPr>
      </p:pic>
      <p:sp>
        <p:nvSpPr>
          <p:cNvPr id="3" name="TextBox 2">
            <a:extLst>
              <a:ext uri="{FF2B5EF4-FFF2-40B4-BE49-F238E27FC236}">
                <a16:creationId xmlns:a16="http://schemas.microsoft.com/office/drawing/2014/main" id="{505ED2E1-EA01-BBF0-BB16-339EDDBCB15D}"/>
              </a:ext>
            </a:extLst>
          </p:cNvPr>
          <p:cNvSpPr txBox="1"/>
          <p:nvPr/>
        </p:nvSpPr>
        <p:spPr>
          <a:xfrm>
            <a:off x="9512929" y="4016141"/>
            <a:ext cx="2383602" cy="215444"/>
          </a:xfrm>
          <a:prstGeom prst="rect">
            <a:avLst/>
          </a:prstGeom>
          <a:noFill/>
        </p:spPr>
        <p:txBody>
          <a:bodyPr wrap="square">
            <a:spAutoFit/>
          </a:bodyPr>
          <a:lstStyle/>
          <a:p>
            <a:r>
              <a:rPr lang="en-GB" sz="800" dirty="0">
                <a:hlinkClick r:id="rId6"/>
              </a:rPr>
              <a:t>Gracious Quotes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DC92DE0-377E-23BD-BA8C-CC30F2A46B84}"/>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F5AE015D-E022-F158-4504-15A339180768}"/>
              </a:ext>
            </a:extLst>
          </p:cNvPr>
          <p:cNvSpPr>
            <a:spLocks noGrp="1"/>
          </p:cNvSpPr>
          <p:nvPr>
            <p:ph type="title"/>
          </p:nvPr>
        </p:nvSpPr>
        <p:spPr>
          <a:xfrm>
            <a:off x="765110" y="971509"/>
            <a:ext cx="11188765" cy="1325563"/>
          </a:xfrm>
        </p:spPr>
        <p:txBody>
          <a:bodyPr/>
          <a:lstStyle/>
          <a:p>
            <a:r>
              <a:rPr lang="en-GB" b="1">
                <a:solidFill>
                  <a:srgbClr val="228B22"/>
                </a:solidFill>
              </a:rPr>
              <a:t>Committee application and determination	</a:t>
            </a:r>
          </a:p>
        </p:txBody>
      </p:sp>
      <p:sp>
        <p:nvSpPr>
          <p:cNvPr id="2" name="TextBox 1">
            <a:extLst>
              <a:ext uri="{FF2B5EF4-FFF2-40B4-BE49-F238E27FC236}">
                <a16:creationId xmlns:a16="http://schemas.microsoft.com/office/drawing/2014/main" id="{8EED0CF1-82B1-F6E9-CCB6-D3C270A60772}"/>
              </a:ext>
            </a:extLst>
          </p:cNvPr>
          <p:cNvSpPr txBox="1"/>
          <p:nvPr/>
        </p:nvSpPr>
        <p:spPr>
          <a:xfrm>
            <a:off x="1872497" y="2793028"/>
            <a:ext cx="3537703" cy="2232021"/>
          </a:xfrm>
          <a:prstGeom prst="rect">
            <a:avLst/>
          </a:prstGeom>
          <a:noFill/>
        </p:spPr>
        <p:txBody>
          <a:bodyPr wrap="square" rtlCol="0">
            <a:spAutoFit/>
          </a:bodyPr>
          <a:lstStyle/>
          <a:p>
            <a:pPr algn="ctr" eaLnBrk="1" hangingPunct="1">
              <a:lnSpc>
                <a:spcPct val="150000"/>
              </a:lnSpc>
              <a:spcBef>
                <a:spcPct val="0"/>
              </a:spcBef>
              <a:buFontTx/>
              <a:buNone/>
            </a:pPr>
            <a:r>
              <a:rPr lang="en-US" altLang="en-US" sz="3200" b="0">
                <a:solidFill>
                  <a:srgbClr val="000000"/>
                </a:solidFill>
              </a:rPr>
              <a:t>Come to committee with an </a:t>
            </a:r>
            <a:r>
              <a:rPr lang="en-US" altLang="en-US" sz="3200" b="0" i="1">
                <a:solidFill>
                  <a:srgbClr val="000000"/>
                </a:solidFill>
              </a:rPr>
              <a:t>open </a:t>
            </a:r>
            <a:r>
              <a:rPr lang="en-US" altLang="en-US" sz="3200" b="0">
                <a:solidFill>
                  <a:srgbClr val="000000"/>
                </a:solidFill>
              </a:rPr>
              <a:t>mind, not an </a:t>
            </a:r>
            <a:r>
              <a:rPr lang="en-US" altLang="en-US" sz="3200" b="0" i="1">
                <a:solidFill>
                  <a:srgbClr val="000000"/>
                </a:solidFill>
              </a:rPr>
              <a:t>empty </a:t>
            </a:r>
            <a:r>
              <a:rPr lang="en-US" altLang="en-US" sz="3200" b="0">
                <a:solidFill>
                  <a:srgbClr val="000000"/>
                </a:solidFill>
              </a:rPr>
              <a:t>mind</a:t>
            </a:r>
          </a:p>
        </p:txBody>
      </p:sp>
      <p:pic>
        <p:nvPicPr>
          <p:cNvPr id="3" name="Google Shape;395;p80" descr="Cartoon with person looking into an empty head saying &quot;Hello&quot;">
            <a:extLst>
              <a:ext uri="{FF2B5EF4-FFF2-40B4-BE49-F238E27FC236}">
                <a16:creationId xmlns:a16="http://schemas.microsoft.com/office/drawing/2014/main" id="{56C2489E-EC5F-E03A-08C3-C7F416D3CDC2}"/>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1656"/>
          <a:stretch/>
        </p:blipFill>
        <p:spPr bwMode="auto">
          <a:xfrm>
            <a:off x="7496175" y="1989139"/>
            <a:ext cx="3857625"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993F25-DF0C-9CF8-10C3-3530099B9D53}"/>
              </a:ext>
            </a:extLst>
          </p:cNvPr>
          <p:cNvSpPr txBox="1"/>
          <p:nvPr/>
        </p:nvSpPr>
        <p:spPr>
          <a:xfrm>
            <a:off x="7916955" y="6454588"/>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hlinkClick r:id="rId4"/>
              </a:rPr>
              <a:t>The Cognitive Horse</a:t>
            </a:r>
            <a:endParaRPr lang="en-US" sz="1100">
              <a:ea typeface="Calibri"/>
              <a:cs typeface="Calibri"/>
            </a:endParaRPr>
          </a:p>
        </p:txBody>
      </p:sp>
    </p:spTree>
    <p:extLst>
      <p:ext uri="{BB962C8B-B14F-4D97-AF65-F5344CB8AC3E}">
        <p14:creationId xmlns:p14="http://schemas.microsoft.com/office/powerpoint/2010/main" val="394666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2" y="1197044"/>
            <a:ext cx="11836465" cy="1168173"/>
          </a:xfrm>
        </p:spPr>
        <p:txBody>
          <a:bodyPr>
            <a:normAutofit fontScale="90000"/>
          </a:bodyPr>
          <a:lstStyle/>
          <a:p>
            <a:r>
              <a:rPr lang="en-GB" b="1">
                <a:solidFill>
                  <a:srgbClr val="228B22"/>
                </a:solidFill>
              </a:rPr>
              <a:t>When to get involved: The life of a Planning Application </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7" name="Content Placeholder 6">
            <a:extLst>
              <a:ext uri="{FF2B5EF4-FFF2-40B4-BE49-F238E27FC236}">
                <a16:creationId xmlns:a16="http://schemas.microsoft.com/office/drawing/2014/main" id="{6AF5DC59-CD81-91F5-6BA8-CCDFF2E90412}"/>
              </a:ext>
            </a:extLst>
          </p:cNvPr>
          <p:cNvPicPr>
            <a:picLocks noGrp="1" noChangeAspect="1"/>
          </p:cNvPicPr>
          <p:nvPr>
            <p:ph idx="1"/>
          </p:nvPr>
        </p:nvPicPr>
        <p:blipFill>
          <a:blip r:embed="rId3"/>
          <a:stretch>
            <a:fillRect/>
          </a:stretch>
        </p:blipFill>
        <p:spPr>
          <a:xfrm>
            <a:off x="1576872" y="2030898"/>
            <a:ext cx="8910735" cy="4566836"/>
          </a:xfrm>
        </p:spPr>
      </p:pic>
    </p:spTree>
    <p:extLst>
      <p:ext uri="{BB962C8B-B14F-4D97-AF65-F5344CB8AC3E}">
        <p14:creationId xmlns:p14="http://schemas.microsoft.com/office/powerpoint/2010/main" val="26189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Objectives or this session</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10515600" cy="3996775"/>
          </a:xfrm>
        </p:spPr>
        <p:txBody>
          <a:bodyPr>
            <a:normAutofit lnSpcReduction="10000"/>
          </a:bodyPr>
          <a:lstStyle/>
          <a:p>
            <a:pPr>
              <a:lnSpc>
                <a:spcPct val="100000"/>
              </a:lnSpc>
            </a:pPr>
            <a:r>
              <a:rPr lang="en-GB"/>
              <a:t>Think about:</a:t>
            </a:r>
          </a:p>
          <a:p>
            <a:pPr lvl="1">
              <a:lnSpc>
                <a:spcPct val="100000"/>
              </a:lnSpc>
            </a:pPr>
            <a:r>
              <a:rPr lang="en-GB"/>
              <a:t>How decisions are made</a:t>
            </a:r>
          </a:p>
          <a:p>
            <a:pPr lvl="1">
              <a:lnSpc>
                <a:spcPct val="100000"/>
              </a:lnSpc>
            </a:pPr>
            <a:r>
              <a:rPr lang="en-GB"/>
              <a:t>How they might be improved</a:t>
            </a:r>
          </a:p>
          <a:p>
            <a:pPr lvl="1">
              <a:lnSpc>
                <a:spcPct val="100000"/>
              </a:lnSpc>
            </a:pPr>
            <a:r>
              <a:rPr lang="en-GB"/>
              <a:t>How to avoid costly mistakes </a:t>
            </a:r>
          </a:p>
          <a:p>
            <a:pPr>
              <a:lnSpc>
                <a:spcPct val="100000"/>
              </a:lnSpc>
            </a:pPr>
            <a:r>
              <a:rPr lang="en-GB"/>
              <a:t>So you can justify them to:</a:t>
            </a:r>
          </a:p>
          <a:p>
            <a:pPr lvl="1">
              <a:lnSpc>
                <a:spcPct val="100000"/>
              </a:lnSpc>
            </a:pPr>
            <a:r>
              <a:rPr lang="en-GB"/>
              <a:t>Applicants</a:t>
            </a:r>
          </a:p>
          <a:p>
            <a:pPr lvl="1">
              <a:lnSpc>
                <a:spcPct val="100000"/>
              </a:lnSpc>
            </a:pPr>
            <a:r>
              <a:rPr lang="en-GB"/>
              <a:t>Residents</a:t>
            </a:r>
          </a:p>
          <a:p>
            <a:pPr lvl="1">
              <a:lnSpc>
                <a:spcPct val="100000"/>
              </a:lnSpc>
            </a:pPr>
            <a:r>
              <a:rPr lang="en-GB"/>
              <a:t>Inspectorate</a:t>
            </a:r>
          </a:p>
          <a:p>
            <a:pPr>
              <a:lnSpc>
                <a:spcPct val="100000"/>
              </a:lnSpc>
            </a:pPr>
            <a:r>
              <a:rPr lang="en-GB"/>
              <a:t>Enhance Council’s reputation as sound and fair decision-makers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2809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fontScale="90000"/>
          </a:bodyPr>
          <a:lstStyle/>
          <a:p>
            <a:r>
              <a:rPr lang="en-GB" b="1">
                <a:solidFill>
                  <a:srgbClr val="228B22"/>
                </a:solidFill>
              </a:rPr>
              <a:t>Summary: Reasonableness and balancing material considerations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6" name="Content Placeholder 2">
            <a:extLst>
              <a:ext uri="{FF2B5EF4-FFF2-40B4-BE49-F238E27FC236}">
                <a16:creationId xmlns:a16="http://schemas.microsoft.com/office/drawing/2014/main" id="{DBBAE7DE-8521-7A62-82C2-E0CF4F15ADA3}"/>
              </a:ext>
            </a:extLst>
          </p:cNvPr>
          <p:cNvSpPr>
            <a:spLocks noGrp="1" noChangeArrowheads="1"/>
          </p:cNvSpPr>
          <p:nvPr>
            <p:ph idx="1"/>
          </p:nvPr>
        </p:nvSpPr>
        <p:spPr>
          <a:xfrm>
            <a:off x="765110" y="2371568"/>
            <a:ext cx="10515600" cy="4351338"/>
          </a:xfrm>
        </p:spPr>
        <p:txBody>
          <a:bodyPr/>
          <a:lstStyle/>
          <a:p>
            <a:r>
              <a:rPr lang="en-US" altLang="en-US">
                <a:ea typeface="ＭＳ Ｐゴシック" panose="020B0600070205080204" pitchFamily="34" charset="-128"/>
              </a:rPr>
              <a:t>Decisions on behalf of whole community</a:t>
            </a:r>
          </a:p>
          <a:p>
            <a:r>
              <a:rPr lang="en-US" altLang="en-US">
                <a:ea typeface="ＭＳ Ｐゴシック" panose="020B0600070205080204" pitchFamily="34" charset="-128"/>
              </a:rPr>
              <a:t>Consistency expected -  precedents</a:t>
            </a:r>
          </a:p>
          <a:p>
            <a:r>
              <a:rPr lang="en-US" altLang="en-US">
                <a:ea typeface="ＭＳ Ｐゴシック" panose="020B0600070205080204" pitchFamily="34" charset="-128"/>
              </a:rPr>
              <a:t>Presumption in </a:t>
            </a:r>
            <a:r>
              <a:rPr lang="en-US" altLang="en-US" err="1">
                <a:ea typeface="ＭＳ Ｐゴシック" panose="020B0600070205080204" pitchFamily="34" charset="-128"/>
              </a:rPr>
              <a:t>favour</a:t>
            </a:r>
            <a:r>
              <a:rPr lang="en-US" altLang="en-US">
                <a:ea typeface="ＭＳ Ｐゴシック" panose="020B0600070205080204" pitchFamily="34" charset="-128"/>
              </a:rPr>
              <a:t> of sustainable development - needs explaining often</a:t>
            </a:r>
          </a:p>
          <a:p>
            <a:r>
              <a:rPr lang="en-US" altLang="en-US">
                <a:ea typeface="ＭＳ Ｐゴシック" panose="020B0600070205080204" pitchFamily="34" charset="-128"/>
              </a:rPr>
              <a:t>Officer reports set out material considerations and recommendation but what if your balance is different to the recommendation? </a:t>
            </a:r>
          </a:p>
          <a:p>
            <a:r>
              <a:rPr lang="en-US" altLang="en-US">
                <a:ea typeface="ＭＳ Ｐゴシック" panose="020B0600070205080204" pitchFamily="34" charset="-128"/>
              </a:rPr>
              <a:t>Will you take advice and discuss this and your reasons / conditions in advance?</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2845128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Making planning decisions: Key points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3" name="Content Placeholder 2">
            <a:extLst>
              <a:ext uri="{FF2B5EF4-FFF2-40B4-BE49-F238E27FC236}">
                <a16:creationId xmlns:a16="http://schemas.microsoft.com/office/drawing/2014/main" id="{8839959C-90E2-1975-6544-9A6E6E1B7499}"/>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S</a:t>
            </a:r>
            <a:r>
              <a:rPr lang="en-US" altLang="en-US" sz="2800">
                <a:ea typeface="ＭＳ Ｐゴシック" panose="020B0600070205080204" pitchFamily="34" charset="-128"/>
              </a:rPr>
              <a:t>tart with the policies in the development plan</a:t>
            </a:r>
          </a:p>
          <a:p>
            <a:r>
              <a:rPr lang="en-US" altLang="en-US">
                <a:ea typeface="ＭＳ Ｐゴシック" panose="020B0600070205080204" pitchFamily="34" charset="-128"/>
              </a:rPr>
              <a:t>C</a:t>
            </a:r>
            <a:r>
              <a:rPr lang="en-US" altLang="en-US" sz="2800">
                <a:ea typeface="ＭＳ Ｐゴシック" panose="020B0600070205080204" pitchFamily="34" charset="-128"/>
              </a:rPr>
              <a:t>onsider any other relevant policy context, if necessary</a:t>
            </a:r>
          </a:p>
          <a:p>
            <a:r>
              <a:rPr lang="en-US" altLang="en-US">
                <a:ea typeface="ＭＳ Ｐゴシック" panose="020B0600070205080204" pitchFamily="34" charset="-128"/>
              </a:rPr>
              <a:t>T</a:t>
            </a:r>
            <a:r>
              <a:rPr lang="en-US" altLang="en-US" sz="2800">
                <a:ea typeface="ＭＳ Ｐゴシック" panose="020B0600070205080204" pitchFamily="34" charset="-128"/>
              </a:rPr>
              <a:t>ake into account  the assessment of your officers</a:t>
            </a:r>
          </a:p>
          <a:p>
            <a:r>
              <a:rPr lang="en-US" altLang="en-US">
                <a:ea typeface="ＭＳ Ｐゴシック" panose="020B0600070205080204" pitchFamily="34" charset="-128"/>
              </a:rPr>
              <a:t>T</a:t>
            </a:r>
            <a:r>
              <a:rPr lang="en-US" altLang="en-US" sz="2800">
                <a:ea typeface="ＭＳ Ｐゴシック" panose="020B0600070205080204" pitchFamily="34" charset="-128"/>
              </a:rPr>
              <a:t>ake into account all other views – if material</a:t>
            </a:r>
          </a:p>
          <a:p>
            <a:r>
              <a:rPr lang="en-US" altLang="en-US">
                <a:ea typeface="ＭＳ Ｐゴシック" panose="020B0600070205080204" pitchFamily="34" charset="-128"/>
              </a:rPr>
              <a:t>L</a:t>
            </a:r>
            <a:r>
              <a:rPr lang="en-US" altLang="en-US" sz="2800">
                <a:ea typeface="ＭＳ Ｐゴシック" panose="020B0600070205080204" pitchFamily="34" charset="-128"/>
              </a:rPr>
              <a:t>ook at the application on its own merits, and in its particular context</a:t>
            </a:r>
          </a:p>
          <a:p>
            <a:r>
              <a:rPr lang="en-US" altLang="en-US">
                <a:ea typeface="ＭＳ Ｐゴシック" panose="020B0600070205080204" pitchFamily="34" charset="-128"/>
              </a:rPr>
              <a:t>C</a:t>
            </a:r>
            <a:r>
              <a:rPr lang="en-US" altLang="en-US" sz="2800">
                <a:ea typeface="ＭＳ Ｐゴシック" panose="020B0600070205080204" pitchFamily="34" charset="-128"/>
              </a:rPr>
              <a:t>ome to your view in the light of the officers’ assessment and recommendation</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371714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Take away tips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id="{C52F6AD1-9A4A-AC1F-9957-DF4AE571AD9C}"/>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Follow codes of conduct</a:t>
            </a:r>
          </a:p>
          <a:p>
            <a:r>
              <a:rPr lang="en-US" altLang="en-US">
                <a:ea typeface="ＭＳ Ｐゴシック" panose="020B0600070205080204" pitchFamily="34" charset="-128"/>
              </a:rPr>
              <a:t>Start with the development plan</a:t>
            </a:r>
          </a:p>
          <a:p>
            <a:r>
              <a:rPr lang="en-US" altLang="en-US">
                <a:ea typeface="ＭＳ Ｐゴシック" panose="020B0600070205080204" pitchFamily="34" charset="-128"/>
              </a:rPr>
              <a:t>Take everything </a:t>
            </a:r>
            <a:r>
              <a:rPr lang="en-US" altLang="en-US" b="1">
                <a:ea typeface="ＭＳ Ｐゴシック" panose="020B0600070205080204" pitchFamily="34" charset="-128"/>
              </a:rPr>
              <a:t>relevant</a:t>
            </a:r>
            <a:r>
              <a:rPr lang="en-US" altLang="en-US">
                <a:ea typeface="ＭＳ Ｐゴシック" panose="020B0600070205080204" pitchFamily="34" charset="-128"/>
              </a:rPr>
              <a:t> into account</a:t>
            </a:r>
          </a:p>
          <a:p>
            <a:r>
              <a:rPr lang="en-US" altLang="en-US">
                <a:ea typeface="ＭＳ Ｐゴシック" panose="020B0600070205080204" pitchFamily="34" charset="-128"/>
              </a:rPr>
              <a:t>Seek advice from officers (planning and legal) </a:t>
            </a:r>
          </a:p>
          <a:p>
            <a:r>
              <a:rPr lang="en-US" altLang="en-US">
                <a:ea typeface="ＭＳ Ｐゴシック" panose="020B0600070205080204" pitchFamily="34" charset="-128"/>
              </a:rPr>
              <a:t>Carefully consider the evidence that might be needed to defend a decision at appeal</a:t>
            </a:r>
          </a:p>
        </p:txBody>
      </p:sp>
    </p:spTree>
    <p:extLst>
      <p:ext uri="{BB962C8B-B14F-4D97-AF65-F5344CB8AC3E}">
        <p14:creationId xmlns:p14="http://schemas.microsoft.com/office/powerpoint/2010/main" val="342216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53143" y="1197044"/>
            <a:ext cx="9957708" cy="1168173"/>
          </a:xfrm>
        </p:spPr>
        <p:txBody>
          <a:bodyPr>
            <a:normAutofit/>
          </a:bodyPr>
          <a:lstStyle/>
          <a:p>
            <a:r>
              <a:rPr lang="en-GB" b="1">
                <a:solidFill>
                  <a:srgbClr val="228B22"/>
                </a:solidFill>
              </a:rPr>
              <a:t>Take away tips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3" name="Content Placeholder 2">
            <a:extLst>
              <a:ext uri="{FF2B5EF4-FFF2-40B4-BE49-F238E27FC236}">
                <a16:creationId xmlns:a16="http://schemas.microsoft.com/office/drawing/2014/main" id="{A05D0C74-90BB-9F9F-1CB1-7011E089F0CA}"/>
              </a:ext>
            </a:extLst>
          </p:cNvPr>
          <p:cNvSpPr>
            <a:spLocks noGrp="1" noChangeArrowheads="1"/>
          </p:cNvSpPr>
          <p:nvPr>
            <p:ph idx="1"/>
          </p:nvPr>
        </p:nvSpPr>
        <p:spPr>
          <a:xfrm>
            <a:off x="765175" y="2371725"/>
            <a:ext cx="10515600" cy="4351338"/>
          </a:xfrm>
        </p:spPr>
        <p:txBody>
          <a:bodyPr/>
          <a:lstStyle/>
          <a:p>
            <a:r>
              <a:rPr lang="en-US" altLang="en-US">
                <a:ea typeface="ＭＳ Ｐゴシック" panose="020B0600070205080204" pitchFamily="34" charset="-128"/>
              </a:rPr>
              <a:t>Reach a decision that a reasonable decision maker, properly directed, could have reached</a:t>
            </a:r>
          </a:p>
          <a:p>
            <a:r>
              <a:rPr lang="en-US" altLang="en-US">
                <a:ea typeface="ＭＳ Ｐゴシック" panose="020B0600070205080204" pitchFamily="34" charset="-128"/>
              </a:rPr>
              <a:t>If you refuse, make sure you have sound planning reasons which are reasonable </a:t>
            </a:r>
          </a:p>
          <a:p>
            <a:r>
              <a:rPr lang="en-US" altLang="en-US">
                <a:ea typeface="ＭＳ Ｐゴシック" panose="020B0600070205080204" pitchFamily="34" charset="-128"/>
              </a:rPr>
              <a:t>Visit the results of your decisions - to improve quality and consistency of decision making</a:t>
            </a:r>
          </a:p>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2565062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3339193" y="415994"/>
            <a:ext cx="9957708" cy="1168173"/>
          </a:xfrm>
        </p:spPr>
        <p:txBody>
          <a:bodyPr>
            <a:normAutofit/>
          </a:bodyPr>
          <a:lstStyle/>
          <a:p>
            <a:r>
              <a:rPr lang="en-GB" b="1">
                <a:solidFill>
                  <a:srgbClr val="228B22"/>
                </a:solidFill>
              </a:rPr>
              <a:t>Understand the jargon</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
        <p:nvSpPr>
          <p:cNvPr id="4" name="Content Placeholder 2">
            <a:extLst>
              <a:ext uri="{FF2B5EF4-FFF2-40B4-BE49-F238E27FC236}">
                <a16:creationId xmlns:a16="http://schemas.microsoft.com/office/drawing/2014/main" id="{F411DC35-C1D9-0FA0-EAFA-8864C56F054F}"/>
              </a:ext>
            </a:extLst>
          </p:cNvPr>
          <p:cNvSpPr>
            <a:spLocks noGrp="1" noChangeArrowheads="1"/>
          </p:cNvSpPr>
          <p:nvPr>
            <p:ph idx="1"/>
          </p:nvPr>
        </p:nvSpPr>
        <p:spPr>
          <a:xfrm>
            <a:off x="468313" y="1314450"/>
            <a:ext cx="11723687" cy="5275263"/>
          </a:xfrm>
        </p:spPr>
        <p:txBody>
          <a:bodyPr numCol="3">
            <a:noAutofit/>
          </a:bodyPr>
          <a:lstStyle/>
          <a:p>
            <a:pPr marL="0" indent="0">
              <a:buFontTx/>
              <a:buNone/>
              <a:defRPr/>
            </a:pPr>
            <a:r>
              <a:rPr lang="en-GB" altLang="en-US" sz="1400" b="1">
                <a:solidFill>
                  <a:srgbClr val="228B22"/>
                </a:solidFill>
                <a:ea typeface="ＭＳ Ｐゴシック" panose="020B0600070205080204" pitchFamily="34" charset="-128"/>
              </a:rPr>
              <a:t>AH</a:t>
            </a:r>
            <a:r>
              <a:rPr lang="en-GB" altLang="en-US" sz="1400">
                <a:ea typeface="ＭＳ Ｐゴシック" panose="020B0600070205080204" pitchFamily="34" charset="-128"/>
              </a:rPr>
              <a:t> – Affordable housing</a:t>
            </a:r>
          </a:p>
          <a:p>
            <a:pPr marL="0" indent="0">
              <a:buFontTx/>
              <a:buNone/>
              <a:defRPr/>
            </a:pPr>
            <a:r>
              <a:rPr lang="en-GB" altLang="en-US" sz="1400" b="1">
                <a:solidFill>
                  <a:srgbClr val="228B22"/>
                </a:solidFill>
                <a:ea typeface="ＭＳ Ｐゴシック" panose="020B0600070205080204" pitchFamily="34" charset="-128"/>
              </a:rPr>
              <a:t>AMR</a:t>
            </a:r>
            <a:r>
              <a:rPr lang="en-GB" altLang="en-US" sz="1400">
                <a:ea typeface="ＭＳ Ｐゴシック" panose="020B0600070205080204" pitchFamily="34" charset="-128"/>
              </a:rPr>
              <a:t> – Annual Monitoring Report</a:t>
            </a:r>
          </a:p>
          <a:p>
            <a:pPr marL="0" indent="0">
              <a:buFontTx/>
              <a:buNone/>
              <a:defRPr/>
            </a:pPr>
            <a:r>
              <a:rPr lang="en-GB" sz="1400" b="1">
                <a:solidFill>
                  <a:srgbClr val="228B22"/>
                </a:solidFill>
              </a:rPr>
              <a:t>AONB</a:t>
            </a:r>
            <a:r>
              <a:rPr lang="en-GB" sz="1400"/>
              <a:t> – Area of Outstanding Natural Beauty</a:t>
            </a:r>
          </a:p>
          <a:p>
            <a:pPr marL="0" indent="0">
              <a:buFontTx/>
              <a:buNone/>
              <a:defRPr/>
            </a:pPr>
            <a:r>
              <a:rPr lang="en-GB" sz="1400" b="1">
                <a:solidFill>
                  <a:srgbClr val="228B22"/>
                </a:solidFill>
              </a:rPr>
              <a:t>AQMA</a:t>
            </a:r>
            <a:r>
              <a:rPr lang="en-GB" sz="1400"/>
              <a:t> – Air Quality Management Area</a:t>
            </a:r>
          </a:p>
          <a:p>
            <a:pPr marL="0" indent="0">
              <a:buFontTx/>
              <a:buNone/>
              <a:defRPr/>
            </a:pPr>
            <a:r>
              <a:rPr lang="en-GB" altLang="en-US" sz="1400" b="1">
                <a:solidFill>
                  <a:srgbClr val="228B22"/>
                </a:solidFill>
                <a:ea typeface="ＭＳ Ｐゴシック" panose="020B0600070205080204" pitchFamily="34" charset="-128"/>
              </a:rPr>
              <a:t>BNG</a:t>
            </a:r>
            <a:r>
              <a:rPr lang="en-GB" altLang="en-US" sz="1400">
                <a:ea typeface="ＭＳ Ｐゴシック" panose="020B0600070205080204" pitchFamily="34" charset="-128"/>
              </a:rPr>
              <a:t> – Biodiversity Net Gain</a:t>
            </a:r>
          </a:p>
          <a:p>
            <a:pPr marL="0" indent="0">
              <a:buFontTx/>
              <a:buNone/>
              <a:defRPr/>
            </a:pPr>
            <a:r>
              <a:rPr lang="en-GB" sz="1400" b="1">
                <a:solidFill>
                  <a:srgbClr val="228B22"/>
                </a:solidFill>
              </a:rPr>
              <a:t>CIL</a:t>
            </a:r>
            <a:r>
              <a:rPr lang="en-GB" sz="1400"/>
              <a:t> – Community Infrastructure Levy</a:t>
            </a:r>
          </a:p>
          <a:p>
            <a:pPr marL="0" indent="0">
              <a:buFontTx/>
              <a:buNone/>
              <a:defRPr/>
            </a:pPr>
            <a:r>
              <a:rPr lang="en-GB" sz="1400" b="1">
                <a:solidFill>
                  <a:srgbClr val="228B22"/>
                </a:solidFill>
              </a:rPr>
              <a:t>CPO</a:t>
            </a:r>
            <a:r>
              <a:rPr lang="en-GB" sz="1400"/>
              <a:t> – Compulsory Purchase Order</a:t>
            </a:r>
          </a:p>
          <a:p>
            <a:pPr marL="0" indent="0">
              <a:buFontTx/>
              <a:buNone/>
              <a:defRPr/>
            </a:pPr>
            <a:r>
              <a:rPr lang="en-GB" sz="1400" b="1">
                <a:solidFill>
                  <a:srgbClr val="228B22"/>
                </a:solidFill>
              </a:rPr>
              <a:t>DAS</a:t>
            </a:r>
            <a:r>
              <a:rPr lang="en-GB" sz="1400"/>
              <a:t> – Design and Access Statement</a:t>
            </a:r>
          </a:p>
          <a:p>
            <a:pPr marL="0" indent="0">
              <a:buFontTx/>
              <a:buNone/>
              <a:defRPr/>
            </a:pPr>
            <a:r>
              <a:rPr lang="en-GB" altLang="en-US" sz="1400" b="1">
                <a:solidFill>
                  <a:srgbClr val="228B22"/>
                </a:solidFill>
                <a:ea typeface="ＭＳ Ｐゴシック" panose="020B0600070205080204" pitchFamily="34" charset="-128"/>
              </a:rPr>
              <a:t>DP</a:t>
            </a:r>
            <a:r>
              <a:rPr lang="en-GB" altLang="en-US" sz="1400">
                <a:ea typeface="ＭＳ Ｐゴシック" panose="020B0600070205080204" pitchFamily="34" charset="-128"/>
              </a:rPr>
              <a:t> – Development Plan</a:t>
            </a:r>
          </a:p>
          <a:p>
            <a:pPr marL="0" indent="0">
              <a:buFontTx/>
              <a:buNone/>
              <a:defRPr/>
            </a:pPr>
            <a:r>
              <a:rPr lang="en-GB" altLang="en-US" sz="1400" b="1">
                <a:solidFill>
                  <a:srgbClr val="228B22"/>
                </a:solidFill>
                <a:ea typeface="ＭＳ Ｐゴシック" panose="020B0600070205080204" pitchFamily="34" charset="-128"/>
              </a:rPr>
              <a:t>EIA</a:t>
            </a:r>
            <a:r>
              <a:rPr lang="en-GB" altLang="en-US" sz="1400">
                <a:ea typeface="ＭＳ Ｐゴシック" panose="020B0600070205080204" pitchFamily="34" charset="-128"/>
              </a:rPr>
              <a:t> – Environmental Impact Assessment</a:t>
            </a:r>
          </a:p>
          <a:p>
            <a:pPr marL="0" indent="0">
              <a:buFontTx/>
              <a:buNone/>
              <a:defRPr/>
            </a:pPr>
            <a:r>
              <a:rPr lang="en-GB" sz="1400" b="1">
                <a:solidFill>
                  <a:srgbClr val="228B22"/>
                </a:solidFill>
              </a:rPr>
              <a:t>GPDO</a:t>
            </a:r>
            <a:r>
              <a:rPr lang="en-GB" sz="1400"/>
              <a:t> – General Permitted Development Order</a:t>
            </a:r>
          </a:p>
          <a:p>
            <a:pPr marL="0" indent="0">
              <a:buFontTx/>
              <a:buNone/>
              <a:defRPr/>
            </a:pPr>
            <a:r>
              <a:rPr lang="en-GB" sz="1400" b="1">
                <a:solidFill>
                  <a:srgbClr val="228B22"/>
                </a:solidFill>
              </a:rPr>
              <a:t>HDT</a:t>
            </a:r>
            <a:r>
              <a:rPr lang="en-GB" sz="1400"/>
              <a:t> – Housing Delivery Test</a:t>
            </a:r>
          </a:p>
          <a:p>
            <a:pPr marL="0" indent="0">
              <a:buFontTx/>
              <a:buNone/>
              <a:defRPr/>
            </a:pPr>
            <a:r>
              <a:rPr lang="en-GB" altLang="en-US" sz="1400" b="1">
                <a:solidFill>
                  <a:srgbClr val="228B22"/>
                </a:solidFill>
                <a:ea typeface="ＭＳ Ｐゴシック" panose="020B0600070205080204" pitchFamily="34" charset="-128"/>
              </a:rPr>
              <a:t>HER</a:t>
            </a:r>
            <a:r>
              <a:rPr lang="en-GB" altLang="en-US" sz="1400">
                <a:ea typeface="ＭＳ Ｐゴシック" panose="020B0600070205080204" pitchFamily="34" charset="-128"/>
              </a:rPr>
              <a:t> – Historic Environment Record</a:t>
            </a:r>
          </a:p>
          <a:p>
            <a:pPr marL="0" indent="0">
              <a:buFontTx/>
              <a:buNone/>
              <a:defRPr/>
            </a:pPr>
            <a:r>
              <a:rPr lang="en-GB" sz="1400" b="1">
                <a:solidFill>
                  <a:srgbClr val="228B22"/>
                </a:solidFill>
              </a:rPr>
              <a:t>HMO</a:t>
            </a:r>
            <a:r>
              <a:rPr lang="en-GB" sz="1400"/>
              <a:t> – House in Multiple Occupation</a:t>
            </a:r>
          </a:p>
          <a:p>
            <a:pPr marL="0" indent="0">
              <a:buFontTx/>
              <a:buNone/>
              <a:defRPr/>
            </a:pPr>
            <a:r>
              <a:rPr lang="en-GB" altLang="en-US" sz="1400" b="1">
                <a:solidFill>
                  <a:srgbClr val="228B22"/>
                </a:solidFill>
                <a:ea typeface="ＭＳ Ｐゴシック" panose="020B0600070205080204" pitchFamily="34" charset="-128"/>
              </a:rPr>
              <a:t>HRA</a:t>
            </a:r>
            <a:r>
              <a:rPr lang="en-GB" altLang="en-US" sz="1400">
                <a:ea typeface="ＭＳ Ｐゴシック" panose="020B0600070205080204" pitchFamily="34" charset="-128"/>
              </a:rPr>
              <a:t> – Habitats Regulation Assessment</a:t>
            </a:r>
          </a:p>
          <a:p>
            <a:pPr marL="0" indent="0">
              <a:buFontTx/>
              <a:buNone/>
              <a:defRPr/>
            </a:pPr>
            <a:r>
              <a:rPr lang="en-GB" sz="1400" b="1">
                <a:solidFill>
                  <a:srgbClr val="228B22"/>
                </a:solidFill>
              </a:rPr>
              <a:t>LBC</a:t>
            </a:r>
            <a:r>
              <a:rPr lang="en-GB" sz="1400"/>
              <a:t> – Listed Building Consent</a:t>
            </a:r>
          </a:p>
          <a:p>
            <a:pPr marL="0" indent="0">
              <a:buFontTx/>
              <a:buNone/>
              <a:defRPr/>
            </a:pPr>
            <a:r>
              <a:rPr lang="en-GB" sz="1400" b="1">
                <a:solidFill>
                  <a:srgbClr val="228B22"/>
                </a:solidFill>
              </a:rPr>
              <a:t>LDC</a:t>
            </a:r>
            <a:r>
              <a:rPr lang="en-GB" sz="1400"/>
              <a:t> – Lawful Development Certificate</a:t>
            </a:r>
          </a:p>
          <a:p>
            <a:pPr marL="0" indent="0">
              <a:buFontTx/>
              <a:buNone/>
              <a:defRPr/>
            </a:pPr>
            <a:r>
              <a:rPr lang="en-GB" sz="1400" b="1">
                <a:solidFill>
                  <a:srgbClr val="228B22"/>
                </a:solidFill>
              </a:rPr>
              <a:t>LDO</a:t>
            </a:r>
            <a:r>
              <a:rPr lang="en-GB" sz="1400"/>
              <a:t> – Local Development Order</a:t>
            </a:r>
          </a:p>
          <a:p>
            <a:pPr marL="0" indent="0">
              <a:buFontTx/>
              <a:buNone/>
              <a:defRPr/>
            </a:pPr>
            <a:r>
              <a:rPr lang="en-GB" sz="1400" b="1">
                <a:solidFill>
                  <a:srgbClr val="228B22"/>
                </a:solidFill>
              </a:rPr>
              <a:t>LNR</a:t>
            </a:r>
            <a:r>
              <a:rPr lang="en-GB" sz="1400"/>
              <a:t> – Local Nature Reserve</a:t>
            </a:r>
          </a:p>
          <a:p>
            <a:pPr marL="0" indent="0">
              <a:buFontTx/>
              <a:buNone/>
              <a:defRPr/>
            </a:pPr>
            <a:r>
              <a:rPr lang="en-GB" altLang="en-US" sz="1400" b="1">
                <a:solidFill>
                  <a:srgbClr val="228B22"/>
                </a:solidFill>
              </a:rPr>
              <a:t>LP</a:t>
            </a:r>
            <a:r>
              <a:rPr lang="en-GB" altLang="en-US" sz="1400"/>
              <a:t> – Local Plan</a:t>
            </a:r>
          </a:p>
          <a:p>
            <a:pPr marL="0" indent="0">
              <a:buFontTx/>
              <a:buNone/>
              <a:defRPr/>
            </a:pPr>
            <a:r>
              <a:rPr lang="en-GB" altLang="en-US" sz="1400" b="1">
                <a:solidFill>
                  <a:srgbClr val="228B22"/>
                </a:solidFill>
              </a:rPr>
              <a:t>LPA</a:t>
            </a:r>
            <a:r>
              <a:rPr lang="en-GB" altLang="en-US" sz="1400"/>
              <a:t> – Local Planning Authority</a:t>
            </a:r>
          </a:p>
          <a:p>
            <a:pPr marL="0" indent="0">
              <a:buFontTx/>
              <a:buNone/>
              <a:defRPr/>
            </a:pPr>
            <a:r>
              <a:rPr lang="en-GB" altLang="en-US" sz="1400" b="1">
                <a:solidFill>
                  <a:srgbClr val="228B22"/>
                </a:solidFill>
              </a:rPr>
              <a:t>NDO</a:t>
            </a:r>
            <a:r>
              <a:rPr lang="en-GB" altLang="en-US" sz="1400"/>
              <a:t> – Neighbourhood Development Order</a:t>
            </a:r>
          </a:p>
          <a:p>
            <a:pPr marL="0" indent="0">
              <a:buFontTx/>
              <a:buNone/>
              <a:defRPr/>
            </a:pPr>
            <a:r>
              <a:rPr lang="en-GB" altLang="en-US" sz="1400" b="1">
                <a:solidFill>
                  <a:srgbClr val="228B22"/>
                </a:solidFill>
              </a:rPr>
              <a:t>NPPF</a:t>
            </a:r>
            <a:r>
              <a:rPr lang="en-GB" altLang="en-US" sz="1400"/>
              <a:t> – National Planning Policy Framework</a:t>
            </a:r>
          </a:p>
          <a:p>
            <a:pPr marL="0" indent="0">
              <a:buFontTx/>
              <a:buNone/>
              <a:defRPr/>
            </a:pPr>
            <a:r>
              <a:rPr lang="en-GB" altLang="en-US" sz="1400" b="1">
                <a:solidFill>
                  <a:srgbClr val="228B22"/>
                </a:solidFill>
              </a:rPr>
              <a:t>OAN</a:t>
            </a:r>
            <a:r>
              <a:rPr lang="en-GB" altLang="en-US" sz="1400"/>
              <a:t> – Objectively Assessed Need</a:t>
            </a:r>
          </a:p>
          <a:p>
            <a:pPr marL="0" indent="0">
              <a:buFontTx/>
              <a:buNone/>
              <a:defRPr/>
            </a:pPr>
            <a:r>
              <a:rPr lang="en-GB" altLang="en-US" sz="1400" b="1">
                <a:solidFill>
                  <a:srgbClr val="228B22"/>
                </a:solidFill>
              </a:rPr>
              <a:t>PD</a:t>
            </a:r>
            <a:r>
              <a:rPr lang="en-GB" altLang="en-US" sz="1400"/>
              <a:t> – Permitted Development</a:t>
            </a:r>
          </a:p>
          <a:p>
            <a:pPr marL="0" indent="0">
              <a:buFontTx/>
              <a:buNone/>
              <a:defRPr/>
            </a:pPr>
            <a:r>
              <a:rPr lang="en-GB" altLang="en-US" sz="1400" b="1">
                <a:solidFill>
                  <a:srgbClr val="228B22"/>
                </a:solidFill>
              </a:rPr>
              <a:t>PINS</a:t>
            </a:r>
            <a:r>
              <a:rPr lang="en-GB" altLang="en-US" sz="1400"/>
              <a:t> – Planning Inspectorate</a:t>
            </a:r>
          </a:p>
          <a:p>
            <a:pPr marL="0" indent="0">
              <a:buFontTx/>
              <a:buNone/>
              <a:defRPr/>
            </a:pPr>
            <a:r>
              <a:rPr lang="en-GB" altLang="en-US" sz="1400" b="1">
                <a:solidFill>
                  <a:srgbClr val="228B22"/>
                </a:solidFill>
              </a:rPr>
              <a:t>PPA</a:t>
            </a:r>
            <a:r>
              <a:rPr lang="en-GB" altLang="en-US" sz="1400"/>
              <a:t> – Planning Performance Agreement</a:t>
            </a:r>
          </a:p>
          <a:p>
            <a:pPr marL="0" indent="0">
              <a:buFontTx/>
              <a:buNone/>
              <a:defRPr/>
            </a:pPr>
            <a:r>
              <a:rPr lang="en-GB" altLang="en-US" sz="1400" b="1">
                <a:solidFill>
                  <a:srgbClr val="228B22"/>
                </a:solidFill>
              </a:rPr>
              <a:t>PPG</a:t>
            </a:r>
            <a:r>
              <a:rPr lang="en-GB" altLang="en-US" sz="1400"/>
              <a:t> – Planning Practice Guidance</a:t>
            </a:r>
          </a:p>
          <a:p>
            <a:pPr marL="0" indent="0">
              <a:buFontTx/>
              <a:buNone/>
              <a:defRPr/>
            </a:pPr>
            <a:r>
              <a:rPr lang="en-GB" altLang="en-US" sz="1400" b="1">
                <a:solidFill>
                  <a:srgbClr val="228B22"/>
                </a:solidFill>
              </a:rPr>
              <a:t>Pre app </a:t>
            </a:r>
            <a:r>
              <a:rPr lang="en-GB" altLang="en-US" sz="1400"/>
              <a:t>– pre application discussions</a:t>
            </a:r>
          </a:p>
          <a:p>
            <a:pPr marL="0" indent="0">
              <a:buFontTx/>
              <a:buNone/>
              <a:defRPr/>
            </a:pPr>
            <a:r>
              <a:rPr lang="en-GB" altLang="en-US" sz="1400" b="1">
                <a:solidFill>
                  <a:srgbClr val="228B22"/>
                </a:solidFill>
              </a:rPr>
              <a:t>RIGS</a:t>
            </a:r>
            <a:r>
              <a:rPr lang="en-GB" altLang="en-US" sz="1400"/>
              <a:t> – Regionally Important Geological Sites</a:t>
            </a:r>
          </a:p>
          <a:p>
            <a:pPr marL="0" indent="0">
              <a:buFontTx/>
              <a:buNone/>
              <a:defRPr/>
            </a:pPr>
            <a:r>
              <a:rPr lang="en-GB" altLang="en-US" sz="1400" b="1">
                <a:solidFill>
                  <a:srgbClr val="228B22"/>
                </a:solidFill>
              </a:rPr>
              <a:t>S106</a:t>
            </a:r>
            <a:r>
              <a:rPr lang="en-GB" altLang="en-US" sz="1400"/>
              <a:t> – Planning obligation</a:t>
            </a:r>
          </a:p>
          <a:p>
            <a:pPr marL="0" indent="0">
              <a:buFontTx/>
              <a:buNone/>
              <a:defRPr/>
            </a:pPr>
            <a:r>
              <a:rPr lang="en-GB" altLang="en-US" sz="1400" b="1">
                <a:solidFill>
                  <a:srgbClr val="228B22"/>
                </a:solidFill>
              </a:rPr>
              <a:t>SA</a:t>
            </a:r>
            <a:r>
              <a:rPr lang="en-GB" altLang="en-US" sz="1400"/>
              <a:t> – Sustainability Appraisal</a:t>
            </a:r>
          </a:p>
          <a:p>
            <a:pPr marL="0" indent="0">
              <a:buFontTx/>
              <a:buNone/>
              <a:defRPr/>
            </a:pPr>
            <a:r>
              <a:rPr lang="en-GB" altLang="en-US" sz="1400" b="1">
                <a:solidFill>
                  <a:srgbClr val="228B22"/>
                </a:solidFill>
              </a:rPr>
              <a:t>SAC</a:t>
            </a:r>
            <a:r>
              <a:rPr lang="en-GB" altLang="en-US" sz="1400"/>
              <a:t> – Special Areas of Conservation</a:t>
            </a:r>
          </a:p>
          <a:p>
            <a:pPr marL="0" indent="0">
              <a:buFontTx/>
              <a:buNone/>
              <a:defRPr/>
            </a:pPr>
            <a:r>
              <a:rPr lang="en-GB" altLang="en-US" sz="1400" b="1">
                <a:solidFill>
                  <a:srgbClr val="228B22"/>
                </a:solidFill>
              </a:rPr>
              <a:t>SEA</a:t>
            </a:r>
            <a:r>
              <a:rPr lang="en-GB" altLang="en-US" sz="1400"/>
              <a:t> – Strategic Environmental Assessment</a:t>
            </a:r>
          </a:p>
          <a:p>
            <a:pPr marL="0" indent="0">
              <a:buFontTx/>
              <a:buNone/>
              <a:defRPr/>
            </a:pPr>
            <a:r>
              <a:rPr lang="en-GB" altLang="en-US" sz="1400" b="1">
                <a:solidFill>
                  <a:srgbClr val="228B22"/>
                </a:solidFill>
              </a:rPr>
              <a:t>SEP</a:t>
            </a:r>
            <a:r>
              <a:rPr lang="en-GB" altLang="en-US" sz="1400"/>
              <a:t> – Strategic Economic Plan</a:t>
            </a:r>
          </a:p>
          <a:p>
            <a:pPr marL="0" indent="0">
              <a:buFontTx/>
              <a:buNone/>
              <a:defRPr/>
            </a:pPr>
            <a:r>
              <a:rPr lang="en-GB" altLang="en-US" sz="1400" b="1">
                <a:solidFill>
                  <a:srgbClr val="228B22"/>
                </a:solidFill>
              </a:rPr>
              <a:t>SFRA</a:t>
            </a:r>
            <a:r>
              <a:rPr lang="en-GB" altLang="en-US" sz="1400"/>
              <a:t> – Strategic Flood Risk Assessment</a:t>
            </a:r>
          </a:p>
          <a:p>
            <a:pPr marL="0" indent="0">
              <a:buFontTx/>
              <a:buNone/>
              <a:defRPr/>
            </a:pPr>
            <a:r>
              <a:rPr lang="en-GB" altLang="en-US" sz="1400" b="1">
                <a:solidFill>
                  <a:srgbClr val="228B22"/>
                </a:solidFill>
              </a:rPr>
              <a:t>SHLAA</a:t>
            </a:r>
            <a:r>
              <a:rPr lang="en-GB" altLang="en-US" sz="1400"/>
              <a:t> – Strategic Housing Land Availability Assessment</a:t>
            </a:r>
          </a:p>
          <a:p>
            <a:pPr marL="0" indent="0">
              <a:buFontTx/>
              <a:buNone/>
              <a:defRPr/>
            </a:pPr>
            <a:r>
              <a:rPr lang="en-GB" altLang="en-US" sz="1400" b="1">
                <a:solidFill>
                  <a:srgbClr val="228B22"/>
                </a:solidFill>
              </a:rPr>
              <a:t>SPA</a:t>
            </a:r>
            <a:r>
              <a:rPr lang="en-GB" altLang="en-US" sz="1400"/>
              <a:t> – Special Protection Areas</a:t>
            </a:r>
          </a:p>
          <a:p>
            <a:pPr marL="0" indent="0">
              <a:buFontTx/>
              <a:buNone/>
              <a:defRPr/>
            </a:pPr>
            <a:r>
              <a:rPr lang="en-GB" altLang="en-US" sz="1400" b="1">
                <a:solidFill>
                  <a:srgbClr val="228B22"/>
                </a:solidFill>
              </a:rPr>
              <a:t>SPD</a:t>
            </a:r>
            <a:r>
              <a:rPr lang="en-GB" altLang="en-US" sz="1400"/>
              <a:t> – Supplementary Planning Document</a:t>
            </a:r>
          </a:p>
          <a:p>
            <a:pPr marL="0" indent="0">
              <a:buFontTx/>
              <a:buNone/>
              <a:defRPr/>
            </a:pPr>
            <a:r>
              <a:rPr lang="en-GB" altLang="en-US" sz="1400" b="1">
                <a:solidFill>
                  <a:srgbClr val="228B22"/>
                </a:solidFill>
              </a:rPr>
              <a:t>SRN</a:t>
            </a:r>
            <a:r>
              <a:rPr lang="en-GB" altLang="en-US" sz="1400"/>
              <a:t> – Strategic Road Net</a:t>
            </a:r>
          </a:p>
          <a:p>
            <a:pPr marL="0" indent="0">
              <a:buFontTx/>
              <a:buNone/>
              <a:defRPr/>
            </a:pPr>
            <a:r>
              <a:rPr lang="en-GB" altLang="en-US" sz="1400" b="1">
                <a:solidFill>
                  <a:srgbClr val="228B22"/>
                </a:solidFill>
              </a:rPr>
              <a:t>SSSI</a:t>
            </a:r>
            <a:r>
              <a:rPr lang="en-GB" altLang="en-US" sz="1400"/>
              <a:t> – Site of Special Scientific Interest</a:t>
            </a:r>
          </a:p>
          <a:p>
            <a:pPr marL="0" indent="0">
              <a:buFontTx/>
              <a:buNone/>
              <a:defRPr/>
            </a:pPr>
            <a:r>
              <a:rPr lang="en-GB" altLang="en-US" sz="1400"/>
              <a:t>work</a:t>
            </a:r>
          </a:p>
          <a:p>
            <a:pPr marL="0" indent="0">
              <a:buFontTx/>
              <a:buNone/>
              <a:defRPr/>
            </a:pPr>
            <a:r>
              <a:rPr lang="en-GB" altLang="en-US" sz="1400" b="1">
                <a:solidFill>
                  <a:srgbClr val="228B22"/>
                </a:solidFill>
              </a:rPr>
              <a:t>TA</a:t>
            </a:r>
            <a:r>
              <a:rPr lang="en-GB" altLang="en-US" sz="1400"/>
              <a:t> – Transport Assessment</a:t>
            </a:r>
          </a:p>
          <a:p>
            <a:pPr marL="0" indent="0">
              <a:buFontTx/>
              <a:buNone/>
              <a:defRPr/>
            </a:pPr>
            <a:r>
              <a:rPr lang="en-GB" altLang="en-US" sz="1400" b="1">
                <a:solidFill>
                  <a:srgbClr val="228B22"/>
                </a:solidFill>
              </a:rPr>
              <a:t>TPO</a:t>
            </a:r>
            <a:r>
              <a:rPr lang="en-GB" altLang="en-US" sz="1400"/>
              <a:t> – Tree Preservation Order</a:t>
            </a:r>
          </a:p>
          <a:p>
            <a:pPr marL="0" indent="0">
              <a:buFontTx/>
              <a:buNone/>
              <a:defRPr/>
            </a:pPr>
            <a:r>
              <a:rPr lang="en-GB" altLang="en-US" sz="1400" b="1">
                <a:solidFill>
                  <a:srgbClr val="228B22"/>
                </a:solidFill>
              </a:rPr>
              <a:t>UCO</a:t>
            </a:r>
            <a:r>
              <a:rPr lang="en-GB" altLang="en-US" sz="1400"/>
              <a:t> – Use Class Order</a:t>
            </a:r>
          </a:p>
          <a:p>
            <a:pPr marL="0" indent="0">
              <a:buFontTx/>
              <a:buNone/>
              <a:defRPr/>
            </a:pPr>
            <a:endParaRPr lang="en-GB" altLang="en-US" sz="1400"/>
          </a:p>
          <a:p>
            <a:pPr marL="0" indent="0">
              <a:buFontTx/>
              <a:buNone/>
              <a:defRPr/>
            </a:pPr>
            <a:endParaRPr lang="en-GB" altLang="en-US" sz="1400"/>
          </a:p>
          <a:p>
            <a:pPr marL="0" indent="0">
              <a:buFontTx/>
              <a:buNone/>
              <a:defRPr/>
            </a:pPr>
            <a:endParaRPr lang="en-GB" altLang="en-US" sz="1400">
              <a:ea typeface="ＭＳ Ｐゴシック" panose="020B0600070205080204" pitchFamily="34" charset="-128"/>
            </a:endParaRPr>
          </a:p>
          <a:p>
            <a:pPr>
              <a:defRPr/>
            </a:pPr>
            <a:endParaRPr lang="en-GB" altLang="en-US" sz="1400">
              <a:ea typeface="ＭＳ Ｐゴシック" panose="020B0600070205080204" pitchFamily="34" charset="-128"/>
            </a:endParaRPr>
          </a:p>
          <a:p>
            <a:pPr>
              <a:defRPr/>
            </a:pPr>
            <a:endParaRPr lang="en-GB" altLang="en-US" sz="1400">
              <a:ea typeface="ＭＳ Ｐゴシック" panose="020B0600070205080204" pitchFamily="34" charset="-128"/>
            </a:endParaRPr>
          </a:p>
        </p:txBody>
      </p:sp>
    </p:spTree>
    <p:extLst>
      <p:ext uri="{BB962C8B-B14F-4D97-AF65-F5344CB8AC3E}">
        <p14:creationId xmlns:p14="http://schemas.microsoft.com/office/powerpoint/2010/main" val="113528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672193" y="1492319"/>
            <a:ext cx="9957708" cy="1168173"/>
          </a:xfrm>
        </p:spPr>
        <p:txBody>
          <a:bodyPr>
            <a:normAutofit/>
          </a:bodyPr>
          <a:lstStyle/>
          <a:p>
            <a:r>
              <a:rPr lang="en-GB" b="1">
                <a:solidFill>
                  <a:srgbClr val="228B22"/>
                </a:solidFill>
              </a:rPr>
              <a:t>Stay in touch: we are at local.gov.uk/pas</a:t>
            </a:r>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C3B1013-771D-A4C6-05C4-DDB8DAA50D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657" y="2492375"/>
            <a:ext cx="31146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lanning Advisory Service (PAS) logo ">
            <a:extLst>
              <a:ext uri="{FF2B5EF4-FFF2-40B4-BE49-F238E27FC236}">
                <a16:creationId xmlns:a16="http://schemas.microsoft.com/office/drawing/2014/main" id="{83E5EB8D-0D94-F2CF-81D5-573D545CD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193" y="2892402"/>
            <a:ext cx="4039164" cy="2610214"/>
          </a:xfrm>
          <a:prstGeom prst="rect">
            <a:avLst/>
          </a:prstGeom>
        </p:spPr>
      </p:pic>
      <p:sp>
        <p:nvSpPr>
          <p:cNvPr id="9" name="TextBox 8">
            <a:extLst>
              <a:ext uri="{FF2B5EF4-FFF2-40B4-BE49-F238E27FC236}">
                <a16:creationId xmlns:a16="http://schemas.microsoft.com/office/drawing/2014/main" id="{AA40E57B-BDB3-FC71-0C4A-3191E9767DFE}"/>
              </a:ext>
            </a:extLst>
          </p:cNvPr>
          <p:cNvSpPr txBox="1"/>
          <p:nvPr/>
        </p:nvSpPr>
        <p:spPr>
          <a:xfrm>
            <a:off x="1253657" y="6291055"/>
            <a:ext cx="1675459" cy="261610"/>
          </a:xfrm>
          <a:prstGeom prst="rect">
            <a:avLst/>
          </a:prstGeom>
          <a:noFill/>
        </p:spPr>
        <p:txBody>
          <a:bodyPr wrap="none" rtlCol="0">
            <a:spAutoFit/>
          </a:bodyPr>
          <a:lstStyle/>
          <a:p>
            <a:r>
              <a:rPr lang="en-GB" sz="1100">
                <a:hlinkClick r:id="rId5" action="ppaction://hlinkfile"/>
              </a:rPr>
              <a:t>Planning Advisory Service </a:t>
            </a:r>
            <a:endParaRPr lang="en-GB" sz="1100"/>
          </a:p>
        </p:txBody>
      </p:sp>
      <p:sp>
        <p:nvSpPr>
          <p:cNvPr id="10" name="TextBox 9">
            <a:extLst>
              <a:ext uri="{FF2B5EF4-FFF2-40B4-BE49-F238E27FC236}">
                <a16:creationId xmlns:a16="http://schemas.microsoft.com/office/drawing/2014/main" id="{DEFB8E25-41DA-13C3-57D7-90CBF86F9549}"/>
              </a:ext>
            </a:extLst>
          </p:cNvPr>
          <p:cNvSpPr txBox="1"/>
          <p:nvPr/>
        </p:nvSpPr>
        <p:spPr>
          <a:xfrm>
            <a:off x="6273332" y="5603721"/>
            <a:ext cx="1675459" cy="261610"/>
          </a:xfrm>
          <a:prstGeom prst="rect">
            <a:avLst/>
          </a:prstGeom>
          <a:noFill/>
        </p:spPr>
        <p:txBody>
          <a:bodyPr wrap="none" rtlCol="0">
            <a:spAutoFit/>
          </a:bodyPr>
          <a:lstStyle/>
          <a:p>
            <a:r>
              <a:rPr lang="en-GB" sz="1100">
                <a:hlinkClick r:id="rId5" action="ppaction://hlinkfile"/>
              </a:rPr>
              <a:t>Planning Advisory Service </a:t>
            </a:r>
            <a:endParaRPr lang="en-GB" sz="1100"/>
          </a:p>
        </p:txBody>
      </p:sp>
    </p:spTree>
    <p:extLst>
      <p:ext uri="{BB962C8B-B14F-4D97-AF65-F5344CB8AC3E}">
        <p14:creationId xmlns:p14="http://schemas.microsoft.com/office/powerpoint/2010/main" val="299595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This is a </a:t>
            </a:r>
            <a:r>
              <a:rPr lang="en-GB" b="1" u="sng">
                <a:solidFill>
                  <a:srgbClr val="228B22"/>
                </a:solidFill>
              </a:rPr>
              <a:t>discussion</a:t>
            </a:r>
            <a:r>
              <a:rPr lang="en-GB" b="1">
                <a:solidFill>
                  <a:srgbClr val="228B22"/>
                </a:solidFill>
              </a:rPr>
              <a:t> about… </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765110" y="2506661"/>
            <a:ext cx="10515600" cy="3996775"/>
          </a:xfrm>
        </p:spPr>
        <p:txBody>
          <a:bodyPr>
            <a:normAutofit/>
          </a:bodyPr>
          <a:lstStyle/>
          <a:p>
            <a:pPr>
              <a:lnSpc>
                <a:spcPct val="100000"/>
              </a:lnSpc>
            </a:pPr>
            <a:r>
              <a:rPr lang="en-GB"/>
              <a:t>Context for decision making</a:t>
            </a:r>
          </a:p>
          <a:p>
            <a:pPr>
              <a:lnSpc>
                <a:spcPct val="100000"/>
              </a:lnSpc>
            </a:pPr>
            <a:r>
              <a:rPr lang="en-GB"/>
              <a:t>How a decision is made</a:t>
            </a:r>
          </a:p>
          <a:p>
            <a:pPr>
              <a:lnSpc>
                <a:spcPct val="100000"/>
              </a:lnSpc>
            </a:pPr>
            <a:r>
              <a:rPr lang="en-GB"/>
              <a:t>Councillors’ role</a:t>
            </a:r>
          </a:p>
          <a:p>
            <a:pPr>
              <a:lnSpc>
                <a:spcPct val="100000"/>
              </a:lnSpc>
            </a:pPr>
            <a:r>
              <a:rPr lang="en-GB"/>
              <a:t>Defensible decisions and consequences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5" name="Picture 4" descr="Picture of Planning Committee at London Borough of Hackney, 2018">
            <a:extLst>
              <a:ext uri="{FF2B5EF4-FFF2-40B4-BE49-F238E27FC236}">
                <a16:creationId xmlns:a16="http://schemas.microsoft.com/office/drawing/2014/main" id="{3E94BA61-F613-AC43-8041-3A581EAC3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53" y="3429000"/>
            <a:ext cx="4461447" cy="2676868"/>
          </a:xfrm>
          <a:prstGeom prst="rect">
            <a:avLst/>
          </a:prstGeom>
        </p:spPr>
      </p:pic>
      <p:sp>
        <p:nvSpPr>
          <p:cNvPr id="6" name="TextBox 5">
            <a:extLst>
              <a:ext uri="{FF2B5EF4-FFF2-40B4-BE49-F238E27FC236}">
                <a16:creationId xmlns:a16="http://schemas.microsoft.com/office/drawing/2014/main" id="{63EA50B3-BB80-0F36-0198-6A58D3BFC464}"/>
              </a:ext>
            </a:extLst>
          </p:cNvPr>
          <p:cNvSpPr txBox="1"/>
          <p:nvPr/>
        </p:nvSpPr>
        <p:spPr>
          <a:xfrm>
            <a:off x="7273553" y="6134105"/>
            <a:ext cx="4080247" cy="246221"/>
          </a:xfrm>
          <a:prstGeom prst="rect">
            <a:avLst/>
          </a:prstGeom>
          <a:noFill/>
        </p:spPr>
        <p:txBody>
          <a:bodyPr wrap="square" rtlCol="0">
            <a:spAutoFit/>
          </a:bodyPr>
          <a:lstStyle/>
          <a:p>
            <a:r>
              <a:rPr lang="en-GB" sz="1000"/>
              <a:t>Hackney Council Planning Committee, Ed Sheridan of Hackney Citizen 2018</a:t>
            </a:r>
          </a:p>
        </p:txBody>
      </p:sp>
    </p:spTree>
    <p:extLst>
      <p:ext uri="{BB962C8B-B14F-4D97-AF65-F5344CB8AC3E}">
        <p14:creationId xmlns:p14="http://schemas.microsoft.com/office/powerpoint/2010/main" val="344088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838200" y="1338489"/>
            <a:ext cx="10515600" cy="1168173"/>
          </a:xfrm>
        </p:spPr>
        <p:txBody>
          <a:bodyPr/>
          <a:lstStyle/>
          <a:p>
            <a:r>
              <a:rPr lang="en-GB" b="1">
                <a:solidFill>
                  <a:srgbClr val="228B22"/>
                </a:solidFill>
              </a:rPr>
              <a:t>The role of decision-making </a:t>
            </a:r>
          </a:p>
        </p:txBody>
      </p:sp>
      <p:sp>
        <p:nvSpPr>
          <p:cNvPr id="3" name="Content Placeholder 2">
            <a:extLst>
              <a:ext uri="{FF2B5EF4-FFF2-40B4-BE49-F238E27FC236}">
                <a16:creationId xmlns:a16="http://schemas.microsoft.com/office/drawing/2014/main" id="{F5915DC7-9DAB-BAB7-5CD7-7A278997DF9E}"/>
              </a:ext>
            </a:extLst>
          </p:cNvPr>
          <p:cNvSpPr>
            <a:spLocks noGrp="1"/>
          </p:cNvSpPr>
          <p:nvPr>
            <p:ph idx="1"/>
          </p:nvPr>
        </p:nvSpPr>
        <p:spPr>
          <a:xfrm>
            <a:off x="838200" y="2506661"/>
            <a:ext cx="10515600" cy="3996775"/>
          </a:xfrm>
        </p:spPr>
        <p:txBody>
          <a:bodyPr>
            <a:normAutofit/>
          </a:bodyPr>
          <a:lstStyle/>
          <a:p>
            <a:pPr>
              <a:lnSpc>
                <a:spcPct val="100000"/>
              </a:lnSpc>
            </a:pPr>
            <a:r>
              <a:rPr lang="en-GB"/>
              <a:t>Not just about stopping bad developments from happening </a:t>
            </a:r>
          </a:p>
          <a:p>
            <a:pPr>
              <a:lnSpc>
                <a:spcPct val="100000"/>
              </a:lnSpc>
            </a:pPr>
            <a:r>
              <a:rPr lang="en-GB"/>
              <a:t>It is about delivering </a:t>
            </a:r>
            <a:r>
              <a:rPr lang="en-GB" b="1">
                <a:solidFill>
                  <a:srgbClr val="228B22"/>
                </a:solidFill>
              </a:rPr>
              <a:t>your</a:t>
            </a:r>
            <a:r>
              <a:rPr lang="en-GB" b="1"/>
              <a:t> </a:t>
            </a:r>
            <a:r>
              <a:rPr lang="en-GB"/>
              <a:t>Local Plan for the </a:t>
            </a:r>
            <a:r>
              <a:rPr lang="en-GB" b="1">
                <a:solidFill>
                  <a:srgbClr val="228B22"/>
                </a:solidFill>
              </a:rPr>
              <a:t>whole community </a:t>
            </a:r>
            <a:endParaRPr lang="en-GB">
              <a:solidFill>
                <a:srgbClr val="228B22"/>
              </a:solidFill>
            </a:endParaRPr>
          </a:p>
          <a:p>
            <a:pPr>
              <a:lnSpc>
                <a:spcPct val="100000"/>
              </a:lnSpc>
            </a:pPr>
            <a:r>
              <a:rPr lang="en-GB"/>
              <a:t>Being positive &amp; proactive to encourage delivery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1026" name="Picture 2" descr="Picture of Regents Park and Lake ">
            <a:extLst>
              <a:ext uri="{FF2B5EF4-FFF2-40B4-BE49-F238E27FC236}">
                <a16:creationId xmlns:a16="http://schemas.microsoft.com/office/drawing/2014/main" id="{CD158B63-4F32-CA69-F2F2-FF8943EA2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63" y="4356224"/>
            <a:ext cx="3606837" cy="2030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D40C1E-F94C-8A98-20B1-8FBCD9D7D2B9}"/>
              </a:ext>
            </a:extLst>
          </p:cNvPr>
          <p:cNvSpPr txBox="1"/>
          <p:nvPr/>
        </p:nvSpPr>
        <p:spPr>
          <a:xfrm>
            <a:off x="838200" y="6372632"/>
            <a:ext cx="1899879" cy="261610"/>
          </a:xfrm>
          <a:prstGeom prst="rect">
            <a:avLst/>
          </a:prstGeom>
          <a:noFill/>
        </p:spPr>
        <p:txBody>
          <a:bodyPr wrap="none" rtlCol="0">
            <a:spAutoFit/>
          </a:bodyPr>
          <a:lstStyle/>
          <a:p>
            <a:r>
              <a:rPr lang="en-GB" sz="1100">
                <a:hlinkClick r:id="rId4"/>
              </a:rPr>
              <a:t>Regents Park, Financial Times </a:t>
            </a:r>
            <a:endParaRPr lang="en-GB" sz="1100"/>
          </a:p>
        </p:txBody>
      </p:sp>
      <p:pic>
        <p:nvPicPr>
          <p:cNvPr id="1028" name="Picture 4" descr="Picture of developers. two men on a construction site looking at plans ">
            <a:extLst>
              <a:ext uri="{FF2B5EF4-FFF2-40B4-BE49-F238E27FC236}">
                <a16:creationId xmlns:a16="http://schemas.microsoft.com/office/drawing/2014/main" id="{AAA1D906-4EBE-A18D-73AE-80F10E68F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983" y="4356224"/>
            <a:ext cx="3023967" cy="201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30C525-4B9B-5CC7-4AD5-9E1E62AFDB06}"/>
              </a:ext>
            </a:extLst>
          </p:cNvPr>
          <p:cNvSpPr txBox="1"/>
          <p:nvPr/>
        </p:nvSpPr>
        <p:spPr>
          <a:xfrm>
            <a:off x="4899983" y="6372631"/>
            <a:ext cx="1883849" cy="261610"/>
          </a:xfrm>
          <a:prstGeom prst="rect">
            <a:avLst/>
          </a:prstGeom>
          <a:noFill/>
        </p:spPr>
        <p:txBody>
          <a:bodyPr wrap="none" rtlCol="0">
            <a:spAutoFit/>
          </a:bodyPr>
          <a:lstStyle/>
          <a:p>
            <a:r>
              <a:rPr lang="en-GB" sz="1100">
                <a:hlinkClick r:id="rId6"/>
              </a:rPr>
              <a:t>Developers, Tradesman Saver</a:t>
            </a:r>
            <a:endParaRPr lang="en-GB" sz="1100"/>
          </a:p>
        </p:txBody>
      </p:sp>
      <p:pic>
        <p:nvPicPr>
          <p:cNvPr id="1030" name="Picture 6" descr="Picture of winners from the Planning Awards, a group of people holding a trophy ">
            <a:extLst>
              <a:ext uri="{FF2B5EF4-FFF2-40B4-BE49-F238E27FC236}">
                <a16:creationId xmlns:a16="http://schemas.microsoft.com/office/drawing/2014/main" id="{5060A78E-A5E5-7944-461C-788BE4752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9833" y="4351339"/>
            <a:ext cx="3023967" cy="20159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3F400B-4B5C-EE07-32CA-652D93106C03}"/>
              </a:ext>
            </a:extLst>
          </p:cNvPr>
          <p:cNvSpPr txBox="1"/>
          <p:nvPr/>
        </p:nvSpPr>
        <p:spPr>
          <a:xfrm>
            <a:off x="8329833" y="6386358"/>
            <a:ext cx="2286203" cy="261610"/>
          </a:xfrm>
          <a:prstGeom prst="rect">
            <a:avLst/>
          </a:prstGeom>
          <a:noFill/>
        </p:spPr>
        <p:txBody>
          <a:bodyPr wrap="none" rtlCol="0">
            <a:spAutoFit/>
          </a:bodyPr>
          <a:lstStyle/>
          <a:p>
            <a:r>
              <a:rPr lang="en-GB" sz="1100">
                <a:hlinkClick r:id="rId8"/>
              </a:rPr>
              <a:t>Planning Awards, Planning Resource </a:t>
            </a:r>
            <a:endParaRPr lang="en-GB" sz="1100"/>
          </a:p>
        </p:txBody>
      </p:sp>
    </p:spTree>
    <p:extLst>
      <p:ext uri="{BB962C8B-B14F-4D97-AF65-F5344CB8AC3E}">
        <p14:creationId xmlns:p14="http://schemas.microsoft.com/office/powerpoint/2010/main" val="37744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Planning creates headlines </a:t>
            </a:r>
          </a:p>
        </p:txBody>
      </p:sp>
      <p:cxnSp>
        <p:nvCxnSpPr>
          <p:cNvPr id="34" name="Straight Connector 33">
            <a:extLst>
              <a:ext uri="{FF2B5EF4-FFF2-40B4-BE49-F238E27FC236}">
                <a16:creationId xmlns:a16="http://schemas.microsoft.com/office/drawing/2014/main" id="{23BC9CCC-323A-F977-8F6B-FD8DC3FE1163}"/>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pic>
        <p:nvPicPr>
          <p:cNvPr id="9" name="Google Shape;315;p46" descr="Funny picture of a bush that has been trimmed to look like a person with backside facing the fence, with angry neighbour on other side of fence ">
            <a:extLst>
              <a:ext uri="{FF2B5EF4-FFF2-40B4-BE49-F238E27FC236}">
                <a16:creationId xmlns:a16="http://schemas.microsoft.com/office/drawing/2014/main" id="{D5A516CE-826D-DE24-8299-A3C81F8A809E}"/>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35" y="2346520"/>
            <a:ext cx="28543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eadline that reads 'Heavy-handed council workers order couple to apply for planning permission...for their daughter's Wendy house' from the Daily Mail, 2011">
            <a:extLst>
              <a:ext uri="{FF2B5EF4-FFF2-40B4-BE49-F238E27FC236}">
                <a16:creationId xmlns:a16="http://schemas.microsoft.com/office/drawing/2014/main" id="{A9634F00-A299-958D-405A-E22F045E174E}"/>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48" y="2447795"/>
            <a:ext cx="4366279" cy="164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 descr="Headline that reads 'Concerns raised over comments caught on webcast at planning meeting' from The Bucks Herald 2019">
            <a:extLst>
              <a:ext uri="{FF2B5EF4-FFF2-40B4-BE49-F238E27FC236}">
                <a16:creationId xmlns:a16="http://schemas.microsoft.com/office/drawing/2014/main" id="{3BB5BA3E-14D8-9FFE-CD5E-299C0BE1E09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0593" y="3825272"/>
            <a:ext cx="41624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Quote that reads 'Planners must be barmy' of the Local Government Lawyer, 2011">
            <a:extLst>
              <a:ext uri="{FF2B5EF4-FFF2-40B4-BE49-F238E27FC236}">
                <a16:creationId xmlns:a16="http://schemas.microsoft.com/office/drawing/2014/main" id="{9742FB50-4178-CDCE-515B-044EA39E0FB7}"/>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8531">
            <a:off x="8530793" y="6074401"/>
            <a:ext cx="3443287"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Fake newspaper headline that reads 'SHOCK! NOBODY LOVES A PLANNER'">
            <a:extLst>
              <a:ext uri="{FF2B5EF4-FFF2-40B4-BE49-F238E27FC236}">
                <a16:creationId xmlns:a16="http://schemas.microsoft.com/office/drawing/2014/main" id="{277AC769-CD0B-0E80-4441-96AF8C687A83}"/>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9697" y="1489736"/>
            <a:ext cx="2152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D141214-E1B3-B0C3-3F13-494FCE2D61E1}"/>
              </a:ext>
            </a:extLst>
          </p:cNvPr>
          <p:cNvSpPr txBox="1"/>
          <p:nvPr/>
        </p:nvSpPr>
        <p:spPr>
          <a:xfrm>
            <a:off x="745548" y="4104102"/>
            <a:ext cx="1476671" cy="261610"/>
          </a:xfrm>
          <a:prstGeom prst="rect">
            <a:avLst/>
          </a:prstGeom>
          <a:noFill/>
        </p:spPr>
        <p:txBody>
          <a:bodyPr wrap="square" rtlCol="0">
            <a:spAutoFit/>
          </a:bodyPr>
          <a:lstStyle/>
          <a:p>
            <a:r>
              <a:rPr lang="en-GB" sz="1100">
                <a:hlinkClick r:id="rId8"/>
              </a:rPr>
              <a:t>Daily Mail, 2011</a:t>
            </a:r>
            <a:endParaRPr lang="en-GB" sz="1100"/>
          </a:p>
        </p:txBody>
      </p:sp>
      <p:pic>
        <p:nvPicPr>
          <p:cNvPr id="22" name="Picture 21" descr="Headline that reads 'Brighton: Residents' anger as planning application approved in error' from The Argus newspaper, April 2023">
            <a:extLst>
              <a:ext uri="{FF2B5EF4-FFF2-40B4-BE49-F238E27FC236}">
                <a16:creationId xmlns:a16="http://schemas.microsoft.com/office/drawing/2014/main" id="{02FD1F59-424C-82C7-FBAA-B8B6A458EE95}"/>
              </a:ext>
            </a:extLst>
          </p:cNvPr>
          <p:cNvPicPr>
            <a:picLocks noChangeAspect="1"/>
          </p:cNvPicPr>
          <p:nvPr/>
        </p:nvPicPr>
        <p:blipFill>
          <a:blip r:embed="rId9"/>
          <a:stretch>
            <a:fillRect/>
          </a:stretch>
        </p:blipFill>
        <p:spPr>
          <a:xfrm>
            <a:off x="252795" y="4839665"/>
            <a:ext cx="6077798" cy="1390844"/>
          </a:xfrm>
          <a:prstGeom prst="rect">
            <a:avLst/>
          </a:prstGeom>
        </p:spPr>
      </p:pic>
      <p:sp>
        <p:nvSpPr>
          <p:cNvPr id="23" name="TextBox 22">
            <a:extLst>
              <a:ext uri="{FF2B5EF4-FFF2-40B4-BE49-F238E27FC236}">
                <a16:creationId xmlns:a16="http://schemas.microsoft.com/office/drawing/2014/main" id="{E72D4905-9342-1603-2665-6536604EE4FA}"/>
              </a:ext>
            </a:extLst>
          </p:cNvPr>
          <p:cNvSpPr txBox="1"/>
          <p:nvPr/>
        </p:nvSpPr>
        <p:spPr>
          <a:xfrm>
            <a:off x="562104" y="6063198"/>
            <a:ext cx="1437911" cy="261610"/>
          </a:xfrm>
          <a:prstGeom prst="rect">
            <a:avLst/>
          </a:prstGeom>
          <a:noFill/>
        </p:spPr>
        <p:txBody>
          <a:bodyPr wrap="square" rtlCol="0">
            <a:spAutoFit/>
          </a:bodyPr>
          <a:lstStyle/>
          <a:p>
            <a:r>
              <a:rPr lang="en-GB" sz="1100">
                <a:hlinkClick r:id="rId10"/>
              </a:rPr>
              <a:t>The Argus, April 2023</a:t>
            </a:r>
            <a:endParaRPr lang="en-GB" sz="1100"/>
          </a:p>
        </p:txBody>
      </p:sp>
      <p:sp>
        <p:nvSpPr>
          <p:cNvPr id="24" name="TextBox 23">
            <a:extLst>
              <a:ext uri="{FF2B5EF4-FFF2-40B4-BE49-F238E27FC236}">
                <a16:creationId xmlns:a16="http://schemas.microsoft.com/office/drawing/2014/main" id="{B5D389DD-5925-8BE7-F08F-4B335A9B6964}"/>
              </a:ext>
            </a:extLst>
          </p:cNvPr>
          <p:cNvSpPr txBox="1"/>
          <p:nvPr/>
        </p:nvSpPr>
        <p:spPr>
          <a:xfrm rot="455386">
            <a:off x="8460089" y="6351952"/>
            <a:ext cx="2032929" cy="261610"/>
          </a:xfrm>
          <a:prstGeom prst="rect">
            <a:avLst/>
          </a:prstGeom>
          <a:noFill/>
        </p:spPr>
        <p:txBody>
          <a:bodyPr wrap="none" rtlCol="0">
            <a:spAutoFit/>
          </a:bodyPr>
          <a:lstStyle/>
          <a:p>
            <a:r>
              <a:rPr lang="en-GB" sz="1100">
                <a:hlinkClick r:id="rId11"/>
              </a:rPr>
              <a:t>Local Government Lawyer, 2011</a:t>
            </a:r>
            <a:endParaRPr lang="en-GB" sz="1100"/>
          </a:p>
        </p:txBody>
      </p:sp>
      <p:sp>
        <p:nvSpPr>
          <p:cNvPr id="25" name="TextBox 24">
            <a:extLst>
              <a:ext uri="{FF2B5EF4-FFF2-40B4-BE49-F238E27FC236}">
                <a16:creationId xmlns:a16="http://schemas.microsoft.com/office/drawing/2014/main" id="{EEB385A4-745C-ABEE-38A3-3765A840D8A6}"/>
              </a:ext>
            </a:extLst>
          </p:cNvPr>
          <p:cNvSpPr txBox="1"/>
          <p:nvPr/>
        </p:nvSpPr>
        <p:spPr>
          <a:xfrm rot="20914435">
            <a:off x="6881221" y="5843550"/>
            <a:ext cx="1560042" cy="261610"/>
          </a:xfrm>
          <a:prstGeom prst="rect">
            <a:avLst/>
          </a:prstGeom>
          <a:noFill/>
        </p:spPr>
        <p:txBody>
          <a:bodyPr wrap="none" rtlCol="0">
            <a:spAutoFit/>
          </a:bodyPr>
          <a:lstStyle/>
          <a:p>
            <a:r>
              <a:rPr lang="en-GB" sz="1100">
                <a:hlinkClick r:id="rId12"/>
              </a:rPr>
              <a:t>The Bucks Herald, 2019 </a:t>
            </a:r>
            <a:endParaRPr lang="en-GB" sz="1100"/>
          </a:p>
        </p:txBody>
      </p:sp>
      <p:sp>
        <p:nvSpPr>
          <p:cNvPr id="26" name="TextBox 25">
            <a:extLst>
              <a:ext uri="{FF2B5EF4-FFF2-40B4-BE49-F238E27FC236}">
                <a16:creationId xmlns:a16="http://schemas.microsoft.com/office/drawing/2014/main" id="{9C695680-C975-351B-595D-7E7C02224E84}"/>
              </a:ext>
            </a:extLst>
          </p:cNvPr>
          <p:cNvSpPr txBox="1"/>
          <p:nvPr/>
        </p:nvSpPr>
        <p:spPr>
          <a:xfrm>
            <a:off x="5782681" y="3842492"/>
            <a:ext cx="1406154" cy="261610"/>
          </a:xfrm>
          <a:prstGeom prst="rect">
            <a:avLst/>
          </a:prstGeom>
          <a:noFill/>
        </p:spPr>
        <p:txBody>
          <a:bodyPr wrap="none" rtlCol="0">
            <a:spAutoFit/>
          </a:bodyPr>
          <a:lstStyle/>
          <a:p>
            <a:r>
              <a:rPr lang="en-GB" sz="1100" err="1">
                <a:hlinkClick r:id="rId13"/>
              </a:rPr>
              <a:t>YourTradeBase</a:t>
            </a:r>
            <a:r>
              <a:rPr lang="en-GB" sz="1100">
                <a:hlinkClick r:id="rId13"/>
              </a:rPr>
              <a:t>, 2013</a:t>
            </a:r>
            <a:endParaRPr lang="en-GB" sz="1100"/>
          </a:p>
        </p:txBody>
      </p:sp>
    </p:spTree>
    <p:extLst>
      <p:ext uri="{BB962C8B-B14F-4D97-AF65-F5344CB8AC3E}">
        <p14:creationId xmlns:p14="http://schemas.microsoft.com/office/powerpoint/2010/main" val="367507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context for decision-making	</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dirty="0"/>
              <a:t>‘</a:t>
            </a:r>
            <a:r>
              <a:rPr lang="en-GB" sz="2400" b="0" kern="0" dirty="0"/>
              <a:t>Development’ requires planning permission unless it is ‘permitted’ (PD)</a:t>
            </a:r>
          </a:p>
          <a:p>
            <a:pPr>
              <a:defRPr/>
            </a:pPr>
            <a:r>
              <a:rPr lang="en-GB" sz="2400" dirty="0">
                <a:latin typeface="Calibri"/>
                <a:ea typeface="Calibri"/>
                <a:cs typeface="Calibri"/>
              </a:rPr>
              <a:t>Recent changes in the Use Class Order have taken many changes of use out of the planning system e.g. Class E</a:t>
            </a:r>
          </a:p>
          <a:p>
            <a:pPr>
              <a:defRPr/>
            </a:pPr>
            <a:r>
              <a:rPr lang="en-GB" sz="2400" b="0" kern="0" dirty="0"/>
              <a:t>Most decisions (99%) made by local councils</a:t>
            </a:r>
          </a:p>
          <a:p>
            <a:pPr>
              <a:defRPr/>
            </a:pPr>
            <a:r>
              <a:rPr lang="en-GB" sz="2400" b="0" kern="0" dirty="0"/>
              <a:t>Refusals (and conditions) are open to appeal</a:t>
            </a:r>
          </a:p>
          <a:p>
            <a:pPr>
              <a:defRPr/>
            </a:pPr>
            <a:r>
              <a:rPr lang="en-GB" sz="2400" b="0" kern="0" dirty="0"/>
              <a:t>Judicial Review and Ombudsman</a:t>
            </a:r>
          </a:p>
        </p:txBody>
      </p:sp>
      <p:pic>
        <p:nvPicPr>
          <p:cNvPr id="5" name="Picture 4" descr="A house under construction with scaffolding&#10;">
            <a:extLst>
              <a:ext uri="{FF2B5EF4-FFF2-40B4-BE49-F238E27FC236}">
                <a16:creationId xmlns:a16="http://schemas.microsoft.com/office/drawing/2014/main" id="{853E9AA4-BFD4-697E-8659-CBC5D1D55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517" y="4511481"/>
            <a:ext cx="2753109" cy="1819529"/>
          </a:xfrm>
          <a:prstGeom prst="rect">
            <a:avLst/>
          </a:prstGeom>
        </p:spPr>
      </p:pic>
      <p:sp>
        <p:nvSpPr>
          <p:cNvPr id="6" name="TextBox 5">
            <a:extLst>
              <a:ext uri="{FF2B5EF4-FFF2-40B4-BE49-F238E27FC236}">
                <a16:creationId xmlns:a16="http://schemas.microsoft.com/office/drawing/2014/main" id="{B26DC04C-8B61-823F-10B1-40AB228598FC}"/>
              </a:ext>
            </a:extLst>
          </p:cNvPr>
          <p:cNvSpPr txBox="1"/>
          <p:nvPr/>
        </p:nvSpPr>
        <p:spPr>
          <a:xfrm>
            <a:off x="9048067" y="6331010"/>
            <a:ext cx="898003" cy="261610"/>
          </a:xfrm>
          <a:prstGeom prst="rect">
            <a:avLst/>
          </a:prstGeom>
          <a:noFill/>
        </p:spPr>
        <p:txBody>
          <a:bodyPr wrap="none" rtlCol="0">
            <a:spAutoFit/>
          </a:bodyPr>
          <a:lstStyle/>
          <a:p>
            <a:r>
              <a:rPr lang="en-GB" sz="1100" err="1">
                <a:hlinkClick r:id="rId4"/>
              </a:rPr>
              <a:t>Alamy</a:t>
            </a:r>
            <a:r>
              <a:rPr lang="en-GB" sz="1100">
                <a:hlinkClick r:id="rId4"/>
              </a:rPr>
              <a:t>, 2009</a:t>
            </a:r>
            <a:endParaRPr lang="en-GB" sz="1100"/>
          </a:p>
        </p:txBody>
      </p:sp>
      <p:pic>
        <p:nvPicPr>
          <p:cNvPr id="8" name="Picture 7" descr="A yellow excavator in front of a building&#10;">
            <a:extLst>
              <a:ext uri="{FF2B5EF4-FFF2-40B4-BE49-F238E27FC236}">
                <a16:creationId xmlns:a16="http://schemas.microsoft.com/office/drawing/2014/main" id="{87B3FDD5-43ED-8F58-9860-CD3777800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560" y="4701876"/>
            <a:ext cx="3010320" cy="1781424"/>
          </a:xfrm>
          <a:prstGeom prst="rect">
            <a:avLst/>
          </a:prstGeom>
        </p:spPr>
      </p:pic>
      <p:sp>
        <p:nvSpPr>
          <p:cNvPr id="10" name="TextBox 9">
            <a:extLst>
              <a:ext uri="{FF2B5EF4-FFF2-40B4-BE49-F238E27FC236}">
                <a16:creationId xmlns:a16="http://schemas.microsoft.com/office/drawing/2014/main" id="{6AAD113A-128B-A4F0-AA60-38C67B7D8B00}"/>
              </a:ext>
            </a:extLst>
          </p:cNvPr>
          <p:cNvSpPr txBox="1"/>
          <p:nvPr/>
        </p:nvSpPr>
        <p:spPr>
          <a:xfrm>
            <a:off x="5571560" y="6452018"/>
            <a:ext cx="1317990" cy="261610"/>
          </a:xfrm>
          <a:prstGeom prst="rect">
            <a:avLst/>
          </a:prstGeom>
          <a:noFill/>
        </p:spPr>
        <p:txBody>
          <a:bodyPr wrap="none" rtlCol="0">
            <a:spAutoFit/>
          </a:bodyPr>
          <a:lstStyle/>
          <a:p>
            <a:r>
              <a:rPr lang="en-GB" sz="1100" err="1">
                <a:hlinkClick r:id="rId6"/>
              </a:rPr>
              <a:t>GHMediaHub</a:t>
            </a:r>
            <a:r>
              <a:rPr lang="en-GB" sz="1100">
                <a:hlinkClick r:id="rId6"/>
              </a:rPr>
              <a:t>, 2020</a:t>
            </a:r>
            <a:endParaRPr lang="en-GB" sz="1100"/>
          </a:p>
        </p:txBody>
      </p:sp>
      <p:cxnSp>
        <p:nvCxnSpPr>
          <p:cNvPr id="12" name="Straight Connector 11">
            <a:extLst>
              <a:ext uri="{FF2B5EF4-FFF2-40B4-BE49-F238E27FC236}">
                <a16:creationId xmlns:a16="http://schemas.microsoft.com/office/drawing/2014/main" id="{FD220B03-70E8-F050-63C4-FEEBC3CE3429}"/>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702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97B-6E99-5A1F-446C-77BE11604C5D}"/>
              </a:ext>
            </a:extLst>
          </p:cNvPr>
          <p:cNvSpPr>
            <a:spLocks noGrp="1"/>
          </p:cNvSpPr>
          <p:nvPr>
            <p:ph type="title"/>
          </p:nvPr>
        </p:nvSpPr>
        <p:spPr>
          <a:xfrm>
            <a:off x="765110" y="1178347"/>
            <a:ext cx="10515600" cy="1168173"/>
          </a:xfrm>
        </p:spPr>
        <p:txBody>
          <a:bodyPr/>
          <a:lstStyle/>
          <a:p>
            <a:r>
              <a:rPr lang="en-GB" b="1">
                <a:solidFill>
                  <a:srgbClr val="228B22"/>
                </a:solidFill>
              </a:rPr>
              <a:t>The decision can be challenged</a:t>
            </a:r>
          </a:p>
        </p:txBody>
      </p:sp>
      <p:sp>
        <p:nvSpPr>
          <p:cNvPr id="3" name="Content Placeholder 2" descr="houses under construction">
            <a:extLst>
              <a:ext uri="{FF2B5EF4-FFF2-40B4-BE49-F238E27FC236}">
                <a16:creationId xmlns:a16="http://schemas.microsoft.com/office/drawing/2014/main" id="{D97893DE-9F29-95C1-747F-069EC86D7F26}"/>
              </a:ext>
              <a:ext uri="{C183D7F6-B498-43B3-948B-1728B52AA6E4}">
                <adec:decorative xmlns:adec="http://schemas.microsoft.com/office/drawing/2017/decorative" val="0"/>
              </a:ext>
            </a:extLst>
          </p:cNvPr>
          <p:cNvSpPr txBox="1">
            <a:spLocks/>
          </p:cNvSpPr>
          <p:nvPr/>
        </p:nvSpPr>
        <p:spPr bwMode="auto">
          <a:xfrm>
            <a:off x="594033" y="2081351"/>
            <a:ext cx="8915400" cy="4525962"/>
          </a:xfrm>
          <a:prstGeom prst="rect">
            <a:avLst/>
          </a:prstGeom>
          <a:noFill/>
          <a:ln>
            <a:noFill/>
          </a:ln>
          <a:effectLst/>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a:t>Appeal; Secretary of State, PINS</a:t>
            </a:r>
            <a:endParaRPr lang="en-US"/>
          </a:p>
          <a:p>
            <a:pPr>
              <a:defRPr/>
            </a:pPr>
            <a:r>
              <a:rPr lang="en-GB" sz="2800" kern="0">
                <a:ea typeface="ＭＳ Ｐゴシック"/>
              </a:rPr>
              <a:t>Costs for unreasonable behaviour</a:t>
            </a:r>
          </a:p>
          <a:p>
            <a:pPr>
              <a:defRPr/>
            </a:pPr>
            <a:r>
              <a:rPr lang="en-GB" sz="2800" b="0" kern="0">
                <a:ea typeface="ＭＳ Ｐゴシック"/>
              </a:rPr>
              <a:t>Judicial review and Ombudsman</a:t>
            </a:r>
            <a:r>
              <a:rPr lang="en-GB" sz="2800" kern="0">
                <a:ea typeface="ＭＳ Ｐゴシック"/>
              </a:rPr>
              <a:t> </a:t>
            </a:r>
            <a:endParaRPr lang="en-GB" sz="2800" b="0" kern="0"/>
          </a:p>
        </p:txBody>
      </p:sp>
      <p:pic>
        <p:nvPicPr>
          <p:cNvPr id="7" name="Picture 6" descr="Planning Inspectorate Logo ">
            <a:extLst>
              <a:ext uri="{FF2B5EF4-FFF2-40B4-BE49-F238E27FC236}">
                <a16:creationId xmlns:a16="http://schemas.microsoft.com/office/drawing/2014/main" id="{303324AB-C87E-6939-C222-7F60D490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33" y="3810200"/>
            <a:ext cx="3706730" cy="2409373"/>
          </a:xfrm>
          <a:prstGeom prst="rect">
            <a:avLst/>
          </a:prstGeom>
        </p:spPr>
      </p:pic>
      <p:pic>
        <p:nvPicPr>
          <p:cNvPr id="11" name="Picture 10" descr="The Royal Courts of Justice logo ">
            <a:extLst>
              <a:ext uri="{FF2B5EF4-FFF2-40B4-BE49-F238E27FC236}">
                <a16:creationId xmlns:a16="http://schemas.microsoft.com/office/drawing/2014/main" id="{F7D1B0D1-404E-39BF-8563-15C695141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510" y="2081351"/>
            <a:ext cx="2064810" cy="4525962"/>
          </a:xfrm>
          <a:prstGeom prst="rect">
            <a:avLst/>
          </a:prstGeom>
        </p:spPr>
      </p:pic>
      <p:pic>
        <p:nvPicPr>
          <p:cNvPr id="1028" name="Picture 4" descr="Local Government and Social Care Ombudsman logo">
            <a:extLst>
              <a:ext uri="{FF2B5EF4-FFF2-40B4-BE49-F238E27FC236}">
                <a16:creationId xmlns:a16="http://schemas.microsoft.com/office/drawing/2014/main" id="{9B03BBB1-0331-6C43-F96A-8DBD905D71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10" t="25961" r="10444" b="25848"/>
          <a:stretch/>
        </p:blipFill>
        <p:spPr bwMode="auto">
          <a:xfrm>
            <a:off x="4804860" y="4739025"/>
            <a:ext cx="4571368" cy="14876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9E2D01-DD21-49A2-178B-BB064BA73394}"/>
              </a:ext>
            </a:extLst>
          </p:cNvPr>
          <p:cNvSpPr txBox="1"/>
          <p:nvPr/>
        </p:nvSpPr>
        <p:spPr>
          <a:xfrm>
            <a:off x="653142" y="6155361"/>
            <a:ext cx="801823" cy="261610"/>
          </a:xfrm>
          <a:prstGeom prst="rect">
            <a:avLst/>
          </a:prstGeom>
          <a:noFill/>
        </p:spPr>
        <p:txBody>
          <a:bodyPr wrap="none" rtlCol="0">
            <a:spAutoFit/>
          </a:bodyPr>
          <a:lstStyle/>
          <a:p>
            <a:r>
              <a:rPr lang="en-GB" sz="1100" err="1">
                <a:hlinkClick r:id="rId6"/>
              </a:rPr>
              <a:t>WikiMedia</a:t>
            </a:r>
            <a:endParaRPr lang="en-GB" sz="1100"/>
          </a:p>
        </p:txBody>
      </p:sp>
      <p:sp>
        <p:nvSpPr>
          <p:cNvPr id="13" name="TextBox 12">
            <a:extLst>
              <a:ext uri="{FF2B5EF4-FFF2-40B4-BE49-F238E27FC236}">
                <a16:creationId xmlns:a16="http://schemas.microsoft.com/office/drawing/2014/main" id="{1AE02998-4972-74E8-5519-759B68D1083C}"/>
              </a:ext>
            </a:extLst>
          </p:cNvPr>
          <p:cNvSpPr txBox="1"/>
          <p:nvPr/>
        </p:nvSpPr>
        <p:spPr>
          <a:xfrm>
            <a:off x="4804860" y="6226629"/>
            <a:ext cx="2783134" cy="261610"/>
          </a:xfrm>
          <a:prstGeom prst="rect">
            <a:avLst/>
          </a:prstGeom>
          <a:noFill/>
        </p:spPr>
        <p:txBody>
          <a:bodyPr wrap="none" rtlCol="0">
            <a:spAutoFit/>
          </a:bodyPr>
          <a:lstStyle/>
          <a:p>
            <a:r>
              <a:rPr lang="en-GB" sz="1100">
                <a:hlinkClick r:id="rId7"/>
              </a:rPr>
              <a:t>Local Government &amp; Social Care Ombudsman</a:t>
            </a:r>
            <a:endParaRPr lang="en-GB" sz="1100"/>
          </a:p>
        </p:txBody>
      </p:sp>
      <p:sp>
        <p:nvSpPr>
          <p:cNvPr id="14" name="TextBox 13">
            <a:extLst>
              <a:ext uri="{FF2B5EF4-FFF2-40B4-BE49-F238E27FC236}">
                <a16:creationId xmlns:a16="http://schemas.microsoft.com/office/drawing/2014/main" id="{718FFC0C-B690-3C61-B112-7947FB811617}"/>
              </a:ext>
            </a:extLst>
          </p:cNvPr>
          <p:cNvSpPr txBox="1"/>
          <p:nvPr/>
        </p:nvSpPr>
        <p:spPr>
          <a:xfrm>
            <a:off x="10034328" y="6357434"/>
            <a:ext cx="898003" cy="261610"/>
          </a:xfrm>
          <a:prstGeom prst="rect">
            <a:avLst/>
          </a:prstGeom>
          <a:noFill/>
        </p:spPr>
        <p:txBody>
          <a:bodyPr wrap="none" rtlCol="0">
            <a:spAutoFit/>
          </a:bodyPr>
          <a:lstStyle/>
          <a:p>
            <a:r>
              <a:rPr lang="en-GB" sz="1100">
                <a:hlinkClick r:id="rId8"/>
              </a:rPr>
              <a:t>Adobe Stock</a:t>
            </a:r>
            <a:endParaRPr lang="en-GB" sz="1100"/>
          </a:p>
        </p:txBody>
      </p:sp>
      <p:cxnSp>
        <p:nvCxnSpPr>
          <p:cNvPr id="15" name="Straight Connector 14">
            <a:extLst>
              <a:ext uri="{FF2B5EF4-FFF2-40B4-BE49-F238E27FC236}">
                <a16:creationId xmlns:a16="http://schemas.microsoft.com/office/drawing/2014/main" id="{7B076D6A-1AC2-778D-683F-FDE54301009D}"/>
              </a:ext>
            </a:extLst>
          </p:cNvPr>
          <p:cNvCxnSpPr>
            <a:cxnSpLocks/>
          </p:cNvCxnSpPr>
          <p:nvPr/>
        </p:nvCxnSpPr>
        <p:spPr>
          <a:xfrm>
            <a:off x="765110" y="6680718"/>
            <a:ext cx="10588690" cy="0"/>
          </a:xfrm>
          <a:prstGeom prst="line">
            <a:avLst/>
          </a:prstGeom>
          <a:ln>
            <a:solidFill>
              <a:srgbClr val="228B2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53870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01404135E36240B6CB03C1AB027270" ma:contentTypeVersion="14" ma:contentTypeDescription="Create a new document." ma:contentTypeScope="" ma:versionID="a652b7015224203b16336bbd3dc6554a">
  <xsd:schema xmlns:xsd="http://www.w3.org/2001/XMLSchema" xmlns:xs="http://www.w3.org/2001/XMLSchema" xmlns:p="http://schemas.microsoft.com/office/2006/metadata/properties" xmlns:ns3="1ef21f27-a782-4a68-a493-6237d1f2f5c1" xmlns:ns4="da037f5e-72da-46e7-b14b-a270bcd97040" targetNamespace="http://schemas.microsoft.com/office/2006/metadata/properties" ma:root="true" ma:fieldsID="de58587cc80ed766bfcfb256e153a20a" ns3:_="" ns4:_="">
    <xsd:import namespace="1ef21f27-a782-4a68-a493-6237d1f2f5c1"/>
    <xsd:import namespace="da037f5e-72da-46e7-b14b-a270bcd9704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ServiceSearchPropertie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21f27-a782-4a68-a493-6237d1f2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37f5e-72da-46e7-b14b-a270bcd970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ef21f27-a782-4a68-a493-6237d1f2f5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6CB51-7A54-4610-AB06-5E218836942F}">
  <ds:schemaRefs>
    <ds:schemaRef ds:uri="1ef21f27-a782-4a68-a493-6237d1f2f5c1"/>
    <ds:schemaRef ds:uri="da037f5e-72da-46e7-b14b-a270bcd970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69B8E1-0B1D-465E-B2C5-DA184A4AAD26}">
  <ds:schemaRefs>
    <ds:schemaRef ds:uri="1ef21f27-a782-4a68-a493-6237d1f2f5c1"/>
    <ds:schemaRef ds:uri="da037f5e-72da-46e7-b14b-a270bcd97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EE8173-A697-49DE-AD56-366164F0B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458</TotalTime>
  <Words>5783</Words>
  <Application>Microsoft Office PowerPoint</Application>
  <PresentationFormat>Widescreen</PresentationFormat>
  <Paragraphs>606</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Ｐゴシック</vt:lpstr>
      <vt:lpstr>Arial</vt:lpstr>
      <vt:lpstr>Calibri</vt:lpstr>
      <vt:lpstr>Calibri Light</vt:lpstr>
      <vt:lpstr>Proxima Nova</vt:lpstr>
      <vt:lpstr>Times New Roman</vt:lpstr>
      <vt:lpstr>Wingdings</vt:lpstr>
      <vt:lpstr>1_Office Theme</vt:lpstr>
      <vt:lpstr>Making Defensible Planning Decisions </vt:lpstr>
      <vt:lpstr>What is PAS?</vt:lpstr>
      <vt:lpstr>All new or a refresher?</vt:lpstr>
      <vt:lpstr>Objectives or this session</vt:lpstr>
      <vt:lpstr>This is a discussion about… </vt:lpstr>
      <vt:lpstr>The role of decision-making </vt:lpstr>
      <vt:lpstr>Planning creates headlines </vt:lpstr>
      <vt:lpstr>The context for decision-making </vt:lpstr>
      <vt:lpstr>The decision can be challenged</vt:lpstr>
      <vt:lpstr>What decisions are made by Committee?</vt:lpstr>
      <vt:lpstr>Planning in England is policy-led</vt:lpstr>
      <vt:lpstr>‘Basic principle’: Start with the plan</vt:lpstr>
      <vt:lpstr>What is the development plan?</vt:lpstr>
      <vt:lpstr>Sustainable development; the ‘presumption’</vt:lpstr>
      <vt:lpstr>NPPF and decision making</vt:lpstr>
      <vt:lpstr>“Can we ignore the Development Plan?”</vt:lpstr>
      <vt:lpstr>Material Considerations</vt:lpstr>
      <vt:lpstr>Material Considerations</vt:lpstr>
      <vt:lpstr>Non-material Considerations</vt:lpstr>
      <vt:lpstr>Planning involves balancing issues </vt:lpstr>
      <vt:lpstr>The wonderous circle of planning</vt:lpstr>
      <vt:lpstr>Delivering the plan and the 5 year ticking clock</vt:lpstr>
      <vt:lpstr>HDT &amp; 5YHLS = Looking in both directions </vt:lpstr>
      <vt:lpstr>The councillor’s role depends on… </vt:lpstr>
      <vt:lpstr>Duty of an elected member </vt:lpstr>
      <vt:lpstr>Examples of predisposition and predetermination</vt:lpstr>
      <vt:lpstr>Committee application and determination</vt:lpstr>
      <vt:lpstr>What is reasonable to consider? </vt:lpstr>
      <vt:lpstr>The Committee Decision</vt:lpstr>
      <vt:lpstr>Overturns / different decisions</vt:lpstr>
      <vt:lpstr>Reasons for refusal</vt:lpstr>
      <vt:lpstr>Ask yourself ……… </vt:lpstr>
      <vt:lpstr>Listen to what officers are telling you </vt:lpstr>
      <vt:lpstr>Managing meetings </vt:lpstr>
      <vt:lpstr>Bad evidence </vt:lpstr>
      <vt:lpstr>Good evidence is a combination of…</vt:lpstr>
      <vt:lpstr>Take Care</vt:lpstr>
      <vt:lpstr>Committee application and determination </vt:lpstr>
      <vt:lpstr>When to get involved: The life of a Planning Application </vt:lpstr>
      <vt:lpstr>Summary: Reasonableness and balancing material considerations</vt:lpstr>
      <vt:lpstr>Making planning decisions: Key points</vt:lpstr>
      <vt:lpstr>Take away tips</vt:lpstr>
      <vt:lpstr>Take away tips</vt:lpstr>
      <vt:lpstr>Understand the jargon</vt:lpstr>
      <vt:lpstr>Stay in touch: we are at local.gov.uk/pas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Planning Policy Framework (NPPF)</dc:title>
  <dc:creator>Martin Hutchings</dc:creator>
  <cp:lastModifiedBy>Peter Ford</cp:lastModifiedBy>
  <cp:revision>12</cp:revision>
  <dcterms:created xsi:type="dcterms:W3CDTF">2024-01-24T09:14:50Z</dcterms:created>
  <dcterms:modified xsi:type="dcterms:W3CDTF">2025-02-14T09:12:34Z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0x010100F101404135E36240B6CB03C1AB027270</vt:lpwstr>
  </property>
</Properties>
</file>