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90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A21CA1-3D3E-43E2-AC69-348C89A495DE}" type="datetimeFigureOut">
              <a:rPr lang="en-GB" smtClean="0"/>
              <a:t>26/10/2015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1EC9DA-347B-4308-AEAE-7C586D8414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0759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000000"/>
                </a:solidFill>
              </a:rPr>
              <a:pPr/>
              <a:t>1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286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000000"/>
                </a:solidFill>
              </a:rPr>
              <a:pPr/>
              <a:t>3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535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4" name="Picture 14" descr="title_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9158654" cy="685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83223" y="2420975"/>
            <a:ext cx="7772400" cy="11255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30115" y="3573463"/>
            <a:ext cx="6400800" cy="17526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583242" y="44450"/>
            <a:ext cx="531935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z="4400" b="1">
              <a:solidFill>
                <a:srgbClr val="000000"/>
              </a:solidFill>
            </a:endParaRPr>
          </a:p>
        </p:txBody>
      </p:sp>
      <p:pic>
        <p:nvPicPr>
          <p:cNvPr id="5132" name="Picture 12" descr="PAS logo green 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89" y="333375"/>
            <a:ext cx="1795096" cy="135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V:\LGA\Planning Advisory Service\Team\Website\Web images\logos\LGA logo.pn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0788" y="167258"/>
            <a:ext cx="2500212" cy="1599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4590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262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262" y="1600204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539265" y="6453188"/>
            <a:ext cx="8209085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87669" y="2468598"/>
            <a:ext cx="7772400" cy="1125537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solidFill>
                  <a:srgbClr val="000000"/>
                </a:solidFill>
              </a:rPr>
              <a:t>Leading planning departments.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0000"/>
                </a:solidFill>
              </a:rPr>
              <a:t>Workshops 1 &amp; 2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83274" y="4365104"/>
            <a:ext cx="7376746" cy="1008584"/>
          </a:xfrm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Richard Crawley, </a:t>
            </a:r>
            <a:r>
              <a:rPr lang="en-US" dirty="0" err="1">
                <a:solidFill>
                  <a:srgbClr val="000000"/>
                </a:solidFill>
              </a:rPr>
              <a:t>Programme</a:t>
            </a:r>
            <a:r>
              <a:rPr lang="en-US" dirty="0">
                <a:solidFill>
                  <a:srgbClr val="000000"/>
                </a:solidFill>
              </a:rPr>
              <a:t> Manager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049217" y="5453500"/>
            <a:ext cx="372219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400" b="1" dirty="0">
                <a:solidFill>
                  <a:srgbClr val="000000"/>
                </a:solidFill>
              </a:rPr>
              <a:t>Leadership Essentials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400" b="1" dirty="0">
                <a:solidFill>
                  <a:srgbClr val="000000"/>
                </a:solidFill>
              </a:rPr>
              <a:t>October 2015</a:t>
            </a:r>
            <a:endParaRPr lang="en-GB" sz="2400" b="1" dirty="0">
              <a:solidFill>
                <a:srgbClr val="000000"/>
              </a:solidFill>
            </a:endParaRP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5835179" y="6021388"/>
            <a:ext cx="292344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fontAlgn="base">
              <a:spcBef>
                <a:spcPct val="50000"/>
              </a:spcBef>
              <a:spcAft>
                <a:spcPct val="0"/>
              </a:spcAft>
            </a:pPr>
            <a:r>
              <a:rPr lang="en-GB" sz="2400" b="1" dirty="0">
                <a:solidFill>
                  <a:srgbClr val="000000"/>
                </a:solidFill>
              </a:rPr>
              <a:t>www.pas.gov.uk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 2 : What officers said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Taking an average across four teams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Planning policy </a:t>
            </a:r>
            <a:r>
              <a:rPr lang="en-GB" dirty="0" smtClean="0">
                <a:solidFill>
                  <a:srgbClr val="FF0000"/>
                </a:solidFill>
              </a:rPr>
              <a:t>saving</a:t>
            </a:r>
            <a:r>
              <a:rPr lang="en-GB" dirty="0" smtClean="0"/>
              <a:t> £300k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Pre-app </a:t>
            </a:r>
            <a:r>
              <a:rPr lang="en-GB" dirty="0" smtClean="0">
                <a:solidFill>
                  <a:srgbClr val="669900"/>
                </a:solidFill>
              </a:rPr>
              <a:t>income</a:t>
            </a:r>
            <a:r>
              <a:rPr lang="en-GB" dirty="0" smtClean="0"/>
              <a:t> £150k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Process </a:t>
            </a:r>
            <a:r>
              <a:rPr lang="en-GB" dirty="0" smtClean="0">
                <a:solidFill>
                  <a:srgbClr val="FF0000"/>
                </a:solidFill>
              </a:rPr>
              <a:t>saving</a:t>
            </a:r>
            <a:r>
              <a:rPr lang="en-GB" dirty="0" smtClean="0"/>
              <a:t> £140k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Committee </a:t>
            </a:r>
            <a:r>
              <a:rPr lang="en-GB" dirty="0" smtClean="0">
                <a:solidFill>
                  <a:srgbClr val="FF0000"/>
                </a:solidFill>
              </a:rPr>
              <a:t>saving</a:t>
            </a:r>
            <a:r>
              <a:rPr lang="en-GB" dirty="0" smtClean="0"/>
              <a:t> £50k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103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Thoughts ? Reflections 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922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Bonus Task : How to do it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Abstract thinking is great, but execution is the thing</a:t>
            </a:r>
          </a:p>
          <a:p>
            <a:r>
              <a:rPr lang="en-GB" dirty="0" smtClean="0"/>
              <a:t>The world has not stopped, and your ideas need to mesh into a busy service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10859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Bonus Task – How to do it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Service is not going so well</a:t>
            </a:r>
          </a:p>
          <a:p>
            <a:pPr lvl="1"/>
            <a:r>
              <a:rPr lang="en-GB" dirty="0" smtClean="0"/>
              <a:t>Validation backlog (many cases &gt; 30 days)</a:t>
            </a:r>
          </a:p>
          <a:p>
            <a:pPr lvl="1"/>
            <a:r>
              <a:rPr lang="en-GB" dirty="0" smtClean="0"/>
              <a:t>Pre-applications on back-burner</a:t>
            </a:r>
          </a:p>
          <a:p>
            <a:pPr lvl="1"/>
            <a:r>
              <a:rPr lang="en-GB" dirty="0" smtClean="0"/>
              <a:t>Corporate complaints (and councillor complaints) going up, </a:t>
            </a:r>
            <a:r>
              <a:rPr lang="en-GB" dirty="0" err="1" smtClean="0"/>
              <a:t>esp</a:t>
            </a:r>
            <a:endParaRPr lang="en-GB" dirty="0" smtClean="0"/>
          </a:p>
          <a:p>
            <a:pPr lvl="2"/>
            <a:r>
              <a:rPr lang="en-GB" dirty="0" smtClean="0"/>
              <a:t>Validation</a:t>
            </a:r>
          </a:p>
          <a:p>
            <a:pPr lvl="2"/>
            <a:r>
              <a:rPr lang="en-GB" dirty="0" smtClean="0"/>
              <a:t>Heritage</a:t>
            </a:r>
          </a:p>
          <a:p>
            <a:pPr lvl="2"/>
            <a:r>
              <a:rPr lang="en-GB" dirty="0" smtClean="0"/>
              <a:t>Pre-application</a:t>
            </a:r>
          </a:p>
          <a:p>
            <a:r>
              <a:rPr lang="en-GB" dirty="0" smtClean="0"/>
              <a:t>ICT system change overdue. Should have been in 2014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61624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Bonus task – how to do it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Staff are not happy</a:t>
            </a:r>
          </a:p>
          <a:p>
            <a:r>
              <a:rPr lang="en-GB" dirty="0" smtClean="0"/>
              <a:t>In the region, sharing has been talked about but only ever talked about</a:t>
            </a:r>
          </a:p>
          <a:p>
            <a:endParaRPr lang="en-GB" dirty="0"/>
          </a:p>
          <a:p>
            <a:r>
              <a:rPr lang="en-GB" dirty="0" smtClean="0"/>
              <a:t>In what sequence do you do things ?</a:t>
            </a:r>
          </a:p>
          <a:p>
            <a:r>
              <a:rPr lang="en-GB" dirty="0" smtClean="0"/>
              <a:t>What do you say to the various stakeholders ?</a:t>
            </a:r>
          </a:p>
          <a:p>
            <a:endParaRPr lang="en-GB" dirty="0"/>
          </a:p>
          <a:p>
            <a:r>
              <a:rPr lang="en-GB" dirty="0" smtClean="0"/>
              <a:t>Four things, in order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9234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Bonus task 2 – how to do it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Share</a:t>
            </a:r>
          </a:p>
          <a:p>
            <a:endParaRPr lang="en-GB" dirty="0"/>
          </a:p>
          <a:p>
            <a:endParaRPr lang="en-GB" dirty="0" smtClean="0"/>
          </a:p>
          <a:p>
            <a:r>
              <a:rPr lang="en-GB" smtClean="0"/>
              <a:t>Anyone disagree ?</a:t>
            </a:r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60331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My thoughts – Task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262" y="1268760"/>
            <a:ext cx="8229600" cy="4857403"/>
          </a:xfrm>
        </p:spPr>
        <p:txBody>
          <a:bodyPr/>
          <a:lstStyle/>
          <a:p>
            <a:r>
              <a:rPr lang="en-GB" dirty="0" smtClean="0"/>
              <a:t>Transfer cost to applicants &amp; agents</a:t>
            </a:r>
          </a:p>
          <a:p>
            <a:pPr lvl="1"/>
            <a:r>
              <a:rPr lang="en-GB" dirty="0" smtClean="0"/>
              <a:t>Pre-app (think about value)</a:t>
            </a:r>
          </a:p>
          <a:p>
            <a:pPr lvl="1"/>
            <a:r>
              <a:rPr lang="en-GB" dirty="0" smtClean="0"/>
              <a:t>Receipt (“those applications which are in accordance with the </a:t>
            </a:r>
            <a:r>
              <a:rPr lang="en-GB" dirty="0" err="1" smtClean="0"/>
              <a:t>nppf</a:t>
            </a:r>
            <a:r>
              <a:rPr lang="en-GB" dirty="0" smtClean="0"/>
              <a:t>”) or even onsite (</a:t>
            </a:r>
            <a:r>
              <a:rPr lang="en-GB" dirty="0" err="1" smtClean="0"/>
              <a:t>eg</a:t>
            </a:r>
            <a:r>
              <a:rPr lang="en-GB" dirty="0" smtClean="0"/>
              <a:t> trees)</a:t>
            </a:r>
          </a:p>
          <a:p>
            <a:r>
              <a:rPr lang="en-GB" dirty="0" smtClean="0"/>
              <a:t>Reduce cost of service by establishing trust and confidence in staff to do only what is needed</a:t>
            </a:r>
          </a:p>
          <a:p>
            <a:r>
              <a:rPr lang="en-GB" dirty="0" smtClean="0"/>
              <a:t>Plan-making as a region</a:t>
            </a:r>
          </a:p>
          <a:p>
            <a:pPr lvl="1"/>
            <a:r>
              <a:rPr lang="en-GB" dirty="0" smtClean="0"/>
              <a:t>Start with evidence base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15489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My thoughts – Bonus task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One service – one response. But let people know the endpoint. </a:t>
            </a:r>
            <a:endParaRPr lang="en-GB" dirty="0" smtClean="0"/>
          </a:p>
          <a:p>
            <a:r>
              <a:rPr lang="en-GB" dirty="0" smtClean="0"/>
              <a:t>Extra (new) resources are not the answer. Get people to give more. </a:t>
            </a:r>
            <a:endParaRPr lang="en-GB" dirty="0"/>
          </a:p>
          <a:p>
            <a:r>
              <a:rPr lang="en-GB" dirty="0" smtClean="0"/>
              <a:t>Focus on </a:t>
            </a:r>
            <a:r>
              <a:rPr lang="en-GB" dirty="0" err="1" smtClean="0"/>
              <a:t>comms</a:t>
            </a:r>
            <a:r>
              <a:rPr lang="en-GB" dirty="0" smtClean="0"/>
              <a:t>. Do people in a queue know they’re in a queue ? Is it a fair queue ?</a:t>
            </a:r>
          </a:p>
          <a:p>
            <a:r>
              <a:rPr lang="en-GB" dirty="0" smtClean="0"/>
              <a:t>Start today. Do only what is required. Ask only when needed. Risk-based approach. </a:t>
            </a:r>
          </a:p>
        </p:txBody>
      </p:sp>
    </p:spTree>
    <p:extLst>
      <p:ext uri="{BB962C8B-B14F-4D97-AF65-F5344CB8AC3E}">
        <p14:creationId xmlns:p14="http://schemas.microsoft.com/office/powerpoint/2010/main" val="4034980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120 Minute workshop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Task 1 : Setting out what planning departments do, and why</a:t>
            </a:r>
          </a:p>
          <a:p>
            <a:r>
              <a:rPr lang="en-GB" dirty="0" smtClean="0"/>
              <a:t>Me: Introduce a detailed case study</a:t>
            </a:r>
          </a:p>
          <a:p>
            <a:r>
              <a:rPr lang="en-GB" dirty="0" smtClean="0"/>
              <a:t>Task 2 : Make a savings target, and reflect on what councillors should do to lead this</a:t>
            </a:r>
          </a:p>
          <a:p>
            <a:r>
              <a:rPr lang="en-GB" dirty="0" smtClean="0"/>
              <a:t>Task 3 : Talk us through your group’s ideas</a:t>
            </a:r>
          </a:p>
          <a:p>
            <a:r>
              <a:rPr lang="en-GB" dirty="0" smtClean="0"/>
              <a:t>Me: Compare to officers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8273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 1 : What do planning departments do 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What jobs do they do ? </a:t>
            </a:r>
          </a:p>
          <a:p>
            <a:r>
              <a:rPr lang="en-US" sz="2800" dirty="0" smtClean="0"/>
              <a:t>What </a:t>
            </a:r>
            <a:r>
              <a:rPr lang="en-US" sz="2800" u="sng" dirty="0" smtClean="0"/>
              <a:t>direct</a:t>
            </a:r>
            <a:r>
              <a:rPr lang="en-US" sz="2800" dirty="0" smtClean="0"/>
              <a:t> income do they get ?</a:t>
            </a:r>
          </a:p>
          <a:p>
            <a:r>
              <a:rPr lang="en-US" sz="2800" dirty="0" smtClean="0"/>
              <a:t>What </a:t>
            </a:r>
            <a:r>
              <a:rPr lang="en-US" sz="2800" u="sng" dirty="0" smtClean="0"/>
              <a:t>indirect </a:t>
            </a:r>
            <a:r>
              <a:rPr lang="en-US" sz="2800" dirty="0" smtClean="0"/>
              <a:t>income do they generate ?</a:t>
            </a:r>
          </a:p>
          <a:p>
            <a:r>
              <a:rPr lang="en-US" sz="2800" dirty="0" smtClean="0"/>
              <a:t>What </a:t>
            </a:r>
            <a:r>
              <a:rPr lang="en-US" sz="2800" u="sng" dirty="0" smtClean="0"/>
              <a:t>longer-term benefit </a:t>
            </a:r>
            <a:r>
              <a:rPr lang="en-US" sz="2800" dirty="0" smtClean="0"/>
              <a:t>do they allow ?</a:t>
            </a:r>
            <a:endParaRPr lang="en-US" sz="2800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r>
              <a:rPr lang="en-GB" dirty="0" smtClean="0"/>
              <a:t>You have three templates</a:t>
            </a:r>
          </a:p>
          <a:p>
            <a:r>
              <a:rPr lang="en-GB" dirty="0" smtClean="0"/>
              <a:t>Some of the detail might be new to you</a:t>
            </a:r>
          </a:p>
          <a:p>
            <a:r>
              <a:rPr lang="en-GB" dirty="0" smtClean="0"/>
              <a:t>Give it a go 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2903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case study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case study about a real (</a:t>
            </a:r>
            <a:r>
              <a:rPr lang="en-GB" dirty="0" err="1" smtClean="0"/>
              <a:t>ish</a:t>
            </a:r>
            <a:r>
              <a:rPr lang="en-GB" dirty="0" smtClean="0"/>
              <a:t>) service</a:t>
            </a:r>
          </a:p>
          <a:p>
            <a:r>
              <a:rPr lang="en-GB" dirty="0" smtClean="0"/>
              <a:t>Dive into the detail</a:t>
            </a:r>
          </a:p>
          <a:p>
            <a:r>
              <a:rPr lang="en-GB" dirty="0" smtClean="0"/>
              <a:t>But then reflect on a councillor’s role as leader. What can you say / do / ask to help officers do the right thing ?</a:t>
            </a:r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You have another hand-out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0214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to read this budget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8043943"/>
              </p:ext>
            </p:extLst>
          </p:nvPr>
        </p:nvGraphicFramePr>
        <p:xfrm>
          <a:off x="2710882" y="3501008"/>
          <a:ext cx="5626915" cy="1463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77534"/>
                <a:gridCol w="783127"/>
                <a:gridCol w="783127"/>
                <a:gridCol w="783127"/>
              </a:tblGrid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3200" dirty="0">
                          <a:solidFill>
                            <a:schemeClr val="tx1"/>
                          </a:solidFill>
                          <a:effectLst/>
                        </a:rPr>
                        <a:t>310 - Pre-application (paid)</a:t>
                      </a:r>
                      <a:endParaRPr lang="en-GB" sz="5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3305" marR="6330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dirty="0">
                          <a:solidFill>
                            <a:schemeClr val="tx1"/>
                          </a:solidFill>
                          <a:effectLst/>
                        </a:rPr>
                        <a:t>82</a:t>
                      </a:r>
                      <a:endParaRPr lang="en-GB" sz="5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3305" marR="6330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dirty="0">
                          <a:solidFill>
                            <a:schemeClr val="tx1"/>
                          </a:solidFill>
                          <a:effectLst/>
                        </a:rPr>
                        <a:t>-51</a:t>
                      </a:r>
                      <a:endParaRPr lang="en-GB" sz="5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3305" marR="63305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4800" dirty="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en-GB" sz="5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3305" marR="63305" marT="0" marB="0" anchor="b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50349" y="1484784"/>
            <a:ext cx="523733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4400" b="1" dirty="0">
                <a:solidFill>
                  <a:srgbClr val="000000"/>
                </a:solidFill>
              </a:rPr>
              <a:t>Costs are positive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4400" b="1" dirty="0">
                <a:solidFill>
                  <a:srgbClr val="000000"/>
                </a:solidFill>
              </a:rPr>
              <a:t>Income is negative</a:t>
            </a:r>
            <a:endParaRPr lang="en-GB" sz="44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230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 2 : Make a savings target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You have a hand-out</a:t>
            </a:r>
          </a:p>
          <a:p>
            <a:pPr lvl="1"/>
            <a:r>
              <a:rPr lang="en-US" sz="2400" dirty="0" smtClean="0"/>
              <a:t>Costs and incomes</a:t>
            </a:r>
          </a:p>
          <a:p>
            <a:pPr lvl="1"/>
            <a:r>
              <a:rPr lang="en-US" sz="2400" dirty="0" smtClean="0"/>
              <a:t>Service snapshot</a:t>
            </a:r>
          </a:p>
          <a:p>
            <a:pPr lvl="1"/>
            <a:r>
              <a:rPr lang="en-GB" sz="2400" dirty="0"/>
              <a:t>If you want to know anything else, ask</a:t>
            </a:r>
          </a:p>
          <a:p>
            <a:r>
              <a:rPr lang="en-US" dirty="0" smtClean="0"/>
              <a:t>Your task</a:t>
            </a:r>
          </a:p>
          <a:p>
            <a:pPr lvl="1"/>
            <a:r>
              <a:rPr lang="en-US" dirty="0" smtClean="0"/>
              <a:t>Four things to do, that will deliver budget target</a:t>
            </a:r>
          </a:p>
          <a:p>
            <a:pPr lvl="2"/>
            <a:r>
              <a:rPr lang="en-US" dirty="0" smtClean="0"/>
              <a:t>Each one should follow an outline</a:t>
            </a:r>
          </a:p>
          <a:p>
            <a:pPr lvl="2"/>
            <a:r>
              <a:rPr lang="en-US" dirty="0" smtClean="0"/>
              <a:t>What is it ? How much ? How simple ?</a:t>
            </a:r>
          </a:p>
          <a:p>
            <a:pPr lvl="2"/>
            <a:r>
              <a:rPr lang="en-US" dirty="0" smtClean="0"/>
              <a:t>Prepare to shout them out</a:t>
            </a:r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4406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 advice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Yes, the obvious stuff</a:t>
            </a:r>
          </a:p>
          <a:p>
            <a:pPr lvl="1"/>
            <a:r>
              <a:rPr lang="en-GB" dirty="0" smtClean="0"/>
              <a:t>Reduce costs</a:t>
            </a:r>
          </a:p>
          <a:p>
            <a:pPr lvl="1"/>
            <a:r>
              <a:rPr lang="en-GB" dirty="0" smtClean="0"/>
              <a:t>Increase income</a:t>
            </a:r>
          </a:p>
          <a:p>
            <a:r>
              <a:rPr lang="en-GB" dirty="0" smtClean="0"/>
              <a:t>But you are free to think big, creative thoughts</a:t>
            </a:r>
          </a:p>
          <a:p>
            <a:pPr lvl="1"/>
            <a:r>
              <a:rPr lang="en-GB" dirty="0" smtClean="0"/>
              <a:t>You are in a spot ! It’s a good time to go for it</a:t>
            </a:r>
          </a:p>
          <a:p>
            <a:r>
              <a:rPr lang="en-GB" dirty="0" smtClean="0"/>
              <a:t>Think: </a:t>
            </a:r>
          </a:p>
          <a:p>
            <a:pPr lvl="1"/>
            <a:r>
              <a:rPr lang="en-GB" dirty="0" smtClean="0"/>
              <a:t>inside, outside [the department, the council]</a:t>
            </a:r>
          </a:p>
          <a:p>
            <a:pPr lvl="1"/>
            <a:r>
              <a:rPr lang="en-GB" dirty="0" smtClean="0"/>
              <a:t>forwards, backwards [the processes]</a:t>
            </a:r>
          </a:p>
          <a:p>
            <a:pPr lvl="1"/>
            <a:r>
              <a:rPr lang="en-GB" dirty="0" smtClean="0"/>
              <a:t>Use the budget. Don’t sweat the small stuff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1196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 2 : How do you balance the books 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Share</a:t>
            </a:r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Anyone gone any further ? Blue sky thinking ?</a:t>
            </a:r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Notice what was missing from </a:t>
            </a:r>
            <a:r>
              <a:rPr lang="en-GB" dirty="0" err="1" smtClean="0"/>
              <a:t>mgmt</a:t>
            </a:r>
            <a:r>
              <a:rPr lang="en-GB" dirty="0" smtClean="0"/>
              <a:t> accounts?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5611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 2 : How do you balance the books 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How does this translate into a councillor’s role ?</a:t>
            </a:r>
          </a:p>
          <a:p>
            <a:r>
              <a:rPr lang="en-GB" dirty="0" smtClean="0"/>
              <a:t>How can you place limits, boundaries on options ?</a:t>
            </a:r>
          </a:p>
          <a:p>
            <a:r>
              <a:rPr lang="en-GB" dirty="0" smtClean="0"/>
              <a:t>How can you encourage creative and new approaches 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8300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LG Group 2">
  <a:themeElements>
    <a:clrScheme name="LG Group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G Group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G Group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686</Words>
  <Application>Microsoft Office PowerPoint</Application>
  <PresentationFormat>On-screen Show (4:3)</PresentationFormat>
  <Paragraphs>115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3_LG Group 2</vt:lpstr>
      <vt:lpstr>Leading planning departments. Workshops 1 &amp; 2</vt:lpstr>
      <vt:lpstr>120 Minute workshop</vt:lpstr>
      <vt:lpstr>Task 1 : What do planning departments do ?</vt:lpstr>
      <vt:lpstr>A case study</vt:lpstr>
      <vt:lpstr>How to read this budget</vt:lpstr>
      <vt:lpstr>Task 2 : Make a savings target</vt:lpstr>
      <vt:lpstr>Some advice</vt:lpstr>
      <vt:lpstr>Task 2 : How do you balance the books ?</vt:lpstr>
      <vt:lpstr>Task 2 : How do you balance the books ?</vt:lpstr>
      <vt:lpstr>Task 2 : What officers said</vt:lpstr>
      <vt:lpstr>Thoughts ? Reflections ?</vt:lpstr>
      <vt:lpstr>Bonus Task : How to do it</vt:lpstr>
      <vt:lpstr>Bonus Task – How to do it</vt:lpstr>
      <vt:lpstr>Bonus task – how to do it</vt:lpstr>
      <vt:lpstr>Bonus task 2 – how to do it</vt:lpstr>
      <vt:lpstr>My thoughts – Task 2</vt:lpstr>
      <vt:lpstr>My thoughts – Bonus task </vt:lpstr>
    </vt:vector>
  </TitlesOfParts>
  <Company>LGA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Leading planning departments. Workshops 1 &amp; 2</dc:title>
  <dc:creator>Stephen Barker</dc:creator>
  <cp:lastModifiedBy>Stephen Barker</cp:lastModifiedBy>
  <cp:revision>1</cp:revision>
  <dcterms:created xsi:type="dcterms:W3CDTF">2015-10-26T11:01:10Z</dcterms:created>
  <dcterms:modified xsi:type="dcterms:W3CDTF">2015-10-26T11:03:49Z</dcterms:modified>
</cp:coreProperties>
</file>