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57" r:id="rId3"/>
    <p:sldId id="260" r:id="rId4"/>
    <p:sldId id="258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Book1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7.1988407699037624E-2"/>
          <c:y val="0.19480351414406533"/>
          <c:w val="0.76172112860892394"/>
          <c:h val="0.63329177602799647"/>
        </c:manualLayout>
      </c:layout>
      <c:lineChart>
        <c:grouping val="stacked"/>
        <c:varyColors val="0"/>
        <c:ser>
          <c:idx val="0"/>
          <c:order val="0"/>
          <c:tx>
            <c:strRef>
              <c:f>Sheet1!$D$2</c:f>
              <c:strCache>
                <c:ptCount val="1"/>
                <c:pt idx="0">
                  <c:v>applications</c:v>
                </c:pt>
              </c:strCache>
            </c:strRef>
          </c:tx>
          <c:marker>
            <c:symbol val="none"/>
          </c:marker>
          <c:cat>
            <c:strRef>
              <c:f>Sheet1!$C$3:$C$25</c:f>
              <c:strCache>
                <c:ptCount val="23"/>
                <c:pt idx="0">
                  <c:v>1/2010</c:v>
                </c:pt>
                <c:pt idx="1">
                  <c:v>2/2010</c:v>
                </c:pt>
                <c:pt idx="2">
                  <c:v>3/2010</c:v>
                </c:pt>
                <c:pt idx="3">
                  <c:v>4/2010</c:v>
                </c:pt>
                <c:pt idx="4">
                  <c:v>1/2011</c:v>
                </c:pt>
                <c:pt idx="5">
                  <c:v>2/2011</c:v>
                </c:pt>
                <c:pt idx="6">
                  <c:v>3/2011</c:v>
                </c:pt>
                <c:pt idx="7">
                  <c:v>4/2011</c:v>
                </c:pt>
                <c:pt idx="8">
                  <c:v>1/2012</c:v>
                </c:pt>
                <c:pt idx="9">
                  <c:v>2/2012</c:v>
                </c:pt>
                <c:pt idx="10">
                  <c:v>3/2012</c:v>
                </c:pt>
                <c:pt idx="11">
                  <c:v>4/2012</c:v>
                </c:pt>
                <c:pt idx="12">
                  <c:v>1/2013</c:v>
                </c:pt>
                <c:pt idx="13">
                  <c:v>2/2013</c:v>
                </c:pt>
                <c:pt idx="14">
                  <c:v>3/2013</c:v>
                </c:pt>
                <c:pt idx="15">
                  <c:v>4/2013</c:v>
                </c:pt>
                <c:pt idx="16">
                  <c:v>1/2014</c:v>
                </c:pt>
                <c:pt idx="17">
                  <c:v>2/2014</c:v>
                </c:pt>
                <c:pt idx="18">
                  <c:v>3/2014</c:v>
                </c:pt>
                <c:pt idx="19">
                  <c:v>4/2014</c:v>
                </c:pt>
                <c:pt idx="20">
                  <c:v>1/2015</c:v>
                </c:pt>
                <c:pt idx="21">
                  <c:v>2/2015</c:v>
                </c:pt>
                <c:pt idx="22">
                  <c:v>3/2015</c:v>
                </c:pt>
              </c:strCache>
            </c:strRef>
          </c:cat>
          <c:val>
            <c:numRef>
              <c:f>Sheet1!$D$3:$D$25</c:f>
              <c:numCache>
                <c:formatCode>General</c:formatCode>
                <c:ptCount val="23"/>
                <c:pt idx="0">
                  <c:v>0</c:v>
                </c:pt>
                <c:pt idx="1">
                  <c:v>12</c:v>
                </c:pt>
                <c:pt idx="2">
                  <c:v>12</c:v>
                </c:pt>
                <c:pt idx="3">
                  <c:v>2</c:v>
                </c:pt>
                <c:pt idx="4">
                  <c:v>0</c:v>
                </c:pt>
                <c:pt idx="5">
                  <c:v>2</c:v>
                </c:pt>
                <c:pt idx="6">
                  <c:v>2</c:v>
                </c:pt>
                <c:pt idx="7">
                  <c:v>59</c:v>
                </c:pt>
                <c:pt idx="8">
                  <c:v>41</c:v>
                </c:pt>
                <c:pt idx="9">
                  <c:v>67</c:v>
                </c:pt>
                <c:pt idx="10">
                  <c:v>68</c:v>
                </c:pt>
                <c:pt idx="11">
                  <c:v>64</c:v>
                </c:pt>
                <c:pt idx="12">
                  <c:v>36</c:v>
                </c:pt>
                <c:pt idx="13">
                  <c:v>59</c:v>
                </c:pt>
                <c:pt idx="14">
                  <c:v>65</c:v>
                </c:pt>
                <c:pt idx="15">
                  <c:v>44</c:v>
                </c:pt>
                <c:pt idx="16">
                  <c:v>59</c:v>
                </c:pt>
                <c:pt idx="17">
                  <c:v>45</c:v>
                </c:pt>
                <c:pt idx="18">
                  <c:v>23</c:v>
                </c:pt>
                <c:pt idx="19">
                  <c:v>24</c:v>
                </c:pt>
                <c:pt idx="20">
                  <c:v>33</c:v>
                </c:pt>
                <c:pt idx="21">
                  <c:v>33</c:v>
                </c:pt>
                <c:pt idx="22">
                  <c:v>45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61209984"/>
        <c:axId val="61392000"/>
      </c:lineChart>
      <c:catAx>
        <c:axId val="61209984"/>
        <c:scaling>
          <c:orientation val="minMax"/>
        </c:scaling>
        <c:delete val="0"/>
        <c:axPos val="b"/>
        <c:majorTickMark val="out"/>
        <c:minorTickMark val="none"/>
        <c:tickLblPos val="nextTo"/>
        <c:crossAx val="61392000"/>
        <c:crosses val="autoZero"/>
        <c:auto val="1"/>
        <c:lblAlgn val="ctr"/>
        <c:lblOffset val="100"/>
        <c:noMultiLvlLbl val="0"/>
      </c:catAx>
      <c:valAx>
        <c:axId val="61392000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61209984"/>
        <c:crosses val="autoZero"/>
        <c:crossBetween val="between"/>
      </c:valAx>
    </c:plotArea>
    <c:legend>
      <c:legendPos val="r"/>
      <c:layout/>
      <c:overlay val="0"/>
    </c:legend>
    <c:plotVisOnly val="1"/>
    <c:dispBlanksAs val="zero"/>
    <c:showDLblsOverMax val="0"/>
  </c:chart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D18A17-AC20-4229-99ED-3B2B52E45D1A}" type="datetimeFigureOut">
              <a:rPr lang="en-GB" smtClean="0"/>
              <a:t>23/10/2015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090CB8-DC3A-4062-9E5A-FFC7C3C3A03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924325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D18A17-AC20-4229-99ED-3B2B52E45D1A}" type="datetimeFigureOut">
              <a:rPr lang="en-GB" smtClean="0"/>
              <a:t>23/10/2015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090CB8-DC3A-4062-9E5A-FFC7C3C3A03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464090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D18A17-AC20-4229-99ED-3B2B52E45D1A}" type="datetimeFigureOut">
              <a:rPr lang="en-GB" smtClean="0"/>
              <a:t>23/10/2015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090CB8-DC3A-4062-9E5A-FFC7C3C3A03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00954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D18A17-AC20-4229-99ED-3B2B52E45D1A}" type="datetimeFigureOut">
              <a:rPr lang="en-GB" smtClean="0"/>
              <a:t>23/10/2015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090CB8-DC3A-4062-9E5A-FFC7C3C3A03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15534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D18A17-AC20-4229-99ED-3B2B52E45D1A}" type="datetimeFigureOut">
              <a:rPr lang="en-GB" smtClean="0"/>
              <a:t>23/10/2015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090CB8-DC3A-4062-9E5A-FFC7C3C3A03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984794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D18A17-AC20-4229-99ED-3B2B52E45D1A}" type="datetimeFigureOut">
              <a:rPr lang="en-GB" smtClean="0"/>
              <a:t>23/10/2015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090CB8-DC3A-4062-9E5A-FFC7C3C3A03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027045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D18A17-AC20-4229-99ED-3B2B52E45D1A}" type="datetimeFigureOut">
              <a:rPr lang="en-GB" smtClean="0"/>
              <a:t>23/10/2015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090CB8-DC3A-4062-9E5A-FFC7C3C3A03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386480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D18A17-AC20-4229-99ED-3B2B52E45D1A}" type="datetimeFigureOut">
              <a:rPr lang="en-GB" smtClean="0"/>
              <a:t>23/10/2015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090CB8-DC3A-4062-9E5A-FFC7C3C3A03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940167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D18A17-AC20-4229-99ED-3B2B52E45D1A}" type="datetimeFigureOut">
              <a:rPr lang="en-GB" smtClean="0"/>
              <a:t>23/10/2015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090CB8-DC3A-4062-9E5A-FFC7C3C3A03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714148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D18A17-AC20-4229-99ED-3B2B52E45D1A}" type="datetimeFigureOut">
              <a:rPr lang="en-GB" smtClean="0"/>
              <a:t>23/10/2015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090CB8-DC3A-4062-9E5A-FFC7C3C3A03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319942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D18A17-AC20-4229-99ED-3B2B52E45D1A}" type="datetimeFigureOut">
              <a:rPr lang="en-GB" smtClean="0"/>
              <a:t>23/10/2015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090CB8-DC3A-4062-9E5A-FFC7C3C3A03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160229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D18A17-AC20-4229-99ED-3B2B52E45D1A}" type="datetimeFigureOut">
              <a:rPr lang="en-GB" smtClean="0"/>
              <a:t>23/10/2015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090CB8-DC3A-4062-9E5A-FFC7C3C3A03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914746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1520" y="188640"/>
            <a:ext cx="4608512" cy="1752600"/>
          </a:xfrm>
        </p:spPr>
        <p:txBody>
          <a:bodyPr/>
          <a:lstStyle/>
          <a:p>
            <a:r>
              <a:rPr lang="en-GB" dirty="0" smtClean="0"/>
              <a:t>Geographic spread</a:t>
            </a:r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5000" t="29762" r="40909" b="43615"/>
          <a:stretch/>
        </p:blipFill>
        <p:spPr>
          <a:xfrm>
            <a:off x="4747866" y="764704"/>
            <a:ext cx="4137827" cy="5472608"/>
          </a:xfrm>
          <a:prstGeom prst="rect">
            <a:avLst/>
          </a:prstGeom>
        </p:spPr>
      </p:pic>
      <p:graphicFrame>
        <p:nvGraphicFramePr>
          <p:cNvPr id="12" name="Table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98430328"/>
              </p:ext>
            </p:extLst>
          </p:nvPr>
        </p:nvGraphicFramePr>
        <p:xfrm>
          <a:off x="611560" y="1916832"/>
          <a:ext cx="3888432" cy="3845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28192"/>
                <a:gridCol w="2160240"/>
              </a:tblGrid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postcode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count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3200" dirty="0" smtClean="0"/>
                        <a:t>PO1</a:t>
                      </a:r>
                      <a:endParaRPr lang="en-GB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3200" dirty="0" smtClean="0"/>
                        <a:t>551</a:t>
                      </a:r>
                      <a:endParaRPr lang="en-GB" sz="3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3200" dirty="0" smtClean="0"/>
                        <a:t>PO2</a:t>
                      </a:r>
                      <a:endParaRPr lang="en-GB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3200" dirty="0" smtClean="0"/>
                        <a:t>163</a:t>
                      </a:r>
                      <a:endParaRPr lang="en-GB" sz="3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3200" dirty="0" smtClean="0"/>
                        <a:t>PO3</a:t>
                      </a:r>
                      <a:endParaRPr lang="en-GB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3200" dirty="0" smtClean="0"/>
                        <a:t>31</a:t>
                      </a:r>
                      <a:endParaRPr lang="en-GB" sz="3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3200" dirty="0" smtClean="0"/>
                        <a:t>PO4</a:t>
                      </a:r>
                      <a:endParaRPr lang="en-GB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3200" dirty="0" smtClean="0"/>
                        <a:t>1464</a:t>
                      </a:r>
                      <a:endParaRPr lang="en-GB" sz="3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3200" dirty="0" smtClean="0"/>
                        <a:t>PO5</a:t>
                      </a:r>
                      <a:endParaRPr lang="en-GB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3200" dirty="0" smtClean="0"/>
                        <a:t>1553</a:t>
                      </a:r>
                      <a:endParaRPr lang="en-GB" sz="3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3200" dirty="0" smtClean="0"/>
                        <a:t>PO6</a:t>
                      </a:r>
                      <a:endParaRPr lang="en-GB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3200" dirty="0" smtClean="0"/>
                        <a:t>34</a:t>
                      </a:r>
                      <a:endParaRPr lang="en-GB" sz="32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27298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50m rule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777" t="21627" r="24255" b="14962"/>
          <a:stretch/>
        </p:blipFill>
        <p:spPr bwMode="auto">
          <a:xfrm>
            <a:off x="971600" y="1174281"/>
            <a:ext cx="6912768" cy="51378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194345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Other approaches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141168"/>
          </a:xfrm>
        </p:spPr>
        <p:txBody>
          <a:bodyPr>
            <a:normAutofit lnSpcReduction="10000"/>
          </a:bodyPr>
          <a:lstStyle/>
          <a:p>
            <a:r>
              <a:rPr lang="en-GB" dirty="0" smtClean="0"/>
              <a:t>Bath and NE Somerset: If 25% of properties in census output area are HMOs and 25% within 100m then refuse</a:t>
            </a:r>
          </a:p>
          <a:p>
            <a:r>
              <a:rPr lang="en-GB" dirty="0" smtClean="0"/>
              <a:t>York: neighbourhood area concentration under 20% and proportion within 100m under 10% then pass</a:t>
            </a:r>
          </a:p>
          <a:p>
            <a:r>
              <a:rPr lang="en-GB" dirty="0" smtClean="0"/>
              <a:t>Oxford: proportion within 100m of street length under 20% then pass</a:t>
            </a:r>
          </a:p>
          <a:p>
            <a:r>
              <a:rPr lang="en-GB" dirty="0" smtClean="0"/>
              <a:t>Southampton: proportion within 40m under 20% then pass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308056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Number of applications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-2124744" y="836712"/>
            <a:ext cx="8229600" cy="4525963"/>
          </a:xfrm>
        </p:spPr>
        <p:txBody>
          <a:bodyPr/>
          <a:lstStyle/>
          <a:p>
            <a:pPr marL="0" indent="0">
              <a:buNone/>
            </a:pPr>
            <a:r>
              <a:rPr lang="en-GB" dirty="0" smtClean="0"/>
              <a:t>   </a:t>
            </a:r>
            <a:endParaRPr lang="en-GB" dirty="0"/>
          </a:p>
        </p:txBody>
      </p:sp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69303144"/>
              </p:ext>
            </p:extLst>
          </p:nvPr>
        </p:nvGraphicFramePr>
        <p:xfrm>
          <a:off x="611560" y="620688"/>
          <a:ext cx="7992888" cy="57606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24960561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95</TotalTime>
  <Words>87</Words>
  <Application>Microsoft Office PowerPoint</Application>
  <PresentationFormat>On-screen Show (4:3)</PresentationFormat>
  <Paragraphs>23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PowerPoint Presentation</vt:lpstr>
      <vt:lpstr>50m rule</vt:lpstr>
      <vt:lpstr>Other approaches</vt:lpstr>
      <vt:lpstr>Number of applications</vt:lpstr>
    </vt:vector>
  </TitlesOfParts>
  <Company>Portsmouth City Council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Stubbs, Luke (Cllr)</dc:creator>
  <cp:lastModifiedBy>Stubbs, Luke (Cllr)</cp:lastModifiedBy>
  <cp:revision>12</cp:revision>
  <dcterms:created xsi:type="dcterms:W3CDTF">2015-10-23T05:54:59Z</dcterms:created>
  <dcterms:modified xsi:type="dcterms:W3CDTF">2015-10-23T07:33:44Z</dcterms:modified>
</cp:coreProperties>
</file>