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7"/>
  </p:notesMasterIdLst>
  <p:sldIdLst>
    <p:sldId id="259" r:id="rId5"/>
    <p:sldId id="1551" r:id="rId6"/>
    <p:sldId id="1549" r:id="rId7"/>
    <p:sldId id="337" r:id="rId8"/>
    <p:sldId id="339" r:id="rId9"/>
    <p:sldId id="340" r:id="rId10"/>
    <p:sldId id="341" r:id="rId11"/>
    <p:sldId id="344" r:id="rId12"/>
    <p:sldId id="343" r:id="rId13"/>
    <p:sldId id="345" r:id="rId14"/>
    <p:sldId id="2147139233" r:id="rId15"/>
    <p:sldId id="214713923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2CDFF6-55ED-48E6-BF13-6BA55D5951AA}" v="3468" dt="2026-03-17T10:58:54.100"/>
    <p1510:client id="{1CC069E1-20AD-58CB-79DF-AA146E09C94C}" v="622" dt="2026-03-16T17:22:17.452"/>
    <p1510:client id="{225ACB10-83F4-0317-3542-FFD3F6C2E202}" v="245" dt="2026-03-17T09:34:59.692"/>
    <p1510:client id="{7C29305C-D66E-35DB-3C37-EA2BD9BF4637}" v="2" dt="2026-03-17T13:14:33.497"/>
    <p1510:client id="{B9EA7F67-0D40-6D2B-E2DA-AECC76E9F310}" v="7" dt="2026-03-16T18:16:11.3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91ABB1-1745-4369-8B68-7006BC8FF31E}" type="datetimeFigureOut">
              <a:rPr lang="en-GB" smtClean="0"/>
              <a:t>31/03/2026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2387C8-FC91-4A3C-9634-2B17C6CC0AF5}" type="slidenum">
              <a:rPr lang="en-GB" smtClean="0"/>
              <a:t>‹#›</a:t>
            </a:fld>
            <a:endParaRPr lang="en-GB"/>
          </a:p>
        </p:txBody>
      </p:sp>
    </p:spTree>
    <p:extLst>
      <p:ext uri="{BB962C8B-B14F-4D97-AF65-F5344CB8AC3E}">
        <p14:creationId xmlns:p14="http://schemas.microsoft.com/office/powerpoint/2010/main" val="2154768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42387C8-FC91-4A3C-9634-2B17C6CC0AF5}" type="slidenum">
              <a:rPr lang="en-GB" smtClean="0"/>
              <a:t>1</a:t>
            </a:fld>
            <a:endParaRPr lang="en-GB"/>
          </a:p>
        </p:txBody>
      </p:sp>
    </p:spTree>
    <p:extLst>
      <p:ext uri="{BB962C8B-B14F-4D97-AF65-F5344CB8AC3E}">
        <p14:creationId xmlns:p14="http://schemas.microsoft.com/office/powerpoint/2010/main" val="1277483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DD3EF-0344-51B7-FE8F-84E5DE24EA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1386F8-478A-796C-C79D-47F0D57C6A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DA5FA1-3A3B-127C-781E-0C754E3235A6}"/>
              </a:ext>
            </a:extLst>
          </p:cNvPr>
          <p:cNvSpPr>
            <a:spLocks noGrp="1"/>
          </p:cNvSpPr>
          <p:nvPr>
            <p:ph type="body" idx="1"/>
          </p:nvPr>
        </p:nvSpPr>
        <p:spPr/>
        <p:txBody>
          <a:bodyPr/>
          <a:lstStyle/>
          <a:p>
            <a:r>
              <a:rPr lang="en-GB">
                <a:ea typeface="Calibri"/>
                <a:cs typeface="Calibri"/>
              </a:rPr>
              <a:t>We understand that you may have many different thoughts and questions on the effect of the changes to the Part 1 procedure.  Here in the PAS team we have reflected on the changes and we wanted to share these initial observations with you:</a:t>
            </a:r>
          </a:p>
          <a:p>
            <a:endParaRPr lang="en-GB">
              <a:ea typeface="Calibri"/>
              <a:cs typeface="Calibri"/>
            </a:endParaRPr>
          </a:p>
          <a:p>
            <a:pPr marL="228600" indent="-228600">
              <a:buAutoNum type="arabicPeriod"/>
            </a:pPr>
            <a:r>
              <a:rPr lang="en-GB">
                <a:ea typeface="Calibri"/>
                <a:cs typeface="Calibri"/>
              </a:rPr>
              <a:t>Firstly we expect that most of you will welcome the changes, certainly in principle, and particularly preventing the submission of amendments or further information at appeal stage.  That said, we know how busy you are and we recognise  there will be a </a:t>
            </a:r>
            <a:r>
              <a:rPr lang="en-GB" err="1">
                <a:ea typeface="Calibri"/>
                <a:cs typeface="Calibri"/>
              </a:rPr>
              <a:t>familiaration</a:t>
            </a:r>
            <a:r>
              <a:rPr lang="en-GB">
                <a:ea typeface="Calibri"/>
                <a:cs typeface="Calibri"/>
              </a:rPr>
              <a:t> process to go through and additional work to update guidance and notices for example.  </a:t>
            </a:r>
          </a:p>
          <a:p>
            <a:pPr marL="228600" indent="-228600">
              <a:buAutoNum type="arabicPeriod"/>
            </a:pPr>
            <a:endParaRPr lang="en-GB">
              <a:ea typeface="Calibri"/>
              <a:cs typeface="Calibri"/>
            </a:endParaRPr>
          </a:p>
          <a:p>
            <a:r>
              <a:rPr lang="en-GB">
                <a:ea typeface="Calibri"/>
                <a:cs typeface="Calibri"/>
              </a:rPr>
              <a:t>2. We think that the changes reinforce the need for a number of key points – which relate back to the principles of best practice in planning.  </a:t>
            </a:r>
          </a:p>
          <a:p>
            <a:endParaRPr lang="en-GB">
              <a:ea typeface="Calibri"/>
              <a:cs typeface="Calibri"/>
            </a:endParaRPr>
          </a:p>
          <a:p>
            <a:pPr marL="171450" indent="-171450">
              <a:buFontTx/>
              <a:buChar char="-"/>
            </a:pPr>
            <a:r>
              <a:rPr lang="en-GB">
                <a:ea typeface="Calibri"/>
                <a:cs typeface="Calibri"/>
              </a:rPr>
              <a:t>Effective pre-app services – the general thrust of the changes is putting the emphasis on the applicant to submit higher quality applications so early and effective engagement is key.</a:t>
            </a:r>
          </a:p>
          <a:p>
            <a:pPr marL="171450" indent="-171450">
              <a:buFontTx/>
              <a:buChar char="-"/>
            </a:pPr>
            <a:r>
              <a:rPr lang="en-GB">
                <a:ea typeface="Calibri"/>
                <a:cs typeface="Calibri"/>
              </a:rPr>
              <a:t>Local lists need to be up to date and easily accessible on your websites </a:t>
            </a:r>
          </a:p>
          <a:p>
            <a:pPr marL="171450" indent="-171450">
              <a:buFontTx/>
              <a:buChar char="-"/>
            </a:pPr>
            <a:r>
              <a:rPr lang="en-GB">
                <a:ea typeface="Calibri"/>
                <a:cs typeface="Calibri"/>
              </a:rPr>
              <a:t>In regards to committee overturns in particular, chairs need to be well-trained and strong, and they must ensure that members explain their reasons for refusing applications contrary to officer recommendation&gt;  This must be  captured in the minutes of the committee meeting, as this forms a key part of the council’s case at appeal.  </a:t>
            </a:r>
          </a:p>
          <a:p>
            <a:pPr marL="171450" indent="-171450">
              <a:buFontTx/>
              <a:buChar char="-"/>
            </a:pPr>
            <a:r>
              <a:rPr lang="en-GB">
                <a:ea typeface="Calibri"/>
                <a:cs typeface="Calibri"/>
              </a:rPr>
              <a:t>Case officers having the time and space to communicate effectively with applicants and agents before applications are decided.  Reasons for refusal should not come as a surprise and opportunities to reduce these should be taken. </a:t>
            </a:r>
          </a:p>
          <a:p>
            <a:pPr marL="171450" indent="-171450">
              <a:buFontTx/>
              <a:buChar char="-"/>
            </a:pPr>
            <a:r>
              <a:rPr lang="en-GB">
                <a:ea typeface="Calibri"/>
                <a:cs typeface="Calibri"/>
              </a:rPr>
              <a:t>As there is no opportunity to submit a statement of case, your only chance is the officer report.  As such they must robustly justify reasons for refusal but should remain concise</a:t>
            </a:r>
          </a:p>
          <a:p>
            <a:pPr marL="171450" indent="-171450">
              <a:buFontTx/>
              <a:buChar char="-"/>
            </a:pPr>
            <a:endParaRPr lang="en-GB">
              <a:ea typeface="Calibri"/>
              <a:cs typeface="Calibri"/>
            </a:endParaRPr>
          </a:p>
          <a:p>
            <a:pPr marL="171450" indent="-171450">
              <a:buFontTx/>
              <a:buChar char="-"/>
            </a:pPr>
            <a:r>
              <a:rPr lang="en-GB">
                <a:ea typeface="Calibri"/>
                <a:cs typeface="Calibri"/>
              </a:rPr>
              <a:t>An appropriate team member to take the lead on training all relevant officers on the part 1 changes and implementing the necessary changes to your procedures, letters, websites etc.  It is really important that the changes are communicated to your members and customers also.  </a:t>
            </a:r>
            <a:endParaRPr lang="en-GB"/>
          </a:p>
          <a:p>
            <a:endParaRPr lang="en-GB">
              <a:ea typeface="Calibri"/>
              <a:cs typeface="Calibri"/>
            </a:endParaRPr>
          </a:p>
          <a:p>
            <a:endParaRPr lang="en-GB">
              <a:ea typeface="Calibri"/>
              <a:cs typeface="Calibri"/>
            </a:endParaRPr>
          </a:p>
        </p:txBody>
      </p:sp>
      <p:sp>
        <p:nvSpPr>
          <p:cNvPr id="4" name="Slide Number Placeholder 3">
            <a:extLst>
              <a:ext uri="{FF2B5EF4-FFF2-40B4-BE49-F238E27FC236}">
                <a16:creationId xmlns:a16="http://schemas.microsoft.com/office/drawing/2014/main" id="{C4E0E11C-42BB-46C7-0D2E-489E13457709}"/>
              </a:ext>
            </a:extLst>
          </p:cNvPr>
          <p:cNvSpPr>
            <a:spLocks noGrp="1"/>
          </p:cNvSpPr>
          <p:nvPr>
            <p:ph type="sldNum" sz="quarter" idx="5"/>
          </p:nvPr>
        </p:nvSpPr>
        <p:spPr/>
        <p:txBody>
          <a:bodyPr/>
          <a:lstStyle/>
          <a:p>
            <a:fld id="{D42387C8-FC91-4A3C-9634-2B17C6CC0AF5}" type="slidenum">
              <a:rPr lang="en-GB" smtClean="0"/>
              <a:t>10</a:t>
            </a:fld>
            <a:endParaRPr lang="en-GB"/>
          </a:p>
        </p:txBody>
      </p:sp>
    </p:spTree>
    <p:extLst>
      <p:ext uri="{BB962C8B-B14F-4D97-AF65-F5344CB8AC3E}">
        <p14:creationId xmlns:p14="http://schemas.microsoft.com/office/powerpoint/2010/main" val="3861528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Here at PAS we have lots of support available for you in development management, in the form of online resources and toolkits.  </a:t>
            </a:r>
          </a:p>
          <a:p>
            <a:endParaRPr lang="en-GB"/>
          </a:p>
          <a:p>
            <a:r>
              <a:rPr lang="en-GB"/>
              <a:t>We really do recommend following the links in the slides to see what is available.</a:t>
            </a:r>
          </a:p>
          <a:p>
            <a:endParaRPr lang="en-GB"/>
          </a:p>
          <a:p>
            <a:r>
              <a:rPr lang="en-GB"/>
              <a:t>For example on the development management pages we have best practice from high </a:t>
            </a:r>
            <a:r>
              <a:rPr lang="en-GB" err="1"/>
              <a:t>perfomring</a:t>
            </a:r>
            <a:r>
              <a:rPr lang="en-GB"/>
              <a:t> councils on writing robust officer reports.  </a:t>
            </a:r>
            <a:endParaRPr lang="en-GB">
              <a:ea typeface="Calibri"/>
              <a:cs typeface="Calibri"/>
            </a:endParaRPr>
          </a:p>
          <a:p>
            <a:r>
              <a:rPr lang="en-GB">
                <a:ea typeface="Calibri"/>
                <a:cs typeface="Calibri"/>
              </a:rPr>
              <a:t>We have a set of 10 key principles for running successful pre-application and PPA services.</a:t>
            </a:r>
          </a:p>
          <a:p>
            <a:r>
              <a:rPr lang="en-GB">
                <a:ea typeface="Calibri"/>
                <a:cs typeface="Calibri"/>
              </a:rPr>
              <a:t>And we have a section dedicated to planning committee including a toolkit with a wealth of best practice from chairing skills, to officer presentations.  </a:t>
            </a:r>
          </a:p>
          <a:p>
            <a:endParaRPr lang="en-GB">
              <a:ea typeface="Calibri"/>
              <a:cs typeface="Calibri"/>
            </a:endParaRPr>
          </a:p>
          <a:p>
            <a:r>
              <a:rPr lang="en-GB">
                <a:ea typeface="Calibri"/>
                <a:cs typeface="Calibri"/>
              </a:rPr>
              <a:t>Please do utilise these resources, and we hope they will assist you in realising the intended benefits of the changes to the appeals procedure.   </a:t>
            </a:r>
          </a:p>
          <a:p>
            <a:endParaRPr lang="en-GB">
              <a:ea typeface="Calibri"/>
              <a:cs typeface="Calibri"/>
            </a:endParaRPr>
          </a:p>
          <a:p>
            <a:r>
              <a:rPr lang="en-GB">
                <a:ea typeface="Calibri"/>
                <a:cs typeface="Calibri"/>
              </a:rPr>
              <a:t>thank you very much for listening and I hope this has been a useful overview and reflection.     I will now hand back to Anna and Garreth for a discussion on the </a:t>
            </a:r>
            <a:r>
              <a:rPr lang="en-GB" err="1">
                <a:ea typeface="Calibri"/>
                <a:cs typeface="Calibri"/>
              </a:rPr>
              <a:t>slido</a:t>
            </a:r>
            <a:r>
              <a:rPr lang="en-GB">
                <a:ea typeface="Calibri"/>
                <a:cs typeface="Calibri"/>
              </a:rPr>
              <a:t> feedback.  </a:t>
            </a:r>
            <a:endParaRPr lang="en-GB"/>
          </a:p>
          <a:p>
            <a:endParaRPr lang="en-GB">
              <a:ea typeface="Calibri"/>
              <a:cs typeface="Calibri"/>
            </a:endParaRPr>
          </a:p>
          <a:p>
            <a:endParaRPr lang="en-GB">
              <a:ea typeface="Calibri"/>
              <a:cs typeface="Calibri"/>
            </a:endParaRPr>
          </a:p>
          <a:p>
            <a:endParaRPr lang="en-GB">
              <a:ea typeface="Calibri"/>
              <a:cs typeface="Calibri"/>
            </a:endParaRPr>
          </a:p>
        </p:txBody>
      </p:sp>
      <p:sp>
        <p:nvSpPr>
          <p:cNvPr id="4" name="Slide Number Placeholder 3"/>
          <p:cNvSpPr>
            <a:spLocks noGrp="1"/>
          </p:cNvSpPr>
          <p:nvPr>
            <p:ph type="sldNum" sz="quarter" idx="5"/>
          </p:nvPr>
        </p:nvSpPr>
        <p:spPr/>
        <p:txBody>
          <a:bodyPr/>
          <a:lstStyle/>
          <a:p>
            <a:fld id="{D42387C8-FC91-4A3C-9634-2B17C6CC0AF5}" type="slidenum">
              <a:rPr lang="en-GB" smtClean="0"/>
              <a:t>11</a:t>
            </a:fld>
            <a:endParaRPr lang="en-GB"/>
          </a:p>
        </p:txBody>
      </p:sp>
    </p:spTree>
    <p:extLst>
      <p:ext uri="{BB962C8B-B14F-4D97-AF65-F5344CB8AC3E}">
        <p14:creationId xmlns:p14="http://schemas.microsoft.com/office/powerpoint/2010/main" val="32453189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D3675-D1F0-1556-0899-DB3C63B7E2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20554A-4267-CC8A-1FEC-9C1F28A78F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8B9F6B-0512-8110-B897-30B9C801A1C2}"/>
              </a:ext>
            </a:extLst>
          </p:cNvPr>
          <p:cNvSpPr>
            <a:spLocks noGrp="1"/>
          </p:cNvSpPr>
          <p:nvPr>
            <p:ph type="body" idx="1"/>
          </p:nvPr>
        </p:nvSpPr>
        <p:spPr/>
        <p:txBody>
          <a:bodyPr/>
          <a:lstStyle/>
          <a:p>
            <a:pPr marL="342900" lvl="0" indent="-342900">
              <a:lnSpc>
                <a:spcPts val="1200"/>
              </a:lnSpc>
              <a:buFont typeface="Symbol" panose="05050102010706020507" pitchFamily="18" charset="2"/>
              <a:buChar char=""/>
            </a:pPr>
            <a:endParaRPr lang="en-GB"/>
          </a:p>
        </p:txBody>
      </p:sp>
      <p:sp>
        <p:nvSpPr>
          <p:cNvPr id="4" name="Slide Number Placeholder 3">
            <a:extLst>
              <a:ext uri="{FF2B5EF4-FFF2-40B4-BE49-F238E27FC236}">
                <a16:creationId xmlns:a16="http://schemas.microsoft.com/office/drawing/2014/main" id="{C6E4EF44-A8B4-C388-A7A7-D6ACF6703DCB}"/>
              </a:ext>
            </a:extLst>
          </p:cNvPr>
          <p:cNvSpPr>
            <a:spLocks noGrp="1"/>
          </p:cNvSpPr>
          <p:nvPr>
            <p:ph type="sldNum" sz="quarter" idx="5"/>
          </p:nvPr>
        </p:nvSpPr>
        <p:spPr/>
        <p:txBody>
          <a:bodyPr/>
          <a:lstStyle/>
          <a:p>
            <a:fld id="{D42387C8-FC91-4A3C-9634-2B17C6CC0AF5}" type="slidenum">
              <a:rPr lang="en-GB" smtClean="0"/>
              <a:t>12</a:t>
            </a:fld>
            <a:endParaRPr lang="en-GB"/>
          </a:p>
        </p:txBody>
      </p:sp>
    </p:spTree>
    <p:extLst>
      <p:ext uri="{BB962C8B-B14F-4D97-AF65-F5344CB8AC3E}">
        <p14:creationId xmlns:p14="http://schemas.microsoft.com/office/powerpoint/2010/main" val="446523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ea typeface="Calibri"/>
                <a:cs typeface="Calibri"/>
              </a:rPr>
              <a:t>Anna</a:t>
            </a:r>
            <a:endParaRPr lang="en-GB"/>
          </a:p>
        </p:txBody>
      </p:sp>
      <p:sp>
        <p:nvSpPr>
          <p:cNvPr id="4" name="Slide Number Placeholder 3"/>
          <p:cNvSpPr>
            <a:spLocks noGrp="1"/>
          </p:cNvSpPr>
          <p:nvPr>
            <p:ph type="sldNum" sz="quarter" idx="5"/>
          </p:nvPr>
        </p:nvSpPr>
        <p:spPr/>
        <p:txBody>
          <a:bodyPr/>
          <a:lstStyle/>
          <a:p>
            <a:fld id="{D42387C8-FC91-4A3C-9634-2B17C6CC0AF5}" type="slidenum">
              <a:rPr lang="en-GB" smtClean="0"/>
              <a:t>2</a:t>
            </a:fld>
            <a:endParaRPr lang="en-GB"/>
          </a:p>
        </p:txBody>
      </p:sp>
    </p:spTree>
    <p:extLst>
      <p:ext uri="{BB962C8B-B14F-4D97-AF65-F5344CB8AC3E}">
        <p14:creationId xmlns:p14="http://schemas.microsoft.com/office/powerpoint/2010/main" val="4044176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ts val="1200"/>
              </a:lnSpc>
            </a:pPr>
            <a:r>
              <a:rPr lang="en-GB">
                <a:ea typeface="Calibri" panose="020F0502020204030204"/>
                <a:cs typeface="Calibri" panose="020F0502020204030204"/>
              </a:rPr>
              <a:t>Anna with Garreth monitoring </a:t>
            </a:r>
            <a:r>
              <a:rPr lang="en-GB" err="1">
                <a:ea typeface="Calibri" panose="020F0502020204030204"/>
                <a:cs typeface="Calibri" panose="020F0502020204030204"/>
              </a:rPr>
              <a:t>Slido</a:t>
            </a:r>
            <a:endParaRPr lang="en-GB">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D42387C8-FC91-4A3C-9634-2B17C6CC0AF5}" type="slidenum">
              <a:rPr lang="en-GB" smtClean="0"/>
              <a:t>3</a:t>
            </a:fld>
            <a:endParaRPr lang="en-GB"/>
          </a:p>
        </p:txBody>
      </p:sp>
    </p:spTree>
    <p:extLst>
      <p:ext uri="{BB962C8B-B14F-4D97-AF65-F5344CB8AC3E}">
        <p14:creationId xmlns:p14="http://schemas.microsoft.com/office/powerpoint/2010/main" val="39162006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Lauren from here onwards</a:t>
            </a:r>
          </a:p>
          <a:p>
            <a:endParaRPr lang="en-US">
              <a:ea typeface="Calibri"/>
              <a:cs typeface="Calibri"/>
            </a:endParaRPr>
          </a:p>
          <a:p>
            <a:r>
              <a:rPr lang="en-US">
                <a:ea typeface="Calibri"/>
                <a:cs typeface="Calibri"/>
              </a:rPr>
              <a:t>As many of you will recall...the part 1 written reps process came into effect in 2009 in relation to householder apps, and expanded in 2013 to include minor commercial apps and advertisement consents.  It provided for a simpler, quicker process, and faster determination of these appeals by the Planning Inspectorate, known as PINS.  PINS administer the planning appeals system and determine appeals, on behalf of the Sec of State.</a:t>
            </a:r>
          </a:p>
          <a:p>
            <a:endParaRPr lang="en-US">
              <a:ea typeface="Calibri"/>
              <a:cs typeface="Calibri"/>
            </a:endParaRPr>
          </a:p>
          <a:p>
            <a:r>
              <a:rPr lang="en-US">
                <a:ea typeface="Calibri"/>
                <a:cs typeface="Calibri"/>
              </a:rPr>
              <a:t>The amendment to the written reps procedure regulations means that the part 1 expedited procedure becomes the default appeal procedure for all appeals under section 78(1) of the TCPA.  A list of appeals which will follow the part 1 procedure is found at para 9.1.3 in the amended procedural guide for appeals.  Importantly these regulations also clarify that under this route, no new material can be submitted by appellants when they appeal.  They come into force on 1st April and therefore affect </a:t>
            </a:r>
            <a:r>
              <a:rPr lang="en-US" err="1">
                <a:ea typeface="Calibri"/>
                <a:cs typeface="Calibri"/>
              </a:rPr>
              <a:t>plann</a:t>
            </a:r>
            <a:r>
              <a:rPr lang="en-US">
                <a:ea typeface="Calibri"/>
                <a:cs typeface="Calibri"/>
              </a:rPr>
              <a:t>ing applications submitted on or after 1 April (</a:t>
            </a:r>
            <a:r>
              <a:rPr lang="en-US" b="1">
                <a:ea typeface="Calibri"/>
                <a:cs typeface="Calibri"/>
              </a:rPr>
              <a:t>note – explanatory memorandum states "applications made".  </a:t>
            </a:r>
          </a:p>
          <a:p>
            <a:endParaRPr lang="en-US">
              <a:ea typeface="Calibri"/>
              <a:cs typeface="Calibri"/>
            </a:endParaRPr>
          </a:p>
          <a:p>
            <a:pPr marL="171450" indent="-171450">
              <a:buFont typeface="Arial"/>
              <a:buChar char="•"/>
            </a:pPr>
            <a:r>
              <a:rPr lang="en-US">
                <a:ea typeface="Calibri"/>
                <a:cs typeface="Calibri"/>
              </a:rPr>
              <a:t>The vast majority of appeals are written representations, 95% in fact at the latest count.    </a:t>
            </a:r>
          </a:p>
          <a:p>
            <a:pPr marL="171450" indent="-171450">
              <a:buFont typeface="Arial"/>
              <a:buChar char="•"/>
            </a:pPr>
            <a:r>
              <a:rPr lang="en-US">
                <a:ea typeface="Calibri"/>
                <a:cs typeface="Calibri"/>
              </a:rPr>
              <a:t>Only 4% of appeals are hearings (this is where the planning inspector needs to ask questions about the evidence) </a:t>
            </a:r>
          </a:p>
          <a:p>
            <a:pPr marL="171450" indent="-171450">
              <a:buFont typeface="Arial"/>
              <a:buChar char="•"/>
            </a:pPr>
            <a:r>
              <a:rPr lang="en-US">
                <a:ea typeface="Calibri"/>
                <a:cs typeface="Calibri"/>
              </a:rPr>
              <a:t>and only 1% of appeals are inquiries and this is when it is necessary to test evidence under cross examination.  </a:t>
            </a:r>
          </a:p>
        </p:txBody>
      </p:sp>
      <p:sp>
        <p:nvSpPr>
          <p:cNvPr id="4" name="Slide Number Placeholder 3"/>
          <p:cNvSpPr>
            <a:spLocks noGrp="1"/>
          </p:cNvSpPr>
          <p:nvPr>
            <p:ph type="sldNum" sz="quarter" idx="5"/>
          </p:nvPr>
        </p:nvSpPr>
        <p:spPr/>
        <p:txBody>
          <a:bodyPr/>
          <a:lstStyle/>
          <a:p>
            <a:fld id="{D42387C8-FC91-4A3C-9634-2B17C6CC0AF5}" type="slidenum">
              <a:rPr lang="en-GB" smtClean="0"/>
              <a:t>4</a:t>
            </a:fld>
            <a:endParaRPr lang="en-GB"/>
          </a:p>
        </p:txBody>
      </p:sp>
    </p:spTree>
    <p:extLst>
      <p:ext uri="{BB962C8B-B14F-4D97-AF65-F5344CB8AC3E}">
        <p14:creationId xmlns:p14="http://schemas.microsoft.com/office/powerpoint/2010/main" val="2525479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r>
              <a:rPr lang="en-US">
                <a:ea typeface="Calibri"/>
                <a:cs typeface="Calibri"/>
              </a:rPr>
              <a:t>The current expedited procedure for householders allows for the quicker determination of appeals as there is no opportunity for any party to submit further reps.  All reps submitted during the application form part of the appeal and so in effect, the appeal is determined on the same basis as the original app.  </a:t>
            </a:r>
            <a:endParaRPr lang="en-US"/>
          </a:p>
          <a:p>
            <a:pPr marL="285750" indent="-285750">
              <a:buFont typeface="Arial"/>
              <a:buChar char="•"/>
            </a:pPr>
            <a:r>
              <a:rPr lang="en-US">
                <a:ea typeface="Calibri"/>
                <a:cs typeface="Calibri"/>
              </a:rPr>
              <a:t>However, the standard written reps procedure allows appellants and LPAs to submit further information and evidence and to comment on each others reps.  3rd parties can also submit further reps and comment on the appellant's case.  All together, this causes additional delay.  </a:t>
            </a:r>
          </a:p>
          <a:p>
            <a:pPr marL="285750" indent="-285750">
              <a:buFont typeface="Arial"/>
              <a:buChar char="•"/>
            </a:pPr>
            <a:endParaRPr lang="en-US">
              <a:ea typeface="Calibri"/>
              <a:cs typeface="Calibri"/>
            </a:endParaRPr>
          </a:p>
          <a:p>
            <a:pPr marL="285750" indent="-285750">
              <a:buFont typeface="Arial"/>
              <a:buChar char="•"/>
            </a:pPr>
            <a:r>
              <a:rPr lang="en-US">
                <a:ea typeface="Calibri"/>
                <a:cs typeface="Calibri"/>
              </a:rPr>
              <a:t>MHCLG stats show that in the year ending March 24, PINS determined almost 14K appeals, of which almost 9K were through the standard written reps procedure.  Such appeal types take on average 29 weeks to determine, compared to h/</a:t>
            </a:r>
            <a:r>
              <a:rPr lang="en-US" err="1">
                <a:ea typeface="Calibri"/>
                <a:cs typeface="Calibri"/>
              </a:rPr>
              <a:t>hs</a:t>
            </a:r>
            <a:r>
              <a:rPr lang="en-US">
                <a:ea typeface="Calibri"/>
                <a:cs typeface="Calibri"/>
              </a:rPr>
              <a:t> through the expedited procedure took an average of 11 weeks less.</a:t>
            </a:r>
          </a:p>
          <a:p>
            <a:pPr marL="285750" indent="-285750">
              <a:buFont typeface="Arial"/>
              <a:buChar char="•"/>
            </a:pPr>
            <a:r>
              <a:rPr lang="en-US">
                <a:ea typeface="Calibri"/>
                <a:cs typeface="Calibri"/>
              </a:rPr>
              <a:t>For these reasons, expanding the expedited procedure will allow more appeals to be decided more quickly.  </a:t>
            </a:r>
          </a:p>
          <a:p>
            <a:pPr marL="285750" indent="-285750">
              <a:buFont typeface="Arial"/>
              <a:buChar char="•"/>
            </a:pPr>
            <a:r>
              <a:rPr lang="en-US">
                <a:ea typeface="Calibri"/>
                <a:cs typeface="Calibri"/>
              </a:rPr>
              <a:t>It will reduce some of the pressure and time spent by LPAs by removing the need to submit a statement of case.</a:t>
            </a:r>
          </a:p>
          <a:p>
            <a:pPr marL="285750" indent="-285750">
              <a:buFont typeface="Arial"/>
              <a:buChar char="•"/>
            </a:pPr>
            <a:r>
              <a:rPr lang="en-US">
                <a:ea typeface="Calibri"/>
                <a:cs typeface="Calibri"/>
              </a:rPr>
              <a:t>And it will remove the  need to process and publish reps from interested parties.  </a:t>
            </a:r>
          </a:p>
          <a:p>
            <a:pPr marL="285750" indent="-285750">
              <a:buFont typeface="Arial"/>
              <a:buChar char="•"/>
            </a:pPr>
            <a:r>
              <a:rPr lang="en-US">
                <a:ea typeface="Calibri"/>
                <a:cs typeface="Calibri"/>
              </a:rPr>
              <a:t>Because no new or amended information can be submitted, The changes will encourage applicants to submit high quality, complete submissions at the outset and potentially reduce the number of appeals as a result – thereby keeping decisions local.</a:t>
            </a:r>
          </a:p>
          <a:p>
            <a:pPr marL="285750" indent="-285750">
              <a:buFont typeface="Arial"/>
              <a:buChar char="•"/>
            </a:pPr>
            <a:endParaRPr lang="en-US">
              <a:ea typeface="Calibri"/>
              <a:cs typeface="Calibri"/>
            </a:endParaRPr>
          </a:p>
        </p:txBody>
      </p:sp>
      <p:sp>
        <p:nvSpPr>
          <p:cNvPr id="4" name="Slide Number Placeholder 3"/>
          <p:cNvSpPr>
            <a:spLocks noGrp="1"/>
          </p:cNvSpPr>
          <p:nvPr>
            <p:ph type="sldNum" sz="quarter" idx="5"/>
          </p:nvPr>
        </p:nvSpPr>
        <p:spPr/>
        <p:txBody>
          <a:bodyPr/>
          <a:lstStyle/>
          <a:p>
            <a:fld id="{D42387C8-FC91-4A3C-9634-2B17C6CC0AF5}" type="slidenum">
              <a:rPr lang="en-GB" smtClean="0"/>
              <a:t>5</a:t>
            </a:fld>
            <a:endParaRPr lang="en-GB"/>
          </a:p>
        </p:txBody>
      </p:sp>
    </p:spTree>
    <p:extLst>
      <p:ext uri="{BB962C8B-B14F-4D97-AF65-F5344CB8AC3E}">
        <p14:creationId xmlns:p14="http://schemas.microsoft.com/office/powerpoint/2010/main" val="36599959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This slide </a:t>
            </a:r>
            <a:r>
              <a:rPr lang="en-US" err="1">
                <a:ea typeface="Calibri"/>
                <a:cs typeface="Calibri"/>
              </a:rPr>
              <a:t>summarises</a:t>
            </a:r>
            <a:r>
              <a:rPr lang="en-US">
                <a:ea typeface="Calibri"/>
                <a:cs typeface="Calibri"/>
              </a:rPr>
              <a:t> the main implications for yourselves as local planning authorities:</a:t>
            </a:r>
          </a:p>
          <a:p>
            <a:endParaRPr lang="en-US">
              <a:ea typeface="Calibri"/>
              <a:cs typeface="Calibri"/>
            </a:endParaRPr>
          </a:p>
          <a:p>
            <a:pPr marL="171450" indent="-171450">
              <a:buFont typeface="Calibri"/>
              <a:buChar char="-"/>
            </a:pPr>
            <a:r>
              <a:rPr lang="en-GB"/>
              <a:t>Evidence will be based on the Decision Notice, Officer or Committee Report, committee minutes and information contained within the Questionnaire.  There is no submission of additional statements.  </a:t>
            </a:r>
            <a:endParaRPr lang="en-GB">
              <a:ea typeface="Calibri"/>
              <a:cs typeface="Calibri"/>
            </a:endParaRPr>
          </a:p>
          <a:p>
            <a:pPr marL="171450" indent="-171450">
              <a:buFont typeface="Calibri"/>
              <a:buChar char="-"/>
            </a:pPr>
            <a:r>
              <a:rPr lang="en-US">
                <a:ea typeface="Calibri" panose="020F0502020204030204"/>
                <a:cs typeface="Calibri" panose="020F0502020204030204"/>
              </a:rPr>
              <a:t>For this reason you will need to ensure that your reports are robust, with sound justification of refusal reasons.  for cttee overturns, members must state their reasons and Meeting minutes need to accurately capture these   </a:t>
            </a:r>
          </a:p>
          <a:p>
            <a:pPr marL="171450" indent="-171450">
              <a:buFont typeface="Calibri"/>
              <a:buChar char="-"/>
            </a:pPr>
            <a:r>
              <a:rPr lang="en-US">
                <a:ea typeface="Calibri" panose="020F0502020204030204"/>
                <a:cs typeface="Calibri" panose="020F0502020204030204"/>
              </a:rPr>
              <a:t>As is best practice, decision notices should list all plans and documents that the application has been determined against.  </a:t>
            </a:r>
          </a:p>
          <a:p>
            <a:pPr marL="171450" indent="-171450">
              <a:buFont typeface="Calibri"/>
              <a:buChar char="-"/>
            </a:pPr>
            <a:r>
              <a:rPr lang="en-US">
                <a:ea typeface="Calibri" panose="020F0502020204030204"/>
                <a:cs typeface="Calibri" panose="020F0502020204030204"/>
              </a:rPr>
              <a:t>With reference to the list on the decision notice, you will submit all application docs and plans to PINS, including the appeal questionnaire and officer report, committee report and minutes.  </a:t>
            </a:r>
          </a:p>
          <a:p>
            <a:pPr marL="171450" indent="-171450">
              <a:buFont typeface="Calibri"/>
              <a:buChar char="-"/>
            </a:pPr>
            <a:r>
              <a:rPr lang="en-US">
                <a:ea typeface="Calibri" panose="020F0502020204030204"/>
                <a:cs typeface="Calibri" panose="020F0502020204030204"/>
              </a:rPr>
              <a:t>The publicity obligations on LPAs has changed, meaning you have the responsibility of ensuring that all parties know that if the application is determined by the expedited written reps procedure, their comments will be forwarded to PINS and there is no opportunity to comment or  submit evidence during the appeal, therefore they must submit them before the application is determined.</a:t>
            </a:r>
          </a:p>
          <a:p>
            <a:pPr marL="171450" indent="-171450">
              <a:buFont typeface="Calibri"/>
              <a:buChar char="-"/>
            </a:pPr>
            <a:r>
              <a:rPr lang="en-US">
                <a:ea typeface="Calibri" panose="020F0502020204030204"/>
                <a:cs typeface="Calibri" panose="020F0502020204030204"/>
              </a:rPr>
              <a:t>The onus is on you to train staff, update your templates and webpages, and inform your members </a:t>
            </a:r>
          </a:p>
          <a:p>
            <a:pPr marL="171450" indent="-171450">
              <a:buFont typeface="Calibri"/>
              <a:buChar char="-"/>
            </a:pPr>
            <a:r>
              <a:rPr lang="en-US">
                <a:ea typeface="Calibri" panose="020F0502020204030204"/>
                <a:cs typeface="Calibri" panose="020F0502020204030204"/>
              </a:rPr>
              <a:t>We </a:t>
            </a:r>
            <a:r>
              <a:rPr lang="en-US" err="1">
                <a:ea typeface="Calibri" panose="020F0502020204030204"/>
                <a:cs typeface="Calibri" panose="020F0502020204030204"/>
              </a:rPr>
              <a:t>recognise</a:t>
            </a:r>
            <a:r>
              <a:rPr lang="en-US">
                <a:ea typeface="Calibri" panose="020F0502020204030204"/>
                <a:cs typeface="Calibri" panose="020F0502020204030204"/>
              </a:rPr>
              <a:t> that there will be a </a:t>
            </a:r>
            <a:r>
              <a:rPr lang="en-US" err="1">
                <a:ea typeface="Calibri" panose="020F0502020204030204"/>
                <a:cs typeface="Calibri" panose="020F0502020204030204"/>
              </a:rPr>
              <a:t>famiiarisation</a:t>
            </a:r>
            <a:r>
              <a:rPr lang="en-US">
                <a:ea typeface="Calibri" panose="020F0502020204030204"/>
                <a:cs typeface="Calibri" panose="020F0502020204030204"/>
              </a:rPr>
              <a:t> process to be gone through and PINS are due to publish updated model notification letters to help you, and in the meantime they have provided draft wording which I will come to on another slide shortly.  The updated procedural guide for appeals is available now so you can start to prepare. </a:t>
            </a:r>
          </a:p>
          <a:p>
            <a:pPr marL="171450" indent="-171450">
              <a:buFont typeface="Calibri"/>
              <a:buChar char="-"/>
            </a:pPr>
            <a:endParaRPr lang="en-US">
              <a:ea typeface="Calibri" panose="020F0502020204030204"/>
              <a:cs typeface="Calibri" panose="020F0502020204030204"/>
            </a:endParaRPr>
          </a:p>
          <a:p>
            <a:pPr marL="171450" indent="-171450">
              <a:buFont typeface="Calibri"/>
              <a:buChar char="-"/>
            </a:pPr>
            <a:endParaRPr lang="en-US">
              <a:ea typeface="Calibri" panose="020F0502020204030204"/>
              <a:cs typeface="Calibri" panose="020F0502020204030204"/>
            </a:endParaRPr>
          </a:p>
          <a:p>
            <a:pPr marL="171450" indent="-171450">
              <a:buFont typeface="Calibri"/>
              <a:buChar char="-"/>
            </a:pPr>
            <a:endParaRPr lang="en-US">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D42387C8-FC91-4A3C-9634-2B17C6CC0AF5}" type="slidenum">
              <a:rPr lang="en-GB" smtClean="0"/>
              <a:t>6</a:t>
            </a:fld>
            <a:endParaRPr lang="en-GB"/>
          </a:p>
        </p:txBody>
      </p:sp>
    </p:spTree>
    <p:extLst>
      <p:ext uri="{BB962C8B-B14F-4D97-AF65-F5344CB8AC3E}">
        <p14:creationId xmlns:p14="http://schemas.microsoft.com/office/powerpoint/2010/main" val="31072162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We will now consider the changes from the perspective of the applicant:</a:t>
            </a:r>
          </a:p>
          <a:p>
            <a:endParaRPr lang="en-US">
              <a:ea typeface="Calibri"/>
              <a:cs typeface="Calibri"/>
            </a:endParaRPr>
          </a:p>
          <a:p>
            <a:pPr marL="171450" indent="-171450">
              <a:buFont typeface="Calibri"/>
              <a:buChar char="-"/>
            </a:pPr>
            <a:r>
              <a:rPr lang="en-US">
                <a:ea typeface="Calibri"/>
                <a:cs typeface="Calibri"/>
              </a:rPr>
              <a:t>They must submit the necessary information at application stage as there is no opportunity to submit anything more at appeal stage BUT do take note of para 9.2.2.1 in the procedural guide which sets out an exception to this – where there has been a material change of circumstance since the LPA issued the decision – the applicant can make this claim on the appeal form.  </a:t>
            </a:r>
          </a:p>
          <a:p>
            <a:pPr marL="171450" indent="-171450">
              <a:buFont typeface="Calibri"/>
              <a:buChar char="-"/>
            </a:pPr>
            <a:r>
              <a:rPr lang="en-US">
                <a:ea typeface="Calibri"/>
                <a:cs typeface="Calibri"/>
              </a:rPr>
              <a:t>Appeals can no longer be used to amend or evolve schemes</a:t>
            </a:r>
          </a:p>
          <a:p>
            <a:pPr marL="171450" indent="-171450">
              <a:buFont typeface="Calibri"/>
              <a:buChar char="-"/>
            </a:pPr>
            <a:r>
              <a:rPr lang="en-US">
                <a:ea typeface="Calibri"/>
                <a:cs typeface="Calibri"/>
              </a:rPr>
              <a:t>As such this reinforces the importance of applicants engaging with you early, ideally at the pre-app stage.  If issues come to light at application stage, applicants or their agents should engage with you and seek to address issues if possible within the appropriate timescales.</a:t>
            </a:r>
          </a:p>
          <a:p>
            <a:pPr marL="171450" indent="-171450">
              <a:buFont typeface="Calibri"/>
              <a:buChar char="-"/>
            </a:pPr>
            <a:r>
              <a:rPr lang="en-US">
                <a:ea typeface="Calibri"/>
                <a:cs typeface="Calibri"/>
              </a:rPr>
              <a:t>Applicants will benefit from a simpler, streamlined process which should result in faster appeal decisions </a:t>
            </a:r>
          </a:p>
          <a:p>
            <a:pPr marL="171450" indent="-171450">
              <a:buFont typeface="Calibri"/>
              <a:buChar char="-"/>
            </a:pPr>
            <a:r>
              <a:rPr lang="en-US">
                <a:ea typeface="Calibri"/>
                <a:cs typeface="Calibri"/>
              </a:rPr>
              <a:t>If relevant, Applicants must submit their completed planning obligations with their appeals at the outset, alongside the appeal form, application form, decision notice, and lists of all documents submitted to the LPA when the application was made, as well as list of any other documents submitted at a later date e.g. amended plans.</a:t>
            </a:r>
          </a:p>
          <a:p>
            <a:pPr marL="171450" indent="-171450">
              <a:buFont typeface="Calibri"/>
              <a:buChar char="-"/>
            </a:pPr>
            <a:r>
              <a:rPr lang="en-US">
                <a:ea typeface="Calibri"/>
                <a:cs typeface="Calibri"/>
              </a:rPr>
              <a:t>Important to note that PINS will continue to apply their criteria for determining the appropriate procedure.  Most appeals will follow the part 1 written reps procedure but the inspector has the right to transfer an appeal to a </a:t>
            </a:r>
            <a:r>
              <a:rPr lang="en-US" err="1">
                <a:ea typeface="Calibri"/>
                <a:cs typeface="Calibri"/>
              </a:rPr>
              <a:t>diferent</a:t>
            </a:r>
            <a:r>
              <a:rPr lang="en-US">
                <a:ea typeface="Calibri"/>
                <a:cs typeface="Calibri"/>
              </a:rPr>
              <a:t> </a:t>
            </a:r>
            <a:r>
              <a:rPr lang="en-US" err="1">
                <a:ea typeface="Calibri"/>
                <a:cs typeface="Calibri"/>
              </a:rPr>
              <a:t>prcedure</a:t>
            </a:r>
            <a:r>
              <a:rPr lang="en-US">
                <a:ea typeface="Calibri"/>
                <a:cs typeface="Calibri"/>
              </a:rPr>
              <a:t> if appropriate. </a:t>
            </a:r>
          </a:p>
          <a:p>
            <a:pPr marL="171450" indent="-171450">
              <a:buFont typeface="Calibri"/>
              <a:buChar char="-"/>
            </a:pPr>
            <a:endParaRPr lang="en-US">
              <a:ea typeface="Calibri"/>
              <a:cs typeface="Calibri"/>
            </a:endParaRPr>
          </a:p>
        </p:txBody>
      </p:sp>
      <p:sp>
        <p:nvSpPr>
          <p:cNvPr id="4" name="Slide Number Placeholder 3"/>
          <p:cNvSpPr>
            <a:spLocks noGrp="1"/>
          </p:cNvSpPr>
          <p:nvPr>
            <p:ph type="sldNum" sz="quarter" idx="5"/>
          </p:nvPr>
        </p:nvSpPr>
        <p:spPr/>
        <p:txBody>
          <a:bodyPr/>
          <a:lstStyle/>
          <a:p>
            <a:fld id="{D42387C8-FC91-4A3C-9634-2B17C6CC0AF5}" type="slidenum">
              <a:rPr lang="en-GB" smtClean="0"/>
              <a:t>7</a:t>
            </a:fld>
            <a:endParaRPr lang="en-GB"/>
          </a:p>
        </p:txBody>
      </p:sp>
    </p:spTree>
    <p:extLst>
      <p:ext uri="{BB962C8B-B14F-4D97-AF65-F5344CB8AC3E}">
        <p14:creationId xmlns:p14="http://schemas.microsoft.com/office/powerpoint/2010/main" val="6288272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Calibri"/>
              <a:buChar char="-"/>
            </a:pPr>
            <a:r>
              <a:rPr lang="en-US">
                <a:ea typeface="Calibri"/>
                <a:cs typeface="Calibri"/>
              </a:rPr>
              <a:t>Interested parties must make all of their comments before the application is determined because they will not have any further chance once the appeal has been submitted.  This links back to the obligations on yourselves as LPA to ensure they are aware of this.  </a:t>
            </a:r>
          </a:p>
          <a:p>
            <a:pPr marL="171450" indent="-171450">
              <a:buFont typeface="Calibri"/>
              <a:buChar char="-"/>
            </a:pPr>
            <a:r>
              <a:rPr lang="en-US">
                <a:ea typeface="Calibri"/>
                <a:cs typeface="Calibri"/>
              </a:rPr>
              <a:t>Their comments will remain relevant at appeal stage, as the development will not have been amended or further info submitted at appeal.</a:t>
            </a:r>
          </a:p>
          <a:p>
            <a:pPr marL="171450" indent="-171450">
              <a:buFont typeface="Calibri"/>
              <a:buChar char="-"/>
            </a:pPr>
            <a:r>
              <a:rPr lang="en-US">
                <a:ea typeface="Calibri"/>
                <a:cs typeface="Calibri"/>
              </a:rPr>
              <a:t>There is less burden on interested parties as a result of the changes but it is important that the changes are communicated, including to members who residents are likely to contact.  </a:t>
            </a:r>
          </a:p>
          <a:p>
            <a:pPr marL="171450" indent="-171450">
              <a:buFont typeface="Calibri"/>
              <a:buChar char="-"/>
            </a:pPr>
            <a:r>
              <a:rPr lang="en-US">
                <a:ea typeface="Calibri"/>
                <a:cs typeface="Calibri"/>
              </a:rPr>
              <a:t>If they wish for their comments to be withdrawn, they can do so within 4 weeks of the start date of the appeal.</a:t>
            </a:r>
          </a:p>
        </p:txBody>
      </p:sp>
      <p:sp>
        <p:nvSpPr>
          <p:cNvPr id="4" name="Slide Number Placeholder 3"/>
          <p:cNvSpPr>
            <a:spLocks noGrp="1"/>
          </p:cNvSpPr>
          <p:nvPr>
            <p:ph type="sldNum" sz="quarter" idx="5"/>
          </p:nvPr>
        </p:nvSpPr>
        <p:spPr/>
        <p:txBody>
          <a:bodyPr/>
          <a:lstStyle/>
          <a:p>
            <a:fld id="{D42387C8-FC91-4A3C-9634-2B17C6CC0AF5}" type="slidenum">
              <a:rPr lang="en-GB" smtClean="0"/>
              <a:t>8</a:t>
            </a:fld>
            <a:endParaRPr lang="en-GB"/>
          </a:p>
        </p:txBody>
      </p:sp>
    </p:spTree>
    <p:extLst>
      <p:ext uri="{BB962C8B-B14F-4D97-AF65-F5344CB8AC3E}">
        <p14:creationId xmlns:p14="http://schemas.microsoft.com/office/powerpoint/2010/main" val="31562230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Now I will move on to show you the useful resources available from PINS, which I have already made reference to:</a:t>
            </a:r>
          </a:p>
          <a:p>
            <a:endParaRPr lang="en-US">
              <a:ea typeface="Calibri"/>
              <a:cs typeface="Calibri"/>
            </a:endParaRPr>
          </a:p>
          <a:p>
            <a:pPr marL="228600" indent="-228600">
              <a:buAutoNum type="arabicPeriod"/>
            </a:pPr>
            <a:r>
              <a:rPr lang="en-US">
                <a:ea typeface="Calibri"/>
                <a:cs typeface="Calibri"/>
              </a:rPr>
              <a:t>The PINS procedural guide to appeals has been updated and so you are encouraged to read and digest this now.  </a:t>
            </a:r>
          </a:p>
          <a:p>
            <a:pPr marL="228600" indent="-228600">
              <a:buAutoNum type="arabicPeriod"/>
            </a:pPr>
            <a:r>
              <a:rPr lang="en-US">
                <a:ea typeface="Calibri"/>
                <a:cs typeface="Calibri"/>
              </a:rPr>
              <a:t>From around mid may PINS are producing an "appeal a planning decision" journey </a:t>
            </a:r>
            <a:r>
              <a:rPr lang="en-US"/>
              <a:t>which is an updated online submission route. It will streamline how appeals are submitted, similar to the simplified approach already used for Householder Appeals.  As a result, appellants will see fewer steps and a more intuitive process when submitting their appeal.</a:t>
            </a:r>
            <a:endParaRPr lang="en-US">
              <a:ea typeface="Calibri"/>
              <a:cs typeface="Calibri"/>
            </a:endParaRPr>
          </a:p>
          <a:p>
            <a:pPr marL="228600" indent="-228600">
              <a:buAutoNum type="arabicPeriod"/>
            </a:pPr>
            <a:r>
              <a:rPr lang="en-US">
                <a:ea typeface="Calibri"/>
                <a:cs typeface="Calibri"/>
              </a:rPr>
              <a:t>PINS have provided us with suggested wording for your notification letters which you take from this slide – we will be sharing the slides after the webinar.  </a:t>
            </a:r>
          </a:p>
        </p:txBody>
      </p:sp>
      <p:sp>
        <p:nvSpPr>
          <p:cNvPr id="4" name="Slide Number Placeholder 3"/>
          <p:cNvSpPr>
            <a:spLocks noGrp="1"/>
          </p:cNvSpPr>
          <p:nvPr>
            <p:ph type="sldNum" sz="quarter" idx="5"/>
          </p:nvPr>
        </p:nvSpPr>
        <p:spPr/>
        <p:txBody>
          <a:bodyPr/>
          <a:lstStyle/>
          <a:p>
            <a:fld id="{D42387C8-FC91-4A3C-9634-2B17C6CC0AF5}" type="slidenum">
              <a:rPr lang="en-GB" smtClean="0"/>
              <a:t>9</a:t>
            </a:fld>
            <a:endParaRPr lang="en-GB"/>
          </a:p>
        </p:txBody>
      </p:sp>
    </p:spTree>
    <p:extLst>
      <p:ext uri="{BB962C8B-B14F-4D97-AF65-F5344CB8AC3E}">
        <p14:creationId xmlns:p14="http://schemas.microsoft.com/office/powerpoint/2010/main" val="14249968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E7B15-CB6B-8541-305B-1A482FD113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E3240E3-7935-421E-A878-30589FBA13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67CEF90-815E-EF7E-395E-EB21DEC43136}"/>
              </a:ext>
            </a:extLst>
          </p:cNvPr>
          <p:cNvSpPr>
            <a:spLocks noGrp="1"/>
          </p:cNvSpPr>
          <p:nvPr>
            <p:ph type="dt" sz="half" idx="10"/>
          </p:nvPr>
        </p:nvSpPr>
        <p:spPr/>
        <p:txBody>
          <a:bodyPr/>
          <a:lstStyle/>
          <a:p>
            <a:fld id="{28106B4B-04C4-4483-A075-516BDBEF3FA6}" type="datetimeFigureOut">
              <a:rPr lang="en-GB" smtClean="0"/>
              <a:t>31/03/2026</a:t>
            </a:fld>
            <a:endParaRPr lang="en-GB"/>
          </a:p>
        </p:txBody>
      </p:sp>
      <p:sp>
        <p:nvSpPr>
          <p:cNvPr id="5" name="Footer Placeholder 4">
            <a:extLst>
              <a:ext uri="{FF2B5EF4-FFF2-40B4-BE49-F238E27FC236}">
                <a16:creationId xmlns:a16="http://schemas.microsoft.com/office/drawing/2014/main" id="{DE1C252B-1B91-76EC-6175-B692C7459B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35B657-EA51-105F-803F-F4262CBD1861}"/>
              </a:ext>
            </a:extLst>
          </p:cNvPr>
          <p:cNvSpPr>
            <a:spLocks noGrp="1"/>
          </p:cNvSpPr>
          <p:nvPr>
            <p:ph type="sldNum" sz="quarter" idx="12"/>
          </p:nvPr>
        </p:nvSpPr>
        <p:spPr/>
        <p:txBody>
          <a:bodyPr/>
          <a:lstStyle/>
          <a:p>
            <a:fld id="{E6A7E3CE-5A14-429A-B57D-BC04F2FF6D17}" type="slidenum">
              <a:rPr lang="en-GB" smtClean="0"/>
              <a:t>‹#›</a:t>
            </a:fld>
            <a:endParaRPr lang="en-GB"/>
          </a:p>
        </p:txBody>
      </p:sp>
      <p:sp>
        <p:nvSpPr>
          <p:cNvPr id="9" name="Rounded Rectangle 1">
            <a:extLst>
              <a:ext uri="{FF2B5EF4-FFF2-40B4-BE49-F238E27FC236}">
                <a16:creationId xmlns:a16="http://schemas.microsoft.com/office/drawing/2014/main" id="{06384406-23C9-A5C0-4C1A-241E18DC8DC1}"/>
              </a:ext>
            </a:extLst>
          </p:cNvPr>
          <p:cNvSpPr/>
          <p:nvPr userDrawn="1"/>
        </p:nvSpPr>
        <p:spPr bwMode="auto">
          <a:xfrm>
            <a:off x="479376" y="2132856"/>
            <a:ext cx="13033448" cy="5616624"/>
          </a:xfrm>
          <a:prstGeom prst="roundRect">
            <a:avLst>
              <a:gd name="adj" fmla="val 7595"/>
            </a:avLst>
          </a:prstGeom>
          <a:solidFill>
            <a:schemeClr val="bg2"/>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4400" b="1" i="0" u="none" strike="noStrike" cap="none" normalizeH="0" baseline="0">
              <a:ln>
                <a:noFill/>
              </a:ln>
              <a:solidFill>
                <a:schemeClr val="tx2"/>
              </a:solidFill>
              <a:effectLst/>
              <a:latin typeface="Arial" charset="0"/>
              <a:ea typeface="ＭＳ Ｐゴシック" charset="0"/>
            </a:endParaRPr>
          </a:p>
        </p:txBody>
      </p:sp>
      <p:pic>
        <p:nvPicPr>
          <p:cNvPr id="11" name="Picture 10" descr="LG_Association_RGB.jpg">
            <a:extLst>
              <a:ext uri="{FF2B5EF4-FFF2-40B4-BE49-F238E27FC236}">
                <a16:creationId xmlns:a16="http://schemas.microsoft.com/office/drawing/2014/main" id="{1F5825FA-B0D2-922D-C1D1-6568065E8D3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9376" y="476672"/>
            <a:ext cx="2255824" cy="1332672"/>
          </a:xfrm>
          <a:prstGeom prst="rect">
            <a:avLst/>
          </a:prstGeom>
        </p:spPr>
      </p:pic>
      <p:pic>
        <p:nvPicPr>
          <p:cNvPr id="1026" name="Picture 2" descr="PAS Planning Advisory Service">
            <a:extLst>
              <a:ext uri="{FF2B5EF4-FFF2-40B4-BE49-F238E27FC236}">
                <a16:creationId xmlns:a16="http://schemas.microsoft.com/office/drawing/2014/main" id="{7A4C1E43-FC90-F8F3-9927-C7F70A24F94F}"/>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387968" y="329827"/>
            <a:ext cx="2289471" cy="14795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8816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71AA4-F532-A601-40FC-914729154C0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D1765CE-C91D-C876-C7A7-07FE18C4F2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88CE76F-8572-5F17-1A21-EE0228CFAB1A}"/>
              </a:ext>
            </a:extLst>
          </p:cNvPr>
          <p:cNvSpPr>
            <a:spLocks noGrp="1"/>
          </p:cNvSpPr>
          <p:nvPr>
            <p:ph type="dt" sz="half" idx="10"/>
          </p:nvPr>
        </p:nvSpPr>
        <p:spPr/>
        <p:txBody>
          <a:bodyPr/>
          <a:lstStyle/>
          <a:p>
            <a:fld id="{28106B4B-04C4-4483-A075-516BDBEF3FA6}" type="datetimeFigureOut">
              <a:rPr lang="en-GB" smtClean="0"/>
              <a:t>31/03/2026</a:t>
            </a:fld>
            <a:endParaRPr lang="en-GB"/>
          </a:p>
        </p:txBody>
      </p:sp>
      <p:sp>
        <p:nvSpPr>
          <p:cNvPr id="5" name="Footer Placeholder 4">
            <a:extLst>
              <a:ext uri="{FF2B5EF4-FFF2-40B4-BE49-F238E27FC236}">
                <a16:creationId xmlns:a16="http://schemas.microsoft.com/office/drawing/2014/main" id="{6DEB263E-EA9D-6166-4D10-E033B84A6DB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C86CC7-BC93-EACD-EF95-1997C4085AE3}"/>
              </a:ext>
            </a:extLst>
          </p:cNvPr>
          <p:cNvSpPr>
            <a:spLocks noGrp="1"/>
          </p:cNvSpPr>
          <p:nvPr>
            <p:ph type="sldNum" sz="quarter" idx="12"/>
          </p:nvPr>
        </p:nvSpPr>
        <p:spPr/>
        <p:txBody>
          <a:bodyPr/>
          <a:lstStyle/>
          <a:p>
            <a:fld id="{E6A7E3CE-5A14-429A-B57D-BC04F2FF6D17}" type="slidenum">
              <a:rPr lang="en-GB" smtClean="0"/>
              <a:t>‹#›</a:t>
            </a:fld>
            <a:endParaRPr lang="en-GB"/>
          </a:p>
        </p:txBody>
      </p:sp>
    </p:spTree>
    <p:extLst>
      <p:ext uri="{BB962C8B-B14F-4D97-AF65-F5344CB8AC3E}">
        <p14:creationId xmlns:p14="http://schemas.microsoft.com/office/powerpoint/2010/main" val="2645690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66B9D1-4B56-64E8-2615-97E62B270B1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345572-51FA-32AD-80F9-96113560F0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48D8146-F066-989C-F4FA-9584B8D2AA20}"/>
              </a:ext>
            </a:extLst>
          </p:cNvPr>
          <p:cNvSpPr>
            <a:spLocks noGrp="1"/>
          </p:cNvSpPr>
          <p:nvPr>
            <p:ph type="dt" sz="half" idx="10"/>
          </p:nvPr>
        </p:nvSpPr>
        <p:spPr/>
        <p:txBody>
          <a:bodyPr/>
          <a:lstStyle/>
          <a:p>
            <a:fld id="{28106B4B-04C4-4483-A075-516BDBEF3FA6}" type="datetimeFigureOut">
              <a:rPr lang="en-GB" smtClean="0"/>
              <a:t>31/03/2026</a:t>
            </a:fld>
            <a:endParaRPr lang="en-GB"/>
          </a:p>
        </p:txBody>
      </p:sp>
      <p:sp>
        <p:nvSpPr>
          <p:cNvPr id="5" name="Footer Placeholder 4">
            <a:extLst>
              <a:ext uri="{FF2B5EF4-FFF2-40B4-BE49-F238E27FC236}">
                <a16:creationId xmlns:a16="http://schemas.microsoft.com/office/drawing/2014/main" id="{1DB31862-F1B3-66AB-6842-27BF12C382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B17B67-007F-A5A3-1C03-05D20A302541}"/>
              </a:ext>
            </a:extLst>
          </p:cNvPr>
          <p:cNvSpPr>
            <a:spLocks noGrp="1"/>
          </p:cNvSpPr>
          <p:nvPr>
            <p:ph type="sldNum" sz="quarter" idx="12"/>
          </p:nvPr>
        </p:nvSpPr>
        <p:spPr/>
        <p:txBody>
          <a:bodyPr/>
          <a:lstStyle/>
          <a:p>
            <a:fld id="{E6A7E3CE-5A14-429A-B57D-BC04F2FF6D17}" type="slidenum">
              <a:rPr lang="en-GB" smtClean="0"/>
              <a:t>‹#›</a:t>
            </a:fld>
            <a:endParaRPr lang="en-GB"/>
          </a:p>
        </p:txBody>
      </p:sp>
    </p:spTree>
    <p:extLst>
      <p:ext uri="{BB962C8B-B14F-4D97-AF65-F5344CB8AC3E}">
        <p14:creationId xmlns:p14="http://schemas.microsoft.com/office/powerpoint/2010/main" val="986611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211F4-79B9-046D-2ECA-CC56211A3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3B6CE0D-605E-3A67-0DEA-4E3019502A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20CFFA-17A1-1202-C3A1-B76DBA8A21CB}"/>
              </a:ext>
            </a:extLst>
          </p:cNvPr>
          <p:cNvSpPr>
            <a:spLocks noGrp="1"/>
          </p:cNvSpPr>
          <p:nvPr>
            <p:ph type="dt" sz="half" idx="10"/>
          </p:nvPr>
        </p:nvSpPr>
        <p:spPr/>
        <p:txBody>
          <a:bodyPr/>
          <a:lstStyle/>
          <a:p>
            <a:fld id="{28106B4B-04C4-4483-A075-516BDBEF3FA6}" type="datetimeFigureOut">
              <a:rPr lang="en-GB" smtClean="0"/>
              <a:t>31/03/2026</a:t>
            </a:fld>
            <a:endParaRPr lang="en-GB"/>
          </a:p>
        </p:txBody>
      </p:sp>
      <p:sp>
        <p:nvSpPr>
          <p:cNvPr id="5" name="Footer Placeholder 4">
            <a:extLst>
              <a:ext uri="{FF2B5EF4-FFF2-40B4-BE49-F238E27FC236}">
                <a16:creationId xmlns:a16="http://schemas.microsoft.com/office/drawing/2014/main" id="{001456AC-6A37-C1A9-0871-56202767D2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2895FA-FADD-60BF-74A2-0B22A95E90D8}"/>
              </a:ext>
            </a:extLst>
          </p:cNvPr>
          <p:cNvSpPr>
            <a:spLocks noGrp="1"/>
          </p:cNvSpPr>
          <p:nvPr>
            <p:ph type="sldNum" sz="quarter" idx="12"/>
          </p:nvPr>
        </p:nvSpPr>
        <p:spPr/>
        <p:txBody>
          <a:bodyPr/>
          <a:lstStyle/>
          <a:p>
            <a:fld id="{E6A7E3CE-5A14-429A-B57D-BC04F2FF6D17}" type="slidenum">
              <a:rPr lang="en-GB" smtClean="0"/>
              <a:t>‹#›</a:t>
            </a:fld>
            <a:endParaRPr lang="en-GB"/>
          </a:p>
        </p:txBody>
      </p:sp>
      <p:pic>
        <p:nvPicPr>
          <p:cNvPr id="8" name="Picture 7" descr="LG_Association_RGB.jpg">
            <a:extLst>
              <a:ext uri="{FF2B5EF4-FFF2-40B4-BE49-F238E27FC236}">
                <a16:creationId xmlns:a16="http://schemas.microsoft.com/office/drawing/2014/main" id="{F95ABE2F-4128-9D49-DA6F-9DBE52F3FC6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9376" y="223757"/>
            <a:ext cx="1681087" cy="993135"/>
          </a:xfrm>
          <a:prstGeom prst="rect">
            <a:avLst/>
          </a:prstGeom>
        </p:spPr>
      </p:pic>
      <p:pic>
        <p:nvPicPr>
          <p:cNvPr id="9" name="Picture 2" descr="PAS Planning Advisory Service">
            <a:extLst>
              <a:ext uri="{FF2B5EF4-FFF2-40B4-BE49-F238E27FC236}">
                <a16:creationId xmlns:a16="http://schemas.microsoft.com/office/drawing/2014/main" id="{D96E1ADB-210B-2B2E-D711-38BB671A8C55}"/>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140617" y="329827"/>
            <a:ext cx="1536822" cy="9931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049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9827F-9528-E2D0-F214-4F8EE2F05F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BC70BC3-26BD-87DD-0F5A-842FE4C172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6D15D4E-6FB2-8106-3770-FBF158239EE1}"/>
              </a:ext>
            </a:extLst>
          </p:cNvPr>
          <p:cNvSpPr>
            <a:spLocks noGrp="1"/>
          </p:cNvSpPr>
          <p:nvPr>
            <p:ph type="dt" sz="half" idx="10"/>
          </p:nvPr>
        </p:nvSpPr>
        <p:spPr/>
        <p:txBody>
          <a:bodyPr/>
          <a:lstStyle/>
          <a:p>
            <a:fld id="{28106B4B-04C4-4483-A075-516BDBEF3FA6}" type="datetimeFigureOut">
              <a:rPr lang="en-GB" smtClean="0"/>
              <a:t>31/03/2026</a:t>
            </a:fld>
            <a:endParaRPr lang="en-GB"/>
          </a:p>
        </p:txBody>
      </p:sp>
      <p:sp>
        <p:nvSpPr>
          <p:cNvPr id="5" name="Footer Placeholder 4">
            <a:extLst>
              <a:ext uri="{FF2B5EF4-FFF2-40B4-BE49-F238E27FC236}">
                <a16:creationId xmlns:a16="http://schemas.microsoft.com/office/drawing/2014/main" id="{73CAA62D-F3CD-560B-9D16-57795CAB37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26E7AA-7A73-6EB0-5B7A-57898F1E8054}"/>
              </a:ext>
            </a:extLst>
          </p:cNvPr>
          <p:cNvSpPr>
            <a:spLocks noGrp="1"/>
          </p:cNvSpPr>
          <p:nvPr>
            <p:ph type="sldNum" sz="quarter" idx="12"/>
          </p:nvPr>
        </p:nvSpPr>
        <p:spPr/>
        <p:txBody>
          <a:bodyPr/>
          <a:lstStyle/>
          <a:p>
            <a:fld id="{E6A7E3CE-5A14-429A-B57D-BC04F2FF6D17}" type="slidenum">
              <a:rPr lang="en-GB" smtClean="0"/>
              <a:t>‹#›</a:t>
            </a:fld>
            <a:endParaRPr lang="en-GB"/>
          </a:p>
        </p:txBody>
      </p:sp>
    </p:spTree>
    <p:extLst>
      <p:ext uri="{BB962C8B-B14F-4D97-AF65-F5344CB8AC3E}">
        <p14:creationId xmlns:p14="http://schemas.microsoft.com/office/powerpoint/2010/main" val="586876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BD460-2CF3-AEAA-25B2-186419CFB29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7CE23D7-F14C-E9FC-D58F-E2F2F4AF0A1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235E4C1-FC4E-FD76-F873-895A1E9D8D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C592CCA-163B-7284-BE65-C3D18BA8EF70}"/>
              </a:ext>
            </a:extLst>
          </p:cNvPr>
          <p:cNvSpPr>
            <a:spLocks noGrp="1"/>
          </p:cNvSpPr>
          <p:nvPr>
            <p:ph type="dt" sz="half" idx="10"/>
          </p:nvPr>
        </p:nvSpPr>
        <p:spPr/>
        <p:txBody>
          <a:bodyPr/>
          <a:lstStyle/>
          <a:p>
            <a:fld id="{28106B4B-04C4-4483-A075-516BDBEF3FA6}" type="datetimeFigureOut">
              <a:rPr lang="en-GB" smtClean="0"/>
              <a:t>31/03/2026</a:t>
            </a:fld>
            <a:endParaRPr lang="en-GB"/>
          </a:p>
        </p:txBody>
      </p:sp>
      <p:sp>
        <p:nvSpPr>
          <p:cNvPr id="6" name="Footer Placeholder 5">
            <a:extLst>
              <a:ext uri="{FF2B5EF4-FFF2-40B4-BE49-F238E27FC236}">
                <a16:creationId xmlns:a16="http://schemas.microsoft.com/office/drawing/2014/main" id="{D23F952A-54CC-8AEC-E3A1-5B738641009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CA9183-1E44-2020-B188-BB2A0D9CF839}"/>
              </a:ext>
            </a:extLst>
          </p:cNvPr>
          <p:cNvSpPr>
            <a:spLocks noGrp="1"/>
          </p:cNvSpPr>
          <p:nvPr>
            <p:ph type="sldNum" sz="quarter" idx="12"/>
          </p:nvPr>
        </p:nvSpPr>
        <p:spPr/>
        <p:txBody>
          <a:bodyPr/>
          <a:lstStyle/>
          <a:p>
            <a:fld id="{E6A7E3CE-5A14-429A-B57D-BC04F2FF6D17}" type="slidenum">
              <a:rPr lang="en-GB" smtClean="0"/>
              <a:t>‹#›</a:t>
            </a:fld>
            <a:endParaRPr lang="en-GB"/>
          </a:p>
        </p:txBody>
      </p:sp>
    </p:spTree>
    <p:extLst>
      <p:ext uri="{BB962C8B-B14F-4D97-AF65-F5344CB8AC3E}">
        <p14:creationId xmlns:p14="http://schemas.microsoft.com/office/powerpoint/2010/main" val="2565496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F284F-8831-E083-E301-F94EEF0A88E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4B9BE7-78D8-4680-2616-74DBF1EC0E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5B9C7D-DA87-E823-DFF5-D287B7783D4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A3F86C7-7C7C-C43D-BF94-34777C2717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071748-4736-939F-32D4-162B135128A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2C35DBD-2F12-1EB7-AC27-6FDE030E80CA}"/>
              </a:ext>
            </a:extLst>
          </p:cNvPr>
          <p:cNvSpPr>
            <a:spLocks noGrp="1"/>
          </p:cNvSpPr>
          <p:nvPr>
            <p:ph type="dt" sz="half" idx="10"/>
          </p:nvPr>
        </p:nvSpPr>
        <p:spPr/>
        <p:txBody>
          <a:bodyPr/>
          <a:lstStyle/>
          <a:p>
            <a:fld id="{28106B4B-04C4-4483-A075-516BDBEF3FA6}" type="datetimeFigureOut">
              <a:rPr lang="en-GB" smtClean="0"/>
              <a:t>31/03/2026</a:t>
            </a:fld>
            <a:endParaRPr lang="en-GB"/>
          </a:p>
        </p:txBody>
      </p:sp>
      <p:sp>
        <p:nvSpPr>
          <p:cNvPr id="8" name="Footer Placeholder 7">
            <a:extLst>
              <a:ext uri="{FF2B5EF4-FFF2-40B4-BE49-F238E27FC236}">
                <a16:creationId xmlns:a16="http://schemas.microsoft.com/office/drawing/2014/main" id="{5635644B-2996-5F3A-7623-6CF83993787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C699CF3-87F3-E670-0A74-4DBF96318497}"/>
              </a:ext>
            </a:extLst>
          </p:cNvPr>
          <p:cNvSpPr>
            <a:spLocks noGrp="1"/>
          </p:cNvSpPr>
          <p:nvPr>
            <p:ph type="sldNum" sz="quarter" idx="12"/>
          </p:nvPr>
        </p:nvSpPr>
        <p:spPr/>
        <p:txBody>
          <a:bodyPr/>
          <a:lstStyle/>
          <a:p>
            <a:fld id="{E6A7E3CE-5A14-429A-B57D-BC04F2FF6D17}" type="slidenum">
              <a:rPr lang="en-GB" smtClean="0"/>
              <a:t>‹#›</a:t>
            </a:fld>
            <a:endParaRPr lang="en-GB"/>
          </a:p>
        </p:txBody>
      </p:sp>
    </p:spTree>
    <p:extLst>
      <p:ext uri="{BB962C8B-B14F-4D97-AF65-F5344CB8AC3E}">
        <p14:creationId xmlns:p14="http://schemas.microsoft.com/office/powerpoint/2010/main" val="2963309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4AA8C-63FD-F3AC-1C8B-4AAE721DDD3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2D2216E-9228-A44C-2035-F88EA15D5376}"/>
              </a:ext>
            </a:extLst>
          </p:cNvPr>
          <p:cNvSpPr>
            <a:spLocks noGrp="1"/>
          </p:cNvSpPr>
          <p:nvPr>
            <p:ph type="dt" sz="half" idx="10"/>
          </p:nvPr>
        </p:nvSpPr>
        <p:spPr/>
        <p:txBody>
          <a:bodyPr/>
          <a:lstStyle/>
          <a:p>
            <a:fld id="{28106B4B-04C4-4483-A075-516BDBEF3FA6}" type="datetimeFigureOut">
              <a:rPr lang="en-GB" smtClean="0"/>
              <a:t>31/03/2026</a:t>
            </a:fld>
            <a:endParaRPr lang="en-GB"/>
          </a:p>
        </p:txBody>
      </p:sp>
      <p:sp>
        <p:nvSpPr>
          <p:cNvPr id="4" name="Footer Placeholder 3">
            <a:extLst>
              <a:ext uri="{FF2B5EF4-FFF2-40B4-BE49-F238E27FC236}">
                <a16:creationId xmlns:a16="http://schemas.microsoft.com/office/drawing/2014/main" id="{6E20D9DD-F6D7-6CEF-C7A1-F967F155E7F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82792FA-39BE-13AB-7809-457CF2E23E0A}"/>
              </a:ext>
            </a:extLst>
          </p:cNvPr>
          <p:cNvSpPr>
            <a:spLocks noGrp="1"/>
          </p:cNvSpPr>
          <p:nvPr>
            <p:ph type="sldNum" sz="quarter" idx="12"/>
          </p:nvPr>
        </p:nvSpPr>
        <p:spPr/>
        <p:txBody>
          <a:bodyPr/>
          <a:lstStyle/>
          <a:p>
            <a:fld id="{E6A7E3CE-5A14-429A-B57D-BC04F2FF6D17}" type="slidenum">
              <a:rPr lang="en-GB" smtClean="0"/>
              <a:t>‹#›</a:t>
            </a:fld>
            <a:endParaRPr lang="en-GB"/>
          </a:p>
        </p:txBody>
      </p:sp>
    </p:spTree>
    <p:extLst>
      <p:ext uri="{BB962C8B-B14F-4D97-AF65-F5344CB8AC3E}">
        <p14:creationId xmlns:p14="http://schemas.microsoft.com/office/powerpoint/2010/main" val="3501124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A6337F-49E6-5743-5DB5-16AA7D3318C1}"/>
              </a:ext>
            </a:extLst>
          </p:cNvPr>
          <p:cNvSpPr>
            <a:spLocks noGrp="1"/>
          </p:cNvSpPr>
          <p:nvPr>
            <p:ph type="dt" sz="half" idx="10"/>
          </p:nvPr>
        </p:nvSpPr>
        <p:spPr/>
        <p:txBody>
          <a:bodyPr/>
          <a:lstStyle/>
          <a:p>
            <a:fld id="{28106B4B-04C4-4483-A075-516BDBEF3FA6}" type="datetimeFigureOut">
              <a:rPr lang="en-GB" smtClean="0"/>
              <a:t>31/03/2026</a:t>
            </a:fld>
            <a:endParaRPr lang="en-GB"/>
          </a:p>
        </p:txBody>
      </p:sp>
      <p:sp>
        <p:nvSpPr>
          <p:cNvPr id="3" name="Footer Placeholder 2">
            <a:extLst>
              <a:ext uri="{FF2B5EF4-FFF2-40B4-BE49-F238E27FC236}">
                <a16:creationId xmlns:a16="http://schemas.microsoft.com/office/drawing/2014/main" id="{4BCE5FF1-0F4E-3B05-3B68-379D8FFA212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54AA71D-F18A-E9FD-E487-3760D72BE9C7}"/>
              </a:ext>
            </a:extLst>
          </p:cNvPr>
          <p:cNvSpPr>
            <a:spLocks noGrp="1"/>
          </p:cNvSpPr>
          <p:nvPr>
            <p:ph type="sldNum" sz="quarter" idx="12"/>
          </p:nvPr>
        </p:nvSpPr>
        <p:spPr/>
        <p:txBody>
          <a:bodyPr/>
          <a:lstStyle/>
          <a:p>
            <a:fld id="{E6A7E3CE-5A14-429A-B57D-BC04F2FF6D17}" type="slidenum">
              <a:rPr lang="en-GB" smtClean="0"/>
              <a:t>‹#›</a:t>
            </a:fld>
            <a:endParaRPr lang="en-GB"/>
          </a:p>
        </p:txBody>
      </p:sp>
      <p:pic>
        <p:nvPicPr>
          <p:cNvPr id="5" name="Picture 2" descr="PAS Planning Advisory Service">
            <a:extLst>
              <a:ext uri="{FF2B5EF4-FFF2-40B4-BE49-F238E27FC236}">
                <a16:creationId xmlns:a16="http://schemas.microsoft.com/office/drawing/2014/main" id="{DA0F8E32-3450-6E75-BFDD-B20E710573E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87623" y="253970"/>
            <a:ext cx="1162050" cy="771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249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E4D8F-795F-F05F-630C-1F08B4741F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02F903D-BB8E-C6EC-E73D-073B289F9C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1F37A5A-3E14-48B1-4FAE-3B45E22768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F8A356-990C-B0D1-DC15-CCDE5FE91594}"/>
              </a:ext>
            </a:extLst>
          </p:cNvPr>
          <p:cNvSpPr>
            <a:spLocks noGrp="1"/>
          </p:cNvSpPr>
          <p:nvPr>
            <p:ph type="dt" sz="half" idx="10"/>
          </p:nvPr>
        </p:nvSpPr>
        <p:spPr/>
        <p:txBody>
          <a:bodyPr/>
          <a:lstStyle/>
          <a:p>
            <a:fld id="{28106B4B-04C4-4483-A075-516BDBEF3FA6}" type="datetimeFigureOut">
              <a:rPr lang="en-GB" smtClean="0"/>
              <a:t>31/03/2026</a:t>
            </a:fld>
            <a:endParaRPr lang="en-GB"/>
          </a:p>
        </p:txBody>
      </p:sp>
      <p:sp>
        <p:nvSpPr>
          <p:cNvPr id="6" name="Footer Placeholder 5">
            <a:extLst>
              <a:ext uri="{FF2B5EF4-FFF2-40B4-BE49-F238E27FC236}">
                <a16:creationId xmlns:a16="http://schemas.microsoft.com/office/drawing/2014/main" id="{5E7063B9-6176-98E7-8048-09834D3258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12AAF9-5DEC-FAA7-17AF-3E4918C33222}"/>
              </a:ext>
            </a:extLst>
          </p:cNvPr>
          <p:cNvSpPr>
            <a:spLocks noGrp="1"/>
          </p:cNvSpPr>
          <p:nvPr>
            <p:ph type="sldNum" sz="quarter" idx="12"/>
          </p:nvPr>
        </p:nvSpPr>
        <p:spPr/>
        <p:txBody>
          <a:bodyPr/>
          <a:lstStyle/>
          <a:p>
            <a:fld id="{E6A7E3CE-5A14-429A-B57D-BC04F2FF6D17}" type="slidenum">
              <a:rPr lang="en-GB" smtClean="0"/>
              <a:t>‹#›</a:t>
            </a:fld>
            <a:endParaRPr lang="en-GB"/>
          </a:p>
        </p:txBody>
      </p:sp>
    </p:spTree>
    <p:extLst>
      <p:ext uri="{BB962C8B-B14F-4D97-AF65-F5344CB8AC3E}">
        <p14:creationId xmlns:p14="http://schemas.microsoft.com/office/powerpoint/2010/main" val="1320118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EE7A3-2B4C-3CBF-BDC2-EB2FCE62CE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13CCD41-4807-0EED-6F9A-5E8A6840D7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1343D92-1E94-7540-3364-A9DE87E40D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67059E-3D61-8E31-5412-04D34B5B51F3}"/>
              </a:ext>
            </a:extLst>
          </p:cNvPr>
          <p:cNvSpPr>
            <a:spLocks noGrp="1"/>
          </p:cNvSpPr>
          <p:nvPr>
            <p:ph type="dt" sz="half" idx="10"/>
          </p:nvPr>
        </p:nvSpPr>
        <p:spPr/>
        <p:txBody>
          <a:bodyPr/>
          <a:lstStyle/>
          <a:p>
            <a:fld id="{28106B4B-04C4-4483-A075-516BDBEF3FA6}" type="datetimeFigureOut">
              <a:rPr lang="en-GB" smtClean="0"/>
              <a:t>31/03/2026</a:t>
            </a:fld>
            <a:endParaRPr lang="en-GB"/>
          </a:p>
        </p:txBody>
      </p:sp>
      <p:sp>
        <p:nvSpPr>
          <p:cNvPr id="6" name="Footer Placeholder 5">
            <a:extLst>
              <a:ext uri="{FF2B5EF4-FFF2-40B4-BE49-F238E27FC236}">
                <a16:creationId xmlns:a16="http://schemas.microsoft.com/office/drawing/2014/main" id="{F89CD6E9-6470-AD70-8D2F-361EA81C640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0CA332-F644-3E74-FA10-74CC55E1786F}"/>
              </a:ext>
            </a:extLst>
          </p:cNvPr>
          <p:cNvSpPr>
            <a:spLocks noGrp="1"/>
          </p:cNvSpPr>
          <p:nvPr>
            <p:ph type="sldNum" sz="quarter" idx="12"/>
          </p:nvPr>
        </p:nvSpPr>
        <p:spPr/>
        <p:txBody>
          <a:bodyPr/>
          <a:lstStyle/>
          <a:p>
            <a:fld id="{E6A7E3CE-5A14-429A-B57D-BC04F2FF6D17}" type="slidenum">
              <a:rPr lang="en-GB" smtClean="0"/>
              <a:t>‹#›</a:t>
            </a:fld>
            <a:endParaRPr lang="en-GB"/>
          </a:p>
        </p:txBody>
      </p:sp>
    </p:spTree>
    <p:extLst>
      <p:ext uri="{BB962C8B-B14F-4D97-AF65-F5344CB8AC3E}">
        <p14:creationId xmlns:p14="http://schemas.microsoft.com/office/powerpoint/2010/main" val="2380583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32C53F0-8136-8DB2-1748-B1AE627467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8779836-1978-CE6C-C752-DE42F79364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3D96BE6-D9F0-AC6F-B835-072292F7FA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106B4B-04C4-4483-A075-516BDBEF3FA6}" type="datetimeFigureOut">
              <a:rPr lang="en-GB" smtClean="0"/>
              <a:t>31/03/2026</a:t>
            </a:fld>
            <a:endParaRPr lang="en-GB"/>
          </a:p>
        </p:txBody>
      </p:sp>
      <p:sp>
        <p:nvSpPr>
          <p:cNvPr id="5" name="Footer Placeholder 4">
            <a:extLst>
              <a:ext uri="{FF2B5EF4-FFF2-40B4-BE49-F238E27FC236}">
                <a16:creationId xmlns:a16="http://schemas.microsoft.com/office/drawing/2014/main" id="{FD7B8F6D-8FDD-0D85-4926-FB5ABA46E4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EB42888-DBBE-2F5A-9C43-486ABA70DD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A7E3CE-5A14-429A-B57D-BC04F2FF6D17}" type="slidenum">
              <a:rPr lang="en-GB" smtClean="0"/>
              <a:t>‹#›</a:t>
            </a:fld>
            <a:endParaRPr lang="en-GB"/>
          </a:p>
        </p:txBody>
      </p:sp>
    </p:spTree>
    <p:extLst>
      <p:ext uri="{BB962C8B-B14F-4D97-AF65-F5344CB8AC3E}">
        <p14:creationId xmlns:p14="http://schemas.microsoft.com/office/powerpoint/2010/main" val="299169332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85" r:id="rId6"/>
    <p:sldLayoutId id="2147483686" r:id="rId7"/>
    <p:sldLayoutId id="2147483687" r:id="rId8"/>
    <p:sldLayoutId id="2147483688" r:id="rId9"/>
    <p:sldLayoutId id="2147483689" r:id="rId10"/>
    <p:sldLayoutId id="214748369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local.gov.uk/pas/dm/applications/applications/planning-committee" TargetMode="External"/><Relationship Id="rId7" Type="http://schemas.openxmlformats.org/officeDocument/2006/relationships/hyperlink" Target="https://www.local.gov.uk/pas/dm/applications/applications/development-management-challenge-toolkit"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pp.sli.do/event/4RGtNAxpzE68QpxmFo4B1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gov.uk/government/publications/criteria-for-determining-the-procedure-for-planning-enforcement-advertisement-and-discontinuance-notice-appeals/criteria-for-determining-the-procedure-for-planning-enforcement-advertisement-and-discontinuance-notice-appeal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gov.uk/guidance/planning-appeals-procedural-guide-for-appeals-relating-to-applications-dated-on-or-after-1-april-2026"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4781A-1A94-2063-AE35-6C617ECFD4B1}"/>
              </a:ext>
            </a:extLst>
          </p:cNvPr>
          <p:cNvSpPr>
            <a:spLocks noGrp="1"/>
          </p:cNvSpPr>
          <p:nvPr>
            <p:ph type="ctrTitle"/>
          </p:nvPr>
        </p:nvSpPr>
        <p:spPr>
          <a:xfrm>
            <a:off x="0" y="4372617"/>
            <a:ext cx="12782550" cy="2387600"/>
          </a:xfrm>
        </p:spPr>
        <p:txBody>
          <a:bodyPr>
            <a:noAutofit/>
          </a:bodyPr>
          <a:lstStyle/>
          <a:p>
            <a:br>
              <a:rPr lang="en-GB" sz="4000" b="1">
                <a:latin typeface="Arial" panose="020B0604020202020204" pitchFamily="34" charset="0"/>
                <a:cs typeface="Arial" panose="020B0604020202020204" pitchFamily="34" charset="0"/>
              </a:rPr>
            </a:br>
            <a:br>
              <a:rPr lang="en-GB" sz="4000" b="1">
                <a:latin typeface="Arial" panose="020B0604020202020204" pitchFamily="34" charset="0"/>
                <a:cs typeface="Arial" panose="020B0604020202020204" pitchFamily="34" charset="0"/>
              </a:rPr>
            </a:br>
            <a:endParaRPr lang="en-GB" sz="4000" b="1" i="1">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17D7D950-D8F4-676B-64F8-C8C988FB782D}"/>
              </a:ext>
            </a:extLst>
          </p:cNvPr>
          <p:cNvSpPr txBox="1"/>
          <p:nvPr/>
        </p:nvSpPr>
        <p:spPr>
          <a:xfrm>
            <a:off x="3048000" y="3429000"/>
            <a:ext cx="6096000" cy="221599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6000" b="1" baseline="0">
                <a:latin typeface="Aptos Display"/>
              </a:rPr>
              <a:t>Expedited Written Representations</a:t>
            </a:r>
            <a:endParaRPr lang="en-GB">
              <a:ea typeface="Calibri" panose="020F0502020204030204"/>
              <a:cs typeface="Calibri" panose="020F0502020204030204"/>
            </a:endParaRPr>
          </a:p>
          <a:p>
            <a:pPr algn="ctr"/>
            <a:endParaRPr lang="en-GB"/>
          </a:p>
        </p:txBody>
      </p:sp>
    </p:spTree>
    <p:extLst>
      <p:ext uri="{BB962C8B-B14F-4D97-AF65-F5344CB8AC3E}">
        <p14:creationId xmlns:p14="http://schemas.microsoft.com/office/powerpoint/2010/main" val="4222463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3F1E9-F171-2E4B-7DFE-3D617F17D4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1F471D-10BD-A546-2D8B-9EA8FC22AF06}"/>
              </a:ext>
            </a:extLst>
          </p:cNvPr>
          <p:cNvSpPr>
            <a:spLocks noGrp="1"/>
          </p:cNvSpPr>
          <p:nvPr>
            <p:ph type="title"/>
          </p:nvPr>
        </p:nvSpPr>
        <p:spPr>
          <a:xfrm>
            <a:off x="2273461" y="365125"/>
            <a:ext cx="7222964" cy="1354499"/>
          </a:xfrm>
        </p:spPr>
        <p:txBody>
          <a:bodyPr/>
          <a:lstStyle/>
          <a:p>
            <a:r>
              <a:rPr lang="en-GB" b="1" kern="0">
                <a:solidFill>
                  <a:srgbClr val="006600"/>
                </a:solidFill>
                <a:latin typeface="Arial"/>
                <a:cs typeface="Arial"/>
              </a:rPr>
              <a:t>PAS's initial take on this...</a:t>
            </a:r>
          </a:p>
        </p:txBody>
      </p:sp>
      <p:sp>
        <p:nvSpPr>
          <p:cNvPr id="3" name="Content Placeholder 2">
            <a:extLst>
              <a:ext uri="{FF2B5EF4-FFF2-40B4-BE49-F238E27FC236}">
                <a16:creationId xmlns:a16="http://schemas.microsoft.com/office/drawing/2014/main" id="{52C2A48E-5403-E69A-6BD0-D515E3E47154}"/>
              </a:ext>
            </a:extLst>
          </p:cNvPr>
          <p:cNvSpPr>
            <a:spLocks noGrp="1"/>
          </p:cNvSpPr>
          <p:nvPr>
            <p:ph idx="1"/>
          </p:nvPr>
        </p:nvSpPr>
        <p:spPr>
          <a:xfrm>
            <a:off x="838200" y="1721242"/>
            <a:ext cx="10515600" cy="4549667"/>
          </a:xfrm>
        </p:spPr>
        <p:txBody>
          <a:bodyPr vert="horz" lIns="91440" tIns="45720" rIns="91440" bIns="45720" rtlCol="0" anchor="t">
            <a:normAutofit fontScale="92500" lnSpcReduction="10000"/>
          </a:bodyPr>
          <a:lstStyle/>
          <a:p>
            <a:pPr marL="457200" indent="-457200"/>
            <a:r>
              <a:rPr lang="en-GB">
                <a:latin typeface="Aptos"/>
              </a:rPr>
              <a:t>We expect most LPAs to welcome the changes – let us know</a:t>
            </a:r>
          </a:p>
          <a:p>
            <a:endParaRPr lang="en-GB">
              <a:latin typeface="Aptos"/>
            </a:endParaRPr>
          </a:p>
          <a:p>
            <a:pPr marL="457200" indent="-457200"/>
            <a:r>
              <a:rPr lang="en-GB">
                <a:latin typeface="Aptos"/>
              </a:rPr>
              <a:t>We think the changes reinforce the need for:</a:t>
            </a:r>
          </a:p>
          <a:p>
            <a:pPr marL="0" indent="0">
              <a:buNone/>
            </a:pPr>
            <a:r>
              <a:rPr lang="en-GB" sz="2500">
                <a:latin typeface="Aptos"/>
              </a:rPr>
              <a:t>	</a:t>
            </a:r>
            <a:endParaRPr lang="en-GB" sz="2900">
              <a:latin typeface="Aptos"/>
            </a:endParaRPr>
          </a:p>
          <a:p>
            <a:pPr marL="1143000" lvl="1" indent="-457200">
              <a:buFont typeface="Wingdings" panose="020B0604020202020204" pitchFamily="34" charset="0"/>
              <a:buChar char="ü"/>
            </a:pPr>
            <a:r>
              <a:rPr lang="en-GB" sz="2900">
                <a:latin typeface="Aptos"/>
              </a:rPr>
              <a:t>effective pre-application services </a:t>
            </a:r>
          </a:p>
          <a:p>
            <a:pPr marL="1143000" lvl="1" indent="-457200">
              <a:buFont typeface="Wingdings" panose="020B0604020202020204" pitchFamily="34" charset="0"/>
              <a:buChar char="ü"/>
            </a:pPr>
            <a:r>
              <a:rPr lang="en-GB" sz="2900">
                <a:latin typeface="Aptos"/>
              </a:rPr>
              <a:t>up-to-date local lists for validation </a:t>
            </a:r>
          </a:p>
          <a:p>
            <a:pPr marL="1143000" lvl="1" indent="-457200">
              <a:buFont typeface="Wingdings" panose="020B0604020202020204" pitchFamily="34" charset="0"/>
              <a:buChar char="ü"/>
            </a:pPr>
            <a:r>
              <a:rPr lang="en-GB" sz="2900">
                <a:latin typeface="Aptos"/>
              </a:rPr>
              <a:t>good committee chairing and minute-taking </a:t>
            </a:r>
          </a:p>
          <a:p>
            <a:pPr marL="1143000" lvl="1" indent="-457200">
              <a:buFont typeface="Wingdings" panose="020B0604020202020204" pitchFamily="34" charset="0"/>
              <a:buChar char="ü"/>
            </a:pPr>
            <a:r>
              <a:rPr lang="en-GB" sz="2900">
                <a:latin typeface="Aptos"/>
              </a:rPr>
              <a:t>effective communication with no surprise refusal reasons and conditions</a:t>
            </a:r>
          </a:p>
          <a:p>
            <a:pPr marL="1143000" lvl="1" indent="-457200">
              <a:buFont typeface="Wingdings" panose="020B0604020202020204" pitchFamily="34" charset="0"/>
              <a:buChar char="ü"/>
            </a:pPr>
            <a:r>
              <a:rPr lang="en-GB" sz="2900">
                <a:latin typeface="Calibri" panose="020F0502020204030204"/>
                <a:ea typeface="Calibri" panose="020F0502020204030204"/>
                <a:cs typeface="Calibri" panose="020F0502020204030204"/>
              </a:rPr>
              <a:t>robust (but not excessive) report writing </a:t>
            </a:r>
          </a:p>
          <a:p>
            <a:pPr marL="1143000" lvl="1" indent="-457200">
              <a:buFont typeface="Wingdings" panose="020B0604020202020204" pitchFamily="34" charset="0"/>
              <a:buChar char="ü"/>
            </a:pPr>
            <a:r>
              <a:rPr lang="en-GB" sz="2900">
                <a:latin typeface="Aptos"/>
              </a:rPr>
              <a:t>clear information for your teams, members and customers </a:t>
            </a:r>
            <a:endParaRPr lang="en-GB" sz="2900">
              <a:latin typeface="Calibri" panose="020F0502020204030204"/>
              <a:ea typeface="Calibri" panose="020F0502020204030204"/>
              <a:cs typeface="Calibri" panose="020F0502020204030204"/>
            </a:endParaRPr>
          </a:p>
          <a:p>
            <a:pPr marL="0" indent="0">
              <a:buNone/>
            </a:pPr>
            <a:endParaRPr lang="en-GB">
              <a:latin typeface="Aptos"/>
            </a:endParaRPr>
          </a:p>
          <a:p>
            <a:pPr marL="0" indent="0">
              <a:buNone/>
            </a:pPr>
            <a:endParaRPr lang="en-GB" b="1">
              <a:latin typeface="Aptos"/>
            </a:endParaRPr>
          </a:p>
          <a:p>
            <a:pPr marL="0" indent="0">
              <a:buNone/>
            </a:pPr>
            <a:endParaRPr lang="en-GB">
              <a:ea typeface="Calibri"/>
              <a:cs typeface="Calibri"/>
            </a:endParaRPr>
          </a:p>
          <a:p>
            <a:pPr marL="0" indent="0">
              <a:buNone/>
            </a:pPr>
            <a:endParaRPr lang="en-GB">
              <a:ea typeface="Calibri"/>
              <a:cs typeface="Calibri"/>
            </a:endParaRPr>
          </a:p>
          <a:p>
            <a:pPr marL="0" indent="0">
              <a:buNone/>
            </a:pPr>
            <a:endParaRPr lang="en-GB">
              <a:ea typeface="Calibri"/>
              <a:cs typeface="Calibri"/>
            </a:endParaRPr>
          </a:p>
          <a:p>
            <a:endParaRPr lang="en-GB">
              <a:ea typeface="Calibri"/>
              <a:cs typeface="Calibri"/>
            </a:endParaRPr>
          </a:p>
          <a:p>
            <a:endParaRPr lang="en-GB">
              <a:ea typeface="Calibri"/>
              <a:cs typeface="Calibri"/>
            </a:endParaRPr>
          </a:p>
        </p:txBody>
      </p:sp>
    </p:spTree>
    <p:extLst>
      <p:ext uri="{BB962C8B-B14F-4D97-AF65-F5344CB8AC3E}">
        <p14:creationId xmlns:p14="http://schemas.microsoft.com/office/powerpoint/2010/main" val="2125438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1CF3C-81A3-EE9B-61F3-0FBC7686A397}"/>
              </a:ext>
            </a:extLst>
          </p:cNvPr>
          <p:cNvSpPr>
            <a:spLocks noGrp="1"/>
          </p:cNvSpPr>
          <p:nvPr>
            <p:ph type="title"/>
          </p:nvPr>
        </p:nvSpPr>
        <p:spPr/>
        <p:txBody>
          <a:bodyPr/>
          <a:lstStyle/>
          <a:p>
            <a:br>
              <a:rPr lang="en-GB" b="1">
                <a:solidFill>
                  <a:srgbClr val="006600"/>
                </a:solidFill>
                <a:latin typeface="Arial"/>
                <a:ea typeface="Calibri Light"/>
                <a:cs typeface="Arial"/>
              </a:rPr>
            </a:br>
            <a:r>
              <a:rPr lang="en-GB" b="1">
                <a:solidFill>
                  <a:srgbClr val="006600"/>
                </a:solidFill>
                <a:latin typeface="Arial"/>
                <a:ea typeface="Calibri Light"/>
                <a:cs typeface="Arial"/>
              </a:rPr>
              <a:t>   How PAS can support you </a:t>
            </a:r>
          </a:p>
          <a:p>
            <a:endParaRPr lang="en-GB">
              <a:ea typeface="Calibri Light"/>
              <a:cs typeface="Calibri Light"/>
            </a:endParaRPr>
          </a:p>
        </p:txBody>
      </p:sp>
      <p:sp>
        <p:nvSpPr>
          <p:cNvPr id="3" name="Content Placeholder 2">
            <a:extLst>
              <a:ext uri="{FF2B5EF4-FFF2-40B4-BE49-F238E27FC236}">
                <a16:creationId xmlns:a16="http://schemas.microsoft.com/office/drawing/2014/main" id="{B86E7D0E-373A-7FEF-659C-2D1D5A9D6740}"/>
              </a:ext>
            </a:extLst>
          </p:cNvPr>
          <p:cNvSpPr>
            <a:spLocks noGrp="1"/>
          </p:cNvSpPr>
          <p:nvPr>
            <p:ph idx="1"/>
          </p:nvPr>
        </p:nvSpPr>
        <p:spPr>
          <a:xfrm>
            <a:off x="3693422" y="1815978"/>
            <a:ext cx="2596851" cy="1011066"/>
          </a:xfrm>
        </p:spPr>
        <p:txBody>
          <a:bodyPr vert="horz" lIns="91440" tIns="45720" rIns="91440" bIns="45720" rtlCol="0" anchor="t">
            <a:normAutofit/>
          </a:bodyPr>
          <a:lstStyle/>
          <a:p>
            <a:pPr marL="0" indent="0">
              <a:buNone/>
            </a:pPr>
            <a:endParaRPr lang="en-GB" sz="2000" b="1">
              <a:latin typeface="Aptos"/>
            </a:endParaRPr>
          </a:p>
          <a:p>
            <a:pPr marL="0" indent="0">
              <a:buNone/>
            </a:pPr>
            <a:r>
              <a:rPr lang="en-GB" sz="2000">
                <a:latin typeface="Aptos"/>
                <a:hlinkClick r:id="rId3"/>
              </a:rPr>
              <a:t>Planning Committee</a:t>
            </a:r>
            <a:endParaRPr lang="en-GB">
              <a:ea typeface="Calibri" panose="020F0502020204030204"/>
              <a:cs typeface="Calibri" panose="020F0502020204030204"/>
            </a:endParaRPr>
          </a:p>
        </p:txBody>
      </p:sp>
      <p:pic>
        <p:nvPicPr>
          <p:cNvPr id="4" name="Picture 3" descr="A screenshot of a website&#10;&#10;AI-generated content may be incorrect.">
            <a:extLst>
              <a:ext uri="{FF2B5EF4-FFF2-40B4-BE49-F238E27FC236}">
                <a16:creationId xmlns:a16="http://schemas.microsoft.com/office/drawing/2014/main" id="{493B7FE9-DB62-481C-EC91-DFCA23ED5DD8}"/>
              </a:ext>
            </a:extLst>
          </p:cNvPr>
          <p:cNvPicPr>
            <a:picLocks noChangeAspect="1"/>
          </p:cNvPicPr>
          <p:nvPr/>
        </p:nvPicPr>
        <p:blipFill>
          <a:blip r:embed="rId4"/>
          <a:stretch>
            <a:fillRect/>
          </a:stretch>
        </p:blipFill>
        <p:spPr>
          <a:xfrm>
            <a:off x="752982" y="1813366"/>
            <a:ext cx="2844188" cy="1919469"/>
          </a:xfrm>
          <a:prstGeom prst="rect">
            <a:avLst/>
          </a:prstGeom>
        </p:spPr>
      </p:pic>
      <p:pic>
        <p:nvPicPr>
          <p:cNvPr id="5" name="Picture 4" descr="A screenshot of a web page&#10;&#10;AI-generated content may be incorrect.">
            <a:extLst>
              <a:ext uri="{FF2B5EF4-FFF2-40B4-BE49-F238E27FC236}">
                <a16:creationId xmlns:a16="http://schemas.microsoft.com/office/drawing/2014/main" id="{D30B3FF7-1E5B-6CF7-2844-015729CD5EE6}"/>
              </a:ext>
            </a:extLst>
          </p:cNvPr>
          <p:cNvPicPr>
            <a:picLocks noChangeAspect="1"/>
          </p:cNvPicPr>
          <p:nvPr/>
        </p:nvPicPr>
        <p:blipFill>
          <a:blip r:embed="rId5"/>
          <a:stretch>
            <a:fillRect/>
          </a:stretch>
        </p:blipFill>
        <p:spPr>
          <a:xfrm>
            <a:off x="750514" y="4008327"/>
            <a:ext cx="2851768" cy="1920659"/>
          </a:xfrm>
          <a:prstGeom prst="rect">
            <a:avLst/>
          </a:prstGeom>
        </p:spPr>
      </p:pic>
      <p:pic>
        <p:nvPicPr>
          <p:cNvPr id="6" name="Picture 5" descr="A screenshot of a website&#10;&#10;AI-generated content may be incorrect.">
            <a:extLst>
              <a:ext uri="{FF2B5EF4-FFF2-40B4-BE49-F238E27FC236}">
                <a16:creationId xmlns:a16="http://schemas.microsoft.com/office/drawing/2014/main" id="{F09BDEEA-CEEF-56E4-4706-93563D600EBA}"/>
              </a:ext>
            </a:extLst>
          </p:cNvPr>
          <p:cNvPicPr>
            <a:picLocks noChangeAspect="1"/>
          </p:cNvPicPr>
          <p:nvPr/>
        </p:nvPicPr>
        <p:blipFill>
          <a:blip r:embed="rId6"/>
          <a:stretch>
            <a:fillRect/>
          </a:stretch>
        </p:blipFill>
        <p:spPr>
          <a:xfrm>
            <a:off x="8337235" y="3732836"/>
            <a:ext cx="3033347" cy="2164836"/>
          </a:xfrm>
          <a:prstGeom prst="rect">
            <a:avLst/>
          </a:prstGeom>
        </p:spPr>
      </p:pic>
      <p:sp>
        <p:nvSpPr>
          <p:cNvPr id="7" name="TextBox 6">
            <a:extLst>
              <a:ext uri="{FF2B5EF4-FFF2-40B4-BE49-F238E27FC236}">
                <a16:creationId xmlns:a16="http://schemas.microsoft.com/office/drawing/2014/main" id="{C13CADAC-F6D1-E939-CCF1-63A0DB5202C9}"/>
              </a:ext>
            </a:extLst>
          </p:cNvPr>
          <p:cNvSpPr txBox="1"/>
          <p:nvPr/>
        </p:nvSpPr>
        <p:spPr>
          <a:xfrm>
            <a:off x="3695178" y="4598096"/>
            <a:ext cx="3131507" cy="129266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u="sng" strike="noStrike" baseline="0">
                <a:solidFill>
                  <a:srgbClr val="0563C1"/>
                </a:solidFill>
                <a:latin typeface="Aptos"/>
                <a:ea typeface="Arial"/>
                <a:cs typeface="Arial"/>
                <a:hlinkClick r:id="rId7"/>
              </a:rPr>
              <a:t>Development Management Challenge Toolkit</a:t>
            </a:r>
            <a:endParaRPr lang="en-GB"/>
          </a:p>
          <a:p>
            <a:pPr algn="ctr"/>
            <a:endParaRPr lang="en-GB"/>
          </a:p>
        </p:txBody>
      </p:sp>
      <p:sp>
        <p:nvSpPr>
          <p:cNvPr id="8" name="TextBox 7">
            <a:extLst>
              <a:ext uri="{FF2B5EF4-FFF2-40B4-BE49-F238E27FC236}">
                <a16:creationId xmlns:a16="http://schemas.microsoft.com/office/drawing/2014/main" id="{4EC67552-C444-F612-DA95-E4DDEB0093C4}"/>
              </a:ext>
            </a:extLst>
          </p:cNvPr>
          <p:cNvSpPr txBox="1"/>
          <p:nvPr/>
        </p:nvSpPr>
        <p:spPr>
          <a:xfrm>
            <a:off x="8217568" y="2165959"/>
            <a:ext cx="3337693" cy="13239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u="sng" strike="noStrike" baseline="0">
                <a:solidFill>
                  <a:srgbClr val="0563C1"/>
                </a:solidFill>
                <a:latin typeface="Aptos"/>
                <a:ea typeface="Arial"/>
                <a:cs typeface="Arial"/>
                <a:hlinkClick r:id="rId7"/>
              </a:rPr>
              <a:t>Pre-application advice and Planning Performance Agreements</a:t>
            </a:r>
            <a:endParaRPr lang="en-GB"/>
          </a:p>
          <a:p>
            <a:pPr algn="ctr"/>
            <a:endParaRPr lang="en-GB"/>
          </a:p>
        </p:txBody>
      </p:sp>
    </p:spTree>
    <p:extLst>
      <p:ext uri="{BB962C8B-B14F-4D97-AF65-F5344CB8AC3E}">
        <p14:creationId xmlns:p14="http://schemas.microsoft.com/office/powerpoint/2010/main" val="2078416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A3AF5-C80E-2D7E-FFB9-7CCDEDB226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526DF5-707E-B12C-A082-287190852C5A}"/>
              </a:ext>
            </a:extLst>
          </p:cNvPr>
          <p:cNvSpPr>
            <a:spLocks noGrp="1"/>
          </p:cNvSpPr>
          <p:nvPr>
            <p:ph type="title"/>
          </p:nvPr>
        </p:nvSpPr>
        <p:spPr>
          <a:xfrm>
            <a:off x="838201" y="195308"/>
            <a:ext cx="9496696" cy="1325563"/>
          </a:xfrm>
        </p:spPr>
        <p:txBody>
          <a:bodyPr/>
          <a:lstStyle/>
          <a:p>
            <a:pPr algn="ctr"/>
            <a:r>
              <a:rPr lang="en-GB" sz="4000" b="1">
                <a:solidFill>
                  <a:srgbClr val="006600"/>
                </a:solidFill>
                <a:latin typeface="Arial"/>
                <a:cs typeface="Arial"/>
              </a:rPr>
              <a:t>    </a:t>
            </a:r>
            <a:br>
              <a:rPr lang="en-GB" sz="4000" b="1">
                <a:latin typeface="Arial"/>
                <a:cs typeface="Arial"/>
              </a:rPr>
            </a:br>
            <a:r>
              <a:rPr lang="en-GB" sz="4000" b="1">
                <a:solidFill>
                  <a:srgbClr val="006600"/>
                </a:solidFill>
                <a:latin typeface="Arial"/>
                <a:cs typeface="Arial"/>
              </a:rPr>
              <a:t>     Finally….thank you for joining</a:t>
            </a:r>
            <a:endParaRPr lang="en-GB" sz="4000">
              <a:latin typeface="Arial"/>
              <a:cs typeface="Arial"/>
            </a:endParaRPr>
          </a:p>
        </p:txBody>
      </p:sp>
      <p:sp>
        <p:nvSpPr>
          <p:cNvPr id="3" name="Content Placeholder 2">
            <a:extLst>
              <a:ext uri="{FF2B5EF4-FFF2-40B4-BE49-F238E27FC236}">
                <a16:creationId xmlns:a16="http://schemas.microsoft.com/office/drawing/2014/main" id="{20D11486-100E-730A-291B-27A2FB29BDB6}"/>
              </a:ext>
            </a:extLst>
          </p:cNvPr>
          <p:cNvSpPr>
            <a:spLocks noGrp="1"/>
          </p:cNvSpPr>
          <p:nvPr>
            <p:ph idx="1"/>
          </p:nvPr>
        </p:nvSpPr>
        <p:spPr>
          <a:xfrm>
            <a:off x="838200" y="1429555"/>
            <a:ext cx="5701991" cy="4747408"/>
          </a:xfrm>
        </p:spPr>
        <p:txBody>
          <a:bodyPr vert="horz" lIns="91440" tIns="45720" rIns="91440" bIns="45720" rtlCol="0" anchor="t">
            <a:noAutofit/>
          </a:bodyPr>
          <a:lstStyle/>
          <a:p>
            <a:pPr marL="0" indent="0">
              <a:buNone/>
            </a:pPr>
            <a:endParaRPr lang="en-GB" sz="1100"/>
          </a:p>
          <a:p>
            <a:pPr marL="0" indent="0">
              <a:spcBef>
                <a:spcPct val="0"/>
              </a:spcBef>
              <a:spcAft>
                <a:spcPct val="0"/>
              </a:spcAft>
              <a:buNone/>
            </a:pPr>
            <a:r>
              <a:rPr lang="en-GB" sz="2400">
                <a:latin typeface="Aptos"/>
                <a:cs typeface="Arial"/>
              </a:rPr>
              <a:t>Please fill out feedback polls in </a:t>
            </a:r>
            <a:r>
              <a:rPr lang="en-GB" sz="2400" err="1">
                <a:latin typeface="Aptos"/>
                <a:cs typeface="Arial"/>
              </a:rPr>
              <a:t>Slido</a:t>
            </a:r>
            <a:r>
              <a:rPr lang="en-GB" sz="2400">
                <a:latin typeface="Aptos"/>
                <a:cs typeface="Arial"/>
              </a:rPr>
              <a:t>….. </a:t>
            </a:r>
          </a:p>
          <a:p>
            <a:pPr marL="0" indent="0">
              <a:spcBef>
                <a:spcPct val="0"/>
              </a:spcBef>
              <a:spcAft>
                <a:spcPct val="0"/>
              </a:spcAft>
              <a:buNone/>
            </a:pPr>
            <a:endParaRPr lang="en-GB">
              <a:latin typeface="Aptos"/>
              <a:cs typeface="Arial"/>
            </a:endParaRPr>
          </a:p>
          <a:p>
            <a:pPr marL="514350" indent="-514350">
              <a:spcBef>
                <a:spcPct val="0"/>
              </a:spcBef>
              <a:spcAft>
                <a:spcPct val="0"/>
              </a:spcAft>
              <a:buFont typeface="+mj-lt"/>
              <a:buAutoNum type="arabicPeriod"/>
            </a:pPr>
            <a:r>
              <a:rPr lang="en-GB" sz="2400">
                <a:latin typeface="Aptos"/>
                <a:cs typeface="Arial"/>
              </a:rPr>
              <a:t>Have you found today’s event helpful?</a:t>
            </a:r>
          </a:p>
          <a:p>
            <a:pPr marL="514350" indent="-514350">
              <a:spcBef>
                <a:spcPct val="0"/>
              </a:spcBef>
              <a:spcAft>
                <a:spcPct val="0"/>
              </a:spcAft>
              <a:buFont typeface="+mj-lt"/>
              <a:buAutoNum type="arabicPeriod"/>
            </a:pPr>
            <a:r>
              <a:rPr lang="en-GB" sz="2400">
                <a:latin typeface="Aptos"/>
              </a:rPr>
              <a:t>To what extent has it improved your understanding of the changes?</a:t>
            </a:r>
            <a:endParaRPr lang="en-GB" sz="2400">
              <a:latin typeface="Aptos"/>
              <a:ea typeface="Calibri"/>
              <a:cs typeface="Calibri"/>
            </a:endParaRPr>
          </a:p>
          <a:p>
            <a:pPr marL="514350" indent="-514350">
              <a:buFont typeface="+mj-lt"/>
              <a:buAutoNum type="arabicPeriod"/>
            </a:pPr>
            <a:r>
              <a:rPr lang="en-GB" sz="2400">
                <a:latin typeface="Aptos"/>
              </a:rPr>
              <a:t>How positive are you about these changes to the appeals regs?</a:t>
            </a:r>
          </a:p>
          <a:p>
            <a:pPr marL="514350" indent="-514350">
              <a:buFont typeface="+mj-lt"/>
              <a:buAutoNum type="arabicPeriod"/>
            </a:pPr>
            <a:r>
              <a:rPr lang="en-GB" sz="2400">
                <a:latin typeface="Aptos"/>
              </a:rPr>
              <a:t>What is your main take-away from what you have heard?</a:t>
            </a:r>
          </a:p>
          <a:p>
            <a:pPr marL="514350" indent="-514350">
              <a:buFont typeface="+mj-lt"/>
              <a:buAutoNum type="arabicPeriod"/>
            </a:pPr>
            <a:r>
              <a:rPr lang="en-GB" sz="2400">
                <a:latin typeface="Aptos"/>
              </a:rPr>
              <a:t>Anything you need more information about?</a:t>
            </a:r>
          </a:p>
        </p:txBody>
      </p:sp>
      <p:pic>
        <p:nvPicPr>
          <p:cNvPr id="5" name="Picture 4" descr="A qr code with a black and white background&#10;&#10;AI-generated content may be incorrect.">
            <a:extLst>
              <a:ext uri="{FF2B5EF4-FFF2-40B4-BE49-F238E27FC236}">
                <a16:creationId xmlns:a16="http://schemas.microsoft.com/office/drawing/2014/main" id="{9E7CB9B5-3484-7853-237E-D4AE8ED1492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04314" y="1669325"/>
            <a:ext cx="4359184" cy="4359184"/>
          </a:xfrm>
          <a:prstGeom prst="rect">
            <a:avLst/>
          </a:prstGeom>
        </p:spPr>
      </p:pic>
    </p:spTree>
    <p:extLst>
      <p:ext uri="{BB962C8B-B14F-4D97-AF65-F5344CB8AC3E}">
        <p14:creationId xmlns:p14="http://schemas.microsoft.com/office/powerpoint/2010/main" val="312956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5DFE4-2B15-C8EB-8CF5-9151B2D382BC}"/>
              </a:ext>
            </a:extLst>
          </p:cNvPr>
          <p:cNvSpPr>
            <a:spLocks noGrp="1"/>
          </p:cNvSpPr>
          <p:nvPr>
            <p:ph type="title"/>
          </p:nvPr>
        </p:nvSpPr>
        <p:spPr>
          <a:xfrm>
            <a:off x="1199803" y="151771"/>
            <a:ext cx="8915399" cy="1325563"/>
          </a:xfrm>
        </p:spPr>
        <p:txBody>
          <a:bodyPr/>
          <a:lstStyle/>
          <a:p>
            <a:pPr algn="ctr"/>
            <a:r>
              <a:rPr lang="en-GB" b="1">
                <a:solidFill>
                  <a:srgbClr val="006600"/>
                </a:solidFill>
                <a:latin typeface="Arial" panose="020B0604020202020204" pitchFamily="34" charset="0"/>
                <a:cs typeface="Arial" panose="020B0604020202020204" pitchFamily="34" charset="0"/>
              </a:rPr>
              <a:t>Housekeeping</a:t>
            </a:r>
            <a:endParaRPr lang="en-GB"/>
          </a:p>
        </p:txBody>
      </p:sp>
      <p:sp>
        <p:nvSpPr>
          <p:cNvPr id="3" name="Content Placeholder 2">
            <a:extLst>
              <a:ext uri="{FF2B5EF4-FFF2-40B4-BE49-F238E27FC236}">
                <a16:creationId xmlns:a16="http://schemas.microsoft.com/office/drawing/2014/main" id="{62E1CA07-502F-FA12-6FD7-24B6F70C9350}"/>
              </a:ext>
            </a:extLst>
          </p:cNvPr>
          <p:cNvSpPr>
            <a:spLocks noGrp="1"/>
          </p:cNvSpPr>
          <p:nvPr>
            <p:ph idx="1"/>
          </p:nvPr>
        </p:nvSpPr>
        <p:spPr>
          <a:xfrm>
            <a:off x="254841" y="1815921"/>
            <a:ext cx="8618704" cy="4597941"/>
          </a:xfrm>
        </p:spPr>
        <p:txBody>
          <a:bodyPr vert="horz" lIns="91440" tIns="45720" rIns="91440" bIns="45720" rtlCol="0" anchor="t">
            <a:noAutofit/>
          </a:bodyPr>
          <a:lstStyle/>
          <a:p>
            <a:r>
              <a:rPr lang="en-GB" sz="2600">
                <a:latin typeface="Arial" panose="020B0604020202020204" pitchFamily="34" charset="0"/>
                <a:cs typeface="Arial" panose="020B0604020202020204" pitchFamily="34" charset="0"/>
              </a:rPr>
              <a:t>Please keep mic on mute unless invited to speak</a:t>
            </a:r>
          </a:p>
          <a:p>
            <a:pPr>
              <a:defRPr/>
            </a:pPr>
            <a:endParaRPr lang="en-GB" sz="2600">
              <a:latin typeface="Arial" panose="020B0604020202020204" pitchFamily="34" charset="0"/>
              <a:cs typeface="Arial" panose="020B0604020202020204" pitchFamily="34" charset="0"/>
            </a:endParaRPr>
          </a:p>
          <a:p>
            <a:pPr>
              <a:defRPr/>
            </a:pPr>
            <a:r>
              <a:rPr lang="en-GB" sz="2600">
                <a:latin typeface="Arial" panose="020B0604020202020204" pitchFamily="34" charset="0"/>
                <a:cs typeface="Arial" panose="020B0604020202020204" pitchFamily="34" charset="0"/>
              </a:rPr>
              <a:t>Use SLIDO to ask questions and answer polls: </a:t>
            </a:r>
            <a:r>
              <a:rPr lang="en-GB" sz="2400" kern="0">
                <a:solidFill>
                  <a:srgbClr val="006600"/>
                </a:solidFill>
                <a:latin typeface="Arial"/>
                <a:hlinkClick r:id="rId3"/>
              </a:rPr>
              <a:t>https://app.sli.do/event/4RGtNAxpzE68QpxmFo4B13</a:t>
            </a:r>
            <a:r>
              <a:rPr lang="en-GB" sz="2400" kern="0">
                <a:solidFill>
                  <a:srgbClr val="006600"/>
                </a:solidFill>
                <a:latin typeface="Arial"/>
              </a:rPr>
              <a:t> </a:t>
            </a:r>
          </a:p>
          <a:p>
            <a:pPr>
              <a:defRPr/>
            </a:pPr>
            <a:endParaRPr lang="en-GB" sz="2400" kern="0">
              <a:solidFill>
                <a:srgbClr val="006600"/>
              </a:solidFill>
              <a:latin typeface="Arial"/>
              <a:cs typeface="Arial" panose="020B0604020202020204" pitchFamily="34" charset="0"/>
            </a:endParaRPr>
          </a:p>
          <a:p>
            <a:r>
              <a:rPr lang="en-GB" sz="2600">
                <a:latin typeface="Arial" panose="020B0604020202020204" pitchFamily="34" charset="0"/>
                <a:cs typeface="Arial" panose="020B0604020202020204" pitchFamily="34" charset="0"/>
              </a:rPr>
              <a:t>It is impossible to cover everything today - but we are collecting questions and issues to share with PINS</a:t>
            </a:r>
          </a:p>
        </p:txBody>
      </p:sp>
      <p:pic>
        <p:nvPicPr>
          <p:cNvPr id="5" name="Picture 4">
            <a:extLst>
              <a:ext uri="{FF2B5EF4-FFF2-40B4-BE49-F238E27FC236}">
                <a16:creationId xmlns:a16="http://schemas.microsoft.com/office/drawing/2014/main" id="{E1FD3006-0D13-8EB2-B7CE-F2BF7A625E03}"/>
              </a:ext>
            </a:extLst>
          </p:cNvPr>
          <p:cNvPicPr>
            <a:picLocks noChangeAspect="1"/>
          </p:cNvPicPr>
          <p:nvPr/>
        </p:nvPicPr>
        <p:blipFill>
          <a:blip r:embed="rId4"/>
          <a:stretch>
            <a:fillRect/>
          </a:stretch>
        </p:blipFill>
        <p:spPr>
          <a:xfrm>
            <a:off x="147144" y="143648"/>
            <a:ext cx="2105319" cy="1333686"/>
          </a:xfrm>
          <a:prstGeom prst="rect">
            <a:avLst/>
          </a:prstGeom>
        </p:spPr>
      </p:pic>
      <p:pic>
        <p:nvPicPr>
          <p:cNvPr id="7" name="Picture 6" descr="A qr code with a black and white background&#10;&#10;AI-generated content may be incorrect.">
            <a:extLst>
              <a:ext uri="{FF2B5EF4-FFF2-40B4-BE49-F238E27FC236}">
                <a16:creationId xmlns:a16="http://schemas.microsoft.com/office/drawing/2014/main" id="{45B99F43-C2E6-60F7-2979-CBF709DD41A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28165" y="1698171"/>
            <a:ext cx="3092087" cy="3092087"/>
          </a:xfrm>
          <a:prstGeom prst="rect">
            <a:avLst/>
          </a:prstGeom>
        </p:spPr>
      </p:pic>
    </p:spTree>
    <p:extLst>
      <p:ext uri="{BB962C8B-B14F-4D97-AF65-F5344CB8AC3E}">
        <p14:creationId xmlns:p14="http://schemas.microsoft.com/office/powerpoint/2010/main" val="2085678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2AEA9-20CF-D6E9-A163-6E75591C59E2}"/>
              </a:ext>
            </a:extLst>
          </p:cNvPr>
          <p:cNvSpPr>
            <a:spLocks noGrp="1"/>
          </p:cNvSpPr>
          <p:nvPr>
            <p:ph type="title"/>
          </p:nvPr>
        </p:nvSpPr>
        <p:spPr>
          <a:xfrm>
            <a:off x="1347307" y="195308"/>
            <a:ext cx="8987589" cy="1325563"/>
          </a:xfrm>
        </p:spPr>
        <p:txBody>
          <a:bodyPr/>
          <a:lstStyle/>
          <a:p>
            <a:pPr algn="ctr"/>
            <a:r>
              <a:rPr lang="en-GB" b="1">
                <a:solidFill>
                  <a:srgbClr val="006600"/>
                </a:solidFill>
                <a:latin typeface="Arial" panose="020B0604020202020204" pitchFamily="34" charset="0"/>
                <a:cs typeface="Arial" panose="020B0604020202020204" pitchFamily="34" charset="0"/>
              </a:rPr>
              <a:t>First poll</a:t>
            </a:r>
            <a:endParaRPr lang="en-GB"/>
          </a:p>
        </p:txBody>
      </p:sp>
      <p:sp>
        <p:nvSpPr>
          <p:cNvPr id="3" name="Content Placeholder 2">
            <a:extLst>
              <a:ext uri="{FF2B5EF4-FFF2-40B4-BE49-F238E27FC236}">
                <a16:creationId xmlns:a16="http://schemas.microsoft.com/office/drawing/2014/main" id="{303EE6F6-AE50-8B19-257D-E3F2509D4B4D}"/>
              </a:ext>
            </a:extLst>
          </p:cNvPr>
          <p:cNvSpPr>
            <a:spLocks noGrp="1"/>
          </p:cNvSpPr>
          <p:nvPr>
            <p:ph idx="1"/>
          </p:nvPr>
        </p:nvSpPr>
        <p:spPr>
          <a:xfrm>
            <a:off x="838200" y="1825625"/>
            <a:ext cx="5701991" cy="4351338"/>
          </a:xfrm>
        </p:spPr>
        <p:txBody>
          <a:bodyPr vert="horz" lIns="91440" tIns="45720" rIns="91440" bIns="45720" rtlCol="0" anchor="t">
            <a:normAutofit/>
          </a:bodyPr>
          <a:lstStyle/>
          <a:p>
            <a:pPr marL="0" indent="0">
              <a:buNone/>
            </a:pPr>
            <a:endParaRPr lang="en-GB" sz="1100"/>
          </a:p>
          <a:p>
            <a:pPr marL="0" indent="0">
              <a:spcBef>
                <a:spcPct val="0"/>
              </a:spcBef>
              <a:spcAft>
                <a:spcPct val="0"/>
              </a:spcAft>
              <a:buNone/>
            </a:pPr>
            <a:r>
              <a:rPr lang="en-GB" sz="3200">
                <a:latin typeface="Arial"/>
                <a:cs typeface="Arial"/>
              </a:rPr>
              <a:t>About you….. </a:t>
            </a:r>
          </a:p>
          <a:p>
            <a:pPr marL="0" indent="0">
              <a:spcBef>
                <a:spcPct val="0"/>
              </a:spcBef>
              <a:spcAft>
                <a:spcPct val="0"/>
              </a:spcAft>
              <a:buNone/>
            </a:pPr>
            <a:endParaRPr lang="en-GB" sz="3200">
              <a:latin typeface="Arial"/>
              <a:cs typeface="Arial"/>
            </a:endParaRPr>
          </a:p>
          <a:p>
            <a:pPr>
              <a:spcBef>
                <a:spcPct val="0"/>
              </a:spcBef>
              <a:spcAft>
                <a:spcPct val="0"/>
              </a:spcAft>
            </a:pPr>
            <a:r>
              <a:rPr lang="en-GB" sz="3200">
                <a:latin typeface="Arial"/>
                <a:cs typeface="Arial"/>
              </a:rPr>
              <a:t>What is your role?</a:t>
            </a:r>
          </a:p>
          <a:p>
            <a:pPr marL="0" indent="0">
              <a:spcBef>
                <a:spcPct val="0"/>
              </a:spcBef>
              <a:spcAft>
                <a:spcPct val="0"/>
              </a:spcAft>
              <a:buNone/>
            </a:pPr>
            <a:endParaRPr lang="en-GB" sz="3200">
              <a:latin typeface="Arial"/>
              <a:cs typeface="Arial"/>
            </a:endParaRPr>
          </a:p>
          <a:p>
            <a:endParaRPr lang="en-GB"/>
          </a:p>
        </p:txBody>
      </p:sp>
      <p:pic>
        <p:nvPicPr>
          <p:cNvPr id="5" name="Picture 4" descr="A qr code with a black and white background&#10;&#10;AI-generated content may be incorrect.">
            <a:extLst>
              <a:ext uri="{FF2B5EF4-FFF2-40B4-BE49-F238E27FC236}">
                <a16:creationId xmlns:a16="http://schemas.microsoft.com/office/drawing/2014/main" id="{7289FA4E-AFDC-51B1-5A67-A17D5299CC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40191" y="1520871"/>
            <a:ext cx="4215493" cy="4215493"/>
          </a:xfrm>
          <a:prstGeom prst="rect">
            <a:avLst/>
          </a:prstGeom>
        </p:spPr>
      </p:pic>
    </p:spTree>
    <p:extLst>
      <p:ext uri="{BB962C8B-B14F-4D97-AF65-F5344CB8AC3E}">
        <p14:creationId xmlns:p14="http://schemas.microsoft.com/office/powerpoint/2010/main" val="4137120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94B93-5230-C4D6-19EC-3AA9331E7360}"/>
              </a:ext>
            </a:extLst>
          </p:cNvPr>
          <p:cNvSpPr>
            <a:spLocks noGrp="1"/>
          </p:cNvSpPr>
          <p:nvPr>
            <p:ph type="title"/>
          </p:nvPr>
        </p:nvSpPr>
        <p:spPr>
          <a:xfrm>
            <a:off x="2492828" y="365125"/>
            <a:ext cx="7380515" cy="1325563"/>
          </a:xfrm>
        </p:spPr>
        <p:txBody>
          <a:bodyPr/>
          <a:lstStyle/>
          <a:p>
            <a:pPr algn="ctr"/>
            <a:r>
              <a:rPr lang="en-GB" b="1" kern="0">
                <a:solidFill>
                  <a:srgbClr val="006600"/>
                </a:solidFill>
                <a:latin typeface="Arial"/>
                <a:cs typeface="Arial"/>
              </a:rPr>
              <a:t>Background</a:t>
            </a:r>
            <a:endParaRPr lang="en-US"/>
          </a:p>
        </p:txBody>
      </p:sp>
      <p:sp>
        <p:nvSpPr>
          <p:cNvPr id="3" name="Content Placeholder 2">
            <a:extLst>
              <a:ext uri="{FF2B5EF4-FFF2-40B4-BE49-F238E27FC236}">
                <a16:creationId xmlns:a16="http://schemas.microsoft.com/office/drawing/2014/main" id="{AEA27EF9-7C8C-C007-6F4F-C232FB72DEBE}"/>
              </a:ext>
            </a:extLst>
          </p:cNvPr>
          <p:cNvSpPr>
            <a:spLocks noGrp="1"/>
          </p:cNvSpPr>
          <p:nvPr>
            <p:ph idx="1"/>
          </p:nvPr>
        </p:nvSpPr>
        <p:spPr/>
        <p:txBody>
          <a:bodyPr vert="horz" lIns="91440" tIns="45720" rIns="91440" bIns="45720" rtlCol="0" anchor="t">
            <a:normAutofit/>
          </a:bodyPr>
          <a:lstStyle/>
          <a:p>
            <a:pPr marL="457200" lvl="1" indent="0">
              <a:buNone/>
            </a:pPr>
            <a:endParaRPr lang="en-GB" sz="2000"/>
          </a:p>
          <a:p>
            <a:endParaRPr lang="en-GB"/>
          </a:p>
        </p:txBody>
      </p:sp>
      <p:sp>
        <p:nvSpPr>
          <p:cNvPr id="4" name="TextBox 3">
            <a:extLst>
              <a:ext uri="{FF2B5EF4-FFF2-40B4-BE49-F238E27FC236}">
                <a16:creationId xmlns:a16="http://schemas.microsoft.com/office/drawing/2014/main" id="{54000170-F85B-1CC7-3A9B-8BEDAD1218DE}"/>
              </a:ext>
            </a:extLst>
          </p:cNvPr>
          <p:cNvSpPr txBox="1"/>
          <p:nvPr/>
        </p:nvSpPr>
        <p:spPr>
          <a:xfrm>
            <a:off x="839165" y="1914646"/>
            <a:ext cx="10253240" cy="38164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rtl="0">
              <a:buFont typeface="Arial"/>
              <a:buChar char="•"/>
            </a:pPr>
            <a:r>
              <a:rPr lang="en-US" sz="2800">
                <a:latin typeface="Aptos"/>
                <a:ea typeface="Aptos"/>
                <a:cs typeface="Aptos"/>
              </a:rPr>
              <a:t>The Part 1 written representations process was introduced in 2009 to provide a simpler, quicker method for certain appeals (Householder and Minor Commercial).</a:t>
            </a:r>
            <a:endParaRPr lang="en-US">
              <a:ea typeface="Calibri" panose="020F0502020204030204"/>
              <a:cs typeface="Calibri" panose="020F0502020204030204"/>
            </a:endParaRPr>
          </a:p>
          <a:p>
            <a:pPr marL="457200" indent="-457200">
              <a:buFont typeface="Arial"/>
              <a:buChar char="•"/>
            </a:pPr>
            <a:endParaRPr lang="en-US" sz="2800">
              <a:latin typeface="Aptos"/>
              <a:ea typeface="Aptos"/>
              <a:cs typeface="Aptos"/>
            </a:endParaRPr>
          </a:p>
          <a:p>
            <a:pPr marL="457200" indent="-457200">
              <a:buFont typeface="Arial"/>
              <a:buChar char="•"/>
            </a:pPr>
            <a:r>
              <a:rPr lang="en-US" sz="2800">
                <a:latin typeface="Aptos"/>
                <a:ea typeface="Aptos"/>
                <a:cs typeface="Aptos"/>
              </a:rPr>
              <a:t>Following consultation in March 2024 and Ministerial approval in November 2024, the revised legislation expands the scope of Part 1 appeals to include </a:t>
            </a:r>
            <a:r>
              <a:rPr lang="en-US" sz="2800" b="1">
                <a:latin typeface="Aptos"/>
                <a:ea typeface="Aptos"/>
                <a:cs typeface="Aptos"/>
              </a:rPr>
              <a:t>the majority of written representation appeals</a:t>
            </a:r>
            <a:r>
              <a:rPr lang="en-US" sz="2800">
                <a:latin typeface="Aptos"/>
                <a:ea typeface="Aptos"/>
                <a:cs typeface="Aptos"/>
              </a:rPr>
              <a:t>. </a:t>
            </a:r>
            <a:endParaRPr lang="en-US">
              <a:ea typeface="Calibri" panose="020F0502020204030204"/>
              <a:cs typeface="Calibri" panose="020F0502020204030204"/>
            </a:endParaRPr>
          </a:p>
          <a:p>
            <a:pPr algn="ctr"/>
            <a:endParaRPr lang="en-GB"/>
          </a:p>
        </p:txBody>
      </p:sp>
      <p:pic>
        <p:nvPicPr>
          <p:cNvPr id="5" name="Picture 4" descr="A black and teal rectangle with a black background&#10;&#10;AI-generated content may be incorrect.">
            <a:extLst>
              <a:ext uri="{FF2B5EF4-FFF2-40B4-BE49-F238E27FC236}">
                <a16:creationId xmlns:a16="http://schemas.microsoft.com/office/drawing/2014/main" id="{27419817-BE32-C350-6328-29DC20C8EDAA}"/>
              </a:ext>
            </a:extLst>
          </p:cNvPr>
          <p:cNvPicPr>
            <a:picLocks noChangeAspect="1"/>
          </p:cNvPicPr>
          <p:nvPr/>
        </p:nvPicPr>
        <p:blipFill>
          <a:blip r:embed="rId3"/>
          <a:stretch>
            <a:fillRect/>
          </a:stretch>
        </p:blipFill>
        <p:spPr>
          <a:xfrm>
            <a:off x="0" y="5605553"/>
            <a:ext cx="12192000" cy="739755"/>
          </a:xfrm>
          <a:prstGeom prst="rect">
            <a:avLst/>
          </a:prstGeom>
        </p:spPr>
      </p:pic>
    </p:spTree>
    <p:extLst>
      <p:ext uri="{BB962C8B-B14F-4D97-AF65-F5344CB8AC3E}">
        <p14:creationId xmlns:p14="http://schemas.microsoft.com/office/powerpoint/2010/main" val="2415479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C061D-74B2-084C-11E0-87B9F9BFC3A1}"/>
              </a:ext>
            </a:extLst>
          </p:cNvPr>
          <p:cNvSpPr>
            <a:spLocks noGrp="1"/>
          </p:cNvSpPr>
          <p:nvPr>
            <p:ph type="title"/>
          </p:nvPr>
        </p:nvSpPr>
        <p:spPr/>
        <p:txBody>
          <a:bodyPr/>
          <a:lstStyle/>
          <a:p>
            <a:pPr algn="ctr"/>
            <a:r>
              <a:rPr lang="en-GB" b="1">
                <a:solidFill>
                  <a:srgbClr val="006600"/>
                </a:solidFill>
                <a:latin typeface="Arial"/>
                <a:ea typeface="Calibri Light"/>
                <a:cs typeface="Arial"/>
              </a:rPr>
              <a:t>Why?</a:t>
            </a:r>
            <a:endParaRPr lang="en-US">
              <a:ea typeface="Calibri Light" panose="020F0302020204030204"/>
              <a:cs typeface="Calibri Light" panose="020F0302020204030204"/>
            </a:endParaRPr>
          </a:p>
        </p:txBody>
      </p:sp>
      <p:sp>
        <p:nvSpPr>
          <p:cNvPr id="3" name="Content Placeholder 2">
            <a:extLst>
              <a:ext uri="{FF2B5EF4-FFF2-40B4-BE49-F238E27FC236}">
                <a16:creationId xmlns:a16="http://schemas.microsoft.com/office/drawing/2014/main" id="{7DA4F05E-AB7A-2B23-B4B4-71689AD6050B}"/>
              </a:ext>
            </a:extLst>
          </p:cNvPr>
          <p:cNvSpPr>
            <a:spLocks noGrp="1"/>
          </p:cNvSpPr>
          <p:nvPr>
            <p:ph idx="1"/>
          </p:nvPr>
        </p:nvSpPr>
        <p:spPr/>
        <p:txBody>
          <a:bodyPr vert="horz" lIns="91440" tIns="45720" rIns="91440" bIns="45720" rtlCol="0" anchor="t">
            <a:normAutofit/>
          </a:bodyPr>
          <a:lstStyle/>
          <a:p>
            <a:r>
              <a:rPr lang="en-GB">
                <a:latin typeface="Aptos"/>
              </a:rPr>
              <a:t>To speed up decision-making and reduce uncertainty for communities and developers</a:t>
            </a:r>
            <a:endParaRPr lang="en-GB">
              <a:ea typeface="Calibri" panose="020F0502020204030204"/>
              <a:cs typeface="Calibri" panose="020F0502020204030204"/>
            </a:endParaRPr>
          </a:p>
          <a:p>
            <a:r>
              <a:rPr lang="en-GB">
                <a:latin typeface="Aptos"/>
              </a:rPr>
              <a:t>Encourages complete, high-quality submissions at the application stage (“submit once, submit right”)</a:t>
            </a:r>
            <a:endParaRPr lang="en-GB"/>
          </a:p>
          <a:p>
            <a:r>
              <a:rPr lang="en-GB">
                <a:latin typeface="Aptos"/>
              </a:rPr>
              <a:t>To address delays caused by late evidence and unnecessary duplication</a:t>
            </a:r>
            <a:endParaRPr lang="en-GB"/>
          </a:p>
          <a:p>
            <a:r>
              <a:rPr lang="en-GB">
                <a:latin typeface="Aptos"/>
              </a:rPr>
              <a:t>Keep decisions local</a:t>
            </a:r>
            <a:endParaRPr lang="en-GB"/>
          </a:p>
          <a:p>
            <a:endParaRPr lang="en-GB">
              <a:ea typeface="Calibri"/>
              <a:cs typeface="Calibri"/>
            </a:endParaRPr>
          </a:p>
        </p:txBody>
      </p:sp>
    </p:spTree>
    <p:extLst>
      <p:ext uri="{BB962C8B-B14F-4D97-AF65-F5344CB8AC3E}">
        <p14:creationId xmlns:p14="http://schemas.microsoft.com/office/powerpoint/2010/main" val="2622262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2F636-C880-7708-0D6C-96E35A5CE81D}"/>
              </a:ext>
            </a:extLst>
          </p:cNvPr>
          <p:cNvSpPr>
            <a:spLocks noGrp="1"/>
          </p:cNvSpPr>
          <p:nvPr>
            <p:ph type="title"/>
          </p:nvPr>
        </p:nvSpPr>
        <p:spPr/>
        <p:txBody>
          <a:bodyPr>
            <a:normAutofit/>
          </a:bodyPr>
          <a:lstStyle/>
          <a:p>
            <a:pPr algn="ctr"/>
            <a:r>
              <a:rPr lang="en-GB" b="1">
                <a:solidFill>
                  <a:srgbClr val="006600"/>
                </a:solidFill>
                <a:latin typeface="Arial"/>
                <a:cs typeface="Arial"/>
              </a:rPr>
              <a:t>       </a:t>
            </a:r>
            <a:br>
              <a:rPr lang="en-GB" b="1">
                <a:solidFill>
                  <a:srgbClr val="006600"/>
                </a:solidFill>
                <a:latin typeface="Arial"/>
                <a:cs typeface="Arial"/>
              </a:rPr>
            </a:br>
            <a:r>
              <a:rPr lang="en-GB" sz="4000" b="1">
                <a:solidFill>
                  <a:srgbClr val="006600"/>
                </a:solidFill>
                <a:latin typeface="Arial"/>
                <a:cs typeface="Arial"/>
              </a:rPr>
              <a:t>For Local Planning Authorities</a:t>
            </a:r>
          </a:p>
        </p:txBody>
      </p:sp>
      <p:sp>
        <p:nvSpPr>
          <p:cNvPr id="3" name="Content Placeholder 2">
            <a:extLst>
              <a:ext uri="{FF2B5EF4-FFF2-40B4-BE49-F238E27FC236}">
                <a16:creationId xmlns:a16="http://schemas.microsoft.com/office/drawing/2014/main" id="{04630B89-398B-4A62-3CFF-24E51D064CC7}"/>
              </a:ext>
            </a:extLst>
          </p:cNvPr>
          <p:cNvSpPr>
            <a:spLocks noGrp="1"/>
          </p:cNvSpPr>
          <p:nvPr>
            <p:ph idx="1"/>
          </p:nvPr>
        </p:nvSpPr>
        <p:spPr/>
        <p:txBody>
          <a:bodyPr vert="horz" lIns="91440" tIns="45720" rIns="91440" bIns="45720" rtlCol="0" anchor="t">
            <a:normAutofit fontScale="92500"/>
          </a:bodyPr>
          <a:lstStyle/>
          <a:p>
            <a:r>
              <a:rPr lang="en-GB" sz="2200">
                <a:latin typeface="Aptos"/>
              </a:rPr>
              <a:t>Evidence will be based on the Decision Notice, Officer or Committee Report and information contained within the Questionnaire (no opportunity to send an additional statement)</a:t>
            </a:r>
            <a:endParaRPr lang="en-GB">
              <a:ea typeface="Calibri" panose="020F0502020204030204"/>
              <a:cs typeface="Calibri" panose="020F0502020204030204"/>
            </a:endParaRPr>
          </a:p>
          <a:p>
            <a:r>
              <a:rPr lang="en-GB" sz="2200">
                <a:latin typeface="Aptos"/>
              </a:rPr>
              <a:t>Officer and committee reports should contain thorough reasoning</a:t>
            </a:r>
            <a:endParaRPr lang="en-GB"/>
          </a:p>
          <a:p>
            <a:r>
              <a:rPr lang="en-GB" sz="2200">
                <a:latin typeface="Aptos"/>
              </a:rPr>
              <a:t>By choosing to list all plans and documents in the decision notice, the LPA may find that this speeds up and simplifies the process at appeal stage </a:t>
            </a:r>
            <a:endParaRPr lang="en-GB"/>
          </a:p>
          <a:p>
            <a:r>
              <a:rPr lang="en-GB" sz="2200">
                <a:latin typeface="Aptos"/>
              </a:rPr>
              <a:t>Will need to provide copies of all documents and plans determined as part of the original application at appeal</a:t>
            </a:r>
            <a:endParaRPr lang="en-GB"/>
          </a:p>
          <a:p>
            <a:r>
              <a:rPr lang="en-GB" sz="2200">
                <a:latin typeface="Aptos"/>
              </a:rPr>
              <a:t>Responsible for ensuring parties are aware that should the application be determined at appeal, there will be no further opportunity to comment or submit evidence</a:t>
            </a:r>
            <a:endParaRPr lang="en-GB"/>
          </a:p>
          <a:p>
            <a:r>
              <a:rPr lang="en-GB" sz="2200">
                <a:latin typeface="Aptos"/>
              </a:rPr>
              <a:t>Train staff, update templates (e.g. notification letters, site notices, press adverts etc.), guidance and webpages, and inform Members</a:t>
            </a:r>
            <a:endParaRPr lang="en-GB"/>
          </a:p>
          <a:p>
            <a:r>
              <a:rPr lang="en-GB" sz="2200">
                <a:latin typeface="Aptos"/>
              </a:rPr>
              <a:t>Model Notification letter templates for Appeals to be updated by PINS</a:t>
            </a:r>
            <a:endParaRPr lang="en-GB"/>
          </a:p>
          <a:p>
            <a:endParaRPr lang="en-GB">
              <a:ea typeface="Calibri"/>
              <a:cs typeface="Calibri"/>
            </a:endParaRPr>
          </a:p>
        </p:txBody>
      </p:sp>
    </p:spTree>
    <p:extLst>
      <p:ext uri="{BB962C8B-B14F-4D97-AF65-F5344CB8AC3E}">
        <p14:creationId xmlns:p14="http://schemas.microsoft.com/office/powerpoint/2010/main" val="691861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671A9-B244-AEFA-AA05-A126CBAF2C6A}"/>
              </a:ext>
            </a:extLst>
          </p:cNvPr>
          <p:cNvSpPr>
            <a:spLocks noGrp="1"/>
          </p:cNvSpPr>
          <p:nvPr>
            <p:ph type="title"/>
          </p:nvPr>
        </p:nvSpPr>
        <p:spPr/>
        <p:txBody>
          <a:bodyPr/>
          <a:lstStyle/>
          <a:p>
            <a:pPr algn="ctr"/>
            <a:r>
              <a:rPr lang="en-GB" b="1">
                <a:solidFill>
                  <a:srgbClr val="006600"/>
                </a:solidFill>
                <a:latin typeface="Arial"/>
                <a:cs typeface="Arial"/>
              </a:rPr>
              <a:t>       </a:t>
            </a:r>
            <a:br>
              <a:rPr lang="en-GB" b="1">
                <a:solidFill>
                  <a:srgbClr val="006600"/>
                </a:solidFill>
                <a:latin typeface="Arial"/>
                <a:cs typeface="Arial"/>
              </a:rPr>
            </a:br>
            <a:r>
              <a:rPr lang="en-GB" b="1">
                <a:solidFill>
                  <a:srgbClr val="006600"/>
                </a:solidFill>
                <a:latin typeface="Arial"/>
                <a:cs typeface="Arial"/>
              </a:rPr>
              <a:t>  For Applicants</a:t>
            </a:r>
            <a:endParaRPr lang="en-US">
              <a:ea typeface="Calibri Light" panose="020F0302020204030204"/>
              <a:cs typeface="Calibri Light" panose="020F0302020204030204"/>
            </a:endParaRPr>
          </a:p>
        </p:txBody>
      </p:sp>
      <p:sp>
        <p:nvSpPr>
          <p:cNvPr id="3" name="Content Placeholder 2">
            <a:extLst>
              <a:ext uri="{FF2B5EF4-FFF2-40B4-BE49-F238E27FC236}">
                <a16:creationId xmlns:a16="http://schemas.microsoft.com/office/drawing/2014/main" id="{8585CBEB-7CA4-7FEF-202B-7639A877E035}"/>
              </a:ext>
            </a:extLst>
          </p:cNvPr>
          <p:cNvSpPr>
            <a:spLocks noGrp="1"/>
          </p:cNvSpPr>
          <p:nvPr>
            <p:ph idx="1"/>
          </p:nvPr>
        </p:nvSpPr>
        <p:spPr/>
        <p:txBody>
          <a:bodyPr vert="horz" lIns="91440" tIns="45720" rIns="91440" bIns="45720" rtlCol="0" anchor="t">
            <a:normAutofit fontScale="92500" lnSpcReduction="10000"/>
          </a:bodyPr>
          <a:lstStyle/>
          <a:p>
            <a:r>
              <a:rPr lang="en-GB" sz="2600">
                <a:latin typeface="Aptos"/>
              </a:rPr>
              <a:t>Must submit all relevant documentation at application stage</a:t>
            </a:r>
            <a:endParaRPr lang="en-GB">
              <a:ea typeface="Calibri" panose="020F0502020204030204"/>
              <a:cs typeface="Calibri" panose="020F0502020204030204"/>
            </a:endParaRPr>
          </a:p>
          <a:p>
            <a:r>
              <a:rPr lang="en-GB" sz="2600">
                <a:latin typeface="Aptos"/>
              </a:rPr>
              <a:t>No opportunity to submit new evidence at appeal </a:t>
            </a:r>
            <a:endParaRPr lang="en-GB"/>
          </a:p>
          <a:p>
            <a:r>
              <a:rPr lang="en-GB" sz="2600">
                <a:latin typeface="Aptos"/>
              </a:rPr>
              <a:t>Appeals should not be used as an opportunity to evolve the scheme</a:t>
            </a:r>
            <a:endParaRPr lang="en-GB"/>
          </a:p>
          <a:p>
            <a:r>
              <a:rPr lang="en-GB" sz="2600">
                <a:latin typeface="Aptos"/>
              </a:rPr>
              <a:t>Engage in proactive dialogue with the LPA to resolve potential disputes during the application process</a:t>
            </a:r>
            <a:endParaRPr lang="en-GB"/>
          </a:p>
          <a:p>
            <a:r>
              <a:rPr lang="en-GB" sz="2600">
                <a:latin typeface="Aptos"/>
              </a:rPr>
              <a:t>A simpler, more streamlined appeals process, with no need to submit a statement or final comments </a:t>
            </a:r>
            <a:endParaRPr lang="en-GB"/>
          </a:p>
          <a:p>
            <a:r>
              <a:rPr lang="en-GB" sz="2600">
                <a:latin typeface="Aptos"/>
              </a:rPr>
              <a:t>Statutory deadlines for lodging an appeal remain the same</a:t>
            </a:r>
            <a:endParaRPr lang="en-GB"/>
          </a:p>
          <a:p>
            <a:r>
              <a:rPr lang="en-GB" sz="2600">
                <a:latin typeface="Aptos"/>
              </a:rPr>
              <a:t>Completed planning obligation to be submitted at time of making appeal</a:t>
            </a:r>
            <a:endParaRPr lang="en-GB"/>
          </a:p>
          <a:p>
            <a:r>
              <a:rPr lang="en-GB" sz="2600">
                <a:latin typeface="Aptos"/>
              </a:rPr>
              <a:t>The Planning Inspectorate will continue to apply the </a:t>
            </a:r>
            <a:r>
              <a:rPr lang="en-GB" sz="2600">
                <a:latin typeface="Aptos"/>
                <a:hlinkClick r:id="rId3"/>
              </a:rPr>
              <a:t>Criteria for Determining the procedure</a:t>
            </a:r>
            <a:r>
              <a:rPr lang="en-GB" sz="2600">
                <a:latin typeface="Aptos"/>
              </a:rPr>
              <a:t> </a:t>
            </a:r>
            <a:endParaRPr lang="en-GB"/>
          </a:p>
          <a:p>
            <a:endParaRPr lang="en-GB">
              <a:ea typeface="Calibri"/>
              <a:cs typeface="Calibri"/>
            </a:endParaRPr>
          </a:p>
        </p:txBody>
      </p:sp>
    </p:spTree>
    <p:extLst>
      <p:ext uri="{BB962C8B-B14F-4D97-AF65-F5344CB8AC3E}">
        <p14:creationId xmlns:p14="http://schemas.microsoft.com/office/powerpoint/2010/main" val="902015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5285C-6271-4FCC-EB9C-E8DADC8193FE}"/>
              </a:ext>
            </a:extLst>
          </p:cNvPr>
          <p:cNvSpPr>
            <a:spLocks noGrp="1"/>
          </p:cNvSpPr>
          <p:nvPr>
            <p:ph type="title"/>
          </p:nvPr>
        </p:nvSpPr>
        <p:spPr/>
        <p:txBody>
          <a:bodyPr>
            <a:normAutofit/>
          </a:bodyPr>
          <a:lstStyle/>
          <a:p>
            <a:pPr algn="ctr"/>
            <a:r>
              <a:rPr lang="en-GB" b="1">
                <a:solidFill>
                  <a:srgbClr val="006600"/>
                </a:solidFill>
                <a:latin typeface="Arial"/>
                <a:cs typeface="Arial"/>
              </a:rPr>
              <a:t>For Interested Parties </a:t>
            </a:r>
            <a:endParaRPr lang="en-US">
              <a:ea typeface="Calibri Light" panose="020F0302020204030204"/>
              <a:cs typeface="Calibri Light" panose="020F0302020204030204"/>
            </a:endParaRPr>
          </a:p>
        </p:txBody>
      </p:sp>
      <p:sp>
        <p:nvSpPr>
          <p:cNvPr id="3" name="Content Placeholder 2">
            <a:extLst>
              <a:ext uri="{FF2B5EF4-FFF2-40B4-BE49-F238E27FC236}">
                <a16:creationId xmlns:a16="http://schemas.microsoft.com/office/drawing/2014/main" id="{C6999257-07F0-E5F4-C517-CF94DDE498CC}"/>
              </a:ext>
            </a:extLst>
          </p:cNvPr>
          <p:cNvSpPr>
            <a:spLocks noGrp="1"/>
          </p:cNvSpPr>
          <p:nvPr>
            <p:ph idx="1"/>
          </p:nvPr>
        </p:nvSpPr>
        <p:spPr/>
        <p:txBody>
          <a:bodyPr vert="horz" lIns="91440" tIns="45720" rIns="91440" bIns="45720" rtlCol="0" anchor="t">
            <a:normAutofit/>
          </a:bodyPr>
          <a:lstStyle/>
          <a:p>
            <a:pPr marL="0" indent="0" algn="ctr">
              <a:buNone/>
            </a:pPr>
            <a:endParaRPr lang="en-GB" sz="6000">
              <a:latin typeface="Aptos Display"/>
            </a:endParaRPr>
          </a:p>
          <a:p>
            <a:pPr marL="0" indent="0" algn="ctr">
              <a:buNone/>
            </a:pPr>
            <a:endParaRPr lang="en-GB" sz="6000" b="1">
              <a:latin typeface="Aptos Display"/>
              <a:ea typeface="Calibri" panose="020F0502020204030204"/>
              <a:cs typeface="Calibri" panose="020F0502020204030204"/>
            </a:endParaRPr>
          </a:p>
        </p:txBody>
      </p:sp>
      <p:sp>
        <p:nvSpPr>
          <p:cNvPr id="4" name="TextBox 3">
            <a:extLst>
              <a:ext uri="{FF2B5EF4-FFF2-40B4-BE49-F238E27FC236}">
                <a16:creationId xmlns:a16="http://schemas.microsoft.com/office/drawing/2014/main" id="{B66B0290-BA79-1B1B-6888-5101DA2BAC48}"/>
              </a:ext>
            </a:extLst>
          </p:cNvPr>
          <p:cNvSpPr txBox="1"/>
          <p:nvPr/>
        </p:nvSpPr>
        <p:spPr>
          <a:xfrm>
            <a:off x="839165" y="1827835"/>
            <a:ext cx="9963872" cy="437042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28600" indent="-228600" algn="l" rtl="0">
              <a:buFont typeface="Arial"/>
              <a:buChar char="•"/>
            </a:pPr>
            <a:r>
              <a:rPr lang="en-GB" sz="2600" kern="1200">
                <a:solidFill>
                  <a:schemeClr val="tx1"/>
                </a:solidFill>
                <a:latin typeface="Aptos"/>
                <a:ea typeface="+mn-ea"/>
                <a:cs typeface="+mn-cs"/>
              </a:rPr>
              <a:t>Important that interested parties make full comment at application stage as no further opportunity to comment during a part 1 appeal</a:t>
            </a:r>
          </a:p>
          <a:p>
            <a:pPr marL="228600" indent="-228600" algn="l" rtl="0">
              <a:buFont typeface="Arial"/>
              <a:buChar char="•"/>
            </a:pPr>
            <a:r>
              <a:rPr lang="en-GB" sz="2600" kern="1200">
                <a:solidFill>
                  <a:schemeClr val="tx1"/>
                </a:solidFill>
                <a:latin typeface="Aptos"/>
                <a:ea typeface="+mn-ea"/>
                <a:cs typeface="+mn-cs"/>
              </a:rPr>
              <a:t>Comments made at the application stage will remain relevant at the appeal stage, as Part 1 appeals will not introduce any new information</a:t>
            </a:r>
          </a:p>
          <a:p>
            <a:pPr marL="228600" indent="-228600" algn="l" rtl="0">
              <a:buFont typeface="Arial"/>
              <a:buChar char="•"/>
            </a:pPr>
            <a:r>
              <a:rPr lang="en-GB" sz="2600" kern="1200">
                <a:solidFill>
                  <a:schemeClr val="tx1"/>
                </a:solidFill>
                <a:latin typeface="Aptos"/>
                <a:ea typeface="+mn-ea"/>
                <a:cs typeface="Segoe UI"/>
              </a:rPr>
              <a:t>Interested</a:t>
            </a:r>
            <a:r>
              <a:rPr lang="en-GB" sz="2600" kern="1200">
                <a:solidFill>
                  <a:schemeClr val="tx1"/>
                </a:solidFill>
                <a:latin typeface="Aptos"/>
                <a:ea typeface="+mn-ea"/>
                <a:cs typeface="+mn-cs"/>
              </a:rPr>
              <a:t> parties can be assured that a scheme will not evolve through Part 1 appeal process</a:t>
            </a:r>
          </a:p>
          <a:p>
            <a:pPr marL="228600" indent="-228600" algn="l" rtl="0">
              <a:buFont typeface="Arial"/>
              <a:buChar char="•"/>
            </a:pPr>
            <a:r>
              <a:rPr lang="en-GB" sz="2600" kern="1200">
                <a:solidFill>
                  <a:schemeClr val="tx1"/>
                </a:solidFill>
                <a:latin typeface="Aptos"/>
                <a:ea typeface="+mn-ea"/>
                <a:cs typeface="+mn-cs"/>
              </a:rPr>
              <a:t>Less burden on interested parties to resubmit comments</a:t>
            </a:r>
          </a:p>
          <a:p>
            <a:pPr marL="228600" indent="-228600" algn="l" rtl="0">
              <a:buFont typeface="Arial"/>
              <a:buChar char="•"/>
            </a:pPr>
            <a:r>
              <a:rPr lang="en-GB" sz="2600" kern="1200">
                <a:solidFill>
                  <a:schemeClr val="tx1"/>
                </a:solidFill>
                <a:latin typeface="Aptos"/>
                <a:ea typeface="+mn-ea"/>
                <a:cs typeface="+mn-cs"/>
              </a:rPr>
              <a:t>Have 4 weeks from the start date of the appeal to withdraw any earlier comments</a:t>
            </a:r>
          </a:p>
          <a:p>
            <a:pPr algn="ctr"/>
            <a:endParaRPr lang="en-GB"/>
          </a:p>
        </p:txBody>
      </p:sp>
    </p:spTree>
    <p:extLst>
      <p:ext uri="{BB962C8B-B14F-4D97-AF65-F5344CB8AC3E}">
        <p14:creationId xmlns:p14="http://schemas.microsoft.com/office/powerpoint/2010/main" val="2005392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26D9B-E042-61C6-12F1-9EB925CD0007}"/>
              </a:ext>
            </a:extLst>
          </p:cNvPr>
          <p:cNvSpPr>
            <a:spLocks noGrp="1"/>
          </p:cNvSpPr>
          <p:nvPr>
            <p:ph type="title"/>
          </p:nvPr>
        </p:nvSpPr>
        <p:spPr/>
        <p:txBody>
          <a:bodyPr/>
          <a:lstStyle/>
          <a:p>
            <a:pPr algn="ctr"/>
            <a:r>
              <a:rPr lang="en-GB" b="1">
                <a:solidFill>
                  <a:srgbClr val="006600"/>
                </a:solidFill>
                <a:highlight>
                  <a:srgbClr val="F5F5F5"/>
                </a:highlight>
                <a:latin typeface="Arial"/>
                <a:cs typeface="Arial"/>
              </a:rPr>
              <a:t>Useful Resources</a:t>
            </a:r>
            <a:endParaRPr lang="en-US"/>
          </a:p>
        </p:txBody>
      </p:sp>
      <p:sp>
        <p:nvSpPr>
          <p:cNvPr id="3" name="Content Placeholder 2">
            <a:extLst>
              <a:ext uri="{FF2B5EF4-FFF2-40B4-BE49-F238E27FC236}">
                <a16:creationId xmlns:a16="http://schemas.microsoft.com/office/drawing/2014/main" id="{D29CDCD2-EDCE-68E6-C8E0-1BC2161978FD}"/>
              </a:ext>
            </a:extLst>
          </p:cNvPr>
          <p:cNvSpPr>
            <a:spLocks noGrp="1"/>
          </p:cNvSpPr>
          <p:nvPr>
            <p:ph idx="1"/>
          </p:nvPr>
        </p:nvSpPr>
        <p:spPr/>
        <p:txBody>
          <a:bodyPr vert="horz" lIns="91440" tIns="45720" rIns="91440" bIns="45720" rtlCol="0" anchor="t">
            <a:normAutofit/>
          </a:bodyPr>
          <a:lstStyle/>
          <a:p>
            <a:r>
              <a:rPr lang="en-GB">
                <a:latin typeface="Aptos"/>
              </a:rPr>
              <a:t>The Planning Inspectorate have updated their </a:t>
            </a:r>
            <a:r>
              <a:rPr lang="en-GB">
                <a:latin typeface="Aptos"/>
                <a:hlinkClick r:id="rId3"/>
              </a:rPr>
              <a:t>Procedure Guide</a:t>
            </a:r>
            <a:r>
              <a:rPr lang="en-GB">
                <a:latin typeface="Aptos"/>
              </a:rPr>
              <a:t> to reflect how the changes will be administered</a:t>
            </a:r>
            <a:endParaRPr lang="en-GB">
              <a:ea typeface="Calibri" panose="020F0502020204030204"/>
              <a:cs typeface="Calibri" panose="020F0502020204030204"/>
            </a:endParaRPr>
          </a:p>
          <a:p>
            <a:r>
              <a:rPr lang="en-GB">
                <a:latin typeface="Aptos"/>
              </a:rPr>
              <a:t>New ‘Appeal a planning decision’ journey from mid-May 2026</a:t>
            </a:r>
            <a:endParaRPr lang="en-GB"/>
          </a:p>
          <a:p>
            <a:r>
              <a:rPr lang="en-GB">
                <a:latin typeface="Aptos"/>
              </a:rPr>
              <a:t>Suggested wording for Notification Letters:</a:t>
            </a:r>
            <a:endParaRPr lang="en-GB"/>
          </a:p>
          <a:p>
            <a:pPr marL="0" indent="0">
              <a:buNone/>
            </a:pPr>
            <a:r>
              <a:rPr lang="en-GB" sz="2400">
                <a:latin typeface="Aptos"/>
              </a:rPr>
              <a:t>‘ </a:t>
            </a:r>
            <a:r>
              <a:rPr lang="en-GB" sz="2400" i="1">
                <a:latin typeface="Aptos"/>
              </a:rPr>
              <a:t>Any person wishing to make representations about this application, can submit comments XXX by XXX. Please be aware that should this application result in an appeal deemed suitable for the Part 1 Written Representations procedure, this may be the only opportunity for interested parties to submit their representations. Should an interested parties wish to withdraw their original comment at appeal stage, they can do so within 4 weeks of the start date of the appeal' </a:t>
            </a:r>
            <a:endParaRPr lang="en-GB" i="1">
              <a:ea typeface="Calibri"/>
              <a:cs typeface="Calibri"/>
            </a:endParaRPr>
          </a:p>
          <a:p>
            <a:endParaRPr lang="en-GB">
              <a:ea typeface="Calibri"/>
              <a:cs typeface="Calibri"/>
            </a:endParaRPr>
          </a:p>
        </p:txBody>
      </p:sp>
    </p:spTree>
    <p:extLst>
      <p:ext uri="{BB962C8B-B14F-4D97-AF65-F5344CB8AC3E}">
        <p14:creationId xmlns:p14="http://schemas.microsoft.com/office/powerpoint/2010/main" val="346318145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c0fc6d1-1ff6-4501-9111-f8704c4ff172" xsi:nil="true"/>
    <SharedWithUsers xmlns="4c0fc6d1-1ff6-4501-9111-f8704c4ff172">
      <UserInfo>
        <DisplayName>Rachel Murtagh</DisplayName>
        <AccountId>417</AccountId>
        <AccountType/>
      </UserInfo>
      <UserInfo>
        <DisplayName>Rachel Jones</DisplayName>
        <AccountId>158</AccountId>
        <AccountType/>
      </UserInfo>
      <UserInfo>
        <DisplayName>Richard Crawley</DisplayName>
        <AccountId>15</AccountId>
        <AccountType/>
      </UserInfo>
      <UserInfo>
        <DisplayName>Rebecca Moberly</DisplayName>
        <AccountId>138</AccountId>
        <AccountType/>
      </UserInfo>
      <UserInfo>
        <DisplayName>Martin Hutchings</DisplayName>
        <AccountId>30</AccountId>
        <AccountType/>
      </UserInfo>
      <UserInfo>
        <DisplayName>Shelly Rouse</DisplayName>
        <AccountId>131</AccountId>
        <AccountType/>
      </UserInfo>
      <UserInfo>
        <DisplayName>Stephen Barker</DisplayName>
        <AccountId>125</AccountId>
        <AccountType/>
      </UserInfo>
    </SharedWithUsers>
    <lcf76f155ced4ddcb4097134ff3c332f xmlns="8bbee43c-7228-408c-ac24-7cd77af8f163">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C64BE211ACC064EB6CACB90D05FCAD1" ma:contentTypeVersion="17" ma:contentTypeDescription="Create a new document." ma:contentTypeScope="" ma:versionID="8a50a88402eacc494889bb9ae426f34f">
  <xsd:schema xmlns:xsd="http://www.w3.org/2001/XMLSchema" xmlns:xs="http://www.w3.org/2001/XMLSchema" xmlns:p="http://schemas.microsoft.com/office/2006/metadata/properties" xmlns:ns2="8bbee43c-7228-408c-ac24-7cd77af8f163" xmlns:ns3="4c0fc6d1-1ff6-4501-9111-f8704c4ff172" targetNamespace="http://schemas.microsoft.com/office/2006/metadata/properties" ma:root="true" ma:fieldsID="4078cbf2e5324082929fe6a160ed2a3f" ns2:_="" ns3:_="">
    <xsd:import namespace="8bbee43c-7228-408c-ac24-7cd77af8f163"/>
    <xsd:import namespace="4c0fc6d1-1ff6-4501-9111-f8704c4ff17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bee43c-7228-408c-ac24-7cd77af8f1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3323a573-f4b2-49c1-a657-d409971bfaf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c0fc6d1-1ff6-4501-9111-f8704c4ff17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6460c269-c4b6-4590-a052-61368eabc0e5}" ma:internalName="TaxCatchAll" ma:showField="CatchAllData" ma:web="4c0fc6d1-1ff6-4501-9111-f8704c4ff17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F332A9B-C428-40F3-A6F0-60ED676CA0F6}">
  <ds:schemaRefs>
    <ds:schemaRef ds:uri="http://schemas.microsoft.com/sharepoint/v3/contenttype/forms"/>
  </ds:schemaRefs>
</ds:datastoreItem>
</file>

<file path=customXml/itemProps2.xml><?xml version="1.0" encoding="utf-8"?>
<ds:datastoreItem xmlns:ds="http://schemas.openxmlformats.org/officeDocument/2006/customXml" ds:itemID="{C9328580-02B7-4F6E-9B8A-7A4B4C95F6B4}">
  <ds:schemaRefs>
    <ds:schemaRef ds:uri="4c0fc6d1-1ff6-4501-9111-f8704c4ff172"/>
    <ds:schemaRef ds:uri="8bbee43c-7228-408c-ac24-7cd77af8f16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C445331-1E01-4C1F-90B6-F77D7BA96994}">
  <ds:schemaRefs>
    <ds:schemaRef ds:uri="4c0fc6d1-1ff6-4501-9111-f8704c4ff172"/>
    <ds:schemaRef ds:uri="8bbee43c-7228-408c-ac24-7cd77af8f16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12</Slides>
  <Notes>12</Notes>
  <HiddenSlides>0</HiddenSlide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1_Office Theme</vt:lpstr>
      <vt:lpstr>  </vt:lpstr>
      <vt:lpstr>Housekeeping</vt:lpstr>
      <vt:lpstr>First poll</vt:lpstr>
      <vt:lpstr>Background</vt:lpstr>
      <vt:lpstr>Why?</vt:lpstr>
      <vt:lpstr>        For Local Planning Authorities</vt:lpstr>
      <vt:lpstr>          For Applicants</vt:lpstr>
      <vt:lpstr>For Interested Parties </vt:lpstr>
      <vt:lpstr>Useful Resources</vt:lpstr>
      <vt:lpstr>PAS's initial take on this...</vt:lpstr>
      <vt:lpstr>    How PAS can support you  </vt:lpstr>
      <vt:lpstr>          Finally….thank you for joining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Planning Policy Framework (NPPF)</dc:title>
  <dc:creator>Martin Hutchings</dc:creator>
  <cp:revision>2</cp:revision>
  <dcterms:created xsi:type="dcterms:W3CDTF">2024-01-24T09:14:50Z</dcterms:created>
  <dcterms:modified xsi:type="dcterms:W3CDTF">2026-03-31T07:44:54Z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0x0101007C64BE211ACC064EB6CACB90D05FCAD1</vt:lpwstr>
  </property>
  <property fmtid="{D5CDD505-2E9C-101B-9397-08002B2CF9AE}" pid="3" name="MediaServiceImageTags">
    <vt:lpwstr/>
  </property>
</Properties>
</file>