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17"/>
  </p:notesMasterIdLst>
  <p:sldIdLst>
    <p:sldId id="256" r:id="rId5"/>
    <p:sldId id="257" r:id="rId6"/>
    <p:sldId id="258" r:id="rId7"/>
    <p:sldId id="259" r:id="rId8"/>
    <p:sldId id="267" r:id="rId9"/>
    <p:sldId id="266" r:id="rId10"/>
    <p:sldId id="260" r:id="rId11"/>
    <p:sldId id="261" r:id="rId12"/>
    <p:sldId id="262" r:id="rId13"/>
    <p:sldId id="265" r:id="rId14"/>
    <p:sldId id="263" r:id="rId15"/>
    <p:sldId id="26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8E"/>
    <a:srgbClr val="F15522"/>
    <a:srgbClr val="FFE512"/>
    <a:srgbClr val="C41130"/>
    <a:srgbClr val="EC008C"/>
    <a:srgbClr val="A54499"/>
    <a:srgbClr val="0092CF"/>
    <a:srgbClr val="C4D4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8665F4-1CE8-4BDD-BEDE-967580074F20}" v="137" dt="2024-03-24T23:13:05.7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bg1"/>
                </a:solidFill>
                <a:latin typeface="Gill Sans Nova Light" panose="020B0302020104020203" pitchFamily="34" charset="0"/>
                <a:ea typeface="+mn-ea"/>
                <a:cs typeface="+mn-cs"/>
              </a:defRPr>
            </a:pPr>
            <a:r>
              <a:rPr lang="en-US" sz="2400" dirty="0">
                <a:solidFill>
                  <a:schemeClr val="bg1"/>
                </a:solidFill>
                <a:latin typeface="Gill Sans Nova Light" panose="020B0302020104020203" pitchFamily="34" charset="0"/>
              </a:rPr>
              <a:t>PUBLIC CONSULTATION RESPONDENTS BY AGE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bg1"/>
              </a:solidFill>
              <a:latin typeface="Gill Sans Nova Light" panose="020B0302020104020203" pitchFamily="34" charset="0"/>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ln>
              <a:noFill/>
            </a:ln>
          </c:spPr>
          <c:dPt>
            <c:idx val="0"/>
            <c:bubble3D val="0"/>
            <c:spPr>
              <a:solidFill>
                <a:srgbClr val="1B3F94"/>
              </a:solidFill>
              <a:ln w="19050">
                <a:noFill/>
              </a:ln>
              <a:effectLst/>
            </c:spPr>
            <c:extLst>
              <c:ext xmlns:c16="http://schemas.microsoft.com/office/drawing/2014/chart" uri="{C3380CC4-5D6E-409C-BE32-E72D297353CC}">
                <c16:uniqueId val="{00000001-4149-4DBE-A975-D34FD349808F}"/>
              </c:ext>
            </c:extLst>
          </c:dPt>
          <c:dPt>
            <c:idx val="1"/>
            <c:bubble3D val="0"/>
            <c:spPr>
              <a:solidFill>
                <a:srgbClr val="C4D42E"/>
              </a:solidFill>
              <a:ln w="19050">
                <a:noFill/>
              </a:ln>
              <a:effectLst/>
            </c:spPr>
            <c:extLst>
              <c:ext xmlns:c16="http://schemas.microsoft.com/office/drawing/2014/chart" uri="{C3380CC4-5D6E-409C-BE32-E72D297353CC}">
                <c16:uniqueId val="{00000003-4149-4DBE-A975-D34FD349808F}"/>
              </c:ext>
            </c:extLst>
          </c:dPt>
          <c:dPt>
            <c:idx val="2"/>
            <c:bubble3D val="0"/>
            <c:spPr>
              <a:solidFill>
                <a:srgbClr val="EC008C"/>
              </a:solidFill>
              <a:ln w="19050">
                <a:noFill/>
              </a:ln>
              <a:effectLst/>
            </c:spPr>
            <c:extLst>
              <c:ext xmlns:c16="http://schemas.microsoft.com/office/drawing/2014/chart" uri="{C3380CC4-5D6E-409C-BE32-E72D297353CC}">
                <c16:uniqueId val="{00000005-4149-4DBE-A975-D34FD349808F}"/>
              </c:ext>
            </c:extLst>
          </c:dPt>
          <c:dPt>
            <c:idx val="3"/>
            <c:bubble3D val="0"/>
            <c:spPr>
              <a:solidFill>
                <a:srgbClr val="FFE512"/>
              </a:solidFill>
              <a:ln w="19050">
                <a:noFill/>
              </a:ln>
              <a:effectLst/>
            </c:spPr>
            <c:extLst>
              <c:ext xmlns:c16="http://schemas.microsoft.com/office/drawing/2014/chart" uri="{C3380CC4-5D6E-409C-BE32-E72D297353CC}">
                <c16:uniqueId val="{00000007-4149-4DBE-A975-D34FD349808F}"/>
              </c:ext>
            </c:extLst>
          </c:dPt>
          <c:dPt>
            <c:idx val="4"/>
            <c:bubble3D val="0"/>
            <c:spPr>
              <a:solidFill>
                <a:srgbClr val="A54499"/>
              </a:solidFill>
              <a:ln w="19050">
                <a:noFill/>
              </a:ln>
              <a:effectLst/>
            </c:spPr>
            <c:extLst>
              <c:ext xmlns:c16="http://schemas.microsoft.com/office/drawing/2014/chart" uri="{C3380CC4-5D6E-409C-BE32-E72D297353CC}">
                <c16:uniqueId val="{00000009-4149-4DBE-A975-D34FD349808F}"/>
              </c:ext>
            </c:extLst>
          </c:dPt>
          <c:dPt>
            <c:idx val="5"/>
            <c:bubble3D val="0"/>
            <c:spPr>
              <a:solidFill>
                <a:srgbClr val="F15522"/>
              </a:solidFill>
              <a:ln w="19050">
                <a:noFill/>
              </a:ln>
              <a:effectLst/>
            </c:spPr>
            <c:extLst>
              <c:ext xmlns:c16="http://schemas.microsoft.com/office/drawing/2014/chart" uri="{C3380CC4-5D6E-409C-BE32-E72D297353CC}">
                <c16:uniqueId val="{0000000B-4149-4DBE-A975-D34FD349808F}"/>
              </c:ext>
            </c:extLst>
          </c:dPt>
          <c:dPt>
            <c:idx val="6"/>
            <c:bubble3D val="0"/>
            <c:spPr>
              <a:solidFill>
                <a:srgbClr val="0092CF"/>
              </a:solidFill>
              <a:ln w="19050">
                <a:noFill/>
              </a:ln>
              <a:effectLst/>
            </c:spPr>
            <c:extLst>
              <c:ext xmlns:c16="http://schemas.microsoft.com/office/drawing/2014/chart" uri="{C3380CC4-5D6E-409C-BE32-E72D297353CC}">
                <c16:uniqueId val="{0000000D-4149-4DBE-A975-D34FD349808F}"/>
              </c:ext>
            </c:extLst>
          </c:dPt>
          <c:dPt>
            <c:idx val="7"/>
            <c:bubble3D val="0"/>
            <c:spPr>
              <a:solidFill>
                <a:srgbClr val="C41130"/>
              </a:solidFill>
              <a:ln w="19050">
                <a:noFill/>
              </a:ln>
              <a:effectLst/>
            </c:spPr>
            <c:extLst>
              <c:ext xmlns:c16="http://schemas.microsoft.com/office/drawing/2014/chart" uri="{C3380CC4-5D6E-409C-BE32-E72D297353CC}">
                <c16:uniqueId val="{0000000F-4149-4DBE-A975-D34FD349808F}"/>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Gill Sans Nova Light" panose="020B0302020104020203" pitchFamily="34" charset="0"/>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Under 18</c:v>
                </c:pt>
                <c:pt idx="1">
                  <c:v>18-24</c:v>
                </c:pt>
                <c:pt idx="2">
                  <c:v>25-44</c:v>
                </c:pt>
                <c:pt idx="3">
                  <c:v>45-64</c:v>
                </c:pt>
                <c:pt idx="4">
                  <c:v>65-74</c:v>
                </c:pt>
                <c:pt idx="5">
                  <c:v>75-84</c:v>
                </c:pt>
                <c:pt idx="6">
                  <c:v>85+</c:v>
                </c:pt>
                <c:pt idx="7">
                  <c:v>Prefer not to say</c:v>
                </c:pt>
              </c:strCache>
            </c:strRef>
          </c:cat>
          <c:val>
            <c:numRef>
              <c:f>Sheet1!$B$2:$B$9</c:f>
              <c:numCache>
                <c:formatCode>General</c:formatCode>
                <c:ptCount val="8"/>
                <c:pt idx="0">
                  <c:v>0.2</c:v>
                </c:pt>
                <c:pt idx="1">
                  <c:v>1</c:v>
                </c:pt>
                <c:pt idx="2">
                  <c:v>23.6</c:v>
                </c:pt>
                <c:pt idx="3">
                  <c:v>39</c:v>
                </c:pt>
                <c:pt idx="4">
                  <c:v>25.3</c:v>
                </c:pt>
                <c:pt idx="5">
                  <c:v>8.1999999999999993</c:v>
                </c:pt>
                <c:pt idx="6">
                  <c:v>0.8</c:v>
                </c:pt>
                <c:pt idx="7">
                  <c:v>1.7</c:v>
                </c:pt>
              </c:numCache>
            </c:numRef>
          </c:val>
          <c:extLst>
            <c:ext xmlns:c16="http://schemas.microsoft.com/office/drawing/2014/chart" uri="{C3380CC4-5D6E-409C-BE32-E72D297353CC}">
              <c16:uniqueId val="{00000010-4149-4DBE-A975-D34FD349808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Gill Sans Nova" panose="020B06020201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ill Sans Nova" panose="020B06020201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15E8B-CC1A-4403-8F2E-F05D738DECF7}" type="datetimeFigureOut">
              <a:t>3/25/2024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B8F7EC-04FF-4952-AAC1-B83DB64F5F15}" type="slidenum">
              <a:t>‹#›</a:t>
            </a:fld>
            <a:endParaRPr lang="en-GB"/>
          </a:p>
        </p:txBody>
      </p:sp>
    </p:spTree>
    <p:extLst>
      <p:ext uri="{BB962C8B-B14F-4D97-AF65-F5344CB8AC3E}">
        <p14:creationId xmlns:p14="http://schemas.microsoft.com/office/powerpoint/2010/main" val="135425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Second bullet point: </a:t>
            </a:r>
            <a:r>
              <a:rPr lang="en-GB"/>
              <a:t>a great opportunity to get varied feedback and identify what issues are important to different stakeholders</a:t>
            </a:r>
            <a:endParaRPr lang="en-GB">
              <a:ea typeface="Calibri"/>
              <a:cs typeface="Calibri"/>
            </a:endParaRPr>
          </a:p>
          <a:p>
            <a:r>
              <a:rPr lang="en-GB">
                <a:ea typeface="Calibri"/>
                <a:cs typeface="Calibri"/>
              </a:rPr>
              <a:t>Second to last: </a:t>
            </a:r>
            <a:r>
              <a:rPr lang="en-GB"/>
              <a:t>to find where the code worked, and where it needs refining and improving</a:t>
            </a:r>
            <a:endParaRPr lang="en-GB">
              <a:ea typeface="Calibri"/>
              <a:cs typeface="Calibri"/>
            </a:endParaRPr>
          </a:p>
          <a:p>
            <a:r>
              <a:rPr lang="en-GB"/>
              <a:t>Final bullet point:  to identify where codes can be best used, and where drafts can be improved . You are going to be the ones who are using it every day and needing to apply it! Also think of it as a training and upskilling exercise, this is likely something very different to what you do, or have done, so enjoy it and take a role in shaping the future of the authority you work in. Speaking from experience it has been a real learning curve, but a worthwhile one</a:t>
            </a:r>
            <a:endParaRPr lang="en-US">
              <a:ea typeface="Calibri"/>
              <a:cs typeface="Calibri"/>
            </a:endParaRPr>
          </a:p>
          <a:p>
            <a:endParaRPr lang="en-GB">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BB8F7EC-04FF-4952-AAC1-B83DB64F5F15}" type="slidenum">
              <a:t>4</a:t>
            </a:fld>
            <a:endParaRPr lang="en-GB"/>
          </a:p>
        </p:txBody>
      </p:sp>
    </p:spTree>
    <p:extLst>
      <p:ext uri="{BB962C8B-B14F-4D97-AF65-F5344CB8AC3E}">
        <p14:creationId xmlns:p14="http://schemas.microsoft.com/office/powerpoint/2010/main" val="752722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Second bullet point: </a:t>
            </a:r>
            <a:r>
              <a:rPr lang="en-GB"/>
              <a:t>a great opportunity to get varied feedback and identify what issues are important to different stakeholders</a:t>
            </a:r>
            <a:endParaRPr lang="en-GB">
              <a:ea typeface="Calibri"/>
              <a:cs typeface="Calibri"/>
            </a:endParaRPr>
          </a:p>
          <a:p>
            <a:r>
              <a:rPr lang="en-GB">
                <a:ea typeface="Calibri"/>
                <a:cs typeface="Calibri"/>
              </a:rPr>
              <a:t>Second to last: </a:t>
            </a:r>
            <a:r>
              <a:rPr lang="en-GB"/>
              <a:t>to find where the code worked, and where it needs refining and improving</a:t>
            </a:r>
            <a:endParaRPr lang="en-GB">
              <a:ea typeface="Calibri"/>
              <a:cs typeface="Calibri"/>
            </a:endParaRPr>
          </a:p>
          <a:p>
            <a:r>
              <a:rPr lang="en-GB"/>
              <a:t>Final bullet point:  to identify where codes can be best used, and where drafts can be improved . You are going to be the ones who are using it every day and needing to apply it! Also think of it as a training and upskilling exercise, this is likely something very different to what you do, or have done, so enjoy it and take a role in shaping the future of the authority you work in. Speaking from experience it has been a real learning curve, but a worthwhile one</a:t>
            </a:r>
            <a:endParaRPr lang="en-US">
              <a:ea typeface="Calibri"/>
              <a:cs typeface="Calibri"/>
            </a:endParaRPr>
          </a:p>
          <a:p>
            <a:endParaRPr lang="en-GB">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BB8F7EC-04FF-4952-AAC1-B83DB64F5F15}" type="slidenum">
              <a:t>5</a:t>
            </a:fld>
            <a:endParaRPr lang="en-GB"/>
          </a:p>
        </p:txBody>
      </p:sp>
    </p:spTree>
    <p:extLst>
      <p:ext uri="{BB962C8B-B14F-4D97-AF65-F5344CB8AC3E}">
        <p14:creationId xmlns:p14="http://schemas.microsoft.com/office/powerpoint/2010/main" val="1401150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Second bullet point: </a:t>
            </a:r>
            <a:r>
              <a:rPr lang="en-GB"/>
              <a:t>a great opportunity to get varied feedback and identify what issues are important to different stakeholders</a:t>
            </a:r>
            <a:endParaRPr lang="en-GB">
              <a:ea typeface="Calibri"/>
              <a:cs typeface="Calibri"/>
            </a:endParaRPr>
          </a:p>
          <a:p>
            <a:r>
              <a:rPr lang="en-GB">
                <a:ea typeface="Calibri"/>
                <a:cs typeface="Calibri"/>
              </a:rPr>
              <a:t>Second to last: </a:t>
            </a:r>
            <a:r>
              <a:rPr lang="en-GB"/>
              <a:t>to find where the code worked, and where it needs refining and improving</a:t>
            </a:r>
            <a:endParaRPr lang="en-GB">
              <a:ea typeface="Calibri"/>
              <a:cs typeface="Calibri"/>
            </a:endParaRPr>
          </a:p>
          <a:p>
            <a:r>
              <a:rPr lang="en-GB"/>
              <a:t>Final bullet point:  to identify where codes can be best used, and where drafts can be improved . You are going to be the ones who are using it every day and needing to apply it! Also think of it as a training and upskilling exercise, this is likely something very different to what you do, or have done, so enjoy it and take a role in shaping the future of the authority you work in. Speaking from experience it has been a real learning curve, but a worthwhile one</a:t>
            </a:r>
            <a:endParaRPr lang="en-US">
              <a:ea typeface="Calibri"/>
              <a:cs typeface="Calibri"/>
            </a:endParaRPr>
          </a:p>
          <a:p>
            <a:endParaRPr lang="en-GB">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EBB8F7EC-04FF-4952-AAC1-B83DB64F5F15}" type="slidenum">
              <a:t>6</a:t>
            </a:fld>
            <a:endParaRPr lang="en-GB"/>
          </a:p>
        </p:txBody>
      </p:sp>
    </p:spTree>
    <p:extLst>
      <p:ext uri="{BB962C8B-B14F-4D97-AF65-F5344CB8AC3E}">
        <p14:creationId xmlns:p14="http://schemas.microsoft.com/office/powerpoint/2010/main" val="708337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Cover quickly</a:t>
            </a:r>
          </a:p>
        </p:txBody>
      </p:sp>
      <p:sp>
        <p:nvSpPr>
          <p:cNvPr id="4" name="Slide Number Placeholder 3"/>
          <p:cNvSpPr>
            <a:spLocks noGrp="1"/>
          </p:cNvSpPr>
          <p:nvPr>
            <p:ph type="sldNum" sz="quarter" idx="5"/>
          </p:nvPr>
        </p:nvSpPr>
        <p:spPr/>
        <p:txBody>
          <a:bodyPr/>
          <a:lstStyle/>
          <a:p>
            <a:fld id="{EBB8F7EC-04FF-4952-AAC1-B83DB64F5F15}" type="slidenum">
              <a:rPr lang="en-GB"/>
              <a:t>7</a:t>
            </a:fld>
            <a:endParaRPr lang="en-GB"/>
          </a:p>
        </p:txBody>
      </p:sp>
    </p:spTree>
    <p:extLst>
      <p:ext uri="{BB962C8B-B14F-4D97-AF65-F5344CB8AC3E}">
        <p14:creationId xmlns:p14="http://schemas.microsoft.com/office/powerpoint/2010/main" val="3138284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Required Process: This will make Officers role easier as the information *should* be easy to find if Required Process is followed</a:t>
            </a:r>
          </a:p>
        </p:txBody>
      </p:sp>
      <p:sp>
        <p:nvSpPr>
          <p:cNvPr id="4" name="Slide Number Placeholder 3"/>
          <p:cNvSpPr>
            <a:spLocks noGrp="1"/>
          </p:cNvSpPr>
          <p:nvPr>
            <p:ph type="sldNum" sz="quarter" idx="5"/>
          </p:nvPr>
        </p:nvSpPr>
        <p:spPr/>
        <p:txBody>
          <a:bodyPr/>
          <a:lstStyle/>
          <a:p>
            <a:fld id="{EBB8F7EC-04FF-4952-AAC1-B83DB64F5F15}" type="slidenum">
              <a:rPr lang="en-GB"/>
              <a:t>8</a:t>
            </a:fld>
            <a:endParaRPr lang="en-GB"/>
          </a:p>
        </p:txBody>
      </p:sp>
    </p:spTree>
    <p:extLst>
      <p:ext uri="{BB962C8B-B14F-4D97-AF65-F5344CB8AC3E}">
        <p14:creationId xmlns:p14="http://schemas.microsoft.com/office/powerpoint/2010/main" val="116484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Cover quickly</a:t>
            </a:r>
          </a:p>
        </p:txBody>
      </p:sp>
      <p:sp>
        <p:nvSpPr>
          <p:cNvPr id="4" name="Slide Number Placeholder 3"/>
          <p:cNvSpPr>
            <a:spLocks noGrp="1"/>
          </p:cNvSpPr>
          <p:nvPr>
            <p:ph type="sldNum" sz="quarter" idx="5"/>
          </p:nvPr>
        </p:nvSpPr>
        <p:spPr/>
        <p:txBody>
          <a:bodyPr/>
          <a:lstStyle/>
          <a:p>
            <a:fld id="{EBB8F7EC-04FF-4952-AAC1-B83DB64F5F15}" type="slidenum">
              <a:rPr lang="en-GB"/>
              <a:t>9</a:t>
            </a:fld>
            <a:endParaRPr lang="en-GB"/>
          </a:p>
        </p:txBody>
      </p:sp>
    </p:spTree>
    <p:extLst>
      <p:ext uri="{BB962C8B-B14F-4D97-AF65-F5344CB8AC3E}">
        <p14:creationId xmlns:p14="http://schemas.microsoft.com/office/powerpoint/2010/main" val="337155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as Officers are in a great position to contribute to this...think about reasons why applications get refused, could some of these issues be easily rectified with stronger and clearer design coding and guidance? </a:t>
            </a:r>
          </a:p>
          <a:p>
            <a:endParaRPr lang="en-US">
              <a:cs typeface="Calibri"/>
            </a:endParaRPr>
          </a:p>
          <a:p>
            <a:r>
              <a:rPr lang="en-US">
                <a:cs typeface="Calibri"/>
              </a:rPr>
              <a:t>Who do you want to engage with, and how are you going to do so?</a:t>
            </a:r>
          </a:p>
        </p:txBody>
      </p:sp>
      <p:sp>
        <p:nvSpPr>
          <p:cNvPr id="4" name="Slide Number Placeholder 3"/>
          <p:cNvSpPr>
            <a:spLocks noGrp="1"/>
          </p:cNvSpPr>
          <p:nvPr>
            <p:ph type="sldNum" sz="quarter" idx="5"/>
          </p:nvPr>
        </p:nvSpPr>
        <p:spPr/>
        <p:txBody>
          <a:bodyPr/>
          <a:lstStyle/>
          <a:p>
            <a:fld id="{EBB8F7EC-04FF-4952-AAC1-B83DB64F5F15}" type="slidenum">
              <a:rPr lang="en-GB"/>
              <a:t>11</a:t>
            </a:fld>
            <a:endParaRPr lang="en-GB"/>
          </a:p>
        </p:txBody>
      </p:sp>
    </p:spTree>
    <p:extLst>
      <p:ext uri="{BB962C8B-B14F-4D97-AF65-F5344CB8AC3E}">
        <p14:creationId xmlns:p14="http://schemas.microsoft.com/office/powerpoint/2010/main" val="746483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EBB8F7EC-04FF-4952-AAC1-B83DB64F5F15}" type="slidenum">
              <a:rPr lang="en-GB"/>
              <a:t>12</a:t>
            </a:fld>
            <a:endParaRPr lang="en-GB"/>
          </a:p>
        </p:txBody>
      </p:sp>
    </p:spTree>
    <p:extLst>
      <p:ext uri="{BB962C8B-B14F-4D97-AF65-F5344CB8AC3E}">
        <p14:creationId xmlns:p14="http://schemas.microsoft.com/office/powerpoint/2010/main" val="5855306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and Content">
    <p:spTree>
      <p:nvGrpSpPr>
        <p:cNvPr id="1" name=""/>
        <p:cNvGrpSpPr/>
        <p:nvPr/>
      </p:nvGrpSpPr>
      <p:grpSpPr>
        <a:xfrm>
          <a:off x="0" y="0"/>
          <a:ext cx="0" cy="0"/>
          <a:chOff x="0" y="0"/>
          <a:chExt cx="0" cy="0"/>
        </a:xfrm>
      </p:grpSpPr>
      <p:pic>
        <p:nvPicPr>
          <p:cNvPr id="12" name="Picture 2" descr="U:\Current Live Work\CSDS18 Corporate Style Guide\Stationery\Powerpoint\Artwork\New-footer-artwork.png"/>
          <p:cNvPicPr>
            <a:picLocks noChangeAspect="1" noChangeArrowheads="1"/>
          </p:cNvPicPr>
          <p:nvPr/>
        </p:nvPicPr>
        <p:blipFill>
          <a:blip r:embed="rId2" cstate="print"/>
          <a:srcRect/>
          <a:stretch>
            <a:fillRect/>
          </a:stretch>
        </p:blipFill>
        <p:spPr bwMode="auto">
          <a:xfrm>
            <a:off x="0" y="6303264"/>
            <a:ext cx="9144000" cy="554736"/>
          </a:xfrm>
          <a:prstGeom prst="rect">
            <a:avLst/>
          </a:prstGeom>
          <a:noFill/>
        </p:spPr>
      </p:pic>
    </p:spTree>
    <p:extLst>
      <p:ext uri="{BB962C8B-B14F-4D97-AF65-F5344CB8AC3E}">
        <p14:creationId xmlns:p14="http://schemas.microsoft.com/office/powerpoint/2010/main" val="320326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pic>
        <p:nvPicPr>
          <p:cNvPr id="19" name="Picture 2" descr="U:\Current Live Work\CSDS18 Corporate Style Guide\Stationery\Powerpoint\Artwork\New-footer-artwork.png"/>
          <p:cNvPicPr>
            <a:picLocks noChangeAspect="1" noChangeArrowheads="1"/>
          </p:cNvPicPr>
          <p:nvPr/>
        </p:nvPicPr>
        <p:blipFill>
          <a:blip r:embed="rId2" cstate="print"/>
          <a:srcRect/>
          <a:stretch>
            <a:fillRect/>
          </a:stretch>
        </p:blipFill>
        <p:spPr bwMode="auto">
          <a:xfrm>
            <a:off x="0" y="6303264"/>
            <a:ext cx="9144000" cy="554736"/>
          </a:xfrm>
          <a:prstGeom prst="rect">
            <a:avLst/>
          </a:prstGeom>
          <a:noFill/>
        </p:spPr>
      </p:pic>
    </p:spTree>
    <p:extLst>
      <p:ext uri="{BB962C8B-B14F-4D97-AF65-F5344CB8AC3E}">
        <p14:creationId xmlns:p14="http://schemas.microsoft.com/office/powerpoint/2010/main" val="2385129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Default">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a:prstGeom prst="rect">
            <a:avLst/>
          </a:prstGeo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a:prstGeom prst="rect">
            <a:avLst/>
          </a:prstGeo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0" name="Date Placeholder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pPr eaLnBrk="1" latinLnBrk="0" hangingPunct="1"/>
            <a:fld id="{544213AF-26F6-41FA-8D85-E2C5388D6E58}" type="datetimeFigureOut">
              <a:rPr lang="en-US" smtClean="0"/>
              <a:pPr eaLnBrk="1" latinLnBrk="0" hangingPunct="1"/>
              <a:t>3/25/2024</a:t>
            </a:fld>
            <a:endParaRPr lang="en-US">
              <a:solidFill>
                <a:srgbClr val="FFFFFF"/>
              </a:solidFill>
            </a:endParaRPr>
          </a:p>
        </p:txBody>
      </p:sp>
      <p:sp>
        <p:nvSpPr>
          <p:cNvPr id="19" name="Footer Placeholder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kumimoji="0" lang="en-US">
              <a:solidFill>
                <a:schemeClr val="accent1">
                  <a:tint val="20000"/>
                </a:schemeClr>
              </a:solidFill>
            </a:endParaRPr>
          </a:p>
        </p:txBody>
      </p:sp>
      <p:sp>
        <p:nvSpPr>
          <p:cNvPr id="27" name="Slide Number Placeholder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pPr eaLnBrk="1" latinLnBrk="0" hangingPunct="1"/>
            <a:fld id="{D5BBC35B-A44B-4119-B8DA-DE9E3DFADA20}" type="slidenum">
              <a:rPr kumimoji="0" lang="en-US" smtClean="0"/>
              <a:pPr eaLnBrk="1" latinLnBrk="0" hangingPunct="1"/>
              <a:t>‹#›</a:t>
            </a:fld>
            <a:endParaRPr kumimoji="0"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7167"/>
            </a:gs>
            <a:gs pos="100000">
              <a:srgbClr val="22BEB0"/>
            </a:gs>
          </a:gsLst>
          <a:lin ang="5400000" scaled="0"/>
          <a:tileRect/>
        </a:gradFill>
        <a:effectLst/>
      </p:bgPr>
    </p:bg>
    <p:spTree>
      <p:nvGrpSpPr>
        <p:cNvPr id="1" name=""/>
        <p:cNvGrpSpPr/>
        <p:nvPr/>
      </p:nvGrpSpPr>
      <p:grpSpPr>
        <a:xfrm>
          <a:off x="0" y="0"/>
          <a:ext cx="0" cy="0"/>
          <a:chOff x="0" y="0"/>
          <a:chExt cx="0" cy="0"/>
        </a:xfrm>
      </p:grpSpPr>
      <p:pic>
        <p:nvPicPr>
          <p:cNvPr id="16" name="Picture 2" descr="U:\Current Live Work\CSDS18 Corporate Style Guide\Stationery\Powerpoint\Artwork\New-footer-artwork.png"/>
          <p:cNvPicPr>
            <a:picLocks noChangeAspect="1" noChangeArrowheads="1"/>
          </p:cNvPicPr>
          <p:nvPr/>
        </p:nvPicPr>
        <p:blipFill>
          <a:blip r:embed="rId9" cstate="print"/>
          <a:srcRect/>
          <a:stretch>
            <a:fillRect/>
          </a:stretch>
        </p:blipFill>
        <p:spPr bwMode="auto">
          <a:xfrm>
            <a:off x="0" y="6303264"/>
            <a:ext cx="9144000" cy="554736"/>
          </a:xfrm>
          <a:prstGeom prst="rect">
            <a:avLst/>
          </a:prstGeom>
          <a:noFill/>
        </p:spPr>
      </p:pic>
    </p:spTree>
    <p:extLst>
      <p:ext uri="{BB962C8B-B14F-4D97-AF65-F5344CB8AC3E}">
        <p14:creationId xmlns:p14="http://schemas.microsoft.com/office/powerpoint/2010/main" val="406450424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2.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2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6.png"/><Relationship Id="rId5" Type="http://schemas.microsoft.com/office/2007/relationships/hdphoto" Target="../media/hdphoto2.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microsoft.com/office/2007/relationships/hdphoto" Target="../media/hdphoto1.wdp"/><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microsoft.com/office/2007/relationships/hdphoto" Target="../media/hdphoto2.wdp"/><Relationship Id="rId4" Type="http://schemas.openxmlformats.org/officeDocument/2006/relationships/image" Target="../media/image3.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microsoft.com/office/2007/relationships/hdphoto" Target="../media/hdphoto2.wdp"/><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0.png"/><Relationship Id="rId12" Type="http://schemas.microsoft.com/office/2007/relationships/hdphoto" Target="../media/hdphoto5.wdp"/><Relationship Id="rId2" Type="http://schemas.openxmlformats.org/officeDocument/2006/relationships/notesSlide" Target="../notesSlides/notesSlide4.xml"/><Relationship Id="rId16" Type="http://schemas.microsoft.com/office/2007/relationships/hdphoto" Target="../media/hdphoto7.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2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1.png"/><Relationship Id="rId1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3239F28-83E3-1D16-22B7-01B0F6223318}"/>
              </a:ext>
            </a:extLst>
          </p:cNvPr>
          <p:cNvGrpSpPr/>
          <p:nvPr/>
        </p:nvGrpSpPr>
        <p:grpSpPr>
          <a:xfrm>
            <a:off x="-1" y="0"/>
            <a:ext cx="9144001" cy="6302598"/>
            <a:chOff x="5070478" y="2516878"/>
            <a:chExt cx="6626581" cy="4567442"/>
          </a:xfrm>
        </p:grpSpPr>
        <p:pic>
          <p:nvPicPr>
            <p:cNvPr id="13" name="Picture 12">
              <a:extLst>
                <a:ext uri="{FF2B5EF4-FFF2-40B4-BE49-F238E27FC236}">
                  <a16:creationId xmlns:a16="http://schemas.microsoft.com/office/drawing/2014/main" id="{5C1074BD-D976-AA85-49E5-EA666CC0B23C}"/>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7657" b="94334" l="2650" r="96432">
                          <a14:foregroundMark x1="26198" y1="25727" x2="26198" y2="25727"/>
                          <a14:foregroundMark x1="7347" y1="62351" x2="9480" y2="76417"/>
                          <a14:foregroundMark x1="4245" y1="41900" x2="5982" y2="53350"/>
                          <a14:foregroundMark x1="9480" y1="76417" x2="19164" y2="84074"/>
                          <a14:foregroundMark x1="19164" y1="84074" x2="22222" y2="70597"/>
                          <a14:foregroundMark x1="32091" y1="82343" x2="37920" y2="89280"/>
                          <a14:foregroundMark x1="22222" y1="70597" x2="23670" y2="72320"/>
                          <a14:foregroundMark x1="61730" y1="95651" x2="70540" y2="98009"/>
                          <a14:foregroundMark x1="37920" y1="89280" x2="50521" y2="92652"/>
                          <a14:foregroundMark x1="70540" y1="98009" x2="91437" y2="95712"/>
                          <a14:foregroundMark x1="91437" y1="95712" x2="99083" y2="86371"/>
                          <a14:foregroundMark x1="99083" y1="86371" x2="99185" y2="9188"/>
                          <a14:foregroundMark x1="99185" y1="9188" x2="12232" y2="4747"/>
                          <a14:foregroundMark x1="12232" y1="4747" x2="4329" y2="9027"/>
                          <a14:foregroundMark x1="89806" y1="85758" x2="96126" y2="66003"/>
                          <a14:foregroundMark x1="96126" y1="66003" x2="91947" y2="46095"/>
                          <a14:foregroundMark x1="91947" y1="46095" x2="93476" y2="23890"/>
                          <a14:foregroundMark x1="94495" y1="9648" x2="94495" y2="9648"/>
                          <a14:foregroundMark x1="95821" y1="7657" x2="96534" y2="85452"/>
                          <a14:foregroundMark x1="64016" y1="92802" x2="80938" y2="94334"/>
                          <a14:foregroundMark x1="80938" y1="94334" x2="87666" y2="93874"/>
                          <a14:backgroundMark x1="1733" y1="7504" x2="1631" y2="47167"/>
                          <a14:backgroundMark x1="1631" y1="47167" x2="5708" y2="63247"/>
                          <a14:backgroundMark x1="5708" y1="63247" x2="3568" y2="58959"/>
                          <a14:backgroundMark x1="23853" y1="72282" x2="28644" y2="82848"/>
                          <a14:backgroundMark x1="23242" y1="72894" x2="31600" y2="83002"/>
                          <a14:backgroundMark x1="51886" y1="92956" x2="61774" y2="95559"/>
                          <a14:backgroundMark x1="61774" y1="95559" x2="51070" y2="94028"/>
                          <a14:backgroundMark x1="51070" y1="94028" x2="57390" y2="89433"/>
                        </a14:backgroundRemoval>
                      </a14:imgEffect>
                    </a14:imgLayer>
                  </a14:imgProps>
                </a:ext>
              </a:extLst>
            </a:blip>
            <a:srcRect l="35765" t="13290" r="125" b="13286"/>
            <a:stretch/>
          </p:blipFill>
          <p:spPr>
            <a:xfrm>
              <a:off x="5070478" y="2516878"/>
              <a:ext cx="5991222" cy="4567442"/>
            </a:xfrm>
            <a:prstGeom prst="rect">
              <a:avLst/>
            </a:prstGeom>
          </p:spPr>
        </p:pic>
        <p:pic>
          <p:nvPicPr>
            <p:cNvPr id="14" name="Picture 13">
              <a:extLst>
                <a:ext uri="{FF2B5EF4-FFF2-40B4-BE49-F238E27FC236}">
                  <a16:creationId xmlns:a16="http://schemas.microsoft.com/office/drawing/2014/main" id="{86C145CE-D90B-F8D5-464B-84259DA44134}"/>
                </a:ext>
              </a:extLst>
            </p:cNvPr>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5547" b="94295" l="2913" r="92233">
                          <a14:foregroundMark x1="6311" y1="6498" x2="58252" y2="9509"/>
                          <a14:foregroundMark x1="58252" y1="9509" x2="83010" y2="67036"/>
                          <a14:foregroundMark x1="77739" y1="76844" x2="73301" y2="85103"/>
                          <a14:foregroundMark x1="83010" y1="67036" x2="81198" y2="70407"/>
                          <a14:foregroundMark x1="73301" y1="85103" x2="20874" y2="78447"/>
                          <a14:foregroundMark x1="20874" y1="78447" x2="16505" y2="8558"/>
                          <a14:foregroundMark x1="16505" y1="8558" x2="16019" y2="8399"/>
                          <a14:foregroundMark x1="5340" y1="10777" x2="7282" y2="78605"/>
                          <a14:foregroundMark x1="7282" y1="78605" x2="52913" y2="91284"/>
                          <a14:foregroundMark x1="52913" y1="91284" x2="72816" y2="92552"/>
                          <a14:foregroundMark x1="50971" y1="92076" x2="70874" y2="94453"/>
                          <a14:foregroundMark x1="3883" y1="86371" x2="3883" y2="86371"/>
                          <a14:foregroundMark x1="3883" y1="86371" x2="3883" y2="86371"/>
                          <a14:foregroundMark x1="37379" y1="6815" x2="64078" y2="5547"/>
                          <a14:foregroundMark x1="89320" y1="53407" x2="84951" y2="64501"/>
                          <a14:foregroundMark x1="92233" y1="56101" x2="92233" y2="56101"/>
                          <a14:foregroundMark x1="72330" y1="26149" x2="73786" y2="26307"/>
                          <a14:foregroundMark x1="74272" y1="25990" x2="75728" y2="25990"/>
                          <a14:backgroundMark x1="94660" y1="79239" x2="99029" y2="63867"/>
                          <a14:backgroundMark x1="71845" y1="72583" x2="81068" y2="76070"/>
                        </a14:backgroundRemoval>
                      </a14:imgEffect>
                    </a14:imgLayer>
                  </a14:imgProps>
                </a:ext>
              </a:extLst>
            </a:blip>
            <a:srcRect l="937" t="11031" r="63834" b="12987"/>
            <a:stretch/>
          </p:blipFill>
          <p:spPr>
            <a:xfrm>
              <a:off x="11005723" y="2516878"/>
              <a:ext cx="691336" cy="4567441"/>
            </a:xfrm>
            <a:prstGeom prst="rect">
              <a:avLst/>
            </a:prstGeom>
          </p:spPr>
        </p:pic>
      </p:grpSp>
      <p:sp>
        <p:nvSpPr>
          <p:cNvPr id="15" name="Rectangle 14">
            <a:extLst>
              <a:ext uri="{FF2B5EF4-FFF2-40B4-BE49-F238E27FC236}">
                <a16:creationId xmlns:a16="http://schemas.microsoft.com/office/drawing/2014/main" id="{FCE71FFC-189C-7253-9A20-D88F65C97B42}"/>
              </a:ext>
            </a:extLst>
          </p:cNvPr>
          <p:cNvSpPr/>
          <p:nvPr/>
        </p:nvSpPr>
        <p:spPr>
          <a:xfrm>
            <a:off x="0" y="0"/>
            <a:ext cx="9144000" cy="6302598"/>
          </a:xfrm>
          <a:prstGeom prst="rect">
            <a:avLst/>
          </a:prstGeom>
          <a:solidFill>
            <a:srgbClr val="009A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A brick walkway with brick buildings and a lamp post&#10;&#10;Description automatically generated">
            <a:extLst>
              <a:ext uri="{FF2B5EF4-FFF2-40B4-BE49-F238E27FC236}">
                <a16:creationId xmlns:a16="http://schemas.microsoft.com/office/drawing/2014/main" id="{442A68D9-7B50-CE24-0554-1125B9E39C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8417" y="658368"/>
            <a:ext cx="3520612" cy="498493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F195E91C-2831-3532-A7E0-45049E128C02}"/>
              </a:ext>
            </a:extLst>
          </p:cNvPr>
          <p:cNvGrpSpPr/>
          <p:nvPr/>
        </p:nvGrpSpPr>
        <p:grpSpPr>
          <a:xfrm>
            <a:off x="339755" y="2477613"/>
            <a:ext cx="4572000" cy="1902774"/>
            <a:chOff x="339755" y="2044005"/>
            <a:chExt cx="4572000" cy="1902774"/>
          </a:xfrm>
        </p:grpSpPr>
        <p:sp>
          <p:nvSpPr>
            <p:cNvPr id="4" name="TextBox 3">
              <a:extLst>
                <a:ext uri="{FF2B5EF4-FFF2-40B4-BE49-F238E27FC236}">
                  <a16:creationId xmlns:a16="http://schemas.microsoft.com/office/drawing/2014/main" id="{1914261B-4896-7FF1-6E7D-C7F96F579223}"/>
                </a:ext>
              </a:extLst>
            </p:cNvPr>
            <p:cNvSpPr txBox="1"/>
            <p:nvPr/>
          </p:nvSpPr>
          <p:spPr>
            <a:xfrm>
              <a:off x="339755" y="2044005"/>
              <a:ext cx="4572000" cy="1384995"/>
            </a:xfrm>
            <a:prstGeom prst="rect">
              <a:avLst/>
            </a:prstGeom>
            <a:noFill/>
          </p:spPr>
          <p:txBody>
            <a:bodyPr wrap="square">
              <a:spAutoFit/>
            </a:bodyPr>
            <a:lstStyle/>
            <a:p>
              <a:r>
                <a:rPr lang="en-GB" sz="2800" i="0" cap="all" dirty="0">
                  <a:solidFill>
                    <a:schemeClr val="bg1"/>
                  </a:solidFill>
                  <a:effectLst/>
                  <a:latin typeface="Gill Sans Nova Light" panose="020B0302020104020203" pitchFamily="34" charset="0"/>
                </a:rPr>
                <a:t>Design Code Practitioners Network for Local Authorities </a:t>
              </a:r>
            </a:p>
          </p:txBody>
        </p:sp>
        <p:sp>
          <p:nvSpPr>
            <p:cNvPr id="7" name="TextBox 6">
              <a:extLst>
                <a:ext uri="{FF2B5EF4-FFF2-40B4-BE49-F238E27FC236}">
                  <a16:creationId xmlns:a16="http://schemas.microsoft.com/office/drawing/2014/main" id="{12E62294-764B-D8BF-6047-D7A9D69AA9CE}"/>
                </a:ext>
              </a:extLst>
            </p:cNvPr>
            <p:cNvSpPr txBox="1"/>
            <p:nvPr/>
          </p:nvSpPr>
          <p:spPr>
            <a:xfrm>
              <a:off x="339755" y="3546669"/>
              <a:ext cx="4572000" cy="400110"/>
            </a:xfrm>
            <a:prstGeom prst="rect">
              <a:avLst/>
            </a:prstGeom>
            <a:noFill/>
          </p:spPr>
          <p:txBody>
            <a:bodyPr wrap="square">
              <a:spAutoFit/>
            </a:bodyPr>
            <a:lstStyle/>
            <a:p>
              <a:r>
                <a:rPr lang="en-GB" sz="2000" cap="all" dirty="0">
                  <a:solidFill>
                    <a:schemeClr val="bg1"/>
                  </a:solidFill>
                  <a:latin typeface="Gill Sans Nova Light" panose="020B0302020104020203" pitchFamily="34" charset="0"/>
                </a:rPr>
                <a:t>26</a:t>
              </a:r>
              <a:r>
                <a:rPr lang="en-GB" sz="2000" cap="all" baseline="30000" dirty="0">
                  <a:solidFill>
                    <a:schemeClr val="bg1"/>
                  </a:solidFill>
                  <a:latin typeface="Gill Sans Nova Light" panose="020B0302020104020203" pitchFamily="34" charset="0"/>
                </a:rPr>
                <a:t>TH</a:t>
              </a:r>
              <a:r>
                <a:rPr lang="en-GB" sz="2000" cap="all" dirty="0">
                  <a:solidFill>
                    <a:schemeClr val="bg1"/>
                  </a:solidFill>
                  <a:latin typeface="Gill Sans Nova Light" panose="020B0302020104020203" pitchFamily="34" charset="0"/>
                </a:rPr>
                <a:t> March 2024 </a:t>
              </a:r>
            </a:p>
          </p:txBody>
        </p:sp>
      </p:grpSp>
      <p:sp>
        <p:nvSpPr>
          <p:cNvPr id="9" name="TextBox 8">
            <a:extLst>
              <a:ext uri="{FF2B5EF4-FFF2-40B4-BE49-F238E27FC236}">
                <a16:creationId xmlns:a16="http://schemas.microsoft.com/office/drawing/2014/main" id="{35D77449-583C-6B12-1554-74B131213A04}"/>
              </a:ext>
            </a:extLst>
          </p:cNvPr>
          <p:cNvSpPr txBox="1"/>
          <p:nvPr/>
        </p:nvSpPr>
        <p:spPr>
          <a:xfrm>
            <a:off x="339755" y="5243192"/>
            <a:ext cx="4572000" cy="400110"/>
          </a:xfrm>
          <a:prstGeom prst="rect">
            <a:avLst/>
          </a:prstGeom>
          <a:noFill/>
        </p:spPr>
        <p:txBody>
          <a:bodyPr wrap="square">
            <a:spAutoFit/>
          </a:bodyPr>
          <a:lstStyle/>
          <a:p>
            <a:r>
              <a:rPr lang="en-GB" sz="2000" dirty="0">
                <a:solidFill>
                  <a:schemeClr val="bg1"/>
                </a:solidFill>
                <a:latin typeface="Gill Sans Nova Light" panose="020B0302020104020203" pitchFamily="34" charset="0"/>
              </a:rPr>
              <a:t>planningdesign@eastriding.gov.uk</a:t>
            </a:r>
          </a:p>
        </p:txBody>
      </p:sp>
      <p:pic>
        <p:nvPicPr>
          <p:cNvPr id="10" name="Picture 9" descr="A black and white logo&#10;&#10;Description automatically generated">
            <a:extLst>
              <a:ext uri="{FF2B5EF4-FFF2-40B4-BE49-F238E27FC236}">
                <a16:creationId xmlns:a16="http://schemas.microsoft.com/office/drawing/2014/main" id="{59BB3548-D4E6-B059-B2B0-4E19E372EE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166" y="658368"/>
            <a:ext cx="4063178" cy="695992"/>
          </a:xfrm>
          <a:prstGeom prst="rect">
            <a:avLst/>
          </a:prstGeom>
        </p:spPr>
      </p:pic>
    </p:spTree>
    <p:extLst>
      <p:ext uri="{BB962C8B-B14F-4D97-AF65-F5344CB8AC3E}">
        <p14:creationId xmlns:p14="http://schemas.microsoft.com/office/powerpoint/2010/main" val="2007919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7B3BD7F3-4947-78EE-9D69-171604E4746B}"/>
              </a:ext>
            </a:extLst>
          </p:cNvPr>
          <p:cNvGrpSpPr/>
          <p:nvPr/>
        </p:nvGrpSpPr>
        <p:grpSpPr>
          <a:xfrm>
            <a:off x="-1" y="0"/>
            <a:ext cx="9144001" cy="6302598"/>
            <a:chOff x="5070478" y="2516878"/>
            <a:chExt cx="6626581" cy="4567442"/>
          </a:xfrm>
        </p:grpSpPr>
        <p:pic>
          <p:nvPicPr>
            <p:cNvPr id="24" name="Picture 23">
              <a:extLst>
                <a:ext uri="{FF2B5EF4-FFF2-40B4-BE49-F238E27FC236}">
                  <a16:creationId xmlns:a16="http://schemas.microsoft.com/office/drawing/2014/main" id="{80E250FB-8195-888B-D73F-E3BD7181FA50}"/>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7657" b="94334" l="2650" r="96432">
                          <a14:foregroundMark x1="26198" y1="25727" x2="26198" y2="25727"/>
                          <a14:foregroundMark x1="7347" y1="62351" x2="9480" y2="76417"/>
                          <a14:foregroundMark x1="4245" y1="41900" x2="5982" y2="53350"/>
                          <a14:foregroundMark x1="9480" y1="76417" x2="19164" y2="84074"/>
                          <a14:foregroundMark x1="19164" y1="84074" x2="22222" y2="70597"/>
                          <a14:foregroundMark x1="32091" y1="82343" x2="37920" y2="89280"/>
                          <a14:foregroundMark x1="22222" y1="70597" x2="23670" y2="72320"/>
                          <a14:foregroundMark x1="61730" y1="95651" x2="70540" y2="98009"/>
                          <a14:foregroundMark x1="37920" y1="89280" x2="50521" y2="92652"/>
                          <a14:foregroundMark x1="70540" y1="98009" x2="91437" y2="95712"/>
                          <a14:foregroundMark x1="91437" y1="95712" x2="99083" y2="86371"/>
                          <a14:foregroundMark x1="99083" y1="86371" x2="99185" y2="9188"/>
                          <a14:foregroundMark x1="99185" y1="9188" x2="12232" y2="4747"/>
                          <a14:foregroundMark x1="12232" y1="4747" x2="4329" y2="9027"/>
                          <a14:foregroundMark x1="89806" y1="85758" x2="96126" y2="66003"/>
                          <a14:foregroundMark x1="96126" y1="66003" x2="91947" y2="46095"/>
                          <a14:foregroundMark x1="91947" y1="46095" x2="93476" y2="23890"/>
                          <a14:foregroundMark x1="94495" y1="9648" x2="94495" y2="9648"/>
                          <a14:foregroundMark x1="95821" y1="7657" x2="96534" y2="85452"/>
                          <a14:foregroundMark x1="64016" y1="92802" x2="80938" y2="94334"/>
                          <a14:foregroundMark x1="80938" y1="94334" x2="87666" y2="93874"/>
                          <a14:backgroundMark x1="1733" y1="7504" x2="1631" y2="47167"/>
                          <a14:backgroundMark x1="1631" y1="47167" x2="5708" y2="63247"/>
                          <a14:backgroundMark x1="5708" y1="63247" x2="3568" y2="58959"/>
                          <a14:backgroundMark x1="23853" y1="72282" x2="28644" y2="82848"/>
                          <a14:backgroundMark x1="23242" y1="72894" x2="31600" y2="83002"/>
                          <a14:backgroundMark x1="51886" y1="92956" x2="61774" y2="95559"/>
                          <a14:backgroundMark x1="61774" y1="95559" x2="51070" y2="94028"/>
                          <a14:backgroundMark x1="51070" y1="94028" x2="57390" y2="89433"/>
                        </a14:backgroundRemoval>
                      </a14:imgEffect>
                    </a14:imgLayer>
                  </a14:imgProps>
                </a:ext>
              </a:extLst>
            </a:blip>
            <a:srcRect l="35765" t="13290" r="125" b="13286"/>
            <a:stretch/>
          </p:blipFill>
          <p:spPr>
            <a:xfrm>
              <a:off x="5070478" y="2516878"/>
              <a:ext cx="5991222" cy="4567442"/>
            </a:xfrm>
            <a:prstGeom prst="rect">
              <a:avLst/>
            </a:prstGeom>
          </p:spPr>
        </p:pic>
        <p:pic>
          <p:nvPicPr>
            <p:cNvPr id="25" name="Picture 24">
              <a:extLst>
                <a:ext uri="{FF2B5EF4-FFF2-40B4-BE49-F238E27FC236}">
                  <a16:creationId xmlns:a16="http://schemas.microsoft.com/office/drawing/2014/main" id="{CDB3D9A7-772C-535D-3CDF-6A42C62F80D8}"/>
                </a:ext>
              </a:extLst>
            </p:cNvPr>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5547" b="94295" l="2913" r="92233">
                          <a14:foregroundMark x1="6311" y1="6498" x2="58252" y2="9509"/>
                          <a14:foregroundMark x1="58252" y1="9509" x2="83010" y2="67036"/>
                          <a14:foregroundMark x1="77739" y1="76844" x2="73301" y2="85103"/>
                          <a14:foregroundMark x1="83010" y1="67036" x2="81198" y2="70407"/>
                          <a14:foregroundMark x1="73301" y1="85103" x2="20874" y2="78447"/>
                          <a14:foregroundMark x1="20874" y1="78447" x2="16505" y2="8558"/>
                          <a14:foregroundMark x1="16505" y1="8558" x2="16019" y2="8399"/>
                          <a14:foregroundMark x1="5340" y1="10777" x2="7282" y2="78605"/>
                          <a14:foregroundMark x1="7282" y1="78605" x2="52913" y2="91284"/>
                          <a14:foregroundMark x1="52913" y1="91284" x2="72816" y2="92552"/>
                          <a14:foregroundMark x1="50971" y1="92076" x2="70874" y2="94453"/>
                          <a14:foregroundMark x1="3883" y1="86371" x2="3883" y2="86371"/>
                          <a14:foregroundMark x1="3883" y1="86371" x2="3883" y2="86371"/>
                          <a14:foregroundMark x1="37379" y1="6815" x2="64078" y2="5547"/>
                          <a14:foregroundMark x1="89320" y1="53407" x2="84951" y2="64501"/>
                          <a14:foregroundMark x1="92233" y1="56101" x2="92233" y2="56101"/>
                          <a14:foregroundMark x1="72330" y1="26149" x2="73786" y2="26307"/>
                          <a14:foregroundMark x1="74272" y1="25990" x2="75728" y2="25990"/>
                          <a14:backgroundMark x1="94660" y1="79239" x2="99029" y2="63867"/>
                          <a14:backgroundMark x1="71845" y1="72583" x2="81068" y2="76070"/>
                        </a14:backgroundRemoval>
                      </a14:imgEffect>
                    </a14:imgLayer>
                  </a14:imgProps>
                </a:ext>
              </a:extLst>
            </a:blip>
            <a:srcRect l="937" t="11031" r="63834" b="12987"/>
            <a:stretch/>
          </p:blipFill>
          <p:spPr>
            <a:xfrm>
              <a:off x="11005723" y="2516878"/>
              <a:ext cx="691336" cy="4567441"/>
            </a:xfrm>
            <a:prstGeom prst="rect">
              <a:avLst/>
            </a:prstGeom>
          </p:spPr>
        </p:pic>
      </p:grpSp>
      <p:sp>
        <p:nvSpPr>
          <p:cNvPr id="26" name="Rectangle 25">
            <a:extLst>
              <a:ext uri="{FF2B5EF4-FFF2-40B4-BE49-F238E27FC236}">
                <a16:creationId xmlns:a16="http://schemas.microsoft.com/office/drawing/2014/main" id="{CBB26255-8D8D-2FA6-EF2C-2B2093BC40F1}"/>
              </a:ext>
            </a:extLst>
          </p:cNvPr>
          <p:cNvSpPr/>
          <p:nvPr/>
        </p:nvSpPr>
        <p:spPr>
          <a:xfrm>
            <a:off x="0" y="0"/>
            <a:ext cx="9144000" cy="6302598"/>
          </a:xfrm>
          <a:prstGeom prst="rect">
            <a:avLst/>
          </a:prstGeom>
          <a:solidFill>
            <a:srgbClr val="009A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D0E0503C-4F42-110A-6C60-64C6F11235BA}"/>
              </a:ext>
            </a:extLst>
          </p:cNvPr>
          <p:cNvSpPr txBox="1"/>
          <p:nvPr/>
        </p:nvSpPr>
        <p:spPr>
          <a:xfrm>
            <a:off x="5044611" y="2767976"/>
            <a:ext cx="3578353" cy="667544"/>
          </a:xfrm>
          <a:prstGeom prst="rect">
            <a:avLst/>
          </a:prstGeom>
          <a:noFill/>
        </p:spPr>
        <p:txBody>
          <a:bodyPr wrap="square" anchor="ctr" anchorCtr="0">
            <a:noAutofit/>
          </a:bodyPr>
          <a:lstStyle/>
          <a:p>
            <a:pPr algn="ctr"/>
            <a:r>
              <a:rPr lang="en-GB" sz="1800" dirty="0">
                <a:solidFill>
                  <a:schemeClr val="bg1"/>
                </a:solidFill>
                <a:latin typeface="Gill Sans Nova" panose="020B0602020104020203" pitchFamily="34" charset="0"/>
              </a:rPr>
              <a:t>NEIGHOURHOOD CENTRE</a:t>
            </a:r>
            <a:endParaRPr lang="en-GB" dirty="0">
              <a:solidFill>
                <a:schemeClr val="bg1"/>
              </a:solidFill>
            </a:endParaRPr>
          </a:p>
        </p:txBody>
      </p:sp>
      <p:sp>
        <p:nvSpPr>
          <p:cNvPr id="10" name="TextBox 9">
            <a:extLst>
              <a:ext uri="{FF2B5EF4-FFF2-40B4-BE49-F238E27FC236}">
                <a16:creationId xmlns:a16="http://schemas.microsoft.com/office/drawing/2014/main" id="{0E4B7752-6FFB-763A-FA01-822247DFAD3F}"/>
              </a:ext>
            </a:extLst>
          </p:cNvPr>
          <p:cNvSpPr txBox="1"/>
          <p:nvPr/>
        </p:nvSpPr>
        <p:spPr>
          <a:xfrm>
            <a:off x="5044611" y="3662634"/>
            <a:ext cx="3578353" cy="667544"/>
          </a:xfrm>
          <a:prstGeom prst="rect">
            <a:avLst/>
          </a:prstGeom>
          <a:noFill/>
        </p:spPr>
        <p:txBody>
          <a:bodyPr wrap="square" anchor="ctr" anchorCtr="0">
            <a:noAutofit/>
          </a:bodyPr>
          <a:lstStyle/>
          <a:p>
            <a:pPr algn="ctr"/>
            <a:r>
              <a:rPr lang="en-GB" sz="1800" dirty="0">
                <a:solidFill>
                  <a:schemeClr val="bg1"/>
                </a:solidFill>
                <a:latin typeface="Gill Sans Nova" panose="020B0602020104020203" pitchFamily="34" charset="0"/>
              </a:rPr>
              <a:t>VILLAGE</a:t>
            </a:r>
            <a:endParaRPr lang="en-GB" dirty="0">
              <a:solidFill>
                <a:schemeClr val="bg1"/>
              </a:solidFill>
            </a:endParaRPr>
          </a:p>
        </p:txBody>
      </p:sp>
      <p:sp>
        <p:nvSpPr>
          <p:cNvPr id="2" name="TextBox 1">
            <a:extLst>
              <a:ext uri="{FF2B5EF4-FFF2-40B4-BE49-F238E27FC236}">
                <a16:creationId xmlns:a16="http://schemas.microsoft.com/office/drawing/2014/main" id="{F8EBC4ED-D81D-1F15-A6CE-C163BEC0C315}"/>
              </a:ext>
            </a:extLst>
          </p:cNvPr>
          <p:cNvSpPr txBox="1"/>
          <p:nvPr/>
        </p:nvSpPr>
        <p:spPr>
          <a:xfrm>
            <a:off x="339755" y="1919441"/>
            <a:ext cx="423224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dirty="0">
              <a:latin typeface="Gill Sans Nova Light"/>
              <a:cs typeface="Arial"/>
            </a:endParaRPr>
          </a:p>
          <a:p>
            <a:pPr marL="285750" indent="-285750">
              <a:buFont typeface="Arial,Sans-Serif"/>
              <a:buChar char="•"/>
            </a:pPr>
            <a:r>
              <a:rPr lang="en-GB" dirty="0">
                <a:solidFill>
                  <a:srgbClr val="FFFFFF"/>
                </a:solidFill>
                <a:latin typeface="Gill Sans Nova Light"/>
                <a:cs typeface="Arial"/>
              </a:rPr>
              <a:t>In addition to the seven authority wide design considerations, we currently have seven different place types to allow for place specific coding: </a:t>
            </a:r>
            <a:r>
              <a:rPr lang="en-US" dirty="0">
                <a:latin typeface="Gill Sans Nova Light"/>
                <a:cs typeface="Arial"/>
              </a:rPr>
              <a:t>​</a:t>
            </a:r>
          </a:p>
        </p:txBody>
      </p:sp>
      <p:sp>
        <p:nvSpPr>
          <p:cNvPr id="4" name="Title 7">
            <a:extLst>
              <a:ext uri="{FF2B5EF4-FFF2-40B4-BE49-F238E27FC236}">
                <a16:creationId xmlns:a16="http://schemas.microsoft.com/office/drawing/2014/main" id="{EA003558-F0BE-77E4-BA48-27AC360263E1}"/>
              </a:ext>
            </a:extLst>
          </p:cNvPr>
          <p:cNvSpPr txBox="1">
            <a:spLocks/>
          </p:cNvSpPr>
          <p:nvPr/>
        </p:nvSpPr>
        <p:spPr>
          <a:xfrm>
            <a:off x="339755" y="418579"/>
            <a:ext cx="4232245" cy="95410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en-US" sz="2800" cap="all" dirty="0">
                <a:solidFill>
                  <a:schemeClr val="bg1"/>
                </a:solidFill>
                <a:latin typeface="Gill Sans Nova Light"/>
              </a:rPr>
              <a:t>Coding for a large geographic area</a:t>
            </a:r>
            <a:endParaRPr lang="en-GB" sz="2800" cap="all" dirty="0">
              <a:solidFill>
                <a:schemeClr val="bg1"/>
              </a:solidFill>
              <a:latin typeface="Gill Sans Nova Light" panose="020B0302020104020203" pitchFamily="34" charset="0"/>
            </a:endParaRPr>
          </a:p>
        </p:txBody>
      </p:sp>
      <p:sp>
        <p:nvSpPr>
          <p:cNvPr id="6" name="TextBox 5">
            <a:extLst>
              <a:ext uri="{FF2B5EF4-FFF2-40B4-BE49-F238E27FC236}">
                <a16:creationId xmlns:a16="http://schemas.microsoft.com/office/drawing/2014/main" id="{7C0B45E7-C769-0A6F-BF0F-3F85506183FD}"/>
              </a:ext>
            </a:extLst>
          </p:cNvPr>
          <p:cNvSpPr txBox="1"/>
          <p:nvPr/>
        </p:nvSpPr>
        <p:spPr>
          <a:xfrm>
            <a:off x="5044611" y="84807"/>
            <a:ext cx="3578353" cy="667544"/>
          </a:xfrm>
          <a:prstGeom prst="rect">
            <a:avLst/>
          </a:prstGeom>
          <a:noFill/>
        </p:spPr>
        <p:txBody>
          <a:bodyPr wrap="square" anchor="ctr" anchorCtr="0">
            <a:noAutofit/>
          </a:bodyPr>
          <a:lstStyle/>
          <a:p>
            <a:pPr algn="ctr"/>
            <a:r>
              <a:rPr lang="en-GB" sz="1800" dirty="0">
                <a:solidFill>
                  <a:schemeClr val="bg1"/>
                </a:solidFill>
                <a:latin typeface="Gill Sans Nova" panose="020B0602020104020203" pitchFamily="34" charset="0"/>
              </a:rPr>
              <a:t>TOWN CENTRE</a:t>
            </a:r>
            <a:endParaRPr lang="en-GB" dirty="0">
              <a:solidFill>
                <a:schemeClr val="bg1"/>
              </a:solidFill>
            </a:endParaRPr>
          </a:p>
        </p:txBody>
      </p:sp>
      <p:sp>
        <p:nvSpPr>
          <p:cNvPr id="7" name="TextBox 6">
            <a:extLst>
              <a:ext uri="{FF2B5EF4-FFF2-40B4-BE49-F238E27FC236}">
                <a16:creationId xmlns:a16="http://schemas.microsoft.com/office/drawing/2014/main" id="{7B557885-CB78-1725-003B-A2DC68CF611D}"/>
              </a:ext>
            </a:extLst>
          </p:cNvPr>
          <p:cNvSpPr txBox="1"/>
          <p:nvPr/>
        </p:nvSpPr>
        <p:spPr>
          <a:xfrm>
            <a:off x="5044611" y="979465"/>
            <a:ext cx="3578353" cy="667544"/>
          </a:xfrm>
          <a:prstGeom prst="rect">
            <a:avLst/>
          </a:prstGeom>
          <a:noFill/>
        </p:spPr>
        <p:txBody>
          <a:bodyPr wrap="square" anchor="ctr" anchorCtr="0">
            <a:noAutofit/>
          </a:bodyPr>
          <a:lstStyle/>
          <a:p>
            <a:pPr algn="ctr"/>
            <a:r>
              <a:rPr lang="en-GB" sz="1800" dirty="0">
                <a:solidFill>
                  <a:schemeClr val="bg1"/>
                </a:solidFill>
                <a:latin typeface="Gill Sans Nova" panose="020B0602020104020203" pitchFamily="34" charset="0"/>
              </a:rPr>
              <a:t>INNER NEIGHBOURHOOD</a:t>
            </a:r>
            <a:endParaRPr lang="en-GB" dirty="0">
              <a:solidFill>
                <a:schemeClr val="bg1"/>
              </a:solidFill>
            </a:endParaRPr>
          </a:p>
        </p:txBody>
      </p:sp>
      <p:sp>
        <p:nvSpPr>
          <p:cNvPr id="8" name="TextBox 7">
            <a:extLst>
              <a:ext uri="{FF2B5EF4-FFF2-40B4-BE49-F238E27FC236}">
                <a16:creationId xmlns:a16="http://schemas.microsoft.com/office/drawing/2014/main" id="{04E16368-AA5A-5226-3C18-36D3183BB01A}"/>
              </a:ext>
            </a:extLst>
          </p:cNvPr>
          <p:cNvSpPr txBox="1"/>
          <p:nvPr/>
        </p:nvSpPr>
        <p:spPr>
          <a:xfrm>
            <a:off x="5044611" y="1874123"/>
            <a:ext cx="3578353" cy="667544"/>
          </a:xfrm>
          <a:prstGeom prst="rect">
            <a:avLst/>
          </a:prstGeom>
          <a:noFill/>
        </p:spPr>
        <p:txBody>
          <a:bodyPr wrap="square" anchor="ctr" anchorCtr="0">
            <a:noAutofit/>
          </a:bodyPr>
          <a:lstStyle/>
          <a:p>
            <a:pPr algn="ctr"/>
            <a:r>
              <a:rPr lang="en-GB" sz="1800" dirty="0">
                <a:solidFill>
                  <a:schemeClr val="bg1"/>
                </a:solidFill>
                <a:latin typeface="Gill Sans Nova" panose="020B0602020104020203" pitchFamily="34" charset="0"/>
              </a:rPr>
              <a:t>OUTER NEIGHBOURHOOD</a:t>
            </a:r>
            <a:endParaRPr lang="en-GB" dirty="0">
              <a:solidFill>
                <a:schemeClr val="bg1"/>
              </a:solidFill>
            </a:endParaRPr>
          </a:p>
        </p:txBody>
      </p:sp>
      <p:sp>
        <p:nvSpPr>
          <p:cNvPr id="11" name="TextBox 10">
            <a:extLst>
              <a:ext uri="{FF2B5EF4-FFF2-40B4-BE49-F238E27FC236}">
                <a16:creationId xmlns:a16="http://schemas.microsoft.com/office/drawing/2014/main" id="{20C43D25-3DC1-59A1-3D5C-B65E37FAFAF3}"/>
              </a:ext>
            </a:extLst>
          </p:cNvPr>
          <p:cNvSpPr txBox="1"/>
          <p:nvPr/>
        </p:nvSpPr>
        <p:spPr>
          <a:xfrm>
            <a:off x="5044610" y="4557292"/>
            <a:ext cx="3578353" cy="667544"/>
          </a:xfrm>
          <a:prstGeom prst="rect">
            <a:avLst/>
          </a:prstGeom>
          <a:noFill/>
        </p:spPr>
        <p:txBody>
          <a:bodyPr wrap="square" anchor="ctr" anchorCtr="0">
            <a:noAutofit/>
          </a:bodyPr>
          <a:lstStyle/>
          <a:p>
            <a:pPr algn="ctr"/>
            <a:r>
              <a:rPr lang="en-GB" sz="1800" dirty="0">
                <a:solidFill>
                  <a:schemeClr val="bg1"/>
                </a:solidFill>
                <a:latin typeface="Gill Sans Nova" panose="020B0602020104020203" pitchFamily="34" charset="0"/>
              </a:rPr>
              <a:t>COUNTRYSIDE</a:t>
            </a:r>
            <a:endParaRPr lang="en-GB" dirty="0">
              <a:solidFill>
                <a:schemeClr val="bg1"/>
              </a:solidFill>
            </a:endParaRPr>
          </a:p>
        </p:txBody>
      </p:sp>
      <p:sp>
        <p:nvSpPr>
          <p:cNvPr id="15" name="TextBox 14">
            <a:extLst>
              <a:ext uri="{FF2B5EF4-FFF2-40B4-BE49-F238E27FC236}">
                <a16:creationId xmlns:a16="http://schemas.microsoft.com/office/drawing/2014/main" id="{65641814-8DF0-B492-5772-FBBE4CEC7BF3}"/>
              </a:ext>
            </a:extLst>
          </p:cNvPr>
          <p:cNvSpPr txBox="1"/>
          <p:nvPr/>
        </p:nvSpPr>
        <p:spPr>
          <a:xfrm>
            <a:off x="5044611" y="5448497"/>
            <a:ext cx="3578353" cy="667544"/>
          </a:xfrm>
          <a:prstGeom prst="rect">
            <a:avLst/>
          </a:prstGeom>
          <a:noFill/>
        </p:spPr>
        <p:txBody>
          <a:bodyPr wrap="square" anchor="ctr" anchorCtr="0">
            <a:noAutofit/>
          </a:bodyPr>
          <a:lstStyle/>
          <a:p>
            <a:pPr algn="ctr"/>
            <a:r>
              <a:rPr lang="en-GB" sz="1800" dirty="0">
                <a:solidFill>
                  <a:schemeClr val="bg1"/>
                </a:solidFill>
                <a:latin typeface="Gill Sans Nova" panose="020B0602020104020203" pitchFamily="34" charset="0"/>
              </a:rPr>
              <a:t>BUSINESS, NON-CENTRAL RETAIL AND INDUSTRIAL</a:t>
            </a:r>
            <a:endParaRPr lang="en-GB" dirty="0">
              <a:solidFill>
                <a:schemeClr val="bg1"/>
              </a:solidFill>
            </a:endParaRPr>
          </a:p>
        </p:txBody>
      </p:sp>
      <p:pic>
        <p:nvPicPr>
          <p:cNvPr id="17" name="Graphic 16" descr="Caret Right with solid fill">
            <a:extLst>
              <a:ext uri="{FF2B5EF4-FFF2-40B4-BE49-F238E27FC236}">
                <a16:creationId xmlns:a16="http://schemas.microsoft.com/office/drawing/2014/main" id="{FE625FC0-4D9F-B59A-8AB7-2B1EAA67779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5400000">
            <a:off x="6598952" y="629348"/>
            <a:ext cx="469668" cy="469668"/>
          </a:xfrm>
          <a:prstGeom prst="rect">
            <a:avLst/>
          </a:prstGeom>
        </p:spPr>
      </p:pic>
      <p:pic>
        <p:nvPicPr>
          <p:cNvPr id="18" name="Graphic 17" descr="Caret Right with solid fill">
            <a:extLst>
              <a:ext uri="{FF2B5EF4-FFF2-40B4-BE49-F238E27FC236}">
                <a16:creationId xmlns:a16="http://schemas.microsoft.com/office/drawing/2014/main" id="{42A73FD0-3DFA-CD6B-E4D6-D2B2B40EC11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5400000">
            <a:off x="6598952" y="1524006"/>
            <a:ext cx="469668" cy="469668"/>
          </a:xfrm>
          <a:prstGeom prst="rect">
            <a:avLst/>
          </a:prstGeom>
        </p:spPr>
      </p:pic>
      <p:pic>
        <p:nvPicPr>
          <p:cNvPr id="19" name="Graphic 18" descr="Caret Right with solid fill">
            <a:extLst>
              <a:ext uri="{FF2B5EF4-FFF2-40B4-BE49-F238E27FC236}">
                <a16:creationId xmlns:a16="http://schemas.microsoft.com/office/drawing/2014/main" id="{7CB4F777-8622-B1F8-7293-CFB4B8F860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5400000">
            <a:off x="6598952" y="2410799"/>
            <a:ext cx="469668" cy="469668"/>
          </a:xfrm>
          <a:prstGeom prst="rect">
            <a:avLst/>
          </a:prstGeom>
        </p:spPr>
      </p:pic>
      <p:pic>
        <p:nvPicPr>
          <p:cNvPr id="20" name="Graphic 19" descr="Caret Right with solid fill">
            <a:extLst>
              <a:ext uri="{FF2B5EF4-FFF2-40B4-BE49-F238E27FC236}">
                <a16:creationId xmlns:a16="http://schemas.microsoft.com/office/drawing/2014/main" id="{50D836B9-B965-D12A-9F88-B51B9F247B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5400000">
            <a:off x="6598952" y="3297592"/>
            <a:ext cx="469668" cy="469668"/>
          </a:xfrm>
          <a:prstGeom prst="rect">
            <a:avLst/>
          </a:prstGeom>
        </p:spPr>
      </p:pic>
      <p:pic>
        <p:nvPicPr>
          <p:cNvPr id="21" name="Graphic 20" descr="Caret Right with solid fill">
            <a:extLst>
              <a:ext uri="{FF2B5EF4-FFF2-40B4-BE49-F238E27FC236}">
                <a16:creationId xmlns:a16="http://schemas.microsoft.com/office/drawing/2014/main" id="{A2ED00AD-9D75-D6D1-1B09-8A5D400F2F4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5400000">
            <a:off x="6598952" y="4184385"/>
            <a:ext cx="469668" cy="469668"/>
          </a:xfrm>
          <a:prstGeom prst="rect">
            <a:avLst/>
          </a:prstGeom>
        </p:spPr>
      </p:pic>
      <p:pic>
        <p:nvPicPr>
          <p:cNvPr id="22" name="Graphic 21" descr="Caret Right with solid fill">
            <a:extLst>
              <a:ext uri="{FF2B5EF4-FFF2-40B4-BE49-F238E27FC236}">
                <a16:creationId xmlns:a16="http://schemas.microsoft.com/office/drawing/2014/main" id="{E017794A-4AEE-DB16-ED93-A81F8D4CC41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rot="5400000">
            <a:off x="6598952" y="5070962"/>
            <a:ext cx="469668" cy="469668"/>
          </a:xfrm>
          <a:prstGeom prst="rect">
            <a:avLst/>
          </a:prstGeom>
        </p:spPr>
      </p:pic>
    </p:spTree>
    <p:extLst>
      <p:ext uri="{BB962C8B-B14F-4D97-AF65-F5344CB8AC3E}">
        <p14:creationId xmlns:p14="http://schemas.microsoft.com/office/powerpoint/2010/main" val="296151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7A77C71-6945-B27B-A74C-857448DD4265}"/>
              </a:ext>
            </a:extLst>
          </p:cNvPr>
          <p:cNvGrpSpPr/>
          <p:nvPr/>
        </p:nvGrpSpPr>
        <p:grpSpPr>
          <a:xfrm>
            <a:off x="-1" y="0"/>
            <a:ext cx="9144001" cy="6302598"/>
            <a:chOff x="5070478" y="2516878"/>
            <a:chExt cx="6626581" cy="4567442"/>
          </a:xfrm>
        </p:grpSpPr>
        <p:pic>
          <p:nvPicPr>
            <p:cNvPr id="7" name="Picture 6">
              <a:extLst>
                <a:ext uri="{FF2B5EF4-FFF2-40B4-BE49-F238E27FC236}">
                  <a16:creationId xmlns:a16="http://schemas.microsoft.com/office/drawing/2014/main" id="{DF6598D6-BFDE-3552-576F-95C6C0B87BD6}"/>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7657" b="94334" l="2650" r="96432">
                          <a14:foregroundMark x1="26198" y1="25727" x2="26198" y2="25727"/>
                          <a14:foregroundMark x1="7347" y1="62351" x2="9480" y2="76417"/>
                          <a14:foregroundMark x1="4245" y1="41900" x2="5982" y2="53350"/>
                          <a14:foregroundMark x1="9480" y1="76417" x2="19164" y2="84074"/>
                          <a14:foregroundMark x1="19164" y1="84074" x2="22222" y2="70597"/>
                          <a14:foregroundMark x1="32091" y1="82343" x2="37920" y2="89280"/>
                          <a14:foregroundMark x1="22222" y1="70597" x2="23670" y2="72320"/>
                          <a14:foregroundMark x1="61730" y1="95651" x2="70540" y2="98009"/>
                          <a14:foregroundMark x1="37920" y1="89280" x2="50521" y2="92652"/>
                          <a14:foregroundMark x1="70540" y1="98009" x2="91437" y2="95712"/>
                          <a14:foregroundMark x1="91437" y1="95712" x2="99083" y2="86371"/>
                          <a14:foregroundMark x1="99083" y1="86371" x2="99185" y2="9188"/>
                          <a14:foregroundMark x1="99185" y1="9188" x2="12232" y2="4747"/>
                          <a14:foregroundMark x1="12232" y1="4747" x2="4329" y2="9027"/>
                          <a14:foregroundMark x1="89806" y1="85758" x2="96126" y2="66003"/>
                          <a14:foregroundMark x1="96126" y1="66003" x2="91947" y2="46095"/>
                          <a14:foregroundMark x1="91947" y1="46095" x2="93476" y2="23890"/>
                          <a14:foregroundMark x1="94495" y1="9648" x2="94495" y2="9648"/>
                          <a14:foregroundMark x1="95821" y1="7657" x2="96534" y2="85452"/>
                          <a14:foregroundMark x1="64016" y1="92802" x2="80938" y2="94334"/>
                          <a14:foregroundMark x1="80938" y1="94334" x2="87666" y2="93874"/>
                          <a14:backgroundMark x1="1733" y1="7504" x2="1631" y2="47167"/>
                          <a14:backgroundMark x1="1631" y1="47167" x2="5708" y2="63247"/>
                          <a14:backgroundMark x1="5708" y1="63247" x2="3568" y2="58959"/>
                          <a14:backgroundMark x1="23853" y1="72282" x2="28644" y2="82848"/>
                          <a14:backgroundMark x1="23242" y1="72894" x2="31600" y2="83002"/>
                          <a14:backgroundMark x1="51886" y1="92956" x2="61774" y2="95559"/>
                          <a14:backgroundMark x1="61774" y1="95559" x2="51070" y2="94028"/>
                          <a14:backgroundMark x1="51070" y1="94028" x2="57390" y2="89433"/>
                        </a14:backgroundRemoval>
                      </a14:imgEffect>
                    </a14:imgLayer>
                  </a14:imgProps>
                </a:ext>
              </a:extLst>
            </a:blip>
            <a:srcRect l="35765" t="13290" r="125" b="13286"/>
            <a:stretch/>
          </p:blipFill>
          <p:spPr>
            <a:xfrm>
              <a:off x="5070478" y="2516878"/>
              <a:ext cx="5991222" cy="4567442"/>
            </a:xfrm>
            <a:prstGeom prst="rect">
              <a:avLst/>
            </a:prstGeom>
          </p:spPr>
        </p:pic>
        <p:pic>
          <p:nvPicPr>
            <p:cNvPr id="8" name="Picture 7">
              <a:extLst>
                <a:ext uri="{FF2B5EF4-FFF2-40B4-BE49-F238E27FC236}">
                  <a16:creationId xmlns:a16="http://schemas.microsoft.com/office/drawing/2014/main" id="{7B7DA6F9-2ACF-F1B8-61C1-AE035A8391BA}"/>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5547" b="94295" l="2913" r="92233">
                          <a14:foregroundMark x1="6311" y1="6498" x2="58252" y2="9509"/>
                          <a14:foregroundMark x1="58252" y1="9509" x2="83010" y2="67036"/>
                          <a14:foregroundMark x1="77739" y1="76844" x2="73301" y2="85103"/>
                          <a14:foregroundMark x1="83010" y1="67036" x2="81198" y2="70407"/>
                          <a14:foregroundMark x1="73301" y1="85103" x2="20874" y2="78447"/>
                          <a14:foregroundMark x1="20874" y1="78447" x2="16505" y2="8558"/>
                          <a14:foregroundMark x1="16505" y1="8558" x2="16019" y2="8399"/>
                          <a14:foregroundMark x1="5340" y1="10777" x2="7282" y2="78605"/>
                          <a14:foregroundMark x1="7282" y1="78605" x2="52913" y2="91284"/>
                          <a14:foregroundMark x1="52913" y1="91284" x2="72816" y2="92552"/>
                          <a14:foregroundMark x1="50971" y1="92076" x2="70874" y2="94453"/>
                          <a14:foregroundMark x1="3883" y1="86371" x2="3883" y2="86371"/>
                          <a14:foregroundMark x1="3883" y1="86371" x2="3883" y2="86371"/>
                          <a14:foregroundMark x1="37379" y1="6815" x2="64078" y2="5547"/>
                          <a14:foregroundMark x1="89320" y1="53407" x2="84951" y2="64501"/>
                          <a14:foregroundMark x1="92233" y1="56101" x2="92233" y2="56101"/>
                          <a14:foregroundMark x1="72330" y1="26149" x2="73786" y2="26307"/>
                          <a14:foregroundMark x1="74272" y1="25990" x2="75728" y2="25990"/>
                          <a14:backgroundMark x1="94660" y1="79239" x2="99029" y2="63867"/>
                          <a14:backgroundMark x1="71845" y1="72583" x2="81068" y2="76070"/>
                        </a14:backgroundRemoval>
                      </a14:imgEffect>
                    </a14:imgLayer>
                  </a14:imgProps>
                </a:ext>
              </a:extLst>
            </a:blip>
            <a:srcRect l="937" t="11031" r="63834" b="12987"/>
            <a:stretch/>
          </p:blipFill>
          <p:spPr>
            <a:xfrm>
              <a:off x="11005723" y="2516878"/>
              <a:ext cx="691336" cy="4567441"/>
            </a:xfrm>
            <a:prstGeom prst="rect">
              <a:avLst/>
            </a:prstGeom>
          </p:spPr>
        </p:pic>
      </p:grpSp>
      <p:sp>
        <p:nvSpPr>
          <p:cNvPr id="9" name="Rectangle 8">
            <a:extLst>
              <a:ext uri="{FF2B5EF4-FFF2-40B4-BE49-F238E27FC236}">
                <a16:creationId xmlns:a16="http://schemas.microsoft.com/office/drawing/2014/main" id="{ADE61135-33CD-63B7-2093-621EC9A7CE03}"/>
              </a:ext>
            </a:extLst>
          </p:cNvPr>
          <p:cNvSpPr/>
          <p:nvPr/>
        </p:nvSpPr>
        <p:spPr>
          <a:xfrm>
            <a:off x="0" y="0"/>
            <a:ext cx="9144000" cy="6302598"/>
          </a:xfrm>
          <a:prstGeom prst="rect">
            <a:avLst/>
          </a:prstGeom>
          <a:solidFill>
            <a:srgbClr val="009A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a:extLst>
              <a:ext uri="{FF2B5EF4-FFF2-40B4-BE49-F238E27FC236}">
                <a16:creationId xmlns:a16="http://schemas.microsoft.com/office/drawing/2014/main" id="{7B35D1A5-D624-4F41-5FF7-5B404CF84670}"/>
              </a:ext>
            </a:extLst>
          </p:cNvPr>
          <p:cNvSpPr txBox="1"/>
          <p:nvPr/>
        </p:nvSpPr>
        <p:spPr>
          <a:xfrm>
            <a:off x="339755" y="1505003"/>
            <a:ext cx="846134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dirty="0">
                <a:solidFill>
                  <a:srgbClr val="FFFFFF"/>
                </a:solidFill>
                <a:latin typeface="Gill Sans Nova Light"/>
                <a:cs typeface="Arial"/>
              </a:rPr>
              <a:t>What do you want to achieve?</a:t>
            </a:r>
          </a:p>
          <a:p>
            <a:endParaRPr lang="en-GB" sz="1600" dirty="0">
              <a:solidFill>
                <a:srgbClr val="FFFFFF"/>
              </a:solidFill>
              <a:latin typeface="Gill Sans Nova Light"/>
              <a:cs typeface="Arial"/>
            </a:endParaRPr>
          </a:p>
          <a:p>
            <a:pPr marL="342900" indent="-342900">
              <a:buFont typeface="Arial,Sans-Serif"/>
              <a:buChar char="•"/>
            </a:pPr>
            <a:r>
              <a:rPr lang="en-GB" sz="1600" dirty="0">
                <a:solidFill>
                  <a:srgbClr val="FFFFFF"/>
                </a:solidFill>
                <a:latin typeface="Gill Sans Nova Light"/>
                <a:cs typeface="Arial"/>
              </a:rPr>
              <a:t>Think about the key design issues within your area, are there specific priorities to address?</a:t>
            </a:r>
            <a:r>
              <a:rPr lang="en-GB" sz="1600" dirty="0">
                <a:latin typeface="Gill Sans Nova Light"/>
                <a:cs typeface="Arial"/>
              </a:rPr>
              <a:t>​</a:t>
            </a:r>
            <a:endParaRPr lang="en-GB" sz="1600" dirty="0">
              <a:ea typeface="Calibri"/>
              <a:cs typeface="Calibri"/>
            </a:endParaRPr>
          </a:p>
          <a:p>
            <a:pPr marL="342900" indent="-342900">
              <a:buFont typeface="Arial,Sans-Serif"/>
              <a:buChar char="•"/>
            </a:pPr>
            <a:r>
              <a:rPr lang="en-GB" sz="1600" dirty="0">
                <a:solidFill>
                  <a:srgbClr val="FFFFFF"/>
                </a:solidFill>
                <a:latin typeface="Gill Sans Nova Light"/>
                <a:cs typeface="Arial"/>
              </a:rPr>
              <a:t>Where can you make the small changes, which make the biggest differences quickest?</a:t>
            </a:r>
            <a:r>
              <a:rPr lang="en-US" sz="1600" dirty="0">
                <a:latin typeface="Gill Sans Nova Light"/>
                <a:cs typeface="Arial"/>
              </a:rPr>
              <a:t>​ </a:t>
            </a:r>
            <a:r>
              <a:rPr lang="en-US" sz="1600" dirty="0">
                <a:solidFill>
                  <a:schemeClr val="bg1"/>
                </a:solidFill>
                <a:latin typeface="Gill Sans Nova Light"/>
                <a:cs typeface="Arial"/>
              </a:rPr>
              <a:t>Perhaps start 'small' and then build up?</a:t>
            </a:r>
          </a:p>
          <a:p>
            <a:pPr marL="342900" indent="-342900">
              <a:buFont typeface="Arial,Sans-Serif"/>
              <a:buChar char="•"/>
            </a:pPr>
            <a:endParaRPr lang="en-US" sz="1600" dirty="0">
              <a:solidFill>
                <a:srgbClr val="000000"/>
              </a:solidFill>
              <a:latin typeface="Gill Sans Nova Light"/>
              <a:cs typeface="Arial"/>
            </a:endParaRPr>
          </a:p>
          <a:p>
            <a:r>
              <a:rPr lang="en-US" sz="1600" dirty="0">
                <a:solidFill>
                  <a:schemeClr val="bg1"/>
                </a:solidFill>
                <a:latin typeface="Gill Sans Nova Light"/>
                <a:cs typeface="Arial"/>
              </a:rPr>
              <a:t>Who do you want to engage with, and how are you going to do so?</a:t>
            </a:r>
          </a:p>
          <a:p>
            <a:pPr marL="342900" indent="-342900">
              <a:buFont typeface="Arial,Sans-Serif"/>
              <a:buChar char="•"/>
            </a:pPr>
            <a:endParaRPr lang="en-US" sz="1600" dirty="0">
              <a:latin typeface="Gill Sans Nova Light"/>
              <a:cs typeface="Arial"/>
            </a:endParaRPr>
          </a:p>
          <a:p>
            <a:pPr marL="342900" indent="-342900">
              <a:buFont typeface="Arial,Sans-Serif"/>
              <a:buChar char="•"/>
            </a:pPr>
            <a:r>
              <a:rPr lang="en-GB" sz="1600" dirty="0">
                <a:solidFill>
                  <a:srgbClr val="FFFFFF"/>
                </a:solidFill>
                <a:latin typeface="Gill Sans Nova Light"/>
                <a:cs typeface="Arial"/>
              </a:rPr>
              <a:t>Early engagement with Officers and internal specialist teams and maintain regular dialogue to ensure any specialist requirements align with your placemaking objectives </a:t>
            </a:r>
            <a:r>
              <a:rPr lang="en-US" sz="1600" dirty="0">
                <a:solidFill>
                  <a:schemeClr val="bg1"/>
                </a:solidFill>
                <a:latin typeface="Gill Sans Nova Light"/>
                <a:cs typeface="Arial"/>
              </a:rPr>
              <a:t>Early engagement with external stakeholders</a:t>
            </a:r>
          </a:p>
          <a:p>
            <a:pPr marL="342900" indent="-342900">
              <a:buFont typeface="Arial,Sans-Serif"/>
              <a:buChar char="•"/>
            </a:pPr>
            <a:endParaRPr lang="en-US" sz="1600" dirty="0">
              <a:solidFill>
                <a:schemeClr val="bg1"/>
              </a:solidFill>
              <a:latin typeface="Gill Sans Nova Light"/>
              <a:cs typeface="Arial"/>
            </a:endParaRPr>
          </a:p>
          <a:p>
            <a:r>
              <a:rPr lang="en-US" sz="1600" dirty="0">
                <a:solidFill>
                  <a:schemeClr val="bg1"/>
                </a:solidFill>
                <a:latin typeface="Gill Sans Nova Light"/>
                <a:cs typeface="Arial"/>
              </a:rPr>
              <a:t>How to 'simplify' or 'refine' the code</a:t>
            </a:r>
          </a:p>
          <a:p>
            <a:pPr marL="342900" indent="-342900">
              <a:buFont typeface="Arial,Sans-Serif"/>
              <a:buChar char="•"/>
            </a:pPr>
            <a:endParaRPr lang="en-US" sz="1600" dirty="0">
              <a:solidFill>
                <a:srgbClr val="FFFFFF"/>
              </a:solidFill>
              <a:latin typeface="Gill Sans Nova Light"/>
              <a:cs typeface="Arial"/>
            </a:endParaRPr>
          </a:p>
          <a:p>
            <a:pPr marL="342900" indent="-342900">
              <a:buFont typeface="Arial,Sans-Serif"/>
              <a:buChar char="•"/>
            </a:pPr>
            <a:r>
              <a:rPr lang="en-GB" sz="1600" dirty="0">
                <a:solidFill>
                  <a:srgbClr val="FFFFFF"/>
                </a:solidFill>
                <a:latin typeface="Gill Sans Nova Light"/>
                <a:cs typeface="Arial"/>
              </a:rPr>
              <a:t>Where appropriate refer to/rely on National Guidance and Policy e.g. BNG or Building Regs  </a:t>
            </a:r>
          </a:p>
          <a:p>
            <a:pPr marL="342900" indent="-342900">
              <a:buFont typeface="Arial,Sans-Serif"/>
              <a:buChar char="•"/>
            </a:pPr>
            <a:r>
              <a:rPr lang="en-GB" sz="1600" dirty="0">
                <a:solidFill>
                  <a:srgbClr val="FFFFFF"/>
                </a:solidFill>
                <a:latin typeface="Gill Sans Nova Light"/>
                <a:cs typeface="Arial"/>
              </a:rPr>
              <a:t>What can't be coded for should be referred to as Guidance or preferences</a:t>
            </a:r>
            <a:endParaRPr lang="en-GB" sz="1600" dirty="0">
              <a:solidFill>
                <a:srgbClr val="000000"/>
              </a:solidFill>
              <a:latin typeface="Gill Sans Nova Light"/>
              <a:cs typeface="Arial"/>
            </a:endParaRPr>
          </a:p>
          <a:p>
            <a:pPr marL="342900" indent="-342900">
              <a:buFont typeface="Arial,Sans-Serif"/>
              <a:buChar char="•"/>
            </a:pPr>
            <a:r>
              <a:rPr lang="en-GB" sz="1600" dirty="0">
                <a:solidFill>
                  <a:srgbClr val="FFFFFF"/>
                </a:solidFill>
                <a:latin typeface="Gill Sans Nova Light"/>
                <a:cs typeface="Arial"/>
              </a:rPr>
              <a:t>Clear and concise coding should enable a straightforward 'yes' or 'no' in terms of compliance</a:t>
            </a:r>
            <a:endParaRPr lang="en-GB" sz="1600" dirty="0">
              <a:latin typeface="Gill Sans Nova Light"/>
              <a:cs typeface="Arial"/>
            </a:endParaRPr>
          </a:p>
          <a:p>
            <a:pPr marL="342900" indent="-342900">
              <a:buFont typeface="Arial,Sans-Serif"/>
              <a:buChar char="•"/>
            </a:pPr>
            <a:r>
              <a:rPr lang="en-GB" sz="1600" dirty="0">
                <a:solidFill>
                  <a:schemeClr val="bg1"/>
                </a:solidFill>
                <a:latin typeface="Gill Sans Nova Light"/>
                <a:cs typeface="Arial"/>
              </a:rPr>
              <a:t>Use good quality imagery!</a:t>
            </a:r>
            <a:endParaRPr lang="en-GB" dirty="0">
              <a:solidFill>
                <a:srgbClr val="FFFFFF"/>
              </a:solidFill>
              <a:latin typeface="Gill Sans MT"/>
              <a:cs typeface="Arial"/>
            </a:endParaRPr>
          </a:p>
        </p:txBody>
      </p:sp>
      <p:sp>
        <p:nvSpPr>
          <p:cNvPr id="5" name="Title 7">
            <a:extLst>
              <a:ext uri="{FF2B5EF4-FFF2-40B4-BE49-F238E27FC236}">
                <a16:creationId xmlns:a16="http://schemas.microsoft.com/office/drawing/2014/main" id="{62198B48-9194-D5CF-B217-27E92C92BF99}"/>
              </a:ext>
            </a:extLst>
          </p:cNvPr>
          <p:cNvSpPr txBox="1">
            <a:spLocks/>
          </p:cNvSpPr>
          <p:nvPr/>
        </p:nvSpPr>
        <p:spPr>
          <a:xfrm>
            <a:off x="339755" y="385141"/>
            <a:ext cx="8461345" cy="95410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en-US" sz="2800" cap="all" dirty="0">
                <a:solidFill>
                  <a:schemeClr val="bg1"/>
                </a:solidFill>
                <a:latin typeface="Gill Sans Nova Light"/>
              </a:rPr>
              <a:t>Some key advice and things to consider and how DM Officers must be involved</a:t>
            </a:r>
            <a:endParaRPr lang="en-GB" sz="2800" cap="all" dirty="0">
              <a:solidFill>
                <a:schemeClr val="bg1"/>
              </a:solidFill>
              <a:latin typeface="Gill Sans Nova Light" panose="020B0302020104020203" pitchFamily="34" charset="0"/>
            </a:endParaRPr>
          </a:p>
        </p:txBody>
      </p:sp>
    </p:spTree>
    <p:extLst>
      <p:ext uri="{BB962C8B-B14F-4D97-AF65-F5344CB8AC3E}">
        <p14:creationId xmlns:p14="http://schemas.microsoft.com/office/powerpoint/2010/main" val="4187047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29E951D-8EBA-66F7-9741-8BCEF61A732C}"/>
              </a:ext>
            </a:extLst>
          </p:cNvPr>
          <p:cNvGrpSpPr/>
          <p:nvPr/>
        </p:nvGrpSpPr>
        <p:grpSpPr>
          <a:xfrm>
            <a:off x="-1" y="0"/>
            <a:ext cx="9144001" cy="6302598"/>
            <a:chOff x="5070478" y="2516878"/>
            <a:chExt cx="6626581" cy="4567442"/>
          </a:xfrm>
        </p:grpSpPr>
        <p:pic>
          <p:nvPicPr>
            <p:cNvPr id="6" name="Picture 5">
              <a:extLst>
                <a:ext uri="{FF2B5EF4-FFF2-40B4-BE49-F238E27FC236}">
                  <a16:creationId xmlns:a16="http://schemas.microsoft.com/office/drawing/2014/main" id="{AA49856A-F31E-335B-5934-6B6EF4FBBE5F}"/>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7657" b="94334" l="2650" r="96432">
                          <a14:foregroundMark x1="26198" y1="25727" x2="26198" y2="25727"/>
                          <a14:foregroundMark x1="7347" y1="62351" x2="9480" y2="76417"/>
                          <a14:foregroundMark x1="4245" y1="41900" x2="5982" y2="53350"/>
                          <a14:foregroundMark x1="9480" y1="76417" x2="19164" y2="84074"/>
                          <a14:foregroundMark x1="19164" y1="84074" x2="22222" y2="70597"/>
                          <a14:foregroundMark x1="32091" y1="82343" x2="37920" y2="89280"/>
                          <a14:foregroundMark x1="22222" y1="70597" x2="23670" y2="72320"/>
                          <a14:foregroundMark x1="61730" y1="95651" x2="70540" y2="98009"/>
                          <a14:foregroundMark x1="37920" y1="89280" x2="50521" y2="92652"/>
                          <a14:foregroundMark x1="70540" y1="98009" x2="91437" y2="95712"/>
                          <a14:foregroundMark x1="91437" y1="95712" x2="99083" y2="86371"/>
                          <a14:foregroundMark x1="99083" y1="86371" x2="99185" y2="9188"/>
                          <a14:foregroundMark x1="99185" y1="9188" x2="12232" y2="4747"/>
                          <a14:foregroundMark x1="12232" y1="4747" x2="4329" y2="9027"/>
                          <a14:foregroundMark x1="89806" y1="85758" x2="96126" y2="66003"/>
                          <a14:foregroundMark x1="96126" y1="66003" x2="91947" y2="46095"/>
                          <a14:foregroundMark x1="91947" y1="46095" x2="93476" y2="23890"/>
                          <a14:foregroundMark x1="94495" y1="9648" x2="94495" y2="9648"/>
                          <a14:foregroundMark x1="95821" y1="7657" x2="96534" y2="85452"/>
                          <a14:foregroundMark x1="64016" y1="92802" x2="80938" y2="94334"/>
                          <a14:foregroundMark x1="80938" y1="94334" x2="87666" y2="93874"/>
                          <a14:backgroundMark x1="1733" y1="7504" x2="1631" y2="47167"/>
                          <a14:backgroundMark x1="1631" y1="47167" x2="5708" y2="63247"/>
                          <a14:backgroundMark x1="5708" y1="63247" x2="3568" y2="58959"/>
                          <a14:backgroundMark x1="23853" y1="72282" x2="28644" y2="82848"/>
                          <a14:backgroundMark x1="23242" y1="72894" x2="31600" y2="83002"/>
                          <a14:backgroundMark x1="51886" y1="92956" x2="61774" y2="95559"/>
                          <a14:backgroundMark x1="61774" y1="95559" x2="51070" y2="94028"/>
                          <a14:backgroundMark x1="51070" y1="94028" x2="57390" y2="89433"/>
                        </a14:backgroundRemoval>
                      </a14:imgEffect>
                    </a14:imgLayer>
                  </a14:imgProps>
                </a:ext>
              </a:extLst>
            </a:blip>
            <a:srcRect l="35765" t="13290" r="125" b="13286"/>
            <a:stretch/>
          </p:blipFill>
          <p:spPr>
            <a:xfrm>
              <a:off x="5070478" y="2516878"/>
              <a:ext cx="5991222" cy="4567442"/>
            </a:xfrm>
            <a:prstGeom prst="rect">
              <a:avLst/>
            </a:prstGeom>
          </p:spPr>
        </p:pic>
        <p:pic>
          <p:nvPicPr>
            <p:cNvPr id="8" name="Picture 7">
              <a:extLst>
                <a:ext uri="{FF2B5EF4-FFF2-40B4-BE49-F238E27FC236}">
                  <a16:creationId xmlns:a16="http://schemas.microsoft.com/office/drawing/2014/main" id="{F6DC5FA9-1F24-6B81-3D8D-415A0EC7D80F}"/>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5547" b="94295" l="2913" r="92233">
                          <a14:foregroundMark x1="6311" y1="6498" x2="58252" y2="9509"/>
                          <a14:foregroundMark x1="58252" y1="9509" x2="83010" y2="67036"/>
                          <a14:foregroundMark x1="77739" y1="76844" x2="73301" y2="85103"/>
                          <a14:foregroundMark x1="83010" y1="67036" x2="81198" y2="70407"/>
                          <a14:foregroundMark x1="73301" y1="85103" x2="20874" y2="78447"/>
                          <a14:foregroundMark x1="20874" y1="78447" x2="16505" y2="8558"/>
                          <a14:foregroundMark x1="16505" y1="8558" x2="16019" y2="8399"/>
                          <a14:foregroundMark x1="5340" y1="10777" x2="7282" y2="78605"/>
                          <a14:foregroundMark x1="7282" y1="78605" x2="52913" y2="91284"/>
                          <a14:foregroundMark x1="52913" y1="91284" x2="72816" y2="92552"/>
                          <a14:foregroundMark x1="50971" y1="92076" x2="70874" y2="94453"/>
                          <a14:foregroundMark x1="3883" y1="86371" x2="3883" y2="86371"/>
                          <a14:foregroundMark x1="3883" y1="86371" x2="3883" y2="86371"/>
                          <a14:foregroundMark x1="37379" y1="6815" x2="64078" y2="5547"/>
                          <a14:foregroundMark x1="89320" y1="53407" x2="84951" y2="64501"/>
                          <a14:foregroundMark x1="92233" y1="56101" x2="92233" y2="56101"/>
                          <a14:foregroundMark x1="72330" y1="26149" x2="73786" y2="26307"/>
                          <a14:foregroundMark x1="74272" y1="25990" x2="75728" y2="25990"/>
                          <a14:backgroundMark x1="94660" y1="79239" x2="99029" y2="63867"/>
                          <a14:backgroundMark x1="71845" y1="72583" x2="81068" y2="76070"/>
                        </a14:backgroundRemoval>
                      </a14:imgEffect>
                    </a14:imgLayer>
                  </a14:imgProps>
                </a:ext>
              </a:extLst>
            </a:blip>
            <a:srcRect l="937" t="11031" r="63834" b="12987"/>
            <a:stretch/>
          </p:blipFill>
          <p:spPr>
            <a:xfrm>
              <a:off x="11005723" y="2516878"/>
              <a:ext cx="691336" cy="4567441"/>
            </a:xfrm>
            <a:prstGeom prst="rect">
              <a:avLst/>
            </a:prstGeom>
          </p:spPr>
        </p:pic>
      </p:grpSp>
      <p:sp>
        <p:nvSpPr>
          <p:cNvPr id="9" name="Rectangle 8">
            <a:extLst>
              <a:ext uri="{FF2B5EF4-FFF2-40B4-BE49-F238E27FC236}">
                <a16:creationId xmlns:a16="http://schemas.microsoft.com/office/drawing/2014/main" id="{3EBA5B35-D171-8766-98AF-F763BD367A25}"/>
              </a:ext>
            </a:extLst>
          </p:cNvPr>
          <p:cNvSpPr/>
          <p:nvPr/>
        </p:nvSpPr>
        <p:spPr>
          <a:xfrm>
            <a:off x="0" y="0"/>
            <a:ext cx="9144000" cy="6302598"/>
          </a:xfrm>
          <a:prstGeom prst="rect">
            <a:avLst/>
          </a:prstGeom>
          <a:solidFill>
            <a:srgbClr val="009A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7">
            <a:extLst>
              <a:ext uri="{FF2B5EF4-FFF2-40B4-BE49-F238E27FC236}">
                <a16:creationId xmlns:a16="http://schemas.microsoft.com/office/drawing/2014/main" id="{538845A5-2641-E297-78D1-655993FFA5A9}"/>
              </a:ext>
            </a:extLst>
          </p:cNvPr>
          <p:cNvSpPr txBox="1">
            <a:spLocks/>
          </p:cNvSpPr>
          <p:nvPr/>
        </p:nvSpPr>
        <p:spPr>
          <a:xfrm>
            <a:off x="340289" y="418579"/>
            <a:ext cx="8410545" cy="95410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en-US" sz="2800" cap="all" dirty="0">
                <a:solidFill>
                  <a:schemeClr val="bg1"/>
                </a:solidFill>
                <a:latin typeface="Gill Sans Nova Light"/>
              </a:rPr>
              <a:t>key advice, things to consider; INVOLVING</a:t>
            </a:r>
            <a:r>
              <a:rPr lang="en-GB" sz="2800" cap="all" dirty="0">
                <a:solidFill>
                  <a:schemeClr val="bg1"/>
                </a:solidFill>
                <a:latin typeface="Gill Sans Nova Light"/>
                <a:ea typeface="+mn-lt"/>
                <a:cs typeface="+mn-lt"/>
              </a:rPr>
              <a:t> DM Officers</a:t>
            </a:r>
            <a:endParaRPr lang="en-GB" sz="2800" cap="all" dirty="0">
              <a:solidFill>
                <a:schemeClr val="bg1"/>
              </a:solidFill>
              <a:latin typeface="Gill Sans Nova Light"/>
            </a:endParaRPr>
          </a:p>
        </p:txBody>
      </p:sp>
      <p:sp>
        <p:nvSpPr>
          <p:cNvPr id="7" name="TextBox 6">
            <a:extLst>
              <a:ext uri="{FF2B5EF4-FFF2-40B4-BE49-F238E27FC236}">
                <a16:creationId xmlns:a16="http://schemas.microsoft.com/office/drawing/2014/main" id="{522FB2D6-1FCC-4620-C05C-6479A1154E46}"/>
              </a:ext>
            </a:extLst>
          </p:cNvPr>
          <p:cNvSpPr txBox="1"/>
          <p:nvPr/>
        </p:nvSpPr>
        <p:spPr>
          <a:xfrm>
            <a:off x="339754" y="1545774"/>
            <a:ext cx="8410545"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dirty="0">
                <a:solidFill>
                  <a:srgbClr val="FFFFFF"/>
                </a:solidFill>
                <a:latin typeface="Gill Sans Nova Light"/>
                <a:ea typeface="Arial"/>
                <a:cs typeface="Arial"/>
              </a:rPr>
              <a:t>Wider processes:</a:t>
            </a:r>
          </a:p>
          <a:p>
            <a:pPr marL="342900" indent="-342900">
              <a:buFont typeface="Arial,Sans-Serif"/>
              <a:buChar char="•"/>
            </a:pPr>
            <a:endParaRPr lang="en-GB" dirty="0">
              <a:solidFill>
                <a:srgbClr val="FFFFFF"/>
              </a:solidFill>
              <a:latin typeface="Gill Sans Nova Light"/>
              <a:ea typeface="Arial"/>
              <a:cs typeface="Arial"/>
            </a:endParaRPr>
          </a:p>
          <a:p>
            <a:pPr marL="342900" indent="-342900">
              <a:buFont typeface="Arial,Sans-Serif"/>
              <a:buChar char="•"/>
            </a:pPr>
            <a:r>
              <a:rPr lang="en-GB" sz="1800" baseline="0" dirty="0">
                <a:solidFill>
                  <a:srgbClr val="FFFFFF"/>
                </a:solidFill>
                <a:latin typeface="Gill Sans Nova Light"/>
                <a:ea typeface="Arial"/>
                <a:cs typeface="Arial"/>
              </a:rPr>
              <a:t>Think about how the code will work alongside assessing </a:t>
            </a:r>
            <a:r>
              <a:rPr lang="en-GB" dirty="0">
                <a:solidFill>
                  <a:srgbClr val="FFFFFF"/>
                </a:solidFill>
                <a:latin typeface="Gill Sans Nova Light"/>
                <a:ea typeface="Arial"/>
                <a:cs typeface="Arial"/>
              </a:rPr>
              <a:t>all types of applications</a:t>
            </a:r>
            <a:r>
              <a:rPr lang="en-US" sz="1800" dirty="0">
                <a:latin typeface="Gill Sans Nova Light"/>
                <a:ea typeface="Arial"/>
                <a:cs typeface="Arial"/>
              </a:rPr>
              <a:t>​</a:t>
            </a:r>
            <a:r>
              <a:rPr lang="en-US" dirty="0">
                <a:latin typeface="Gill Sans Nova Light"/>
                <a:ea typeface="Arial"/>
                <a:cs typeface="Arial"/>
              </a:rPr>
              <a:t> </a:t>
            </a:r>
            <a:r>
              <a:rPr lang="en-US" dirty="0">
                <a:solidFill>
                  <a:schemeClr val="bg1"/>
                </a:solidFill>
                <a:latin typeface="Gill Sans Nova Light"/>
                <a:ea typeface="Arial"/>
                <a:cs typeface="Arial"/>
              </a:rPr>
              <a:t>- design codes are aimed at improving both decision making, and design outcomes</a:t>
            </a:r>
            <a:endParaRPr lang="en-US" dirty="0">
              <a:solidFill>
                <a:schemeClr val="bg1"/>
              </a:solidFill>
            </a:endParaRPr>
          </a:p>
          <a:p>
            <a:pPr marL="342900" indent="-342900">
              <a:buFont typeface="Arial,Sans-Serif"/>
              <a:buChar char="•"/>
            </a:pPr>
            <a:r>
              <a:rPr lang="en-US" dirty="0">
                <a:solidFill>
                  <a:schemeClr val="bg1"/>
                </a:solidFill>
                <a:latin typeface="Gill Sans Nova Light"/>
                <a:ea typeface="Arial"/>
                <a:cs typeface="Arial"/>
              </a:rPr>
              <a:t>How will Officers need to refer to the design code in reports?</a:t>
            </a:r>
            <a:endParaRPr lang="en-US" sz="1800" dirty="0">
              <a:solidFill>
                <a:schemeClr val="bg1"/>
              </a:solidFill>
              <a:latin typeface="Gill Sans Nova Light"/>
              <a:ea typeface="Arial"/>
              <a:cs typeface="Arial"/>
            </a:endParaRPr>
          </a:p>
          <a:p>
            <a:pPr marL="342900" lvl="0" indent="-342900" rtl="0">
              <a:buFont typeface="Arial,Sans-Serif"/>
              <a:buChar char="•"/>
            </a:pPr>
            <a:endParaRPr lang="en-US" sz="1800" dirty="0">
              <a:latin typeface="Gill Sans Nova Light"/>
              <a:ea typeface="Arial"/>
              <a:cs typeface="Arial"/>
            </a:endParaRPr>
          </a:p>
          <a:p>
            <a:pPr marL="342900" indent="-342900">
              <a:buFont typeface="Arial,Sans-Serif"/>
              <a:buChar char="•"/>
            </a:pPr>
            <a:endParaRPr lang="en-US" dirty="0">
              <a:solidFill>
                <a:srgbClr val="000000"/>
              </a:solidFill>
              <a:latin typeface="Gill Sans Nova Light"/>
              <a:ea typeface="Arial"/>
              <a:cs typeface="Arial"/>
            </a:endParaRPr>
          </a:p>
          <a:p>
            <a:pPr marL="342900" lvl="0" indent="-342900" rtl="0">
              <a:buFont typeface="Arial,Sans-Serif"/>
              <a:buChar char="•"/>
            </a:pPr>
            <a:r>
              <a:rPr lang="en-GB" sz="1800" baseline="0" dirty="0">
                <a:solidFill>
                  <a:srgbClr val="FFFFFF"/>
                </a:solidFill>
                <a:latin typeface="Gill Sans Nova Light"/>
                <a:ea typeface="Arial"/>
                <a:cs typeface="Arial"/>
              </a:rPr>
              <a:t>Work with digitising the code in mind (if not working on a digital basis already)  </a:t>
            </a:r>
            <a:r>
              <a:rPr lang="en-GB" sz="1800" baseline="0" dirty="0">
                <a:latin typeface="Gill Sans Nova Light"/>
                <a:ea typeface="Arial"/>
                <a:cs typeface="Arial"/>
              </a:rPr>
              <a:t>​</a:t>
            </a:r>
            <a:r>
              <a:rPr lang="en-US" sz="1800" dirty="0">
                <a:latin typeface="Gill Sans Nova Light"/>
                <a:ea typeface="Arial"/>
                <a:cs typeface="Arial"/>
              </a:rPr>
              <a:t>​</a:t>
            </a:r>
          </a:p>
          <a:p>
            <a:pPr marL="342900" indent="-342900">
              <a:buFont typeface="Arial,Sans-Serif"/>
              <a:buChar char="•"/>
            </a:pPr>
            <a:r>
              <a:rPr lang="en-GB" sz="1800" baseline="0" dirty="0">
                <a:solidFill>
                  <a:srgbClr val="FFFFFF"/>
                </a:solidFill>
                <a:latin typeface="Gill Sans Nova Light"/>
                <a:ea typeface="Arial"/>
                <a:cs typeface="Arial"/>
              </a:rPr>
              <a:t>Think about this being the first version of your code – you want to ensure as much 'buy-in' for future versions as possible</a:t>
            </a:r>
            <a:r>
              <a:rPr lang="en-US" sz="1800" dirty="0">
                <a:latin typeface="Gill Sans Nova Light"/>
                <a:ea typeface="Arial"/>
                <a:cs typeface="Arial"/>
              </a:rPr>
              <a:t>​</a:t>
            </a:r>
            <a:r>
              <a:rPr lang="en-US" dirty="0">
                <a:latin typeface="Gill Sans Nova Light"/>
                <a:ea typeface="Arial"/>
                <a:cs typeface="Arial"/>
              </a:rPr>
              <a:t> </a:t>
            </a:r>
            <a:r>
              <a:rPr lang="en-US" dirty="0">
                <a:solidFill>
                  <a:schemeClr val="bg1"/>
                </a:solidFill>
                <a:latin typeface="Gill Sans Nova Light"/>
                <a:ea typeface="Arial"/>
                <a:cs typeface="Arial"/>
              </a:rPr>
              <a:t>- it is never going to be a perfect document and will require adjustments like all policy and guidance documents!</a:t>
            </a:r>
            <a:endParaRPr lang="en-US" sz="1800" dirty="0">
              <a:solidFill>
                <a:schemeClr val="bg1"/>
              </a:solidFill>
              <a:latin typeface="Gill Sans Nova Light"/>
              <a:ea typeface="Arial"/>
              <a:cs typeface="Arial"/>
            </a:endParaRPr>
          </a:p>
          <a:p>
            <a:pPr marL="342900" indent="-342900">
              <a:buFont typeface="Arial,Sans-Serif"/>
              <a:buChar char="•"/>
            </a:pPr>
            <a:endParaRPr lang="en-US" dirty="0">
              <a:solidFill>
                <a:schemeClr val="bg1"/>
              </a:solidFill>
              <a:latin typeface="Gill Sans Nova Light"/>
              <a:ea typeface="Arial"/>
              <a:cs typeface="Arial"/>
            </a:endParaRPr>
          </a:p>
          <a:p>
            <a:pPr marL="342900" indent="-342900">
              <a:buFont typeface="Arial,Sans-Serif"/>
              <a:buChar char="•"/>
            </a:pPr>
            <a:r>
              <a:rPr lang="en-GB" sz="1800" baseline="0" dirty="0">
                <a:solidFill>
                  <a:srgbClr val="FFFFFF"/>
                </a:solidFill>
                <a:latin typeface="Gill Sans Nova Light"/>
                <a:ea typeface="Arial"/>
                <a:cs typeface="Arial"/>
              </a:rPr>
              <a:t>How are </a:t>
            </a:r>
            <a:r>
              <a:rPr lang="en-GB" dirty="0">
                <a:solidFill>
                  <a:srgbClr val="FFFFFF"/>
                </a:solidFill>
                <a:latin typeface="Gill Sans Nova Light"/>
                <a:ea typeface="Arial"/>
                <a:cs typeface="Arial"/>
              </a:rPr>
              <a:t>applicants going to demonstrate compliance or non-compliance (and justification), and how are Officers going to consider</a:t>
            </a:r>
            <a:r>
              <a:rPr lang="en-GB" sz="1800" baseline="0" dirty="0">
                <a:solidFill>
                  <a:srgbClr val="FFFFFF"/>
                </a:solidFill>
                <a:latin typeface="Gill Sans Nova Light"/>
                <a:ea typeface="Arial"/>
                <a:cs typeface="Arial"/>
              </a:rPr>
              <a:t> </a:t>
            </a:r>
            <a:r>
              <a:rPr lang="en-GB" dirty="0">
                <a:solidFill>
                  <a:srgbClr val="FFFFFF"/>
                </a:solidFill>
                <a:latin typeface="Gill Sans Nova Light"/>
                <a:ea typeface="Arial"/>
                <a:cs typeface="Arial"/>
              </a:rPr>
              <a:t>and determine diversions from the code</a:t>
            </a:r>
            <a:r>
              <a:rPr lang="en-GB" sz="1800" baseline="0" dirty="0">
                <a:solidFill>
                  <a:srgbClr val="FFFFFF"/>
                </a:solidFill>
                <a:latin typeface="Gill Sans Nova Light"/>
                <a:ea typeface="Arial"/>
                <a:cs typeface="Arial"/>
              </a:rPr>
              <a:t>? </a:t>
            </a:r>
            <a:r>
              <a:rPr lang="en-US" sz="1800" dirty="0">
                <a:latin typeface="Gill Sans Nova Light"/>
                <a:ea typeface="Arial"/>
                <a:cs typeface="Arial"/>
              </a:rPr>
              <a:t>​</a:t>
            </a:r>
          </a:p>
          <a:p>
            <a:pPr marL="342900" indent="-342900">
              <a:buFont typeface="Arial,Sans-Serif"/>
              <a:buChar char="•"/>
            </a:pPr>
            <a:endParaRPr lang="en-GB" sz="1200" dirty="0">
              <a:latin typeface="Segoe UI"/>
              <a:ea typeface="Calibri"/>
              <a:cs typeface="Arial"/>
            </a:endParaRPr>
          </a:p>
          <a:p>
            <a:pPr marL="342900" indent="-342900">
              <a:buFont typeface="Arial,Sans-Serif"/>
              <a:buChar char="•"/>
            </a:pPr>
            <a:endParaRPr lang="en-GB" sz="1200" dirty="0">
              <a:latin typeface="Segoe UI"/>
              <a:ea typeface="Calibri"/>
              <a:cs typeface="Segoe UI"/>
            </a:endParaRPr>
          </a:p>
          <a:p>
            <a:pPr marL="342900" indent="-342900">
              <a:buFont typeface="Arial,Sans-Serif"/>
              <a:buChar char="•"/>
            </a:pPr>
            <a:endParaRPr lang="en-US" dirty="0">
              <a:latin typeface="Calibri"/>
              <a:ea typeface="Calibri"/>
              <a:cs typeface="Calibri"/>
            </a:endParaRPr>
          </a:p>
        </p:txBody>
      </p:sp>
    </p:spTree>
    <p:extLst>
      <p:ext uri="{BB962C8B-B14F-4D97-AF65-F5344CB8AC3E}">
        <p14:creationId xmlns:p14="http://schemas.microsoft.com/office/powerpoint/2010/main" val="46274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D52D45-07F3-3539-24D4-0C5B3E013F5E}"/>
              </a:ext>
            </a:extLst>
          </p:cNvPr>
          <p:cNvGrpSpPr/>
          <p:nvPr/>
        </p:nvGrpSpPr>
        <p:grpSpPr>
          <a:xfrm>
            <a:off x="-1" y="0"/>
            <a:ext cx="9144001" cy="6302598"/>
            <a:chOff x="5070478" y="2516878"/>
            <a:chExt cx="6626581" cy="4567442"/>
          </a:xfrm>
        </p:grpSpPr>
        <p:pic>
          <p:nvPicPr>
            <p:cNvPr id="8" name="Picture 7">
              <a:extLst>
                <a:ext uri="{FF2B5EF4-FFF2-40B4-BE49-F238E27FC236}">
                  <a16:creationId xmlns:a16="http://schemas.microsoft.com/office/drawing/2014/main" id="{9D03AC26-9FA7-094F-8C13-FE29136C5DF5}"/>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7657" b="94334" l="2650" r="96432">
                          <a14:foregroundMark x1="26198" y1="25727" x2="26198" y2="25727"/>
                          <a14:foregroundMark x1="7347" y1="62351" x2="9480" y2="76417"/>
                          <a14:foregroundMark x1="4245" y1="41900" x2="5982" y2="53350"/>
                          <a14:foregroundMark x1="9480" y1="76417" x2="19164" y2="84074"/>
                          <a14:foregroundMark x1="19164" y1="84074" x2="22222" y2="70597"/>
                          <a14:foregroundMark x1="32091" y1="82343" x2="37920" y2="89280"/>
                          <a14:foregroundMark x1="22222" y1="70597" x2="23670" y2="72320"/>
                          <a14:foregroundMark x1="61730" y1="95651" x2="70540" y2="98009"/>
                          <a14:foregroundMark x1="37920" y1="89280" x2="50521" y2="92652"/>
                          <a14:foregroundMark x1="70540" y1="98009" x2="91437" y2="95712"/>
                          <a14:foregroundMark x1="91437" y1="95712" x2="99083" y2="86371"/>
                          <a14:foregroundMark x1="99083" y1="86371" x2="99185" y2="9188"/>
                          <a14:foregroundMark x1="99185" y1="9188" x2="12232" y2="4747"/>
                          <a14:foregroundMark x1="12232" y1="4747" x2="4329" y2="9027"/>
                          <a14:foregroundMark x1="89806" y1="85758" x2="96126" y2="66003"/>
                          <a14:foregroundMark x1="96126" y1="66003" x2="91947" y2="46095"/>
                          <a14:foregroundMark x1="91947" y1="46095" x2="93476" y2="23890"/>
                          <a14:foregroundMark x1="94495" y1="9648" x2="94495" y2="9648"/>
                          <a14:foregroundMark x1="95821" y1="7657" x2="96534" y2="85452"/>
                          <a14:foregroundMark x1="64016" y1="92802" x2="80938" y2="94334"/>
                          <a14:foregroundMark x1="80938" y1="94334" x2="87666" y2="93874"/>
                          <a14:backgroundMark x1="1733" y1="7504" x2="1631" y2="47167"/>
                          <a14:backgroundMark x1="1631" y1="47167" x2="5708" y2="63247"/>
                          <a14:backgroundMark x1="5708" y1="63247" x2="3568" y2="58959"/>
                          <a14:backgroundMark x1="23853" y1="72282" x2="28644" y2="82848"/>
                          <a14:backgroundMark x1="23242" y1="72894" x2="31600" y2="83002"/>
                          <a14:backgroundMark x1="51886" y1="92956" x2="61774" y2="95559"/>
                          <a14:backgroundMark x1="61774" y1="95559" x2="51070" y2="94028"/>
                          <a14:backgroundMark x1="51070" y1="94028" x2="57390" y2="89433"/>
                        </a14:backgroundRemoval>
                      </a14:imgEffect>
                    </a14:imgLayer>
                  </a14:imgProps>
                </a:ext>
              </a:extLst>
            </a:blip>
            <a:srcRect l="35765" t="13290" r="125" b="13286"/>
            <a:stretch/>
          </p:blipFill>
          <p:spPr>
            <a:xfrm>
              <a:off x="5070478" y="2516878"/>
              <a:ext cx="5991222" cy="4567442"/>
            </a:xfrm>
            <a:prstGeom prst="rect">
              <a:avLst/>
            </a:prstGeom>
          </p:spPr>
        </p:pic>
        <p:pic>
          <p:nvPicPr>
            <p:cNvPr id="10" name="Picture 9">
              <a:extLst>
                <a:ext uri="{FF2B5EF4-FFF2-40B4-BE49-F238E27FC236}">
                  <a16:creationId xmlns:a16="http://schemas.microsoft.com/office/drawing/2014/main" id="{12D7E741-B534-07BD-6DAC-74227910EC37}"/>
                </a:ext>
              </a:extLst>
            </p:cNvPr>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5547" b="94295" l="2913" r="92233">
                          <a14:foregroundMark x1="6311" y1="6498" x2="58252" y2="9509"/>
                          <a14:foregroundMark x1="58252" y1="9509" x2="83010" y2="67036"/>
                          <a14:foregroundMark x1="77739" y1="76844" x2="73301" y2="85103"/>
                          <a14:foregroundMark x1="83010" y1="67036" x2="81198" y2="70407"/>
                          <a14:foregroundMark x1="73301" y1="85103" x2="20874" y2="78447"/>
                          <a14:foregroundMark x1="20874" y1="78447" x2="16505" y2="8558"/>
                          <a14:foregroundMark x1="16505" y1="8558" x2="16019" y2="8399"/>
                          <a14:foregroundMark x1="5340" y1="10777" x2="7282" y2="78605"/>
                          <a14:foregroundMark x1="7282" y1="78605" x2="52913" y2="91284"/>
                          <a14:foregroundMark x1="52913" y1="91284" x2="72816" y2="92552"/>
                          <a14:foregroundMark x1="50971" y1="92076" x2="70874" y2="94453"/>
                          <a14:foregroundMark x1="3883" y1="86371" x2="3883" y2="86371"/>
                          <a14:foregroundMark x1="3883" y1="86371" x2="3883" y2="86371"/>
                          <a14:foregroundMark x1="37379" y1="6815" x2="64078" y2="5547"/>
                          <a14:foregroundMark x1="89320" y1="53407" x2="84951" y2="64501"/>
                          <a14:foregroundMark x1="92233" y1="56101" x2="92233" y2="56101"/>
                          <a14:foregroundMark x1="72330" y1="26149" x2="73786" y2="26307"/>
                          <a14:foregroundMark x1="74272" y1="25990" x2="75728" y2="25990"/>
                          <a14:backgroundMark x1="94660" y1="79239" x2="99029" y2="63867"/>
                          <a14:backgroundMark x1="71845" y1="72583" x2="81068" y2="76070"/>
                        </a14:backgroundRemoval>
                      </a14:imgEffect>
                    </a14:imgLayer>
                  </a14:imgProps>
                </a:ext>
              </a:extLst>
            </a:blip>
            <a:srcRect l="937" t="11031" r="63834" b="12987"/>
            <a:stretch/>
          </p:blipFill>
          <p:spPr>
            <a:xfrm>
              <a:off x="11005723" y="2516878"/>
              <a:ext cx="691336" cy="4567441"/>
            </a:xfrm>
            <a:prstGeom prst="rect">
              <a:avLst/>
            </a:prstGeom>
          </p:spPr>
        </p:pic>
      </p:grpSp>
      <p:sp>
        <p:nvSpPr>
          <p:cNvPr id="12" name="Rectangle 11">
            <a:extLst>
              <a:ext uri="{FF2B5EF4-FFF2-40B4-BE49-F238E27FC236}">
                <a16:creationId xmlns:a16="http://schemas.microsoft.com/office/drawing/2014/main" id="{229900B4-1846-62DA-BD42-7B588516D61F}"/>
              </a:ext>
            </a:extLst>
          </p:cNvPr>
          <p:cNvSpPr/>
          <p:nvPr/>
        </p:nvSpPr>
        <p:spPr>
          <a:xfrm>
            <a:off x="0" y="0"/>
            <a:ext cx="9144000" cy="6302598"/>
          </a:xfrm>
          <a:prstGeom prst="rect">
            <a:avLst/>
          </a:prstGeom>
          <a:solidFill>
            <a:srgbClr val="009A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7">
            <a:extLst>
              <a:ext uri="{FF2B5EF4-FFF2-40B4-BE49-F238E27FC236}">
                <a16:creationId xmlns:a16="http://schemas.microsoft.com/office/drawing/2014/main" id="{D475C51B-9AA2-2492-606B-FC7700ED13DD}"/>
              </a:ext>
            </a:extLst>
          </p:cNvPr>
          <p:cNvSpPr txBox="1">
            <a:spLocks/>
          </p:cNvSpPr>
          <p:nvPr/>
        </p:nvSpPr>
        <p:spPr>
          <a:xfrm>
            <a:off x="339755" y="418579"/>
            <a:ext cx="4232245"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en-US" sz="2800" cap="all" dirty="0">
                <a:solidFill>
                  <a:schemeClr val="bg1"/>
                </a:solidFill>
                <a:latin typeface="Gill Sans Nova Light" panose="020B0302020104020203" pitchFamily="34" charset="0"/>
              </a:rPr>
              <a:t>A background to the East Riding</a:t>
            </a:r>
            <a:endParaRPr lang="en-GB" sz="2800" cap="all" dirty="0">
              <a:solidFill>
                <a:schemeClr val="bg1"/>
              </a:solidFill>
              <a:latin typeface="Gill Sans Nova Light" panose="020B0302020104020203" pitchFamily="34" charset="0"/>
            </a:endParaRPr>
          </a:p>
        </p:txBody>
      </p:sp>
      <p:sp>
        <p:nvSpPr>
          <p:cNvPr id="4" name="TextBox 1">
            <a:extLst>
              <a:ext uri="{FF2B5EF4-FFF2-40B4-BE49-F238E27FC236}">
                <a16:creationId xmlns:a16="http://schemas.microsoft.com/office/drawing/2014/main" id="{42B1A602-AB1E-B09E-F5AA-275157B14E94}"/>
              </a:ext>
            </a:extLst>
          </p:cNvPr>
          <p:cNvSpPr txBox="1">
            <a:spLocks noChangeArrowheads="1"/>
          </p:cNvSpPr>
          <p:nvPr/>
        </p:nvSpPr>
        <p:spPr bwMode="auto">
          <a:xfrm>
            <a:off x="339755" y="1919441"/>
            <a:ext cx="4232245" cy="36625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solidFill>
                  <a:schemeClr val="bg1"/>
                </a:solidFill>
                <a:latin typeface="Gill Sans Nova Light" panose="020B0302020104020203" pitchFamily="34" charset="0"/>
              </a:rPr>
              <a:t>One of the largest authorities in the country </a:t>
            </a:r>
          </a:p>
          <a:p>
            <a:pPr marL="342900" indent="-342900">
              <a:buFont typeface="Arial" panose="020B0604020202020204" pitchFamily="34" charset="0"/>
              <a:buChar char="•"/>
            </a:pPr>
            <a:r>
              <a:rPr lang="en-GB" dirty="0">
                <a:solidFill>
                  <a:schemeClr val="bg1"/>
                </a:solidFill>
                <a:latin typeface="Gill Sans Nova Light" panose="020B0302020104020203" pitchFamily="34" charset="0"/>
              </a:rPr>
              <a:t>A population of over 340,000 with a low density (142 per square km compared to England’s average of 434 per square km)</a:t>
            </a:r>
          </a:p>
          <a:p>
            <a:pPr marL="342900" indent="-342900">
              <a:buFont typeface="Arial" panose="020B0604020202020204" pitchFamily="34" charset="0"/>
              <a:buChar char="•"/>
            </a:pPr>
            <a:r>
              <a:rPr lang="en-GB" dirty="0">
                <a:solidFill>
                  <a:schemeClr val="bg1"/>
                </a:solidFill>
                <a:latin typeface="Gill Sans Nova Light" panose="020B0302020104020203" pitchFamily="34" charset="0"/>
              </a:rPr>
              <a:t>A mix of coastal, rural and more ‘urban’ communities and geography and contrasting economic and social wealth and deprivation </a:t>
            </a:r>
          </a:p>
          <a:p>
            <a:pPr marL="342900" indent="-342900">
              <a:buFont typeface="Arial" panose="020B0604020202020204" pitchFamily="34" charset="0"/>
              <a:buChar char="•"/>
            </a:pPr>
            <a:endParaRPr lang="en-GB" dirty="0">
              <a:latin typeface="Gill Sans MT" panose="020B0502020104020203" pitchFamily="34" charset="0"/>
            </a:endParaRPr>
          </a:p>
          <a:p>
            <a:pPr marL="342900" indent="-342900">
              <a:buFont typeface="Arial" panose="020B0604020202020204" pitchFamily="34" charset="0"/>
              <a:buChar char="•"/>
            </a:pPr>
            <a:endParaRPr lang="en-GB" sz="2400" dirty="0">
              <a:latin typeface="Gill Sans MT" panose="020B0502020104020203" pitchFamily="34" charset="0"/>
            </a:endParaRPr>
          </a:p>
          <a:p>
            <a:endParaRPr lang="en-GB" sz="2800" dirty="0">
              <a:solidFill>
                <a:srgbClr val="92D050"/>
              </a:solidFill>
              <a:latin typeface="Gill Sans MT" panose="020B0502020104020203" pitchFamily="34" charset="0"/>
            </a:endParaRPr>
          </a:p>
        </p:txBody>
      </p:sp>
      <p:grpSp>
        <p:nvGrpSpPr>
          <p:cNvPr id="3" name="Group 2">
            <a:extLst>
              <a:ext uri="{FF2B5EF4-FFF2-40B4-BE49-F238E27FC236}">
                <a16:creationId xmlns:a16="http://schemas.microsoft.com/office/drawing/2014/main" id="{143DCF0C-4FA6-E8EC-1DE9-0919D8C410DC}"/>
              </a:ext>
            </a:extLst>
          </p:cNvPr>
          <p:cNvGrpSpPr/>
          <p:nvPr/>
        </p:nvGrpSpPr>
        <p:grpSpPr>
          <a:xfrm>
            <a:off x="6251052" y="217506"/>
            <a:ext cx="2553193" cy="5950691"/>
            <a:chOff x="6357609" y="217506"/>
            <a:chExt cx="2553193" cy="5950691"/>
          </a:xfrm>
        </p:grpSpPr>
        <p:pic>
          <p:nvPicPr>
            <p:cNvPr id="5" name="Picture 4" descr="People walking in a street with a gazebo and people&#10;&#10;Description automatically generated">
              <a:extLst>
                <a:ext uri="{FF2B5EF4-FFF2-40B4-BE49-F238E27FC236}">
                  <a16:creationId xmlns:a16="http://schemas.microsoft.com/office/drawing/2014/main" id="{3E66BEDC-3646-FEBB-F507-9011A66F9E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7611" y="217506"/>
              <a:ext cx="2553191" cy="1440000"/>
            </a:xfrm>
            <a:prstGeom prst="rect">
              <a:avLst/>
            </a:prstGeom>
          </p:spPr>
        </p:pic>
        <p:pic>
          <p:nvPicPr>
            <p:cNvPr id="7" name="Picture 6" descr="An aerial view of a land with a body of water&#10;&#10;Description automatically generated">
              <a:extLst>
                <a:ext uri="{FF2B5EF4-FFF2-40B4-BE49-F238E27FC236}">
                  <a16:creationId xmlns:a16="http://schemas.microsoft.com/office/drawing/2014/main" id="{C3692985-EBDB-C498-C75B-F0DC3AB12C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7610" y="1722312"/>
              <a:ext cx="2553191" cy="1440000"/>
            </a:xfrm>
            <a:prstGeom prst="rect">
              <a:avLst/>
            </a:prstGeom>
          </p:spPr>
        </p:pic>
        <p:pic>
          <p:nvPicPr>
            <p:cNvPr id="9" name="Picture 8" descr="A building with a dome on the side of it&#10;&#10;Description automatically generated">
              <a:extLst>
                <a:ext uri="{FF2B5EF4-FFF2-40B4-BE49-F238E27FC236}">
                  <a16:creationId xmlns:a16="http://schemas.microsoft.com/office/drawing/2014/main" id="{0CEA08DA-611A-9537-7CCB-7171913046B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7609" y="4728197"/>
              <a:ext cx="2553191" cy="1440000"/>
            </a:xfrm>
            <a:prstGeom prst="rect">
              <a:avLst/>
            </a:prstGeom>
          </p:spPr>
        </p:pic>
        <p:pic>
          <p:nvPicPr>
            <p:cNvPr id="13" name="Picture 12" descr="A house next to a body of water&#10;&#10;Description automatically generated">
              <a:extLst>
                <a:ext uri="{FF2B5EF4-FFF2-40B4-BE49-F238E27FC236}">
                  <a16:creationId xmlns:a16="http://schemas.microsoft.com/office/drawing/2014/main" id="{DE25F7F4-8298-B102-0F6D-F11A2F6C261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57609" y="3223391"/>
              <a:ext cx="2553191" cy="1440000"/>
            </a:xfrm>
            <a:prstGeom prst="rect">
              <a:avLst/>
            </a:prstGeom>
          </p:spPr>
        </p:pic>
      </p:grpSp>
    </p:spTree>
    <p:extLst>
      <p:ext uri="{BB962C8B-B14F-4D97-AF65-F5344CB8AC3E}">
        <p14:creationId xmlns:p14="http://schemas.microsoft.com/office/powerpoint/2010/main" val="136439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53348A5-48C9-8314-87A7-BBE6B6254C95}"/>
              </a:ext>
            </a:extLst>
          </p:cNvPr>
          <p:cNvGrpSpPr/>
          <p:nvPr/>
        </p:nvGrpSpPr>
        <p:grpSpPr>
          <a:xfrm>
            <a:off x="-1" y="0"/>
            <a:ext cx="9144001" cy="6302598"/>
            <a:chOff x="5070478" y="2516878"/>
            <a:chExt cx="6626581" cy="4567442"/>
          </a:xfrm>
        </p:grpSpPr>
        <p:pic>
          <p:nvPicPr>
            <p:cNvPr id="30" name="Picture 29">
              <a:extLst>
                <a:ext uri="{FF2B5EF4-FFF2-40B4-BE49-F238E27FC236}">
                  <a16:creationId xmlns:a16="http://schemas.microsoft.com/office/drawing/2014/main" id="{AC1B9BD3-7B2B-14B1-D2A8-D6757EDB29F9}"/>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7657" b="94334" l="2650" r="96432">
                          <a14:foregroundMark x1="26198" y1="25727" x2="26198" y2="25727"/>
                          <a14:foregroundMark x1="7347" y1="62351" x2="9480" y2="76417"/>
                          <a14:foregroundMark x1="4245" y1="41900" x2="5982" y2="53350"/>
                          <a14:foregroundMark x1="9480" y1="76417" x2="19164" y2="84074"/>
                          <a14:foregroundMark x1="19164" y1="84074" x2="22222" y2="70597"/>
                          <a14:foregroundMark x1="32091" y1="82343" x2="37920" y2="89280"/>
                          <a14:foregroundMark x1="22222" y1="70597" x2="23670" y2="72320"/>
                          <a14:foregroundMark x1="61730" y1="95651" x2="70540" y2="98009"/>
                          <a14:foregroundMark x1="37920" y1="89280" x2="50521" y2="92652"/>
                          <a14:foregroundMark x1="70540" y1="98009" x2="91437" y2="95712"/>
                          <a14:foregroundMark x1="91437" y1="95712" x2="99083" y2="86371"/>
                          <a14:foregroundMark x1="99083" y1="86371" x2="99185" y2="9188"/>
                          <a14:foregroundMark x1="99185" y1="9188" x2="12232" y2="4747"/>
                          <a14:foregroundMark x1="12232" y1="4747" x2="4329" y2="9027"/>
                          <a14:foregroundMark x1="89806" y1="85758" x2="96126" y2="66003"/>
                          <a14:foregroundMark x1="96126" y1="66003" x2="91947" y2="46095"/>
                          <a14:foregroundMark x1="91947" y1="46095" x2="93476" y2="23890"/>
                          <a14:foregroundMark x1="94495" y1="9648" x2="94495" y2="9648"/>
                          <a14:foregroundMark x1="95821" y1="7657" x2="96534" y2="85452"/>
                          <a14:foregroundMark x1="64016" y1="92802" x2="80938" y2="94334"/>
                          <a14:foregroundMark x1="80938" y1="94334" x2="87666" y2="93874"/>
                          <a14:backgroundMark x1="1733" y1="7504" x2="1631" y2="47167"/>
                          <a14:backgroundMark x1="1631" y1="47167" x2="5708" y2="63247"/>
                          <a14:backgroundMark x1="5708" y1="63247" x2="3568" y2="58959"/>
                          <a14:backgroundMark x1="23853" y1="72282" x2="28644" y2="82848"/>
                          <a14:backgroundMark x1="23242" y1="72894" x2="31600" y2="83002"/>
                          <a14:backgroundMark x1="51886" y1="92956" x2="61774" y2="95559"/>
                          <a14:backgroundMark x1="61774" y1="95559" x2="51070" y2="94028"/>
                          <a14:backgroundMark x1="51070" y1="94028" x2="57390" y2="89433"/>
                        </a14:backgroundRemoval>
                      </a14:imgEffect>
                    </a14:imgLayer>
                  </a14:imgProps>
                </a:ext>
              </a:extLst>
            </a:blip>
            <a:srcRect l="35765" t="13290" r="125" b="13286"/>
            <a:stretch/>
          </p:blipFill>
          <p:spPr>
            <a:xfrm>
              <a:off x="5070478" y="2516878"/>
              <a:ext cx="5991222" cy="4567442"/>
            </a:xfrm>
            <a:prstGeom prst="rect">
              <a:avLst/>
            </a:prstGeom>
          </p:spPr>
        </p:pic>
        <p:pic>
          <p:nvPicPr>
            <p:cNvPr id="31" name="Picture 30">
              <a:extLst>
                <a:ext uri="{FF2B5EF4-FFF2-40B4-BE49-F238E27FC236}">
                  <a16:creationId xmlns:a16="http://schemas.microsoft.com/office/drawing/2014/main" id="{41F5D133-C4E9-5EA3-A5CA-56408EFF6ECD}"/>
                </a:ext>
              </a:extLst>
            </p:cNvPr>
            <p:cNvPicPr>
              <a:picLocks noChangeAspect="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ackgroundRemoval t="5547" b="94295" l="2913" r="92233">
                          <a14:foregroundMark x1="6311" y1="6498" x2="58252" y2="9509"/>
                          <a14:foregroundMark x1="58252" y1="9509" x2="83010" y2="67036"/>
                          <a14:foregroundMark x1="77739" y1="76844" x2="73301" y2="85103"/>
                          <a14:foregroundMark x1="83010" y1="67036" x2="81198" y2="70407"/>
                          <a14:foregroundMark x1="73301" y1="85103" x2="20874" y2="78447"/>
                          <a14:foregroundMark x1="20874" y1="78447" x2="16505" y2="8558"/>
                          <a14:foregroundMark x1="16505" y1="8558" x2="16019" y2="8399"/>
                          <a14:foregroundMark x1="5340" y1="10777" x2="7282" y2="78605"/>
                          <a14:foregroundMark x1="7282" y1="78605" x2="52913" y2="91284"/>
                          <a14:foregroundMark x1="52913" y1="91284" x2="72816" y2="92552"/>
                          <a14:foregroundMark x1="50971" y1="92076" x2="70874" y2="94453"/>
                          <a14:foregroundMark x1="3883" y1="86371" x2="3883" y2="86371"/>
                          <a14:foregroundMark x1="3883" y1="86371" x2="3883" y2="86371"/>
                          <a14:foregroundMark x1="37379" y1="6815" x2="64078" y2="5547"/>
                          <a14:foregroundMark x1="89320" y1="53407" x2="84951" y2="64501"/>
                          <a14:foregroundMark x1="92233" y1="56101" x2="92233" y2="56101"/>
                          <a14:foregroundMark x1="72330" y1="26149" x2="73786" y2="26307"/>
                          <a14:foregroundMark x1="74272" y1="25990" x2="75728" y2="25990"/>
                          <a14:backgroundMark x1="94660" y1="79239" x2="99029" y2="63867"/>
                          <a14:backgroundMark x1="71845" y1="72583" x2="81068" y2="76070"/>
                        </a14:backgroundRemoval>
                      </a14:imgEffect>
                    </a14:imgLayer>
                  </a14:imgProps>
                </a:ext>
              </a:extLst>
            </a:blip>
            <a:srcRect l="937" t="11031" r="63834" b="12987"/>
            <a:stretch/>
          </p:blipFill>
          <p:spPr>
            <a:xfrm>
              <a:off x="11005723" y="2516878"/>
              <a:ext cx="691336" cy="4567441"/>
            </a:xfrm>
            <a:prstGeom prst="rect">
              <a:avLst/>
            </a:prstGeom>
          </p:spPr>
        </p:pic>
      </p:grpSp>
      <p:sp>
        <p:nvSpPr>
          <p:cNvPr id="32" name="Rectangle 31">
            <a:extLst>
              <a:ext uri="{FF2B5EF4-FFF2-40B4-BE49-F238E27FC236}">
                <a16:creationId xmlns:a16="http://schemas.microsoft.com/office/drawing/2014/main" id="{17E111E1-8788-38D2-1FC3-84CF7A456243}"/>
              </a:ext>
            </a:extLst>
          </p:cNvPr>
          <p:cNvSpPr/>
          <p:nvPr/>
        </p:nvSpPr>
        <p:spPr>
          <a:xfrm>
            <a:off x="0" y="0"/>
            <a:ext cx="9144000" cy="6302598"/>
          </a:xfrm>
          <a:prstGeom prst="rect">
            <a:avLst/>
          </a:prstGeom>
          <a:solidFill>
            <a:srgbClr val="009A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Users outline">
            <a:extLst>
              <a:ext uri="{FF2B5EF4-FFF2-40B4-BE49-F238E27FC236}">
                <a16:creationId xmlns:a16="http://schemas.microsoft.com/office/drawing/2014/main" id="{CA2F3ED8-5FCD-173E-D877-40D47EA31D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26195" y="4173394"/>
            <a:ext cx="2054832" cy="2054832"/>
          </a:xfrm>
          <a:prstGeom prst="rect">
            <a:avLst/>
          </a:prstGeom>
        </p:spPr>
      </p:pic>
      <p:sp>
        <p:nvSpPr>
          <p:cNvPr id="2" name="Title 7">
            <a:extLst>
              <a:ext uri="{FF2B5EF4-FFF2-40B4-BE49-F238E27FC236}">
                <a16:creationId xmlns:a16="http://schemas.microsoft.com/office/drawing/2014/main" id="{9D339F4F-0815-2C87-96C2-CEAE3B5B79BA}"/>
              </a:ext>
            </a:extLst>
          </p:cNvPr>
          <p:cNvSpPr txBox="1">
            <a:spLocks/>
          </p:cNvSpPr>
          <p:nvPr/>
        </p:nvSpPr>
        <p:spPr>
          <a:xfrm>
            <a:off x="339755" y="427918"/>
            <a:ext cx="4374858"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en-US" sz="2800" cap="all" dirty="0">
                <a:solidFill>
                  <a:schemeClr val="bg1"/>
                </a:solidFill>
                <a:latin typeface="Gill Sans Nova Light" panose="020B0302020104020203" pitchFamily="34" charset="0"/>
              </a:rPr>
              <a:t>The team</a:t>
            </a:r>
            <a:endParaRPr lang="en-GB" sz="2800" cap="all" dirty="0">
              <a:solidFill>
                <a:schemeClr val="bg1"/>
              </a:solidFill>
              <a:latin typeface="Gill Sans Nova Light" panose="020B0302020104020203" pitchFamily="34" charset="0"/>
            </a:endParaRPr>
          </a:p>
        </p:txBody>
      </p:sp>
      <p:sp>
        <p:nvSpPr>
          <p:cNvPr id="3" name="TextBox 1">
            <a:extLst>
              <a:ext uri="{FF2B5EF4-FFF2-40B4-BE49-F238E27FC236}">
                <a16:creationId xmlns:a16="http://schemas.microsoft.com/office/drawing/2014/main" id="{14630E22-77F7-6D3A-6345-F50255D771F8}"/>
              </a:ext>
            </a:extLst>
          </p:cNvPr>
          <p:cNvSpPr txBox="1">
            <a:spLocks noChangeArrowheads="1"/>
          </p:cNvSpPr>
          <p:nvPr/>
        </p:nvSpPr>
        <p:spPr bwMode="auto">
          <a:xfrm>
            <a:off x="339755" y="1919441"/>
            <a:ext cx="4232245"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Gill Sans Nova Light"/>
              </a:rPr>
              <a:t>Initially, the project was led solely by a Principal Planning Office; team subsequently expanded over following 18 months</a:t>
            </a:r>
          </a:p>
          <a:p>
            <a:endParaRPr lang="en-GB" dirty="0">
              <a:solidFill>
                <a:schemeClr val="bg1"/>
              </a:solidFill>
              <a:latin typeface="Gill Sans Nova Light" panose="020B0302020104020203" pitchFamily="34" charset="0"/>
            </a:endParaRPr>
          </a:p>
          <a:p>
            <a:r>
              <a:rPr lang="en-GB" dirty="0">
                <a:solidFill>
                  <a:schemeClr val="bg1"/>
                </a:solidFill>
                <a:latin typeface="Gill Sans Nova Light"/>
              </a:rPr>
              <a:t>Regular liaison with Forward Planning and key DM specialist teams</a:t>
            </a:r>
          </a:p>
          <a:p>
            <a:endParaRPr lang="en-GB" dirty="0">
              <a:solidFill>
                <a:schemeClr val="bg1"/>
              </a:solidFill>
              <a:latin typeface="Gill Sans Nova Light"/>
            </a:endParaRPr>
          </a:p>
          <a:p>
            <a:r>
              <a:rPr lang="en-GB" dirty="0">
                <a:solidFill>
                  <a:schemeClr val="bg1"/>
                </a:solidFill>
                <a:latin typeface="Gill Sans Nova Light"/>
              </a:rPr>
              <a:t>Don't underestimate the size of task ahead – the input of DM Officers will be essential in producing the code! </a:t>
            </a:r>
          </a:p>
          <a:p>
            <a:pPr marL="342900" indent="-342900">
              <a:buFont typeface="Arial" panose="020B0604020202020204" pitchFamily="34" charset="0"/>
              <a:buChar char="•"/>
            </a:pPr>
            <a:endParaRPr lang="en-GB" dirty="0">
              <a:solidFill>
                <a:srgbClr val="000000"/>
              </a:solidFill>
              <a:latin typeface="Gill Sans MT" panose="020B0502020104020203" pitchFamily="34" charset="0"/>
            </a:endParaRPr>
          </a:p>
          <a:p>
            <a:pPr marL="342900" indent="-342900">
              <a:buFont typeface="Arial" panose="020B0604020202020204" pitchFamily="34" charset="0"/>
              <a:buChar char="•"/>
            </a:pPr>
            <a:endParaRPr lang="en-GB" sz="2400" dirty="0">
              <a:solidFill>
                <a:srgbClr val="000000"/>
              </a:solidFill>
              <a:latin typeface="Gill Sans MT" panose="020B0502020104020203" pitchFamily="34" charset="0"/>
            </a:endParaRPr>
          </a:p>
          <a:p>
            <a:endParaRPr lang="en-GB" sz="2800" dirty="0">
              <a:solidFill>
                <a:srgbClr val="92D050"/>
              </a:solidFill>
              <a:latin typeface="Gill Sans MT" panose="020B0502020104020203" pitchFamily="34" charset="0"/>
            </a:endParaRPr>
          </a:p>
        </p:txBody>
      </p:sp>
      <p:grpSp>
        <p:nvGrpSpPr>
          <p:cNvPr id="28" name="Group 27">
            <a:extLst>
              <a:ext uri="{FF2B5EF4-FFF2-40B4-BE49-F238E27FC236}">
                <a16:creationId xmlns:a16="http://schemas.microsoft.com/office/drawing/2014/main" id="{259E463E-63CD-FC2B-FB1C-CDE892C9DD27}"/>
              </a:ext>
            </a:extLst>
          </p:cNvPr>
          <p:cNvGrpSpPr/>
          <p:nvPr/>
        </p:nvGrpSpPr>
        <p:grpSpPr>
          <a:xfrm>
            <a:off x="4932791" y="108684"/>
            <a:ext cx="3673309" cy="3320316"/>
            <a:chOff x="4932791" y="108684"/>
            <a:chExt cx="3673309" cy="3320316"/>
          </a:xfrm>
        </p:grpSpPr>
        <p:pic>
          <p:nvPicPr>
            <p:cNvPr id="9" name="Graphic 8" descr="User outline">
              <a:extLst>
                <a:ext uri="{FF2B5EF4-FFF2-40B4-BE49-F238E27FC236}">
                  <a16:creationId xmlns:a16="http://schemas.microsoft.com/office/drawing/2014/main" id="{0DC93361-AA1B-4434-1D51-236CCC8E9A2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32791" y="108684"/>
              <a:ext cx="1848236" cy="1848236"/>
            </a:xfrm>
            <a:prstGeom prst="rect">
              <a:avLst/>
            </a:prstGeom>
          </p:spPr>
        </p:pic>
        <p:pic>
          <p:nvPicPr>
            <p:cNvPr id="10" name="Graphic 9" descr="User outline">
              <a:extLst>
                <a:ext uri="{FF2B5EF4-FFF2-40B4-BE49-F238E27FC236}">
                  <a16:creationId xmlns:a16="http://schemas.microsoft.com/office/drawing/2014/main" id="{2CC30FC5-E916-AEAA-924F-20CBDAAD592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57864" y="108684"/>
              <a:ext cx="1848236" cy="1848236"/>
            </a:xfrm>
            <a:prstGeom prst="rect">
              <a:avLst/>
            </a:prstGeom>
          </p:spPr>
        </p:pic>
        <p:pic>
          <p:nvPicPr>
            <p:cNvPr id="11" name="Graphic 10" descr="User outline">
              <a:extLst>
                <a:ext uri="{FF2B5EF4-FFF2-40B4-BE49-F238E27FC236}">
                  <a16:creationId xmlns:a16="http://schemas.microsoft.com/office/drawing/2014/main" id="{29E623F5-12DB-A957-03B0-047CA5E3FA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32791" y="1580764"/>
              <a:ext cx="1848236" cy="1848236"/>
            </a:xfrm>
            <a:prstGeom prst="rect">
              <a:avLst/>
            </a:prstGeom>
          </p:spPr>
        </p:pic>
        <p:pic>
          <p:nvPicPr>
            <p:cNvPr id="12" name="Graphic 11" descr="User outline">
              <a:extLst>
                <a:ext uri="{FF2B5EF4-FFF2-40B4-BE49-F238E27FC236}">
                  <a16:creationId xmlns:a16="http://schemas.microsoft.com/office/drawing/2014/main" id="{24895CCC-CAB6-6905-D6C7-EC9251C01C5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57864" y="1580764"/>
              <a:ext cx="1848236" cy="1848236"/>
            </a:xfrm>
            <a:prstGeom prst="rect">
              <a:avLst/>
            </a:prstGeom>
          </p:spPr>
        </p:pic>
        <p:sp>
          <p:nvSpPr>
            <p:cNvPr id="18" name="TextBox 17">
              <a:extLst>
                <a:ext uri="{FF2B5EF4-FFF2-40B4-BE49-F238E27FC236}">
                  <a16:creationId xmlns:a16="http://schemas.microsoft.com/office/drawing/2014/main" id="{156D8872-B676-2C77-B1F1-B072705F87E1}"/>
                </a:ext>
              </a:extLst>
            </p:cNvPr>
            <p:cNvSpPr txBox="1"/>
            <p:nvPr/>
          </p:nvSpPr>
          <p:spPr>
            <a:xfrm>
              <a:off x="5316743" y="1232688"/>
              <a:ext cx="1080330" cy="497764"/>
            </a:xfrm>
            <a:prstGeom prst="rect">
              <a:avLst/>
            </a:prstGeom>
            <a:noFill/>
          </p:spPr>
          <p:txBody>
            <a:bodyPr wrap="square" anchor="ctr" anchorCtr="0">
              <a:noAutofit/>
            </a:bodyPr>
            <a:lstStyle/>
            <a:p>
              <a:pPr algn="ctr"/>
              <a:r>
                <a:rPr lang="en-GB" sz="1200" dirty="0">
                  <a:solidFill>
                    <a:schemeClr val="bg1"/>
                  </a:solidFill>
                  <a:latin typeface="Gill Sans Nova" panose="020B0602020104020203" pitchFamily="34" charset="0"/>
                </a:rPr>
                <a:t>PRINCIPAL PLANNING OFFICER</a:t>
              </a:r>
              <a:endParaRPr lang="en-GB" sz="1200" dirty="0">
                <a:solidFill>
                  <a:schemeClr val="bg1"/>
                </a:solidFill>
              </a:endParaRPr>
            </a:p>
          </p:txBody>
        </p:sp>
        <p:sp>
          <p:nvSpPr>
            <p:cNvPr id="19" name="TextBox 18">
              <a:extLst>
                <a:ext uri="{FF2B5EF4-FFF2-40B4-BE49-F238E27FC236}">
                  <a16:creationId xmlns:a16="http://schemas.microsoft.com/office/drawing/2014/main" id="{42E515F7-FA9D-5887-9F34-D88CA92A3794}"/>
                </a:ext>
              </a:extLst>
            </p:cNvPr>
            <p:cNvSpPr txBox="1"/>
            <p:nvPr/>
          </p:nvSpPr>
          <p:spPr>
            <a:xfrm>
              <a:off x="7178039" y="1232688"/>
              <a:ext cx="1080330" cy="497764"/>
            </a:xfrm>
            <a:prstGeom prst="rect">
              <a:avLst/>
            </a:prstGeom>
            <a:noFill/>
          </p:spPr>
          <p:txBody>
            <a:bodyPr wrap="square" anchor="ctr" anchorCtr="0">
              <a:noAutofit/>
            </a:bodyPr>
            <a:lstStyle/>
            <a:p>
              <a:pPr algn="ctr"/>
              <a:r>
                <a:rPr lang="en-GB" sz="1200" dirty="0">
                  <a:solidFill>
                    <a:schemeClr val="bg1"/>
                  </a:solidFill>
                  <a:latin typeface="Gill Sans Nova" panose="020B0602020104020203" pitchFamily="34" charset="0"/>
                </a:rPr>
                <a:t>PLANNING OFFICER</a:t>
              </a:r>
              <a:endParaRPr lang="en-GB" sz="1200" dirty="0">
                <a:solidFill>
                  <a:schemeClr val="bg1"/>
                </a:solidFill>
              </a:endParaRPr>
            </a:p>
          </p:txBody>
        </p:sp>
        <p:sp>
          <p:nvSpPr>
            <p:cNvPr id="20" name="TextBox 19">
              <a:extLst>
                <a:ext uri="{FF2B5EF4-FFF2-40B4-BE49-F238E27FC236}">
                  <a16:creationId xmlns:a16="http://schemas.microsoft.com/office/drawing/2014/main" id="{8E9B7FCB-50B0-C8CE-CBEF-B3800772E38A}"/>
                </a:ext>
              </a:extLst>
            </p:cNvPr>
            <p:cNvSpPr txBox="1"/>
            <p:nvPr/>
          </p:nvSpPr>
          <p:spPr>
            <a:xfrm>
              <a:off x="5316743" y="2701314"/>
              <a:ext cx="1080330" cy="497764"/>
            </a:xfrm>
            <a:prstGeom prst="rect">
              <a:avLst/>
            </a:prstGeom>
            <a:noFill/>
          </p:spPr>
          <p:txBody>
            <a:bodyPr wrap="square" anchor="ctr" anchorCtr="0">
              <a:noAutofit/>
            </a:bodyPr>
            <a:lstStyle/>
            <a:p>
              <a:pPr algn="ctr"/>
              <a:r>
                <a:rPr lang="en-GB" sz="1200" dirty="0">
                  <a:solidFill>
                    <a:schemeClr val="bg1"/>
                  </a:solidFill>
                  <a:latin typeface="Gill Sans Nova" panose="020B0602020104020203" pitchFamily="34" charset="0"/>
                </a:rPr>
                <a:t>ASSISTANT PLANNING OFFICER</a:t>
              </a:r>
              <a:endParaRPr lang="en-GB" sz="1200" dirty="0">
                <a:solidFill>
                  <a:schemeClr val="bg1"/>
                </a:solidFill>
              </a:endParaRPr>
            </a:p>
          </p:txBody>
        </p:sp>
        <p:sp>
          <p:nvSpPr>
            <p:cNvPr id="21" name="TextBox 20">
              <a:extLst>
                <a:ext uri="{FF2B5EF4-FFF2-40B4-BE49-F238E27FC236}">
                  <a16:creationId xmlns:a16="http://schemas.microsoft.com/office/drawing/2014/main" id="{88FB2A0E-1086-4B1D-15BC-CC2B6BC4000D}"/>
                </a:ext>
              </a:extLst>
            </p:cNvPr>
            <p:cNvSpPr txBox="1"/>
            <p:nvPr/>
          </p:nvSpPr>
          <p:spPr>
            <a:xfrm>
              <a:off x="7141817" y="2701314"/>
              <a:ext cx="1080330" cy="497764"/>
            </a:xfrm>
            <a:prstGeom prst="rect">
              <a:avLst/>
            </a:prstGeom>
            <a:noFill/>
          </p:spPr>
          <p:txBody>
            <a:bodyPr wrap="square" anchor="ctr" anchorCtr="0">
              <a:noAutofit/>
            </a:bodyPr>
            <a:lstStyle/>
            <a:p>
              <a:pPr algn="ctr"/>
              <a:r>
                <a:rPr lang="en-GB" sz="1200" dirty="0">
                  <a:solidFill>
                    <a:schemeClr val="bg1"/>
                  </a:solidFill>
                  <a:latin typeface="Gill Sans Nova" panose="020B0602020104020203" pitchFamily="34" charset="0"/>
                </a:rPr>
                <a:t>URBAN DESIGN OFFICER</a:t>
              </a:r>
              <a:endParaRPr lang="en-GB" sz="1200" dirty="0">
                <a:solidFill>
                  <a:schemeClr val="bg1"/>
                </a:solidFill>
              </a:endParaRPr>
            </a:p>
          </p:txBody>
        </p:sp>
      </p:grpSp>
      <p:sp>
        <p:nvSpPr>
          <p:cNvPr id="26" name="TextBox 25">
            <a:extLst>
              <a:ext uri="{FF2B5EF4-FFF2-40B4-BE49-F238E27FC236}">
                <a16:creationId xmlns:a16="http://schemas.microsoft.com/office/drawing/2014/main" id="{3776ACC0-7D72-B07E-9707-7004D21EC392}"/>
              </a:ext>
            </a:extLst>
          </p:cNvPr>
          <p:cNvSpPr txBox="1"/>
          <p:nvPr/>
        </p:nvSpPr>
        <p:spPr>
          <a:xfrm>
            <a:off x="4726195" y="5730462"/>
            <a:ext cx="2054832" cy="497764"/>
          </a:xfrm>
          <a:prstGeom prst="rect">
            <a:avLst/>
          </a:prstGeom>
          <a:noFill/>
        </p:spPr>
        <p:txBody>
          <a:bodyPr wrap="square" anchor="ctr" anchorCtr="0">
            <a:noAutofit/>
          </a:bodyPr>
          <a:lstStyle/>
          <a:p>
            <a:pPr algn="ctr"/>
            <a:r>
              <a:rPr lang="en-GB" sz="1200" dirty="0">
                <a:solidFill>
                  <a:schemeClr val="bg1"/>
                </a:solidFill>
                <a:latin typeface="Gill Sans Nova" panose="020B0602020104020203" pitchFamily="34" charset="0"/>
              </a:rPr>
              <a:t>CONSULTANTS</a:t>
            </a:r>
            <a:endParaRPr lang="en-GB" sz="1200" dirty="0">
              <a:solidFill>
                <a:schemeClr val="bg1"/>
              </a:solidFill>
            </a:endParaRPr>
          </a:p>
        </p:txBody>
      </p:sp>
      <p:sp>
        <p:nvSpPr>
          <p:cNvPr id="27" name="TextBox 26">
            <a:extLst>
              <a:ext uri="{FF2B5EF4-FFF2-40B4-BE49-F238E27FC236}">
                <a16:creationId xmlns:a16="http://schemas.microsoft.com/office/drawing/2014/main" id="{A9B136CC-980D-B6E2-6190-825A35DA7CBF}"/>
              </a:ext>
            </a:extLst>
          </p:cNvPr>
          <p:cNvSpPr txBox="1"/>
          <p:nvPr/>
        </p:nvSpPr>
        <p:spPr>
          <a:xfrm>
            <a:off x="6781027" y="5730462"/>
            <a:ext cx="2054832" cy="497764"/>
          </a:xfrm>
          <a:prstGeom prst="rect">
            <a:avLst/>
          </a:prstGeom>
          <a:noFill/>
        </p:spPr>
        <p:txBody>
          <a:bodyPr wrap="square" anchor="ctr" anchorCtr="0">
            <a:noAutofit/>
          </a:bodyPr>
          <a:lstStyle/>
          <a:p>
            <a:pPr algn="ctr"/>
            <a:r>
              <a:rPr lang="en-GB" sz="1200" dirty="0">
                <a:solidFill>
                  <a:schemeClr val="bg1"/>
                </a:solidFill>
                <a:latin typeface="Gill Sans Nova" panose="020B0602020104020203" pitchFamily="34" charset="0"/>
              </a:rPr>
              <a:t>ILLUSTRATORS</a:t>
            </a:r>
            <a:endParaRPr lang="en-GB" sz="1200" dirty="0">
              <a:solidFill>
                <a:schemeClr val="bg1"/>
              </a:solidFill>
            </a:endParaRPr>
          </a:p>
        </p:txBody>
      </p:sp>
      <p:pic>
        <p:nvPicPr>
          <p:cNvPr id="24" name="Graphic 23" descr="Add with solid fill">
            <a:extLst>
              <a:ext uri="{FF2B5EF4-FFF2-40B4-BE49-F238E27FC236}">
                <a16:creationId xmlns:a16="http://schemas.microsoft.com/office/drawing/2014/main" id="{8F90A6F9-FE94-7302-444F-6D3899B7C08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6323827" y="3542786"/>
            <a:ext cx="914400" cy="914400"/>
          </a:xfrm>
          <a:prstGeom prst="rect">
            <a:avLst/>
          </a:prstGeom>
        </p:spPr>
      </p:pic>
      <p:pic>
        <p:nvPicPr>
          <p:cNvPr id="25" name="Graphic 24" descr="Users outline">
            <a:extLst>
              <a:ext uri="{FF2B5EF4-FFF2-40B4-BE49-F238E27FC236}">
                <a16:creationId xmlns:a16="http://schemas.microsoft.com/office/drawing/2014/main" id="{9B9F1E4B-2F7A-E3FF-4B36-3A0502B7B3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81027" y="4173394"/>
            <a:ext cx="2054832" cy="2054832"/>
          </a:xfrm>
          <a:prstGeom prst="rect">
            <a:avLst/>
          </a:prstGeom>
        </p:spPr>
      </p:pic>
    </p:spTree>
    <p:extLst>
      <p:ext uri="{BB962C8B-B14F-4D97-AF65-F5344CB8AC3E}">
        <p14:creationId xmlns:p14="http://schemas.microsoft.com/office/powerpoint/2010/main" val="3907107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AE44EA3-9D9B-0B08-68D3-88B44AF82352}"/>
              </a:ext>
            </a:extLst>
          </p:cNvPr>
          <p:cNvGrpSpPr/>
          <p:nvPr/>
        </p:nvGrpSpPr>
        <p:grpSpPr>
          <a:xfrm>
            <a:off x="-1" y="0"/>
            <a:ext cx="9144001" cy="6302598"/>
            <a:chOff x="5070478" y="2516878"/>
            <a:chExt cx="6626581" cy="4567442"/>
          </a:xfrm>
        </p:grpSpPr>
        <p:pic>
          <p:nvPicPr>
            <p:cNvPr id="18" name="Picture 17">
              <a:extLst>
                <a:ext uri="{FF2B5EF4-FFF2-40B4-BE49-F238E27FC236}">
                  <a16:creationId xmlns:a16="http://schemas.microsoft.com/office/drawing/2014/main" id="{BEE9E34D-6BA3-DF01-F974-38CA7ECF5D74}"/>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7657" b="94334" l="2650" r="96432">
                          <a14:foregroundMark x1="26198" y1="25727" x2="26198" y2="25727"/>
                          <a14:foregroundMark x1="7347" y1="62351" x2="9480" y2="76417"/>
                          <a14:foregroundMark x1="4245" y1="41900" x2="5982" y2="53350"/>
                          <a14:foregroundMark x1="9480" y1="76417" x2="19164" y2="84074"/>
                          <a14:foregroundMark x1="19164" y1="84074" x2="22222" y2="70597"/>
                          <a14:foregroundMark x1="32091" y1="82343" x2="37920" y2="89280"/>
                          <a14:foregroundMark x1="22222" y1="70597" x2="23670" y2="72320"/>
                          <a14:foregroundMark x1="61730" y1="95651" x2="70540" y2="98009"/>
                          <a14:foregroundMark x1="37920" y1="89280" x2="50521" y2="92652"/>
                          <a14:foregroundMark x1="70540" y1="98009" x2="91437" y2="95712"/>
                          <a14:foregroundMark x1="91437" y1="95712" x2="99083" y2="86371"/>
                          <a14:foregroundMark x1="99083" y1="86371" x2="99185" y2="9188"/>
                          <a14:foregroundMark x1="99185" y1="9188" x2="12232" y2="4747"/>
                          <a14:foregroundMark x1="12232" y1="4747" x2="4329" y2="9027"/>
                          <a14:foregroundMark x1="89806" y1="85758" x2="96126" y2="66003"/>
                          <a14:foregroundMark x1="96126" y1="66003" x2="91947" y2="46095"/>
                          <a14:foregroundMark x1="91947" y1="46095" x2="93476" y2="23890"/>
                          <a14:foregroundMark x1="94495" y1="9648" x2="94495" y2="9648"/>
                          <a14:foregroundMark x1="95821" y1="7657" x2="96534" y2="85452"/>
                          <a14:foregroundMark x1="64016" y1="92802" x2="80938" y2="94334"/>
                          <a14:foregroundMark x1="80938" y1="94334" x2="87666" y2="93874"/>
                          <a14:backgroundMark x1="1733" y1="7504" x2="1631" y2="47167"/>
                          <a14:backgroundMark x1="1631" y1="47167" x2="5708" y2="63247"/>
                          <a14:backgroundMark x1="5708" y1="63247" x2="3568" y2="58959"/>
                          <a14:backgroundMark x1="23853" y1="72282" x2="28644" y2="82848"/>
                          <a14:backgroundMark x1="23242" y1="72894" x2="31600" y2="83002"/>
                          <a14:backgroundMark x1="51886" y1="92956" x2="61774" y2="95559"/>
                          <a14:backgroundMark x1="61774" y1="95559" x2="51070" y2="94028"/>
                          <a14:backgroundMark x1="51070" y1="94028" x2="57390" y2="89433"/>
                        </a14:backgroundRemoval>
                      </a14:imgEffect>
                    </a14:imgLayer>
                  </a14:imgProps>
                </a:ext>
              </a:extLst>
            </a:blip>
            <a:srcRect l="35765" t="13290" r="125" b="13286"/>
            <a:stretch/>
          </p:blipFill>
          <p:spPr>
            <a:xfrm>
              <a:off x="5070478" y="2516878"/>
              <a:ext cx="5991222" cy="4567442"/>
            </a:xfrm>
            <a:prstGeom prst="rect">
              <a:avLst/>
            </a:prstGeom>
          </p:spPr>
        </p:pic>
        <p:pic>
          <p:nvPicPr>
            <p:cNvPr id="19" name="Picture 18">
              <a:extLst>
                <a:ext uri="{FF2B5EF4-FFF2-40B4-BE49-F238E27FC236}">
                  <a16:creationId xmlns:a16="http://schemas.microsoft.com/office/drawing/2014/main" id="{26A0A238-0DA8-C651-EE71-21DFF43079A6}"/>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5547" b="94295" l="2913" r="92233">
                          <a14:foregroundMark x1="6311" y1="6498" x2="58252" y2="9509"/>
                          <a14:foregroundMark x1="58252" y1="9509" x2="83010" y2="67036"/>
                          <a14:foregroundMark x1="77739" y1="76844" x2="73301" y2="85103"/>
                          <a14:foregroundMark x1="83010" y1="67036" x2="81198" y2="70407"/>
                          <a14:foregroundMark x1="73301" y1="85103" x2="20874" y2="78447"/>
                          <a14:foregroundMark x1="20874" y1="78447" x2="16505" y2="8558"/>
                          <a14:foregroundMark x1="16505" y1="8558" x2="16019" y2="8399"/>
                          <a14:foregroundMark x1="5340" y1="10777" x2="7282" y2="78605"/>
                          <a14:foregroundMark x1="7282" y1="78605" x2="52913" y2="91284"/>
                          <a14:foregroundMark x1="52913" y1="91284" x2="72816" y2="92552"/>
                          <a14:foregroundMark x1="50971" y1="92076" x2="70874" y2="94453"/>
                          <a14:foregroundMark x1="3883" y1="86371" x2="3883" y2="86371"/>
                          <a14:foregroundMark x1="3883" y1="86371" x2="3883" y2="86371"/>
                          <a14:foregroundMark x1="37379" y1="6815" x2="64078" y2="5547"/>
                          <a14:foregroundMark x1="89320" y1="53407" x2="84951" y2="64501"/>
                          <a14:foregroundMark x1="92233" y1="56101" x2="92233" y2="56101"/>
                          <a14:foregroundMark x1="72330" y1="26149" x2="73786" y2="26307"/>
                          <a14:foregroundMark x1="74272" y1="25990" x2="75728" y2="25990"/>
                          <a14:backgroundMark x1="94660" y1="79239" x2="99029" y2="63867"/>
                          <a14:backgroundMark x1="71845" y1="72583" x2="81068" y2="76070"/>
                        </a14:backgroundRemoval>
                      </a14:imgEffect>
                    </a14:imgLayer>
                  </a14:imgProps>
                </a:ext>
              </a:extLst>
            </a:blip>
            <a:srcRect l="937" t="11031" r="63834" b="12987"/>
            <a:stretch/>
          </p:blipFill>
          <p:spPr>
            <a:xfrm>
              <a:off x="11005723" y="2516878"/>
              <a:ext cx="691336" cy="4567441"/>
            </a:xfrm>
            <a:prstGeom prst="rect">
              <a:avLst/>
            </a:prstGeom>
          </p:spPr>
        </p:pic>
      </p:grpSp>
      <p:sp>
        <p:nvSpPr>
          <p:cNvPr id="20" name="Rectangle 19">
            <a:extLst>
              <a:ext uri="{FF2B5EF4-FFF2-40B4-BE49-F238E27FC236}">
                <a16:creationId xmlns:a16="http://schemas.microsoft.com/office/drawing/2014/main" id="{928C622C-27AD-310C-65E1-E9FFE595644B}"/>
              </a:ext>
            </a:extLst>
          </p:cNvPr>
          <p:cNvSpPr/>
          <p:nvPr/>
        </p:nvSpPr>
        <p:spPr>
          <a:xfrm>
            <a:off x="0" y="0"/>
            <a:ext cx="9144000" cy="6302598"/>
          </a:xfrm>
          <a:prstGeom prst="rect">
            <a:avLst/>
          </a:prstGeom>
          <a:solidFill>
            <a:srgbClr val="009A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7">
            <a:extLst>
              <a:ext uri="{FF2B5EF4-FFF2-40B4-BE49-F238E27FC236}">
                <a16:creationId xmlns:a16="http://schemas.microsoft.com/office/drawing/2014/main" id="{2EC40762-99C6-73C0-E291-B669C28DD0CB}"/>
              </a:ext>
            </a:extLst>
          </p:cNvPr>
          <p:cNvSpPr txBox="1">
            <a:spLocks/>
          </p:cNvSpPr>
          <p:nvPr/>
        </p:nvSpPr>
        <p:spPr>
          <a:xfrm>
            <a:off x="339755" y="418579"/>
            <a:ext cx="4232245" cy="954107"/>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en-US" sz="2800" cap="all" dirty="0">
                <a:solidFill>
                  <a:schemeClr val="bg1"/>
                </a:solidFill>
                <a:latin typeface="Gill Sans Nova Light" panose="020B0302020104020203" pitchFamily="34" charset="0"/>
              </a:rPr>
              <a:t>Public Consultation and ENGAGEMENT</a:t>
            </a:r>
            <a:endParaRPr lang="en-GB" sz="2800" cap="all" dirty="0">
              <a:solidFill>
                <a:schemeClr val="bg1"/>
              </a:solidFill>
              <a:latin typeface="Gill Sans Nova Light" panose="020B0302020104020203" pitchFamily="34" charset="0"/>
            </a:endParaRPr>
          </a:p>
        </p:txBody>
      </p:sp>
      <p:sp>
        <p:nvSpPr>
          <p:cNvPr id="4" name="TextBox 1">
            <a:extLst>
              <a:ext uri="{FF2B5EF4-FFF2-40B4-BE49-F238E27FC236}">
                <a16:creationId xmlns:a16="http://schemas.microsoft.com/office/drawing/2014/main" id="{0183D297-3E81-4DEE-6151-EB0BFD76C47B}"/>
              </a:ext>
            </a:extLst>
          </p:cNvPr>
          <p:cNvSpPr txBox="1">
            <a:spLocks noChangeArrowheads="1"/>
          </p:cNvSpPr>
          <p:nvPr/>
        </p:nvSpPr>
        <p:spPr bwMode="auto">
          <a:xfrm>
            <a:off x="339755" y="1919441"/>
            <a:ext cx="42322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Gill Sans Nova Light"/>
              </a:rPr>
              <a:t>Public Consultation</a:t>
            </a:r>
            <a:endParaRPr lang="en-GB" dirty="0">
              <a:solidFill>
                <a:schemeClr val="bg1"/>
              </a:solidFill>
              <a:latin typeface="Gill Sans Nova Light" panose="020B0302020104020203" pitchFamily="34" charset="0"/>
            </a:endParaRPr>
          </a:p>
          <a:p>
            <a:pPr marL="342900" indent="-342900">
              <a:buFont typeface="Arial" panose="020B0604020202020204" pitchFamily="34" charset="0"/>
              <a:buChar char="•"/>
            </a:pPr>
            <a:r>
              <a:rPr lang="en-GB" dirty="0">
                <a:solidFill>
                  <a:schemeClr val="bg1"/>
                </a:solidFill>
                <a:latin typeface="Gill Sans Nova Light"/>
              </a:rPr>
              <a:t>March 2022 – aspects of design important to residents</a:t>
            </a:r>
          </a:p>
          <a:p>
            <a:pPr marL="342900" indent="-342900">
              <a:buFont typeface="Arial" panose="020B0604020202020204" pitchFamily="34" charset="0"/>
              <a:buChar char="•"/>
            </a:pPr>
            <a:r>
              <a:rPr lang="en-GB" dirty="0">
                <a:solidFill>
                  <a:schemeClr val="bg1"/>
                </a:solidFill>
                <a:latin typeface="Gill Sans Nova Light"/>
              </a:rPr>
              <a:t>A series of stakeholder engagements </a:t>
            </a:r>
          </a:p>
          <a:p>
            <a:pPr marL="342900" indent="-342900">
              <a:buFont typeface="Arial" panose="020B0604020202020204" pitchFamily="34" charset="0"/>
              <a:buChar char="•"/>
            </a:pPr>
            <a:r>
              <a:rPr lang="en-GB" dirty="0">
                <a:solidFill>
                  <a:schemeClr val="bg1"/>
                </a:solidFill>
                <a:latin typeface="Gill Sans Nova Light"/>
              </a:rPr>
              <a:t>September and October 2023 – public consultation on draft Design Code </a:t>
            </a:r>
          </a:p>
        </p:txBody>
      </p:sp>
      <p:pic>
        <p:nvPicPr>
          <p:cNvPr id="5" name="Picture 4">
            <a:extLst>
              <a:ext uri="{FF2B5EF4-FFF2-40B4-BE49-F238E27FC236}">
                <a16:creationId xmlns:a16="http://schemas.microsoft.com/office/drawing/2014/main" id="{251B4C1F-AF9A-02DA-6F67-9DF3F316F11D}"/>
              </a:ext>
            </a:extLst>
          </p:cNvPr>
          <p:cNvPicPr>
            <a:picLocks noChangeAspect="1"/>
          </p:cNvPicPr>
          <p:nvPr/>
        </p:nvPicPr>
        <p:blipFill rotWithShape="1">
          <a:blip r:embed="rId7"/>
          <a:srcRect t="588" b="19358"/>
          <a:stretch/>
        </p:blipFill>
        <p:spPr>
          <a:xfrm>
            <a:off x="4731309" y="1633829"/>
            <a:ext cx="3780836" cy="3034938"/>
          </a:xfrm>
          <a:prstGeom prst="rect">
            <a:avLst/>
          </a:prstGeom>
        </p:spPr>
      </p:pic>
    </p:spTree>
    <p:extLst>
      <p:ext uri="{BB962C8B-B14F-4D97-AF65-F5344CB8AC3E}">
        <p14:creationId xmlns:p14="http://schemas.microsoft.com/office/powerpoint/2010/main" val="387653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AE44EA3-9D9B-0B08-68D3-88B44AF82352}"/>
              </a:ext>
            </a:extLst>
          </p:cNvPr>
          <p:cNvGrpSpPr/>
          <p:nvPr/>
        </p:nvGrpSpPr>
        <p:grpSpPr>
          <a:xfrm>
            <a:off x="-1" y="0"/>
            <a:ext cx="9144001" cy="6302598"/>
            <a:chOff x="5070478" y="2516878"/>
            <a:chExt cx="6626581" cy="4567442"/>
          </a:xfrm>
        </p:grpSpPr>
        <p:pic>
          <p:nvPicPr>
            <p:cNvPr id="18" name="Picture 17">
              <a:extLst>
                <a:ext uri="{FF2B5EF4-FFF2-40B4-BE49-F238E27FC236}">
                  <a16:creationId xmlns:a16="http://schemas.microsoft.com/office/drawing/2014/main" id="{BEE9E34D-6BA3-DF01-F974-38CA7ECF5D74}"/>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7657" b="94334" l="2650" r="96432">
                          <a14:foregroundMark x1="26198" y1="25727" x2="26198" y2="25727"/>
                          <a14:foregroundMark x1="7347" y1="62351" x2="9480" y2="76417"/>
                          <a14:foregroundMark x1="4245" y1="41900" x2="5982" y2="53350"/>
                          <a14:foregroundMark x1="9480" y1="76417" x2="19164" y2="84074"/>
                          <a14:foregroundMark x1="19164" y1="84074" x2="22222" y2="70597"/>
                          <a14:foregroundMark x1="32091" y1="82343" x2="37920" y2="89280"/>
                          <a14:foregroundMark x1="22222" y1="70597" x2="23670" y2="72320"/>
                          <a14:foregroundMark x1="61730" y1="95651" x2="70540" y2="98009"/>
                          <a14:foregroundMark x1="37920" y1="89280" x2="50521" y2="92652"/>
                          <a14:foregroundMark x1="70540" y1="98009" x2="91437" y2="95712"/>
                          <a14:foregroundMark x1="91437" y1="95712" x2="99083" y2="86371"/>
                          <a14:foregroundMark x1="99083" y1="86371" x2="99185" y2="9188"/>
                          <a14:foregroundMark x1="99185" y1="9188" x2="12232" y2="4747"/>
                          <a14:foregroundMark x1="12232" y1="4747" x2="4329" y2="9027"/>
                          <a14:foregroundMark x1="89806" y1="85758" x2="96126" y2="66003"/>
                          <a14:foregroundMark x1="96126" y1="66003" x2="91947" y2="46095"/>
                          <a14:foregroundMark x1="91947" y1="46095" x2="93476" y2="23890"/>
                          <a14:foregroundMark x1="94495" y1="9648" x2="94495" y2="9648"/>
                          <a14:foregroundMark x1="95821" y1="7657" x2="96534" y2="85452"/>
                          <a14:foregroundMark x1="64016" y1="92802" x2="80938" y2="94334"/>
                          <a14:foregroundMark x1="80938" y1="94334" x2="87666" y2="93874"/>
                          <a14:backgroundMark x1="1733" y1="7504" x2="1631" y2="47167"/>
                          <a14:backgroundMark x1="1631" y1="47167" x2="5708" y2="63247"/>
                          <a14:backgroundMark x1="5708" y1="63247" x2="3568" y2="58959"/>
                          <a14:backgroundMark x1="23853" y1="72282" x2="28644" y2="82848"/>
                          <a14:backgroundMark x1="23242" y1="72894" x2="31600" y2="83002"/>
                          <a14:backgroundMark x1="51886" y1="92956" x2="61774" y2="95559"/>
                          <a14:backgroundMark x1="61774" y1="95559" x2="51070" y2="94028"/>
                          <a14:backgroundMark x1="51070" y1="94028" x2="57390" y2="89433"/>
                        </a14:backgroundRemoval>
                      </a14:imgEffect>
                    </a14:imgLayer>
                  </a14:imgProps>
                </a:ext>
              </a:extLst>
            </a:blip>
            <a:srcRect l="35765" t="13290" r="125" b="13286"/>
            <a:stretch/>
          </p:blipFill>
          <p:spPr>
            <a:xfrm>
              <a:off x="5070478" y="2516878"/>
              <a:ext cx="5991222" cy="4567442"/>
            </a:xfrm>
            <a:prstGeom prst="rect">
              <a:avLst/>
            </a:prstGeom>
          </p:spPr>
        </p:pic>
        <p:pic>
          <p:nvPicPr>
            <p:cNvPr id="19" name="Picture 18">
              <a:extLst>
                <a:ext uri="{FF2B5EF4-FFF2-40B4-BE49-F238E27FC236}">
                  <a16:creationId xmlns:a16="http://schemas.microsoft.com/office/drawing/2014/main" id="{26A0A238-0DA8-C651-EE71-21DFF43079A6}"/>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5547" b="94295" l="2913" r="92233">
                          <a14:foregroundMark x1="6311" y1="6498" x2="58252" y2="9509"/>
                          <a14:foregroundMark x1="58252" y1="9509" x2="83010" y2="67036"/>
                          <a14:foregroundMark x1="77739" y1="76844" x2="73301" y2="85103"/>
                          <a14:foregroundMark x1="83010" y1="67036" x2="81198" y2="70407"/>
                          <a14:foregroundMark x1="73301" y1="85103" x2="20874" y2="78447"/>
                          <a14:foregroundMark x1="20874" y1="78447" x2="16505" y2="8558"/>
                          <a14:foregroundMark x1="16505" y1="8558" x2="16019" y2="8399"/>
                          <a14:foregroundMark x1="5340" y1="10777" x2="7282" y2="78605"/>
                          <a14:foregroundMark x1="7282" y1="78605" x2="52913" y2="91284"/>
                          <a14:foregroundMark x1="52913" y1="91284" x2="72816" y2="92552"/>
                          <a14:foregroundMark x1="50971" y1="92076" x2="70874" y2="94453"/>
                          <a14:foregroundMark x1="3883" y1="86371" x2="3883" y2="86371"/>
                          <a14:foregroundMark x1="3883" y1="86371" x2="3883" y2="86371"/>
                          <a14:foregroundMark x1="37379" y1="6815" x2="64078" y2="5547"/>
                          <a14:foregroundMark x1="89320" y1="53407" x2="84951" y2="64501"/>
                          <a14:foregroundMark x1="92233" y1="56101" x2="92233" y2="56101"/>
                          <a14:foregroundMark x1="72330" y1="26149" x2="73786" y2="26307"/>
                          <a14:foregroundMark x1="74272" y1="25990" x2="75728" y2="25990"/>
                          <a14:backgroundMark x1="94660" y1="79239" x2="99029" y2="63867"/>
                          <a14:backgroundMark x1="71845" y1="72583" x2="81068" y2="76070"/>
                        </a14:backgroundRemoval>
                      </a14:imgEffect>
                    </a14:imgLayer>
                  </a14:imgProps>
                </a:ext>
              </a:extLst>
            </a:blip>
            <a:srcRect l="937" t="11031" r="63834" b="12987"/>
            <a:stretch/>
          </p:blipFill>
          <p:spPr>
            <a:xfrm>
              <a:off x="11005723" y="2516878"/>
              <a:ext cx="691336" cy="4567441"/>
            </a:xfrm>
            <a:prstGeom prst="rect">
              <a:avLst/>
            </a:prstGeom>
          </p:spPr>
        </p:pic>
      </p:grpSp>
      <p:sp>
        <p:nvSpPr>
          <p:cNvPr id="20" name="Rectangle 19">
            <a:extLst>
              <a:ext uri="{FF2B5EF4-FFF2-40B4-BE49-F238E27FC236}">
                <a16:creationId xmlns:a16="http://schemas.microsoft.com/office/drawing/2014/main" id="{928C622C-27AD-310C-65E1-E9FFE595644B}"/>
              </a:ext>
            </a:extLst>
          </p:cNvPr>
          <p:cNvSpPr/>
          <p:nvPr/>
        </p:nvSpPr>
        <p:spPr>
          <a:xfrm>
            <a:off x="0" y="0"/>
            <a:ext cx="9144000" cy="6302598"/>
          </a:xfrm>
          <a:prstGeom prst="rect">
            <a:avLst/>
          </a:prstGeom>
          <a:solidFill>
            <a:srgbClr val="009A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6" name="Chart 15">
            <a:extLst>
              <a:ext uri="{FF2B5EF4-FFF2-40B4-BE49-F238E27FC236}">
                <a16:creationId xmlns:a16="http://schemas.microsoft.com/office/drawing/2014/main" id="{86D7151A-162F-F5FC-4354-A1481EDC1364}"/>
              </a:ext>
            </a:extLst>
          </p:cNvPr>
          <p:cNvGraphicFramePr/>
          <p:nvPr>
            <p:extLst>
              <p:ext uri="{D42A27DB-BD31-4B8C-83A1-F6EECF244321}">
                <p14:modId xmlns:p14="http://schemas.microsoft.com/office/powerpoint/2010/main" val="1085735474"/>
              </p:ext>
            </p:extLst>
          </p:nvPr>
        </p:nvGraphicFramePr>
        <p:xfrm>
          <a:off x="98351" y="127590"/>
          <a:ext cx="8947298" cy="5964865"/>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36162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938152D-000C-DDB8-3794-C5F1FE5EE918}"/>
              </a:ext>
            </a:extLst>
          </p:cNvPr>
          <p:cNvGrpSpPr/>
          <p:nvPr/>
        </p:nvGrpSpPr>
        <p:grpSpPr>
          <a:xfrm>
            <a:off x="-1" y="0"/>
            <a:ext cx="9144001" cy="6302598"/>
            <a:chOff x="5070478" y="2516878"/>
            <a:chExt cx="6626581" cy="4567442"/>
          </a:xfrm>
        </p:grpSpPr>
        <p:pic>
          <p:nvPicPr>
            <p:cNvPr id="6" name="Picture 5">
              <a:extLst>
                <a:ext uri="{FF2B5EF4-FFF2-40B4-BE49-F238E27FC236}">
                  <a16:creationId xmlns:a16="http://schemas.microsoft.com/office/drawing/2014/main" id="{FE43B9D7-E7C6-5704-A644-1697F986567F}"/>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7657" b="94334" l="2650" r="96432">
                          <a14:foregroundMark x1="26198" y1="25727" x2="26198" y2="25727"/>
                          <a14:foregroundMark x1="7347" y1="62351" x2="9480" y2="76417"/>
                          <a14:foregroundMark x1="4245" y1="41900" x2="5982" y2="53350"/>
                          <a14:foregroundMark x1="9480" y1="76417" x2="19164" y2="84074"/>
                          <a14:foregroundMark x1="19164" y1="84074" x2="22222" y2="70597"/>
                          <a14:foregroundMark x1="32091" y1="82343" x2="37920" y2="89280"/>
                          <a14:foregroundMark x1="22222" y1="70597" x2="23670" y2="72320"/>
                          <a14:foregroundMark x1="61730" y1="95651" x2="70540" y2="98009"/>
                          <a14:foregroundMark x1="37920" y1="89280" x2="50521" y2="92652"/>
                          <a14:foregroundMark x1="70540" y1="98009" x2="91437" y2="95712"/>
                          <a14:foregroundMark x1="91437" y1="95712" x2="99083" y2="86371"/>
                          <a14:foregroundMark x1="99083" y1="86371" x2="99185" y2="9188"/>
                          <a14:foregroundMark x1="99185" y1="9188" x2="12232" y2="4747"/>
                          <a14:foregroundMark x1="12232" y1="4747" x2="4329" y2="9027"/>
                          <a14:foregroundMark x1="89806" y1="85758" x2="96126" y2="66003"/>
                          <a14:foregroundMark x1="96126" y1="66003" x2="91947" y2="46095"/>
                          <a14:foregroundMark x1="91947" y1="46095" x2="93476" y2="23890"/>
                          <a14:foregroundMark x1="94495" y1="9648" x2="94495" y2="9648"/>
                          <a14:foregroundMark x1="95821" y1="7657" x2="96534" y2="85452"/>
                          <a14:foregroundMark x1="64016" y1="92802" x2="80938" y2="94334"/>
                          <a14:foregroundMark x1="80938" y1="94334" x2="87666" y2="93874"/>
                          <a14:backgroundMark x1="1733" y1="7504" x2="1631" y2="47167"/>
                          <a14:backgroundMark x1="1631" y1="47167" x2="5708" y2="63247"/>
                          <a14:backgroundMark x1="5708" y1="63247" x2="3568" y2="58959"/>
                          <a14:backgroundMark x1="23853" y1="72282" x2="28644" y2="82848"/>
                          <a14:backgroundMark x1="23242" y1="72894" x2="31600" y2="83002"/>
                          <a14:backgroundMark x1="51886" y1="92956" x2="61774" y2="95559"/>
                          <a14:backgroundMark x1="61774" y1="95559" x2="51070" y2="94028"/>
                          <a14:backgroundMark x1="51070" y1="94028" x2="57390" y2="89433"/>
                        </a14:backgroundRemoval>
                      </a14:imgEffect>
                    </a14:imgLayer>
                  </a14:imgProps>
                </a:ext>
              </a:extLst>
            </a:blip>
            <a:srcRect l="35765" t="13290" r="125" b="13286"/>
            <a:stretch/>
          </p:blipFill>
          <p:spPr>
            <a:xfrm>
              <a:off x="5070478" y="2516878"/>
              <a:ext cx="5991222" cy="4567442"/>
            </a:xfrm>
            <a:prstGeom prst="rect">
              <a:avLst/>
            </a:prstGeom>
          </p:spPr>
        </p:pic>
        <p:pic>
          <p:nvPicPr>
            <p:cNvPr id="8" name="Picture 7">
              <a:extLst>
                <a:ext uri="{FF2B5EF4-FFF2-40B4-BE49-F238E27FC236}">
                  <a16:creationId xmlns:a16="http://schemas.microsoft.com/office/drawing/2014/main" id="{D8D1DA7B-08AB-3F9E-0718-54434414FCE7}"/>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5547" b="94295" l="2913" r="92233">
                          <a14:foregroundMark x1="6311" y1="6498" x2="58252" y2="9509"/>
                          <a14:foregroundMark x1="58252" y1="9509" x2="83010" y2="67036"/>
                          <a14:foregroundMark x1="77739" y1="76844" x2="73301" y2="85103"/>
                          <a14:foregroundMark x1="83010" y1="67036" x2="81198" y2="70407"/>
                          <a14:foregroundMark x1="73301" y1="85103" x2="20874" y2="78447"/>
                          <a14:foregroundMark x1="20874" y1="78447" x2="16505" y2="8558"/>
                          <a14:foregroundMark x1="16505" y1="8558" x2="16019" y2="8399"/>
                          <a14:foregroundMark x1="5340" y1="10777" x2="7282" y2="78605"/>
                          <a14:foregroundMark x1="7282" y1="78605" x2="52913" y2="91284"/>
                          <a14:foregroundMark x1="52913" y1="91284" x2="72816" y2="92552"/>
                          <a14:foregroundMark x1="50971" y1="92076" x2="70874" y2="94453"/>
                          <a14:foregroundMark x1="3883" y1="86371" x2="3883" y2="86371"/>
                          <a14:foregroundMark x1="3883" y1="86371" x2="3883" y2="86371"/>
                          <a14:foregroundMark x1="37379" y1="6815" x2="64078" y2="5547"/>
                          <a14:foregroundMark x1="89320" y1="53407" x2="84951" y2="64501"/>
                          <a14:foregroundMark x1="92233" y1="56101" x2="92233" y2="56101"/>
                          <a14:foregroundMark x1="72330" y1="26149" x2="73786" y2="26307"/>
                          <a14:foregroundMark x1="74272" y1="25990" x2="75728" y2="25990"/>
                          <a14:backgroundMark x1="94660" y1="79239" x2="99029" y2="63867"/>
                          <a14:backgroundMark x1="71845" y1="72583" x2="81068" y2="76070"/>
                        </a14:backgroundRemoval>
                      </a14:imgEffect>
                    </a14:imgLayer>
                  </a14:imgProps>
                </a:ext>
              </a:extLst>
            </a:blip>
            <a:srcRect l="937" t="11031" r="63834" b="12987"/>
            <a:stretch/>
          </p:blipFill>
          <p:spPr>
            <a:xfrm>
              <a:off x="11005723" y="2516878"/>
              <a:ext cx="691336" cy="4567441"/>
            </a:xfrm>
            <a:prstGeom prst="rect">
              <a:avLst/>
            </a:prstGeom>
          </p:spPr>
        </p:pic>
      </p:grpSp>
      <p:sp>
        <p:nvSpPr>
          <p:cNvPr id="10" name="Rectangle 9">
            <a:extLst>
              <a:ext uri="{FF2B5EF4-FFF2-40B4-BE49-F238E27FC236}">
                <a16:creationId xmlns:a16="http://schemas.microsoft.com/office/drawing/2014/main" id="{EF5F95E4-4C33-CBDB-C0FE-1BA0607F9B44}"/>
              </a:ext>
            </a:extLst>
          </p:cNvPr>
          <p:cNvSpPr/>
          <p:nvPr/>
        </p:nvSpPr>
        <p:spPr>
          <a:xfrm>
            <a:off x="0" y="0"/>
            <a:ext cx="9144000" cy="6302598"/>
          </a:xfrm>
          <a:prstGeom prst="rect">
            <a:avLst/>
          </a:prstGeom>
          <a:solidFill>
            <a:srgbClr val="009A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7">
            <a:extLst>
              <a:ext uri="{FF2B5EF4-FFF2-40B4-BE49-F238E27FC236}">
                <a16:creationId xmlns:a16="http://schemas.microsoft.com/office/drawing/2014/main" id="{2EC40762-99C6-73C0-E291-B669C28DD0CB}"/>
              </a:ext>
            </a:extLst>
          </p:cNvPr>
          <p:cNvSpPr txBox="1">
            <a:spLocks/>
          </p:cNvSpPr>
          <p:nvPr/>
        </p:nvSpPr>
        <p:spPr>
          <a:xfrm>
            <a:off x="339755" y="418579"/>
            <a:ext cx="4232245" cy="1384995"/>
          </a:xfrm>
          <a:prstGeom prst="rect">
            <a:avLst/>
          </a:prstGeom>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en-US" sz="2800" cap="all" dirty="0">
                <a:solidFill>
                  <a:schemeClr val="bg1"/>
                </a:solidFill>
                <a:latin typeface="Gill Sans Nova Light" panose="020B0302020104020203" pitchFamily="34" charset="0"/>
              </a:rPr>
              <a:t>Internal Consultation and Workshops</a:t>
            </a:r>
            <a:endParaRPr lang="en-GB" sz="2800" cap="all" dirty="0">
              <a:solidFill>
                <a:schemeClr val="bg1"/>
              </a:solidFill>
              <a:latin typeface="Gill Sans Nova Light" panose="020B0302020104020203" pitchFamily="34" charset="0"/>
            </a:endParaRPr>
          </a:p>
        </p:txBody>
      </p:sp>
      <p:sp>
        <p:nvSpPr>
          <p:cNvPr id="4" name="TextBox 1">
            <a:extLst>
              <a:ext uri="{FF2B5EF4-FFF2-40B4-BE49-F238E27FC236}">
                <a16:creationId xmlns:a16="http://schemas.microsoft.com/office/drawing/2014/main" id="{0183D297-3E81-4DEE-6151-EB0BFD76C47B}"/>
              </a:ext>
            </a:extLst>
          </p:cNvPr>
          <p:cNvSpPr txBox="1">
            <a:spLocks noChangeArrowheads="1"/>
          </p:cNvSpPr>
          <p:nvPr/>
        </p:nvSpPr>
        <p:spPr bwMode="auto">
          <a:xfrm>
            <a:off x="339755" y="1919441"/>
            <a:ext cx="4232245"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latin typeface="Gill Sans Nova Light"/>
              </a:rPr>
              <a:t>Internal Consultation </a:t>
            </a:r>
          </a:p>
          <a:p>
            <a:endParaRPr lang="en-GB" dirty="0">
              <a:solidFill>
                <a:schemeClr val="bg1"/>
              </a:solidFill>
              <a:latin typeface="Gill Sans Nova Light" panose="020B0302020104020203" pitchFamily="34" charset="0"/>
            </a:endParaRPr>
          </a:p>
          <a:p>
            <a:pPr marL="285750" indent="-285750">
              <a:buFont typeface="Arial" panose="020B0604020202020204" pitchFamily="34" charset="0"/>
              <a:buChar char="•"/>
            </a:pPr>
            <a:r>
              <a:rPr lang="en-GB" dirty="0">
                <a:solidFill>
                  <a:schemeClr val="bg1"/>
                </a:solidFill>
                <a:latin typeface="Gill Sans Nova Light"/>
              </a:rPr>
              <a:t>With Planning Officers of all levels (area teams and Strategic Officers) </a:t>
            </a:r>
          </a:p>
          <a:p>
            <a:pPr marL="285750" indent="-285750">
              <a:buFont typeface="Arial" panose="020B0604020202020204" pitchFamily="34" charset="0"/>
              <a:buChar char="•"/>
            </a:pPr>
            <a:r>
              <a:rPr lang="en-GB" dirty="0">
                <a:solidFill>
                  <a:schemeClr val="bg1"/>
                </a:solidFill>
                <a:latin typeface="Gill Sans Nova Light"/>
              </a:rPr>
              <a:t>Specialist teams (Highways, Conservation, Trees and Landscape) and </a:t>
            </a:r>
            <a:r>
              <a:rPr lang="en-GB" dirty="0">
                <a:solidFill>
                  <a:schemeClr val="bg1"/>
                </a:solidFill>
                <a:latin typeface="Gill Sans Nova Light"/>
                <a:ea typeface="+mn-lt"/>
                <a:cs typeface="+mn-lt"/>
              </a:rPr>
              <a:t>Forward Planning</a:t>
            </a:r>
          </a:p>
          <a:p>
            <a:pPr marL="285750" indent="-285750">
              <a:buFont typeface="Arial" panose="020B0604020202020204" pitchFamily="34" charset="0"/>
              <a:buChar char="•"/>
            </a:pPr>
            <a:r>
              <a:rPr lang="en-GB" dirty="0">
                <a:solidFill>
                  <a:schemeClr val="bg1"/>
                </a:solidFill>
                <a:latin typeface="Gill Sans Nova Light"/>
              </a:rPr>
              <a:t>Sessions focused on how the code would work with applications </a:t>
            </a:r>
          </a:p>
          <a:p>
            <a:pPr marL="285750" indent="-285750">
              <a:buFont typeface="Arial" panose="020B0604020202020204" pitchFamily="34" charset="0"/>
              <a:buChar char="•"/>
            </a:pPr>
            <a:r>
              <a:rPr lang="en-GB" dirty="0">
                <a:solidFill>
                  <a:schemeClr val="bg1"/>
                </a:solidFill>
                <a:latin typeface="Gill Sans Nova Light"/>
              </a:rPr>
              <a:t>Imperative DM and Policy Officers are involved throughout </a:t>
            </a:r>
          </a:p>
          <a:p>
            <a:pPr marL="342900" indent="-342900">
              <a:buFont typeface="Arial" panose="020B0604020202020204" pitchFamily="34" charset="0"/>
              <a:buChar char="•"/>
            </a:pPr>
            <a:endParaRPr lang="en-GB" dirty="0">
              <a:latin typeface="Gill Sans MT" panose="020B0502020104020203" pitchFamily="34" charset="0"/>
            </a:endParaRPr>
          </a:p>
          <a:p>
            <a:pPr marL="342900" indent="-342900">
              <a:buFont typeface="Arial" panose="020B0604020202020204" pitchFamily="34" charset="0"/>
              <a:buChar char="•"/>
            </a:pPr>
            <a:endParaRPr lang="en-GB" sz="2400" dirty="0">
              <a:solidFill>
                <a:srgbClr val="000000"/>
              </a:solidFill>
              <a:latin typeface="Gill Sans MT" panose="020B0502020104020203" pitchFamily="34" charset="0"/>
            </a:endParaRPr>
          </a:p>
          <a:p>
            <a:endParaRPr lang="en-GB" sz="2800" dirty="0">
              <a:solidFill>
                <a:srgbClr val="92D050"/>
              </a:solidFill>
              <a:latin typeface="Gill Sans MT" panose="020B0502020104020203" pitchFamily="34" charset="0"/>
            </a:endParaRPr>
          </a:p>
        </p:txBody>
      </p:sp>
      <p:pic>
        <p:nvPicPr>
          <p:cNvPr id="7" name="Picture 6" descr="A group of people sitting in a room&#10;&#10;Description automatically generated">
            <a:extLst>
              <a:ext uri="{FF2B5EF4-FFF2-40B4-BE49-F238E27FC236}">
                <a16:creationId xmlns:a16="http://schemas.microsoft.com/office/drawing/2014/main" id="{501674CF-C8AC-B3F0-C4BF-C375B2A19A22}"/>
              </a:ext>
            </a:extLst>
          </p:cNvPr>
          <p:cNvPicPr>
            <a:picLocks noChangeAspect="1"/>
          </p:cNvPicPr>
          <p:nvPr/>
        </p:nvPicPr>
        <p:blipFill rotWithShape="1">
          <a:blip r:embed="rId7">
            <a:extLst>
              <a:ext uri="{28A0092B-C50C-407E-A947-70E740481C1C}">
                <a14:useLocalDpi xmlns:a14="http://schemas.microsoft.com/office/drawing/2010/main" val="0"/>
              </a:ext>
            </a:extLst>
          </a:blip>
          <a:srcRect t="23910" b="1089"/>
          <a:stretch/>
        </p:blipFill>
        <p:spPr>
          <a:xfrm>
            <a:off x="5604245" y="225773"/>
            <a:ext cx="3200000" cy="1800000"/>
          </a:xfrm>
          <a:prstGeom prst="rect">
            <a:avLst/>
          </a:prstGeom>
        </p:spPr>
      </p:pic>
      <p:pic>
        <p:nvPicPr>
          <p:cNvPr id="9" name="Picture 8" descr="A group of post-it notes on a map&#10;&#10;Description automatically generated">
            <a:extLst>
              <a:ext uri="{FF2B5EF4-FFF2-40B4-BE49-F238E27FC236}">
                <a16:creationId xmlns:a16="http://schemas.microsoft.com/office/drawing/2014/main" id="{7B909AC4-EECB-A05D-69D3-FC4A5726C11B}"/>
              </a:ext>
            </a:extLst>
          </p:cNvPr>
          <p:cNvPicPr>
            <a:picLocks noChangeAspect="1"/>
          </p:cNvPicPr>
          <p:nvPr/>
        </p:nvPicPr>
        <p:blipFill rotWithShape="1">
          <a:blip r:embed="rId8">
            <a:extLst>
              <a:ext uri="{28A0092B-C50C-407E-A947-70E740481C1C}">
                <a14:useLocalDpi xmlns:a14="http://schemas.microsoft.com/office/drawing/2010/main" val="0"/>
              </a:ext>
            </a:extLst>
          </a:blip>
          <a:srcRect t="19382" b="5618"/>
          <a:stretch/>
        </p:blipFill>
        <p:spPr>
          <a:xfrm>
            <a:off x="5604245" y="2232060"/>
            <a:ext cx="3200000" cy="1800000"/>
          </a:xfrm>
          <a:prstGeom prst="rect">
            <a:avLst/>
          </a:prstGeom>
        </p:spPr>
      </p:pic>
      <p:pic>
        <p:nvPicPr>
          <p:cNvPr id="11" name="Picture 10" descr="A group of people sitting around tables in a room&#10;&#10;Description automatically generated">
            <a:extLst>
              <a:ext uri="{FF2B5EF4-FFF2-40B4-BE49-F238E27FC236}">
                <a16:creationId xmlns:a16="http://schemas.microsoft.com/office/drawing/2014/main" id="{88BF3A8A-C7E3-BA65-A94C-DE387DFA84B5}"/>
              </a:ext>
            </a:extLst>
          </p:cNvPr>
          <p:cNvPicPr>
            <a:picLocks noChangeAspect="1"/>
          </p:cNvPicPr>
          <p:nvPr/>
        </p:nvPicPr>
        <p:blipFill rotWithShape="1">
          <a:blip r:embed="rId9">
            <a:extLst>
              <a:ext uri="{28A0092B-C50C-407E-A947-70E740481C1C}">
                <a14:useLocalDpi xmlns:a14="http://schemas.microsoft.com/office/drawing/2010/main" val="0"/>
              </a:ext>
            </a:extLst>
          </a:blip>
          <a:srcRect t="21769" b="3231"/>
          <a:stretch/>
        </p:blipFill>
        <p:spPr>
          <a:xfrm>
            <a:off x="5604245" y="4238347"/>
            <a:ext cx="3200000" cy="1800000"/>
          </a:xfrm>
          <a:prstGeom prst="rect">
            <a:avLst/>
          </a:prstGeom>
        </p:spPr>
      </p:pic>
    </p:spTree>
    <p:extLst>
      <p:ext uri="{BB962C8B-B14F-4D97-AF65-F5344CB8AC3E}">
        <p14:creationId xmlns:p14="http://schemas.microsoft.com/office/powerpoint/2010/main" val="257508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B89145E-A8FF-455B-B571-F5944EF419B0}"/>
              </a:ext>
            </a:extLst>
          </p:cNvPr>
          <p:cNvGrpSpPr/>
          <p:nvPr/>
        </p:nvGrpSpPr>
        <p:grpSpPr>
          <a:xfrm>
            <a:off x="-1" y="0"/>
            <a:ext cx="9144001" cy="6302598"/>
            <a:chOff x="5070478" y="2516878"/>
            <a:chExt cx="6626581" cy="4567442"/>
          </a:xfrm>
        </p:grpSpPr>
        <p:pic>
          <p:nvPicPr>
            <p:cNvPr id="24" name="Picture 23">
              <a:extLst>
                <a:ext uri="{FF2B5EF4-FFF2-40B4-BE49-F238E27FC236}">
                  <a16:creationId xmlns:a16="http://schemas.microsoft.com/office/drawing/2014/main" id="{881D011E-37AC-B876-3EB9-A1936D463503}"/>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7657" b="94334" l="2650" r="96432">
                          <a14:foregroundMark x1="26198" y1="25727" x2="26198" y2="25727"/>
                          <a14:foregroundMark x1="7347" y1="62351" x2="9480" y2="76417"/>
                          <a14:foregroundMark x1="4245" y1="41900" x2="5982" y2="53350"/>
                          <a14:foregroundMark x1="9480" y1="76417" x2="19164" y2="84074"/>
                          <a14:foregroundMark x1="19164" y1="84074" x2="22222" y2="70597"/>
                          <a14:foregroundMark x1="32091" y1="82343" x2="37920" y2="89280"/>
                          <a14:foregroundMark x1="22222" y1="70597" x2="23670" y2="72320"/>
                          <a14:foregroundMark x1="61730" y1="95651" x2="70540" y2="98009"/>
                          <a14:foregroundMark x1="37920" y1="89280" x2="50521" y2="92652"/>
                          <a14:foregroundMark x1="70540" y1="98009" x2="91437" y2="95712"/>
                          <a14:foregroundMark x1="91437" y1="95712" x2="99083" y2="86371"/>
                          <a14:foregroundMark x1="99083" y1="86371" x2="99185" y2="9188"/>
                          <a14:foregroundMark x1="99185" y1="9188" x2="12232" y2="4747"/>
                          <a14:foregroundMark x1="12232" y1="4747" x2="4329" y2="9027"/>
                          <a14:foregroundMark x1="89806" y1="85758" x2="96126" y2="66003"/>
                          <a14:foregroundMark x1="96126" y1="66003" x2="91947" y2="46095"/>
                          <a14:foregroundMark x1="91947" y1="46095" x2="93476" y2="23890"/>
                          <a14:foregroundMark x1="94495" y1="9648" x2="94495" y2="9648"/>
                          <a14:foregroundMark x1="95821" y1="7657" x2="96534" y2="85452"/>
                          <a14:foregroundMark x1="64016" y1="92802" x2="80938" y2="94334"/>
                          <a14:foregroundMark x1="80938" y1="94334" x2="87666" y2="93874"/>
                          <a14:backgroundMark x1="1733" y1="7504" x2="1631" y2="47167"/>
                          <a14:backgroundMark x1="1631" y1="47167" x2="5708" y2="63247"/>
                          <a14:backgroundMark x1="5708" y1="63247" x2="3568" y2="58959"/>
                          <a14:backgroundMark x1="23853" y1="72282" x2="28644" y2="82848"/>
                          <a14:backgroundMark x1="23242" y1="72894" x2="31600" y2="83002"/>
                          <a14:backgroundMark x1="51886" y1="92956" x2="61774" y2="95559"/>
                          <a14:backgroundMark x1="61774" y1="95559" x2="51070" y2="94028"/>
                          <a14:backgroundMark x1="51070" y1="94028" x2="57390" y2="89433"/>
                        </a14:backgroundRemoval>
                      </a14:imgEffect>
                    </a14:imgLayer>
                  </a14:imgProps>
                </a:ext>
              </a:extLst>
            </a:blip>
            <a:srcRect l="35765" t="13290" r="125" b="13286"/>
            <a:stretch/>
          </p:blipFill>
          <p:spPr>
            <a:xfrm>
              <a:off x="5070478" y="2516878"/>
              <a:ext cx="5991222" cy="4567442"/>
            </a:xfrm>
            <a:prstGeom prst="rect">
              <a:avLst/>
            </a:prstGeom>
          </p:spPr>
        </p:pic>
        <p:pic>
          <p:nvPicPr>
            <p:cNvPr id="25" name="Picture 24">
              <a:extLst>
                <a:ext uri="{FF2B5EF4-FFF2-40B4-BE49-F238E27FC236}">
                  <a16:creationId xmlns:a16="http://schemas.microsoft.com/office/drawing/2014/main" id="{052DDA7F-BC6A-4F90-6E99-EF06D7CE63C5}"/>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5547" b="94295" l="2913" r="92233">
                          <a14:foregroundMark x1="6311" y1="6498" x2="58252" y2="9509"/>
                          <a14:foregroundMark x1="58252" y1="9509" x2="83010" y2="67036"/>
                          <a14:foregroundMark x1="77739" y1="76844" x2="73301" y2="85103"/>
                          <a14:foregroundMark x1="83010" y1="67036" x2="81198" y2="70407"/>
                          <a14:foregroundMark x1="73301" y1="85103" x2="20874" y2="78447"/>
                          <a14:foregroundMark x1="20874" y1="78447" x2="16505" y2="8558"/>
                          <a14:foregroundMark x1="16505" y1="8558" x2="16019" y2="8399"/>
                          <a14:foregroundMark x1="5340" y1="10777" x2="7282" y2="78605"/>
                          <a14:foregroundMark x1="7282" y1="78605" x2="52913" y2="91284"/>
                          <a14:foregroundMark x1="52913" y1="91284" x2="72816" y2="92552"/>
                          <a14:foregroundMark x1="50971" y1="92076" x2="70874" y2="94453"/>
                          <a14:foregroundMark x1="3883" y1="86371" x2="3883" y2="86371"/>
                          <a14:foregroundMark x1="3883" y1="86371" x2="3883" y2="86371"/>
                          <a14:foregroundMark x1="37379" y1="6815" x2="64078" y2="5547"/>
                          <a14:foregroundMark x1="89320" y1="53407" x2="84951" y2="64501"/>
                          <a14:foregroundMark x1="92233" y1="56101" x2="92233" y2="56101"/>
                          <a14:foregroundMark x1="72330" y1="26149" x2="73786" y2="26307"/>
                          <a14:foregroundMark x1="74272" y1="25990" x2="75728" y2="25990"/>
                          <a14:backgroundMark x1="94660" y1="79239" x2="99029" y2="63867"/>
                          <a14:backgroundMark x1="71845" y1="72583" x2="81068" y2="76070"/>
                        </a14:backgroundRemoval>
                      </a14:imgEffect>
                    </a14:imgLayer>
                  </a14:imgProps>
                </a:ext>
              </a:extLst>
            </a:blip>
            <a:srcRect l="937" t="11031" r="63834" b="12987"/>
            <a:stretch/>
          </p:blipFill>
          <p:spPr>
            <a:xfrm>
              <a:off x="11005723" y="2516878"/>
              <a:ext cx="691336" cy="4567441"/>
            </a:xfrm>
            <a:prstGeom prst="rect">
              <a:avLst/>
            </a:prstGeom>
          </p:spPr>
        </p:pic>
      </p:grpSp>
      <p:sp>
        <p:nvSpPr>
          <p:cNvPr id="26" name="Rectangle 25">
            <a:extLst>
              <a:ext uri="{FF2B5EF4-FFF2-40B4-BE49-F238E27FC236}">
                <a16:creationId xmlns:a16="http://schemas.microsoft.com/office/drawing/2014/main" id="{50771436-57CB-308B-4BF8-9331C7DC41A6}"/>
              </a:ext>
            </a:extLst>
          </p:cNvPr>
          <p:cNvSpPr/>
          <p:nvPr/>
        </p:nvSpPr>
        <p:spPr>
          <a:xfrm>
            <a:off x="0" y="0"/>
            <a:ext cx="9144000" cy="6302598"/>
          </a:xfrm>
          <a:prstGeom prst="rect">
            <a:avLst/>
          </a:prstGeom>
          <a:solidFill>
            <a:srgbClr val="009A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7">
            <a:extLst>
              <a:ext uri="{FF2B5EF4-FFF2-40B4-BE49-F238E27FC236}">
                <a16:creationId xmlns:a16="http://schemas.microsoft.com/office/drawing/2014/main" id="{B099FBDF-F130-DCB6-82B1-A11AC0D95EE1}"/>
              </a:ext>
            </a:extLst>
          </p:cNvPr>
          <p:cNvSpPr txBox="1">
            <a:spLocks/>
          </p:cNvSpPr>
          <p:nvPr/>
        </p:nvSpPr>
        <p:spPr>
          <a:xfrm>
            <a:off x="339755" y="418579"/>
            <a:ext cx="4232245"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altLang="en-US" sz="2800" cap="all" dirty="0">
                <a:solidFill>
                  <a:schemeClr val="bg1"/>
                </a:solidFill>
                <a:latin typeface="Gill Sans Nova Light" panose="020B0302020104020203" pitchFamily="34" charset="0"/>
              </a:rPr>
              <a:t>East Riding Design Vision and Values</a:t>
            </a:r>
            <a:endParaRPr lang="en-GB" sz="2800" cap="all" dirty="0">
              <a:solidFill>
                <a:schemeClr val="bg1"/>
              </a:solidFill>
              <a:latin typeface="Gill Sans Nova Light" panose="020B0302020104020203" pitchFamily="34" charset="0"/>
            </a:endParaRPr>
          </a:p>
        </p:txBody>
      </p:sp>
      <p:sp>
        <p:nvSpPr>
          <p:cNvPr id="4" name="TextBox 1">
            <a:extLst>
              <a:ext uri="{FF2B5EF4-FFF2-40B4-BE49-F238E27FC236}">
                <a16:creationId xmlns:a16="http://schemas.microsoft.com/office/drawing/2014/main" id="{8A023DC4-9A42-AF46-760F-471A94FD1369}"/>
              </a:ext>
            </a:extLst>
          </p:cNvPr>
          <p:cNvSpPr txBox="1">
            <a:spLocks noChangeArrowheads="1"/>
          </p:cNvSpPr>
          <p:nvPr/>
        </p:nvSpPr>
        <p:spPr bwMode="auto">
          <a:xfrm>
            <a:off x="339756" y="1919441"/>
            <a:ext cx="404905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solidFill>
                  <a:schemeClr val="bg1"/>
                </a:solidFill>
                <a:latin typeface="Gill Sans Nova Light"/>
              </a:rPr>
              <a:t>Informed by public consultation in March 2022, with the Design Values being reflected throughout the code in Key Information boxes at the end of each code, which reference other relevant local and national planning policy and guidance</a:t>
            </a:r>
          </a:p>
          <a:p>
            <a:pPr marL="342900" indent="-342900">
              <a:buFont typeface="Arial" panose="020B0604020202020204" pitchFamily="34" charset="0"/>
              <a:buChar char="•"/>
            </a:pPr>
            <a:endParaRPr lang="en-GB" dirty="0">
              <a:latin typeface="Gill Sans MT" panose="020B0502020104020203" pitchFamily="34" charset="0"/>
            </a:endParaRPr>
          </a:p>
          <a:p>
            <a:pPr marL="342900" indent="-342900">
              <a:buFont typeface="Arial" panose="020B0604020202020204" pitchFamily="34" charset="0"/>
              <a:buChar char="•"/>
            </a:pPr>
            <a:endParaRPr lang="en-GB" sz="2400" dirty="0">
              <a:latin typeface="Gill Sans MT" panose="020B0502020104020203" pitchFamily="34" charset="0"/>
            </a:endParaRPr>
          </a:p>
          <a:p>
            <a:endParaRPr lang="en-GB" sz="2800" dirty="0">
              <a:solidFill>
                <a:srgbClr val="92D050"/>
              </a:solidFill>
              <a:latin typeface="Gill Sans MT" panose="020B0502020104020203" pitchFamily="34" charset="0"/>
            </a:endParaRPr>
          </a:p>
        </p:txBody>
      </p:sp>
      <p:grpSp>
        <p:nvGrpSpPr>
          <p:cNvPr id="22" name="Group 21">
            <a:extLst>
              <a:ext uri="{FF2B5EF4-FFF2-40B4-BE49-F238E27FC236}">
                <a16:creationId xmlns:a16="http://schemas.microsoft.com/office/drawing/2014/main" id="{E8BE3A7E-EA70-1882-4045-F0FE60F2DF0C}"/>
              </a:ext>
            </a:extLst>
          </p:cNvPr>
          <p:cNvGrpSpPr/>
          <p:nvPr/>
        </p:nvGrpSpPr>
        <p:grpSpPr>
          <a:xfrm>
            <a:off x="5145116" y="275975"/>
            <a:ext cx="3509493" cy="5755240"/>
            <a:chOff x="4477296" y="275975"/>
            <a:chExt cx="3509493" cy="5755240"/>
          </a:xfrm>
        </p:grpSpPr>
        <p:pic>
          <p:nvPicPr>
            <p:cNvPr id="10" name="Picture 9">
              <a:extLst>
                <a:ext uri="{FF2B5EF4-FFF2-40B4-BE49-F238E27FC236}">
                  <a16:creationId xmlns:a16="http://schemas.microsoft.com/office/drawing/2014/main" id="{4CB645DA-FE0C-EDB3-BEC0-F01DE4000931}"/>
                </a:ext>
              </a:extLst>
            </p:cNvPr>
            <p:cNvPicPr>
              <a:picLocks noChangeAspect="1"/>
            </p:cNvPicPr>
            <p:nvPr/>
          </p:nvPicPr>
          <p:blipFill>
            <a:blip r:embed="rId7">
              <a:biLevel thresh="25000"/>
              <a:extLst>
                <a:ext uri="{BEBA8EAE-BF5A-486C-A8C5-ECC9F3942E4B}">
                  <a14:imgProps xmlns:a14="http://schemas.microsoft.com/office/drawing/2010/main">
                    <a14:imgLayer r:embed="rId8">
                      <a14:imgEffect>
                        <a14:backgroundRemoval t="5145" b="92605" l="7962" r="92994">
                          <a14:foregroundMark x1="8280" y1="56913" x2="8280" y2="56913"/>
                          <a14:foregroundMark x1="46178" y1="92605" x2="46178" y2="92605"/>
                          <a14:foregroundMark x1="93312" y1="75884" x2="93312" y2="75884"/>
                          <a14:foregroundMark x1="77707" y1="24437" x2="77707" y2="24437"/>
                          <a14:foregroundMark x1="61146" y1="5145" x2="61146" y2="5145"/>
                          <a14:foregroundMark x1="66242" y1="22508" x2="66242" y2="22508"/>
                        </a14:backgroundRemoval>
                      </a14:imgEffect>
                    </a14:imgLayer>
                  </a14:imgProps>
                </a:ext>
              </a:extLst>
            </a:blip>
            <a:stretch>
              <a:fillRect/>
            </a:stretch>
          </p:blipFill>
          <p:spPr>
            <a:xfrm>
              <a:off x="4505712" y="3929451"/>
              <a:ext cx="884500" cy="876050"/>
            </a:xfrm>
            <a:prstGeom prst="rect">
              <a:avLst/>
            </a:prstGeom>
          </p:spPr>
        </p:pic>
        <p:pic>
          <p:nvPicPr>
            <p:cNvPr id="11" name="Picture 10">
              <a:extLst>
                <a:ext uri="{FF2B5EF4-FFF2-40B4-BE49-F238E27FC236}">
                  <a16:creationId xmlns:a16="http://schemas.microsoft.com/office/drawing/2014/main" id="{3668C327-8C4F-2D72-7367-D031E47E25C9}"/>
                </a:ext>
              </a:extLst>
            </p:cNvPr>
            <p:cNvPicPr>
              <a:picLocks noChangeAspect="1"/>
            </p:cNvPicPr>
            <p:nvPr/>
          </p:nvPicPr>
          <p:blipFill>
            <a:blip r:embed="rId9">
              <a:biLevel thresh="25000"/>
              <a:extLst>
                <a:ext uri="{BEBA8EAE-BF5A-486C-A8C5-ECC9F3942E4B}">
                  <a14:imgProps xmlns:a14="http://schemas.microsoft.com/office/drawing/2010/main">
                    <a14:imgLayer r:embed="rId10">
                      <a14:imgEffect>
                        <a14:backgroundRemoval t="4847" b="95153" l="7488" r="91063">
                          <a14:foregroundMark x1="40821" y1="5102" x2="40821" y2="5102"/>
                          <a14:foregroundMark x1="7971" y1="73724" x2="7971" y2="73724"/>
                          <a14:foregroundMark x1="16425" y1="86480" x2="16425" y2="86480"/>
                          <a14:foregroundMark x1="28744" y1="90816" x2="28744" y2="90816"/>
                          <a14:foregroundMark x1="25845" y1="94388" x2="25845" y2="94388"/>
                          <a14:foregroundMark x1="74396" y1="95408" x2="74396" y2="95408"/>
                          <a14:foregroundMark x1="91063" y1="77296" x2="91063" y2="77296"/>
                          <a14:foregroundMark x1="40580" y1="12500" x2="40580" y2="12500"/>
                          <a14:foregroundMark x1="26087" y1="86990" x2="26087" y2="86990"/>
                          <a14:foregroundMark x1="36957" y1="86224" x2="36957" y2="86224"/>
                          <a14:foregroundMark x1="42271" y1="88010" x2="42271" y2="88010"/>
                          <a14:foregroundMark x1="47585" y1="88520" x2="47585" y2="88520"/>
                          <a14:foregroundMark x1="52415" y1="88520" x2="52415" y2="88520"/>
                          <a14:foregroundMark x1="57005" y1="87245" x2="57005" y2="87245"/>
                          <a14:foregroundMark x1="62319" y1="85459" x2="62319" y2="85459"/>
                          <a14:foregroundMark x1="85749" y1="74235" x2="85749" y2="74235"/>
                          <a14:foregroundMark x1="82367" y1="53827" x2="82367" y2="53827"/>
                          <a14:foregroundMark x1="82367" y1="47449" x2="82367" y2="47449"/>
                          <a14:foregroundMark x1="80918" y1="41837" x2="80918" y2="41837"/>
                          <a14:foregroundMark x1="79469" y1="36224" x2="79469" y2="36224"/>
                          <a14:foregroundMark x1="76570" y1="31378" x2="76570" y2="31378"/>
                          <a14:foregroundMark x1="73188" y1="26786" x2="73188" y2="26786"/>
                          <a14:foregroundMark x1="69324" y1="23469" x2="69324" y2="23469"/>
                          <a14:foregroundMark x1="64010" y1="20408" x2="64010" y2="20408"/>
                          <a14:foregroundMark x1="32126" y1="20153" x2="32126" y2="20153"/>
                          <a14:foregroundMark x1="28019" y1="23469" x2="28019" y2="23469"/>
                          <a14:foregroundMark x1="24396" y1="26786" x2="24396" y2="26786"/>
                          <a14:foregroundMark x1="20773" y1="30612" x2="20773" y2="30612"/>
                          <a14:foregroundMark x1="17633" y1="35204" x2="17633" y2="35204"/>
                          <a14:foregroundMark x1="15942" y1="40561" x2="15942" y2="40561"/>
                          <a14:foregroundMark x1="14493" y1="46429" x2="14493" y2="46429"/>
                          <a14:foregroundMark x1="14010" y1="51531" x2="14010" y2="51531"/>
                          <a14:foregroundMark x1="14251" y1="57398" x2="14251" y2="57398"/>
                          <a14:foregroundMark x1="15459" y1="62500" x2="15459" y2="62500"/>
                        </a14:backgroundRemoval>
                      </a14:imgEffect>
                    </a14:imgLayer>
                  </a14:imgProps>
                </a:ext>
              </a:extLst>
            </a:blip>
            <a:stretch>
              <a:fillRect/>
            </a:stretch>
          </p:blipFill>
          <p:spPr>
            <a:xfrm>
              <a:off x="4508994" y="1510287"/>
              <a:ext cx="925218" cy="876050"/>
            </a:xfrm>
            <a:prstGeom prst="rect">
              <a:avLst/>
            </a:prstGeom>
          </p:spPr>
        </p:pic>
        <p:pic>
          <p:nvPicPr>
            <p:cNvPr id="7" name="Picture 6">
              <a:extLst>
                <a:ext uri="{FF2B5EF4-FFF2-40B4-BE49-F238E27FC236}">
                  <a16:creationId xmlns:a16="http://schemas.microsoft.com/office/drawing/2014/main" id="{530D416F-935E-FBFE-E66E-A85BC98879E5}"/>
                </a:ext>
              </a:extLst>
            </p:cNvPr>
            <p:cNvPicPr>
              <a:picLocks noChangeAspect="1"/>
            </p:cNvPicPr>
            <p:nvPr/>
          </p:nvPicPr>
          <p:blipFill>
            <a:blip r:embed="rId11">
              <a:biLevel thresh="25000"/>
              <a:extLst>
                <a:ext uri="{BEBA8EAE-BF5A-486C-A8C5-ECC9F3942E4B}">
                  <a14:imgProps xmlns:a14="http://schemas.microsoft.com/office/drawing/2010/main">
                    <a14:imgLayer r:embed="rId12">
                      <a14:imgEffect>
                        <a14:backgroundRemoval t="3233" b="98276" l="9032" r="92258">
                          <a14:foregroundMark x1="18710" y1="23922" x2="18710" y2="23922"/>
                          <a14:foregroundMark x1="25161" y1="20259" x2="25161" y2="20259"/>
                          <a14:foregroundMark x1="30968" y1="15733" x2="30968" y2="15733"/>
                          <a14:foregroundMark x1="36559" y1="13147" x2="36559" y2="13147"/>
                          <a14:foregroundMark x1="43011" y1="8405" x2="43011" y2="8405"/>
                          <a14:foregroundMark x1="51398" y1="3233" x2="51398" y2="3233"/>
                          <a14:foregroundMark x1="64731" y1="12931" x2="64731" y2="12931"/>
                          <a14:foregroundMark x1="70108" y1="15948" x2="70108" y2="15948"/>
                          <a14:foregroundMark x1="76559" y1="19612" x2="76559" y2="19612"/>
                          <a14:foregroundMark x1="83011" y1="23491" x2="83011" y2="23491"/>
                          <a14:foregroundMark x1="92688" y1="29957" x2="92688" y2="29957"/>
                          <a14:foregroundMark x1="72903" y1="37500" x2="72903" y2="37500"/>
                          <a14:foregroundMark x1="50323" y1="25000" x2="50323" y2="25000"/>
                          <a14:foregroundMark x1="28817" y1="39009" x2="28817" y2="39009"/>
                          <a14:foregroundMark x1="10968" y1="42888" x2="10968" y2="42888"/>
                          <a14:foregroundMark x1="10323" y1="49784" x2="10323" y2="49784"/>
                          <a14:foregroundMark x1="11183" y1="56466" x2="11183" y2="56466"/>
                          <a14:foregroundMark x1="30753" y1="61638" x2="30753" y2="61638"/>
                          <a14:foregroundMark x1="17634" y1="62500" x2="17634" y2="62500"/>
                          <a14:foregroundMark x1="25161" y1="81466" x2="25161" y2="81466"/>
                          <a14:foregroundMark x1="30753" y1="84483" x2="30753" y2="84483"/>
                          <a14:foregroundMark x1="36559" y1="87500" x2="36559" y2="87500"/>
                          <a14:foregroundMark x1="46022" y1="84267" x2="46022" y2="84267"/>
                          <a14:foregroundMark x1="44946" y1="94828" x2="44946" y2="94828"/>
                          <a14:foregroundMark x1="50753" y1="98276" x2="50753" y2="98276"/>
                          <a14:foregroundMark x1="50753" y1="75862" x2="50753" y2="75862"/>
                          <a14:foregroundMark x1="55269" y1="48922" x2="55269" y2="48922"/>
                          <a14:foregroundMark x1="64516" y1="87284" x2="64516" y2="87284"/>
                          <a14:foregroundMark x1="70538" y1="84483" x2="70538" y2="84483"/>
                          <a14:foregroundMark x1="76129" y1="80603" x2="76129" y2="80603"/>
                          <a14:foregroundMark x1="72903" y1="62069" x2="72903" y2="62069"/>
                          <a14:foregroundMark x1="82366" y1="63362" x2="82366" y2="63362"/>
                          <a14:foregroundMark x1="89892" y1="56897" x2="89892" y2="56897"/>
                          <a14:foregroundMark x1="90538" y1="49569" x2="90538" y2="49569"/>
                          <a14:foregroundMark x1="90108" y1="44181" x2="90108" y2="44181"/>
                        </a14:backgroundRemoval>
                      </a14:imgEffect>
                    </a14:imgLayer>
                  </a14:imgProps>
                </a:ext>
              </a:extLst>
            </a:blip>
            <a:stretch>
              <a:fillRect/>
            </a:stretch>
          </p:blipFill>
          <p:spPr>
            <a:xfrm>
              <a:off x="4508994" y="275975"/>
              <a:ext cx="877936" cy="876050"/>
            </a:xfrm>
            <a:prstGeom prst="rect">
              <a:avLst/>
            </a:prstGeom>
          </p:spPr>
        </p:pic>
        <p:sp>
          <p:nvSpPr>
            <p:cNvPr id="14" name="TextBox 13">
              <a:extLst>
                <a:ext uri="{FF2B5EF4-FFF2-40B4-BE49-F238E27FC236}">
                  <a16:creationId xmlns:a16="http://schemas.microsoft.com/office/drawing/2014/main" id="{FC924A38-A5C6-7E5C-4F5E-879CBFFEF3C8}"/>
                </a:ext>
              </a:extLst>
            </p:cNvPr>
            <p:cNvSpPr txBox="1"/>
            <p:nvPr/>
          </p:nvSpPr>
          <p:spPr>
            <a:xfrm>
              <a:off x="5528202" y="380229"/>
              <a:ext cx="2426942" cy="667544"/>
            </a:xfrm>
            <a:prstGeom prst="rect">
              <a:avLst/>
            </a:prstGeom>
            <a:noFill/>
          </p:spPr>
          <p:txBody>
            <a:bodyPr wrap="square" anchor="ctr" anchorCtr="0">
              <a:noAutofit/>
            </a:bodyPr>
            <a:lstStyle/>
            <a:p>
              <a:r>
                <a:rPr lang="en-GB" sz="1800" dirty="0">
                  <a:solidFill>
                    <a:schemeClr val="bg1"/>
                  </a:solidFill>
                  <a:latin typeface="Gill Sans Nova" panose="020B0602020104020203" pitchFamily="34" charset="0"/>
                </a:rPr>
                <a:t>CONNECTED</a:t>
              </a:r>
              <a:endParaRPr lang="en-GB" dirty="0">
                <a:solidFill>
                  <a:schemeClr val="bg1"/>
                </a:solidFill>
              </a:endParaRPr>
            </a:p>
          </p:txBody>
        </p:sp>
        <p:pic>
          <p:nvPicPr>
            <p:cNvPr id="8" name="Picture 7">
              <a:extLst>
                <a:ext uri="{FF2B5EF4-FFF2-40B4-BE49-F238E27FC236}">
                  <a16:creationId xmlns:a16="http://schemas.microsoft.com/office/drawing/2014/main" id="{7EDB7A70-CED8-5FF4-7105-8DC75E52397C}"/>
                </a:ext>
              </a:extLst>
            </p:cNvPr>
            <p:cNvPicPr>
              <a:picLocks noChangeAspect="1"/>
            </p:cNvPicPr>
            <p:nvPr/>
          </p:nvPicPr>
          <p:blipFill>
            <a:blip r:embed="rId13">
              <a:biLevel thresh="25000"/>
              <a:extLst>
                <a:ext uri="{BEBA8EAE-BF5A-486C-A8C5-ECC9F3942E4B}">
                  <a14:imgProps xmlns:a14="http://schemas.microsoft.com/office/drawing/2010/main">
                    <a14:imgLayer r:embed="rId14">
                      <a14:imgEffect>
                        <a14:backgroundRemoval t="7813" b="92634" l="2989" r="94943">
                          <a14:foregroundMark x1="6437" y1="53125" x2="6437" y2="53125"/>
                          <a14:foregroundMark x1="4598" y1="65179" x2="4598" y2="65179"/>
                          <a14:foregroundMark x1="3678" y1="52455" x2="3678" y2="52455"/>
                          <a14:foregroundMark x1="92644" y1="54464" x2="92644" y2="54464"/>
                          <a14:foregroundMark x1="94483" y1="72768" x2="94483" y2="72768"/>
                          <a14:foregroundMark x1="94943" y1="54688" x2="94943" y2="54688"/>
                          <a14:foregroundMark x1="41609" y1="89509" x2="41609" y2="89509"/>
                          <a14:foregroundMark x1="30575" y1="92857" x2="30575" y2="92857"/>
                          <a14:foregroundMark x1="48966" y1="20982" x2="48966" y2="20982"/>
                          <a14:foregroundMark x1="70805" y1="7813" x2="70805" y2="7813"/>
                          <a14:backgroundMark x1="82529" y1="64286" x2="82529" y2="64286"/>
                          <a14:backgroundMark x1="3218" y1="52232" x2="3218" y2="52232"/>
                          <a14:backgroundMark x1="3448" y1="52455" x2="3448" y2="52455"/>
                        </a14:backgroundRemoval>
                      </a14:imgEffect>
                    </a14:imgLayer>
                  </a14:imgProps>
                </a:ext>
              </a:extLst>
            </a:blip>
            <a:stretch>
              <a:fillRect/>
            </a:stretch>
          </p:blipFill>
          <p:spPr>
            <a:xfrm>
              <a:off x="4522648" y="2748259"/>
              <a:ext cx="850628" cy="876050"/>
            </a:xfrm>
            <a:prstGeom prst="rect">
              <a:avLst/>
            </a:prstGeom>
          </p:spPr>
        </p:pic>
        <p:sp>
          <p:nvSpPr>
            <p:cNvPr id="15" name="TextBox 14">
              <a:extLst>
                <a:ext uri="{FF2B5EF4-FFF2-40B4-BE49-F238E27FC236}">
                  <a16:creationId xmlns:a16="http://schemas.microsoft.com/office/drawing/2014/main" id="{A413C22A-2D9E-2B3B-4CFB-D275A6B2E1B4}"/>
                </a:ext>
              </a:extLst>
            </p:cNvPr>
            <p:cNvSpPr txBox="1"/>
            <p:nvPr/>
          </p:nvSpPr>
          <p:spPr>
            <a:xfrm>
              <a:off x="5528202" y="2772271"/>
              <a:ext cx="2426942" cy="667544"/>
            </a:xfrm>
            <a:prstGeom prst="rect">
              <a:avLst/>
            </a:prstGeom>
            <a:noFill/>
          </p:spPr>
          <p:txBody>
            <a:bodyPr wrap="square" anchor="ctr" anchorCtr="0">
              <a:noAutofit/>
            </a:bodyPr>
            <a:lstStyle/>
            <a:p>
              <a:r>
                <a:rPr lang="en-GB" sz="1800" dirty="0">
                  <a:solidFill>
                    <a:schemeClr val="bg1"/>
                  </a:solidFill>
                  <a:latin typeface="Gill Sans Nova" panose="020B0602020104020203" pitchFamily="34" charset="0"/>
                </a:rPr>
                <a:t>LANDSCAPE LED</a:t>
              </a:r>
              <a:endParaRPr lang="en-GB" dirty="0">
                <a:solidFill>
                  <a:schemeClr val="bg1"/>
                </a:solidFill>
              </a:endParaRPr>
            </a:p>
          </p:txBody>
        </p:sp>
        <p:pic>
          <p:nvPicPr>
            <p:cNvPr id="9" name="Picture 8">
              <a:extLst>
                <a:ext uri="{FF2B5EF4-FFF2-40B4-BE49-F238E27FC236}">
                  <a16:creationId xmlns:a16="http://schemas.microsoft.com/office/drawing/2014/main" id="{E6511271-CE15-608B-E12F-E67731FC910E}"/>
                </a:ext>
              </a:extLst>
            </p:cNvPr>
            <p:cNvPicPr>
              <a:picLocks noChangeAspect="1"/>
            </p:cNvPicPr>
            <p:nvPr/>
          </p:nvPicPr>
          <p:blipFill>
            <a:blip r:embed="rId15">
              <a:biLevel thresh="25000"/>
              <a:extLst>
                <a:ext uri="{BEBA8EAE-BF5A-486C-A8C5-ECC9F3942E4B}">
                  <a14:imgProps xmlns:a14="http://schemas.microsoft.com/office/drawing/2010/main">
                    <a14:imgLayer r:embed="rId16">
                      <a14:imgEffect>
                        <a14:backgroundRemoval t="4327" b="92308" l="6488" r="93736">
                          <a14:foregroundMark x1="25280" y1="11538" x2="25280" y2="11538"/>
                          <a14:foregroundMark x1="6711" y1="47115" x2="6711" y2="47115"/>
                          <a14:foregroundMark x1="45861" y1="4567" x2="45861" y2="4567"/>
                          <a14:foregroundMark x1="88591" y1="29087" x2="88591" y2="29087"/>
                          <a14:foregroundMark x1="92394" y1="42308" x2="92394" y2="42308"/>
                          <a14:foregroundMark x1="18568" y1="92308" x2="18568" y2="92308"/>
                          <a14:foregroundMark x1="27517" y1="44231" x2="27517" y2="44231"/>
                          <a14:foregroundMark x1="33333" y1="44231" x2="33333" y2="44231"/>
                          <a14:foregroundMark x1="39821" y1="44231" x2="39821" y2="44231"/>
                          <a14:foregroundMark x1="45638" y1="44231" x2="45638" y2="44231"/>
                          <a14:foregroundMark x1="45861" y1="51202" x2="45861" y2="51202"/>
                          <a14:foregroundMark x1="40045" y1="51442" x2="40045" y2="51442"/>
                          <a14:foregroundMark x1="33781" y1="50721" x2="33781" y2="50721"/>
                          <a14:foregroundMark x1="27964" y1="50721" x2="27964" y2="50721"/>
                          <a14:foregroundMark x1="28412" y1="57933" x2="28412" y2="57933"/>
                          <a14:foregroundMark x1="34004" y1="57452" x2="34004" y2="57452"/>
                          <a14:foregroundMark x1="39821" y1="57452" x2="39821" y2="57452"/>
                          <a14:foregroundMark x1="46085" y1="56731" x2="46085" y2="56731"/>
                          <a14:foregroundMark x1="25056" y1="69471" x2="25056" y2="69471"/>
                          <a14:foregroundMark x1="30872" y1="68990" x2="30872" y2="68990"/>
                          <a14:foregroundMark x1="36913" y1="69231" x2="36913" y2="69231"/>
                          <a14:foregroundMark x1="25056" y1="76442" x2="25056" y2="76442"/>
                          <a14:foregroundMark x1="30872" y1="76202" x2="30872" y2="76202"/>
                          <a14:foregroundMark x1="36913" y1="75481" x2="36913" y2="75481"/>
                          <a14:foregroundMark x1="24609" y1="81971" x2="24609" y2="81971"/>
                          <a14:foregroundMark x1="31096" y1="81490" x2="31096" y2="81490"/>
                          <a14:foregroundMark x1="37136" y1="81731" x2="37136" y2="81731"/>
                          <a14:foregroundMark x1="25056" y1="88221" x2="25056" y2="88221"/>
                          <a14:foregroundMark x1="31096" y1="88462" x2="31096" y2="88462"/>
                          <a14:foregroundMark x1="37136" y1="88462" x2="37136" y2="88462"/>
                          <a14:foregroundMark x1="7606" y1="53365" x2="7606" y2="53365"/>
                          <a14:foregroundMark x1="7606" y1="38462" x2="7606" y2="38462"/>
                          <a14:foregroundMark x1="9620" y1="34375" x2="9620" y2="34375"/>
                          <a14:foregroundMark x1="10738" y1="29327" x2="10738" y2="29327"/>
                          <a14:foregroundMark x1="37584" y1="6971" x2="37584" y2="6971"/>
                          <a14:foregroundMark x1="48546" y1="4567" x2="48546" y2="4567"/>
                          <a14:foregroundMark x1="55705" y1="5048" x2="55705" y2="5048"/>
                          <a14:foregroundMark x1="62640" y1="6971" x2="62640" y2="6971"/>
                          <a14:foregroundMark x1="67338" y1="8413" x2="67338" y2="8413"/>
                          <a14:foregroundMark x1="72260" y1="10337" x2="72260" y2="10337"/>
                          <a14:foregroundMark x1="93512" y1="45913" x2="93512" y2="45913"/>
                          <a14:foregroundMark x1="93736" y1="53125" x2="93736" y2="53125"/>
                        </a14:backgroundRemoval>
                      </a14:imgEffect>
                    </a14:imgLayer>
                  </a14:imgProps>
                </a:ext>
              </a:extLst>
            </a:blip>
            <a:stretch>
              <a:fillRect/>
            </a:stretch>
          </p:blipFill>
          <p:spPr>
            <a:xfrm>
              <a:off x="4477296" y="5155165"/>
              <a:ext cx="941332" cy="876050"/>
            </a:xfrm>
            <a:prstGeom prst="rect">
              <a:avLst/>
            </a:prstGeom>
          </p:spPr>
        </p:pic>
        <p:sp>
          <p:nvSpPr>
            <p:cNvPr id="16" name="TextBox 15">
              <a:extLst>
                <a:ext uri="{FF2B5EF4-FFF2-40B4-BE49-F238E27FC236}">
                  <a16:creationId xmlns:a16="http://schemas.microsoft.com/office/drawing/2014/main" id="{B74397E1-0E3D-B9DF-4B90-E716F6EC3CB2}"/>
                </a:ext>
              </a:extLst>
            </p:cNvPr>
            <p:cNvSpPr txBox="1"/>
            <p:nvPr/>
          </p:nvSpPr>
          <p:spPr>
            <a:xfrm>
              <a:off x="5528202" y="5179177"/>
              <a:ext cx="2426942" cy="667544"/>
            </a:xfrm>
            <a:prstGeom prst="rect">
              <a:avLst/>
            </a:prstGeom>
            <a:noFill/>
          </p:spPr>
          <p:txBody>
            <a:bodyPr wrap="square" anchor="ctr" anchorCtr="0">
              <a:noAutofit/>
            </a:bodyPr>
            <a:lstStyle/>
            <a:p>
              <a:r>
                <a:rPr lang="en-GB" sz="1800" dirty="0">
                  <a:solidFill>
                    <a:schemeClr val="bg1"/>
                  </a:solidFill>
                  <a:latin typeface="Gill Sans Nova" panose="020B0602020104020203" pitchFamily="34" charset="0"/>
                </a:rPr>
                <a:t>SUSTAINABLE</a:t>
              </a:r>
              <a:endParaRPr lang="en-GB" dirty="0">
                <a:solidFill>
                  <a:schemeClr val="bg1"/>
                </a:solidFill>
              </a:endParaRPr>
            </a:p>
          </p:txBody>
        </p:sp>
        <p:sp>
          <p:nvSpPr>
            <p:cNvPr id="17" name="TextBox 16">
              <a:extLst>
                <a:ext uri="{FF2B5EF4-FFF2-40B4-BE49-F238E27FC236}">
                  <a16:creationId xmlns:a16="http://schemas.microsoft.com/office/drawing/2014/main" id="{8C8750D9-80E7-DA34-C1B5-CAE975F289FA}"/>
                </a:ext>
              </a:extLst>
            </p:cNvPr>
            <p:cNvSpPr txBox="1"/>
            <p:nvPr/>
          </p:nvSpPr>
          <p:spPr>
            <a:xfrm>
              <a:off x="5528202" y="4033704"/>
              <a:ext cx="2458587" cy="667544"/>
            </a:xfrm>
            <a:prstGeom prst="rect">
              <a:avLst/>
            </a:prstGeom>
            <a:noFill/>
          </p:spPr>
          <p:txBody>
            <a:bodyPr wrap="square" anchor="ctr" anchorCtr="0">
              <a:noAutofit/>
            </a:bodyPr>
            <a:lstStyle/>
            <a:p>
              <a:r>
                <a:rPr lang="en-GB" sz="1800" dirty="0">
                  <a:solidFill>
                    <a:schemeClr val="bg1"/>
                  </a:solidFill>
                  <a:latin typeface="Gill Sans Nova" panose="020B0602020104020203" pitchFamily="34" charset="0"/>
                </a:rPr>
                <a:t>DISTINCTIVE AND CONTEXTUAL</a:t>
              </a:r>
              <a:endParaRPr lang="en-GB" dirty="0">
                <a:solidFill>
                  <a:schemeClr val="bg1"/>
                </a:solidFill>
              </a:endParaRPr>
            </a:p>
          </p:txBody>
        </p:sp>
        <p:sp>
          <p:nvSpPr>
            <p:cNvPr id="18" name="TextBox 17">
              <a:extLst>
                <a:ext uri="{FF2B5EF4-FFF2-40B4-BE49-F238E27FC236}">
                  <a16:creationId xmlns:a16="http://schemas.microsoft.com/office/drawing/2014/main" id="{F5AA0D96-B133-807B-6664-D72D4E622439}"/>
                </a:ext>
              </a:extLst>
            </p:cNvPr>
            <p:cNvSpPr txBox="1"/>
            <p:nvPr/>
          </p:nvSpPr>
          <p:spPr>
            <a:xfrm>
              <a:off x="5528202" y="1534299"/>
              <a:ext cx="2458587" cy="667544"/>
            </a:xfrm>
            <a:prstGeom prst="rect">
              <a:avLst/>
            </a:prstGeom>
            <a:noFill/>
          </p:spPr>
          <p:txBody>
            <a:bodyPr wrap="square" anchor="ctr" anchorCtr="0">
              <a:noAutofit/>
            </a:bodyPr>
            <a:lstStyle/>
            <a:p>
              <a:r>
                <a:rPr lang="en-GB" sz="1800" dirty="0">
                  <a:solidFill>
                    <a:schemeClr val="bg1"/>
                  </a:solidFill>
                  <a:latin typeface="Gill Sans Nova" panose="020B0602020104020203" pitchFamily="34" charset="0"/>
                </a:rPr>
                <a:t>INCLUSIVE AND SAFE</a:t>
              </a:r>
              <a:endParaRPr lang="en-GB" dirty="0">
                <a:solidFill>
                  <a:schemeClr val="bg1"/>
                </a:solidFill>
              </a:endParaRPr>
            </a:p>
          </p:txBody>
        </p:sp>
      </p:grpSp>
    </p:spTree>
    <p:extLst>
      <p:ext uri="{BB962C8B-B14F-4D97-AF65-F5344CB8AC3E}">
        <p14:creationId xmlns:p14="http://schemas.microsoft.com/office/powerpoint/2010/main" val="1355170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6599B72-10AF-5F71-7D79-1E10AA416A09}"/>
              </a:ext>
            </a:extLst>
          </p:cNvPr>
          <p:cNvGrpSpPr/>
          <p:nvPr/>
        </p:nvGrpSpPr>
        <p:grpSpPr>
          <a:xfrm>
            <a:off x="-1" y="0"/>
            <a:ext cx="9144001" cy="6302598"/>
            <a:chOff x="5070478" y="2516878"/>
            <a:chExt cx="6626581" cy="4567442"/>
          </a:xfrm>
        </p:grpSpPr>
        <p:pic>
          <p:nvPicPr>
            <p:cNvPr id="8" name="Picture 7">
              <a:extLst>
                <a:ext uri="{FF2B5EF4-FFF2-40B4-BE49-F238E27FC236}">
                  <a16:creationId xmlns:a16="http://schemas.microsoft.com/office/drawing/2014/main" id="{A16F9C9B-5075-495A-EF21-6ADB33B4B116}"/>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7657" b="94334" l="2650" r="96432">
                          <a14:foregroundMark x1="26198" y1="25727" x2="26198" y2="25727"/>
                          <a14:foregroundMark x1="7347" y1="62351" x2="9480" y2="76417"/>
                          <a14:foregroundMark x1="4245" y1="41900" x2="5982" y2="53350"/>
                          <a14:foregroundMark x1="9480" y1="76417" x2="19164" y2="84074"/>
                          <a14:foregroundMark x1="19164" y1="84074" x2="22222" y2="70597"/>
                          <a14:foregroundMark x1="32091" y1="82343" x2="37920" y2="89280"/>
                          <a14:foregroundMark x1="22222" y1="70597" x2="23670" y2="72320"/>
                          <a14:foregroundMark x1="61730" y1="95651" x2="70540" y2="98009"/>
                          <a14:foregroundMark x1="37920" y1="89280" x2="50521" y2="92652"/>
                          <a14:foregroundMark x1="70540" y1="98009" x2="91437" y2="95712"/>
                          <a14:foregroundMark x1="91437" y1="95712" x2="99083" y2="86371"/>
                          <a14:foregroundMark x1="99083" y1="86371" x2="99185" y2="9188"/>
                          <a14:foregroundMark x1="99185" y1="9188" x2="12232" y2="4747"/>
                          <a14:foregroundMark x1="12232" y1="4747" x2="4329" y2="9027"/>
                          <a14:foregroundMark x1="89806" y1="85758" x2="96126" y2="66003"/>
                          <a14:foregroundMark x1="96126" y1="66003" x2="91947" y2="46095"/>
                          <a14:foregroundMark x1="91947" y1="46095" x2="93476" y2="23890"/>
                          <a14:foregroundMark x1="94495" y1="9648" x2="94495" y2="9648"/>
                          <a14:foregroundMark x1="95821" y1="7657" x2="96534" y2="85452"/>
                          <a14:foregroundMark x1="64016" y1="92802" x2="80938" y2="94334"/>
                          <a14:foregroundMark x1="80938" y1="94334" x2="87666" y2="93874"/>
                          <a14:backgroundMark x1="1733" y1="7504" x2="1631" y2="47167"/>
                          <a14:backgroundMark x1="1631" y1="47167" x2="5708" y2="63247"/>
                          <a14:backgroundMark x1="5708" y1="63247" x2="3568" y2="58959"/>
                          <a14:backgroundMark x1="23853" y1="72282" x2="28644" y2="82848"/>
                          <a14:backgroundMark x1="23242" y1="72894" x2="31600" y2="83002"/>
                          <a14:backgroundMark x1="51886" y1="92956" x2="61774" y2="95559"/>
                          <a14:backgroundMark x1="61774" y1="95559" x2="51070" y2="94028"/>
                          <a14:backgroundMark x1="51070" y1="94028" x2="57390" y2="89433"/>
                        </a14:backgroundRemoval>
                      </a14:imgEffect>
                    </a14:imgLayer>
                  </a14:imgProps>
                </a:ext>
              </a:extLst>
            </a:blip>
            <a:srcRect l="35765" t="13290" r="125" b="13286"/>
            <a:stretch/>
          </p:blipFill>
          <p:spPr>
            <a:xfrm>
              <a:off x="5070478" y="2516878"/>
              <a:ext cx="5991222" cy="4567442"/>
            </a:xfrm>
            <a:prstGeom prst="rect">
              <a:avLst/>
            </a:prstGeom>
          </p:spPr>
        </p:pic>
        <p:pic>
          <p:nvPicPr>
            <p:cNvPr id="9" name="Picture 8">
              <a:extLst>
                <a:ext uri="{FF2B5EF4-FFF2-40B4-BE49-F238E27FC236}">
                  <a16:creationId xmlns:a16="http://schemas.microsoft.com/office/drawing/2014/main" id="{51338794-32DE-9179-FE5B-3795C82205D1}"/>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5547" b="94295" l="2913" r="92233">
                          <a14:foregroundMark x1="6311" y1="6498" x2="58252" y2="9509"/>
                          <a14:foregroundMark x1="58252" y1="9509" x2="83010" y2="67036"/>
                          <a14:foregroundMark x1="77739" y1="76844" x2="73301" y2="85103"/>
                          <a14:foregroundMark x1="83010" y1="67036" x2="81198" y2="70407"/>
                          <a14:foregroundMark x1="73301" y1="85103" x2="20874" y2="78447"/>
                          <a14:foregroundMark x1="20874" y1="78447" x2="16505" y2="8558"/>
                          <a14:foregroundMark x1="16505" y1="8558" x2="16019" y2="8399"/>
                          <a14:foregroundMark x1="5340" y1="10777" x2="7282" y2="78605"/>
                          <a14:foregroundMark x1="7282" y1="78605" x2="52913" y2="91284"/>
                          <a14:foregroundMark x1="52913" y1="91284" x2="72816" y2="92552"/>
                          <a14:foregroundMark x1="50971" y1="92076" x2="70874" y2="94453"/>
                          <a14:foregroundMark x1="3883" y1="86371" x2="3883" y2="86371"/>
                          <a14:foregroundMark x1="3883" y1="86371" x2="3883" y2="86371"/>
                          <a14:foregroundMark x1="37379" y1="6815" x2="64078" y2="5547"/>
                          <a14:foregroundMark x1="89320" y1="53407" x2="84951" y2="64501"/>
                          <a14:foregroundMark x1="92233" y1="56101" x2="92233" y2="56101"/>
                          <a14:foregroundMark x1="72330" y1="26149" x2="73786" y2="26307"/>
                          <a14:foregroundMark x1="74272" y1="25990" x2="75728" y2="25990"/>
                          <a14:backgroundMark x1="94660" y1="79239" x2="99029" y2="63867"/>
                          <a14:backgroundMark x1="71845" y1="72583" x2="81068" y2="76070"/>
                        </a14:backgroundRemoval>
                      </a14:imgEffect>
                    </a14:imgLayer>
                  </a14:imgProps>
                </a:ext>
              </a:extLst>
            </a:blip>
            <a:srcRect l="937" t="11031" r="63834" b="12987"/>
            <a:stretch/>
          </p:blipFill>
          <p:spPr>
            <a:xfrm>
              <a:off x="11005723" y="2516878"/>
              <a:ext cx="691336" cy="4567441"/>
            </a:xfrm>
            <a:prstGeom prst="rect">
              <a:avLst/>
            </a:prstGeom>
          </p:spPr>
        </p:pic>
      </p:grpSp>
      <p:sp>
        <p:nvSpPr>
          <p:cNvPr id="10" name="Rectangle 9">
            <a:extLst>
              <a:ext uri="{FF2B5EF4-FFF2-40B4-BE49-F238E27FC236}">
                <a16:creationId xmlns:a16="http://schemas.microsoft.com/office/drawing/2014/main" id="{4E252F74-200D-4C9F-224A-F0490903483E}"/>
              </a:ext>
            </a:extLst>
          </p:cNvPr>
          <p:cNvSpPr/>
          <p:nvPr/>
        </p:nvSpPr>
        <p:spPr>
          <a:xfrm>
            <a:off x="0" y="0"/>
            <a:ext cx="9144000" cy="6302598"/>
          </a:xfrm>
          <a:prstGeom prst="rect">
            <a:avLst/>
          </a:prstGeom>
          <a:solidFill>
            <a:srgbClr val="009A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7">
            <a:extLst>
              <a:ext uri="{FF2B5EF4-FFF2-40B4-BE49-F238E27FC236}">
                <a16:creationId xmlns:a16="http://schemas.microsoft.com/office/drawing/2014/main" id="{962079D4-3433-1C13-28B7-940CD6112B60}"/>
              </a:ext>
            </a:extLst>
          </p:cNvPr>
          <p:cNvSpPr txBox="1">
            <a:spLocks/>
          </p:cNvSpPr>
          <p:nvPr/>
        </p:nvSpPr>
        <p:spPr>
          <a:xfrm>
            <a:off x="339755" y="418579"/>
            <a:ext cx="4232245" cy="95410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en-US" sz="2800" cap="all" dirty="0">
                <a:solidFill>
                  <a:schemeClr val="bg1"/>
                </a:solidFill>
                <a:latin typeface="Gill Sans Nova Light"/>
              </a:rPr>
              <a:t>The different types of 'Code'</a:t>
            </a:r>
            <a:endParaRPr lang="en-GB" sz="2800" cap="all" dirty="0">
              <a:solidFill>
                <a:schemeClr val="bg1"/>
              </a:solidFill>
              <a:latin typeface="Gill Sans Nova Light" panose="020B0302020104020203" pitchFamily="34" charset="0"/>
            </a:endParaRPr>
          </a:p>
        </p:txBody>
      </p:sp>
      <p:sp>
        <p:nvSpPr>
          <p:cNvPr id="2" name="TextBox 1">
            <a:extLst>
              <a:ext uri="{FF2B5EF4-FFF2-40B4-BE49-F238E27FC236}">
                <a16:creationId xmlns:a16="http://schemas.microsoft.com/office/drawing/2014/main" id="{0EEE1E12-F9FB-0242-9D8D-C42566D29DC0}"/>
              </a:ext>
            </a:extLst>
          </p:cNvPr>
          <p:cNvSpPr txBox="1"/>
          <p:nvPr/>
        </p:nvSpPr>
        <p:spPr>
          <a:xfrm>
            <a:off x="339755" y="1919441"/>
            <a:ext cx="4232245"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dirty="0">
                <a:solidFill>
                  <a:schemeClr val="bg1"/>
                </a:solidFill>
                <a:latin typeface="Gill Sans Nova Light"/>
                <a:ea typeface="Calibri"/>
                <a:cs typeface="Calibri"/>
              </a:rPr>
              <a:t>Codes: Design requirements (mainly quantifiable) that the applicant/designer will need to implement within their development</a:t>
            </a:r>
          </a:p>
          <a:p>
            <a:pPr marL="285750" indent="-285750">
              <a:buFont typeface="Arial"/>
              <a:buChar char="•"/>
            </a:pPr>
            <a:endParaRPr lang="en-GB">
              <a:solidFill>
                <a:schemeClr val="bg1"/>
              </a:solidFill>
              <a:latin typeface="Gill Sans Nova Light"/>
              <a:ea typeface="Calibri"/>
              <a:cs typeface="Calibri"/>
            </a:endParaRPr>
          </a:p>
          <a:p>
            <a:pPr marL="285750" indent="-285750">
              <a:buFont typeface="Arial"/>
              <a:buChar char="•"/>
            </a:pPr>
            <a:r>
              <a:rPr lang="en-GB">
                <a:solidFill>
                  <a:schemeClr val="bg1"/>
                </a:solidFill>
                <a:latin typeface="Gill Sans Nova Light"/>
                <a:ea typeface="Calibri"/>
                <a:cs typeface="Calibri"/>
              </a:rPr>
              <a:t>Required </a:t>
            </a:r>
            <a:r>
              <a:rPr lang="en-GB" dirty="0">
                <a:solidFill>
                  <a:schemeClr val="bg1"/>
                </a:solidFill>
                <a:latin typeface="Gill Sans Nova Light"/>
                <a:ea typeface="Calibri"/>
                <a:cs typeface="Calibri"/>
              </a:rPr>
              <a:t>Process: Requirements that are not a design outcome, but steps that an applicant will need to take to evidence e.g. supplying specific information in a Design and Access Statement or specific plan </a:t>
            </a:r>
            <a:endParaRPr lang="en-US" dirty="0">
              <a:solidFill>
                <a:schemeClr val="bg1"/>
              </a:solidFill>
              <a:latin typeface="Gill Sans Nova Light"/>
              <a:ea typeface="Calibri"/>
              <a:cs typeface="Calibri"/>
            </a:endParaRPr>
          </a:p>
          <a:p>
            <a:endParaRPr lang="en-GB" dirty="0">
              <a:solidFill>
                <a:schemeClr val="bg1"/>
              </a:solidFill>
              <a:latin typeface="Gill Sans Nova Light"/>
              <a:ea typeface="Calibri"/>
              <a:cs typeface="Calibri"/>
            </a:endParaRPr>
          </a:p>
          <a:p>
            <a:pPr marL="285750" indent="-285750">
              <a:buFont typeface="Arial"/>
              <a:buChar char="•"/>
            </a:pPr>
            <a:r>
              <a:rPr lang="en-GB" dirty="0">
                <a:solidFill>
                  <a:schemeClr val="bg1"/>
                </a:solidFill>
                <a:latin typeface="Gill Sans Nova Light"/>
                <a:ea typeface="Calibri"/>
                <a:cs typeface="Calibri"/>
              </a:rPr>
              <a:t>Guidance: Design desirables and preferences which the authority would like to see</a:t>
            </a:r>
          </a:p>
        </p:txBody>
      </p:sp>
      <p:pic>
        <p:nvPicPr>
          <p:cNvPr id="4" name="Picture 3" descr="A screenshot of a document&#10;&#10;Description automatically generated">
            <a:extLst>
              <a:ext uri="{FF2B5EF4-FFF2-40B4-BE49-F238E27FC236}">
                <a16:creationId xmlns:a16="http://schemas.microsoft.com/office/drawing/2014/main" id="{1CFCBEAB-E833-3181-A70C-E7F5B3989F91}"/>
              </a:ext>
            </a:extLst>
          </p:cNvPr>
          <p:cNvPicPr>
            <a:picLocks noChangeAspect="1"/>
          </p:cNvPicPr>
          <p:nvPr/>
        </p:nvPicPr>
        <p:blipFill>
          <a:blip r:embed="rId7"/>
          <a:stretch>
            <a:fillRect/>
          </a:stretch>
        </p:blipFill>
        <p:spPr>
          <a:xfrm>
            <a:off x="4940076" y="365343"/>
            <a:ext cx="3961107" cy="5657589"/>
          </a:xfrm>
          <a:prstGeom prst="rect">
            <a:avLst/>
          </a:prstGeom>
        </p:spPr>
      </p:pic>
    </p:spTree>
    <p:extLst>
      <p:ext uri="{BB962C8B-B14F-4D97-AF65-F5344CB8AC3E}">
        <p14:creationId xmlns:p14="http://schemas.microsoft.com/office/powerpoint/2010/main" val="265549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34A3E431-4405-EBCF-4AB6-85DA105FD38D}"/>
              </a:ext>
            </a:extLst>
          </p:cNvPr>
          <p:cNvGrpSpPr/>
          <p:nvPr/>
        </p:nvGrpSpPr>
        <p:grpSpPr>
          <a:xfrm>
            <a:off x="-1" y="0"/>
            <a:ext cx="9144001" cy="6302598"/>
            <a:chOff x="5070478" y="2516878"/>
            <a:chExt cx="6626581" cy="4567442"/>
          </a:xfrm>
        </p:grpSpPr>
        <p:pic>
          <p:nvPicPr>
            <p:cNvPr id="25" name="Picture 24">
              <a:extLst>
                <a:ext uri="{FF2B5EF4-FFF2-40B4-BE49-F238E27FC236}">
                  <a16:creationId xmlns:a16="http://schemas.microsoft.com/office/drawing/2014/main" id="{F8FF8D09-C927-2B75-495E-F8CD4A315B28}"/>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ackgroundRemoval t="7657" b="94334" l="2650" r="96432">
                          <a14:foregroundMark x1="26198" y1="25727" x2="26198" y2="25727"/>
                          <a14:foregroundMark x1="7347" y1="62351" x2="9480" y2="76417"/>
                          <a14:foregroundMark x1="4245" y1="41900" x2="5982" y2="53350"/>
                          <a14:foregroundMark x1="9480" y1="76417" x2="19164" y2="84074"/>
                          <a14:foregroundMark x1="19164" y1="84074" x2="22222" y2="70597"/>
                          <a14:foregroundMark x1="32091" y1="82343" x2="37920" y2="89280"/>
                          <a14:foregroundMark x1="22222" y1="70597" x2="23670" y2="72320"/>
                          <a14:foregroundMark x1="61730" y1="95651" x2="70540" y2="98009"/>
                          <a14:foregroundMark x1="37920" y1="89280" x2="50521" y2="92652"/>
                          <a14:foregroundMark x1="70540" y1="98009" x2="91437" y2="95712"/>
                          <a14:foregroundMark x1="91437" y1="95712" x2="99083" y2="86371"/>
                          <a14:foregroundMark x1="99083" y1="86371" x2="99185" y2="9188"/>
                          <a14:foregroundMark x1="99185" y1="9188" x2="12232" y2="4747"/>
                          <a14:foregroundMark x1="12232" y1="4747" x2="4329" y2="9027"/>
                          <a14:foregroundMark x1="89806" y1="85758" x2="96126" y2="66003"/>
                          <a14:foregroundMark x1="96126" y1="66003" x2="91947" y2="46095"/>
                          <a14:foregroundMark x1="91947" y1="46095" x2="93476" y2="23890"/>
                          <a14:foregroundMark x1="94495" y1="9648" x2="94495" y2="9648"/>
                          <a14:foregroundMark x1="95821" y1="7657" x2="96534" y2="85452"/>
                          <a14:foregroundMark x1="64016" y1="92802" x2="80938" y2="94334"/>
                          <a14:foregroundMark x1="80938" y1="94334" x2="87666" y2="93874"/>
                          <a14:backgroundMark x1="1733" y1="7504" x2="1631" y2="47167"/>
                          <a14:backgroundMark x1="1631" y1="47167" x2="5708" y2="63247"/>
                          <a14:backgroundMark x1="5708" y1="63247" x2="3568" y2="58959"/>
                          <a14:backgroundMark x1="23853" y1="72282" x2="28644" y2="82848"/>
                          <a14:backgroundMark x1="23242" y1="72894" x2="31600" y2="83002"/>
                          <a14:backgroundMark x1="51886" y1="92956" x2="61774" y2="95559"/>
                          <a14:backgroundMark x1="61774" y1="95559" x2="51070" y2="94028"/>
                          <a14:backgroundMark x1="51070" y1="94028" x2="57390" y2="89433"/>
                        </a14:backgroundRemoval>
                      </a14:imgEffect>
                    </a14:imgLayer>
                  </a14:imgProps>
                </a:ext>
              </a:extLst>
            </a:blip>
            <a:srcRect l="35765" t="13290" r="125" b="13286"/>
            <a:stretch/>
          </p:blipFill>
          <p:spPr>
            <a:xfrm>
              <a:off x="5070478" y="2516878"/>
              <a:ext cx="5991222" cy="4567442"/>
            </a:xfrm>
            <a:prstGeom prst="rect">
              <a:avLst/>
            </a:prstGeom>
          </p:spPr>
        </p:pic>
        <p:pic>
          <p:nvPicPr>
            <p:cNvPr id="26" name="Picture 25">
              <a:extLst>
                <a:ext uri="{FF2B5EF4-FFF2-40B4-BE49-F238E27FC236}">
                  <a16:creationId xmlns:a16="http://schemas.microsoft.com/office/drawing/2014/main" id="{BD4A0EDF-AF3F-6700-7912-82CE328D04D4}"/>
                </a:ext>
              </a:extLst>
            </p:cNvPr>
            <p:cNvPicPr>
              <a:picLocks noChangeAspect="1"/>
            </p:cNvPicPr>
            <p:nvPr/>
          </p:nvPicPr>
          <p:blipFill rotWithShape="1">
            <a:blip r:embed="rId5">
              <a:duotone>
                <a:schemeClr val="bg2">
                  <a:shade val="45000"/>
                  <a:satMod val="135000"/>
                </a:schemeClr>
                <a:prstClr val="white"/>
              </a:duotone>
              <a:extLst>
                <a:ext uri="{BEBA8EAE-BF5A-486C-A8C5-ECC9F3942E4B}">
                  <a14:imgProps xmlns:a14="http://schemas.microsoft.com/office/drawing/2010/main">
                    <a14:imgLayer r:embed="rId6">
                      <a14:imgEffect>
                        <a14:backgroundRemoval t="5547" b="94295" l="2913" r="92233">
                          <a14:foregroundMark x1="6311" y1="6498" x2="58252" y2="9509"/>
                          <a14:foregroundMark x1="58252" y1="9509" x2="83010" y2="67036"/>
                          <a14:foregroundMark x1="77739" y1="76844" x2="73301" y2="85103"/>
                          <a14:foregroundMark x1="83010" y1="67036" x2="81198" y2="70407"/>
                          <a14:foregroundMark x1="73301" y1="85103" x2="20874" y2="78447"/>
                          <a14:foregroundMark x1="20874" y1="78447" x2="16505" y2="8558"/>
                          <a14:foregroundMark x1="16505" y1="8558" x2="16019" y2="8399"/>
                          <a14:foregroundMark x1="5340" y1="10777" x2="7282" y2="78605"/>
                          <a14:foregroundMark x1="7282" y1="78605" x2="52913" y2="91284"/>
                          <a14:foregroundMark x1="52913" y1="91284" x2="72816" y2="92552"/>
                          <a14:foregroundMark x1="50971" y1="92076" x2="70874" y2="94453"/>
                          <a14:foregroundMark x1="3883" y1="86371" x2="3883" y2="86371"/>
                          <a14:foregroundMark x1="3883" y1="86371" x2="3883" y2="86371"/>
                          <a14:foregroundMark x1="37379" y1="6815" x2="64078" y2="5547"/>
                          <a14:foregroundMark x1="89320" y1="53407" x2="84951" y2="64501"/>
                          <a14:foregroundMark x1="92233" y1="56101" x2="92233" y2="56101"/>
                          <a14:foregroundMark x1="72330" y1="26149" x2="73786" y2="26307"/>
                          <a14:foregroundMark x1="74272" y1="25990" x2="75728" y2="25990"/>
                          <a14:backgroundMark x1="94660" y1="79239" x2="99029" y2="63867"/>
                          <a14:backgroundMark x1="71845" y1="72583" x2="81068" y2="76070"/>
                        </a14:backgroundRemoval>
                      </a14:imgEffect>
                    </a14:imgLayer>
                  </a14:imgProps>
                </a:ext>
              </a:extLst>
            </a:blip>
            <a:srcRect l="937" t="11031" r="63834" b="12987"/>
            <a:stretch/>
          </p:blipFill>
          <p:spPr>
            <a:xfrm>
              <a:off x="11005723" y="2516878"/>
              <a:ext cx="691336" cy="4567441"/>
            </a:xfrm>
            <a:prstGeom prst="rect">
              <a:avLst/>
            </a:prstGeom>
          </p:spPr>
        </p:pic>
      </p:grpSp>
      <p:sp>
        <p:nvSpPr>
          <p:cNvPr id="27" name="Rectangle 26">
            <a:extLst>
              <a:ext uri="{FF2B5EF4-FFF2-40B4-BE49-F238E27FC236}">
                <a16:creationId xmlns:a16="http://schemas.microsoft.com/office/drawing/2014/main" id="{2836A924-5759-CFEB-1813-56687C98E9C1}"/>
              </a:ext>
            </a:extLst>
          </p:cNvPr>
          <p:cNvSpPr/>
          <p:nvPr/>
        </p:nvSpPr>
        <p:spPr>
          <a:xfrm>
            <a:off x="0" y="0"/>
            <a:ext cx="9144000" cy="6302598"/>
          </a:xfrm>
          <a:prstGeom prst="rect">
            <a:avLst/>
          </a:prstGeom>
          <a:solidFill>
            <a:srgbClr val="009A8E">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7">
            <a:extLst>
              <a:ext uri="{FF2B5EF4-FFF2-40B4-BE49-F238E27FC236}">
                <a16:creationId xmlns:a16="http://schemas.microsoft.com/office/drawing/2014/main" id="{33C66BEF-DB2C-7BA4-7004-0F33147F2785}"/>
              </a:ext>
            </a:extLst>
          </p:cNvPr>
          <p:cNvSpPr txBox="1">
            <a:spLocks/>
          </p:cNvSpPr>
          <p:nvPr/>
        </p:nvSpPr>
        <p:spPr>
          <a:xfrm>
            <a:off x="339755" y="418579"/>
            <a:ext cx="4232245" cy="95410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en-US" sz="2800" cap="all" dirty="0">
                <a:solidFill>
                  <a:schemeClr val="bg1"/>
                </a:solidFill>
                <a:latin typeface="Gill Sans Nova Light"/>
              </a:rPr>
              <a:t>Coding for a large geographic area</a:t>
            </a:r>
            <a:endParaRPr lang="en-GB" sz="2800" cap="all" dirty="0">
              <a:solidFill>
                <a:schemeClr val="bg1"/>
              </a:solidFill>
              <a:latin typeface="Gill Sans Nova Light" panose="020B0302020104020203" pitchFamily="34" charset="0"/>
            </a:endParaRPr>
          </a:p>
        </p:txBody>
      </p:sp>
      <p:sp>
        <p:nvSpPr>
          <p:cNvPr id="4" name="TextBox 1">
            <a:extLst>
              <a:ext uri="{FF2B5EF4-FFF2-40B4-BE49-F238E27FC236}">
                <a16:creationId xmlns:a16="http://schemas.microsoft.com/office/drawing/2014/main" id="{29D4A591-B7C8-211C-FA05-A02A9A8B858B}"/>
              </a:ext>
            </a:extLst>
          </p:cNvPr>
          <p:cNvSpPr txBox="1">
            <a:spLocks noChangeArrowheads="1"/>
          </p:cNvSpPr>
          <p:nvPr/>
        </p:nvSpPr>
        <p:spPr bwMode="auto">
          <a:xfrm>
            <a:off x="339755" y="1919441"/>
            <a:ext cx="4232245"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pPr>
            <a:r>
              <a:rPr lang="en-GB" dirty="0">
                <a:solidFill>
                  <a:schemeClr val="bg1"/>
                </a:solidFill>
                <a:latin typeface="Gill Sans Nova Light"/>
              </a:rPr>
              <a:t>Authority wide codes and design considerations, each with their own sub-sections – aimed at developing a holistic, top-down approach to design:</a:t>
            </a:r>
            <a:endParaRPr lang="en-GB" dirty="0">
              <a:solidFill>
                <a:schemeClr val="bg1"/>
              </a:solidFill>
              <a:latin typeface="Gill Sans Nova Light"/>
              <a:cs typeface="Arial" charset="0"/>
            </a:endParaRPr>
          </a:p>
          <a:p>
            <a:pPr marL="285750" indent="-285750">
              <a:buFont typeface="Arial"/>
              <a:buChar char="•"/>
            </a:pPr>
            <a:endParaRPr lang="en-GB" dirty="0">
              <a:solidFill>
                <a:schemeClr val="bg1"/>
              </a:solidFill>
              <a:latin typeface="Gill Sans Nova Light"/>
            </a:endParaRPr>
          </a:p>
          <a:p>
            <a:endParaRPr lang="en-GB" dirty="0">
              <a:solidFill>
                <a:schemeClr val="bg1"/>
              </a:solidFill>
              <a:latin typeface="Gill Sans Nova Light"/>
            </a:endParaRPr>
          </a:p>
          <a:p>
            <a:r>
              <a:rPr lang="en-GB" dirty="0">
                <a:solidFill>
                  <a:schemeClr val="bg1"/>
                </a:solidFill>
                <a:latin typeface="Gill Sans Nova Light"/>
              </a:rPr>
              <a:t>   </a:t>
            </a:r>
          </a:p>
          <a:p>
            <a:pPr marL="742950" lvl="1" indent="-285750">
              <a:buFont typeface="Calibri"/>
              <a:buChar char="-"/>
            </a:pPr>
            <a:endParaRPr lang="en-GB" dirty="0">
              <a:solidFill>
                <a:schemeClr val="bg1"/>
              </a:solidFill>
              <a:latin typeface="Gill Sans Nova Light"/>
            </a:endParaRPr>
          </a:p>
          <a:p>
            <a:endParaRPr lang="en-GB" dirty="0">
              <a:solidFill>
                <a:schemeClr val="bg1"/>
              </a:solidFill>
              <a:latin typeface="Gill Sans MT" panose="020B0502020104020203" pitchFamily="34" charset="0"/>
            </a:endParaRPr>
          </a:p>
          <a:p>
            <a:pPr marL="285750" indent="-285750">
              <a:buFont typeface="Arial"/>
              <a:buChar char="•"/>
            </a:pPr>
            <a:endParaRPr lang="en-GB" dirty="0">
              <a:solidFill>
                <a:schemeClr val="bg1"/>
              </a:solidFill>
              <a:latin typeface="Gill Sans MT" panose="020B0502020104020203" pitchFamily="34" charset="0"/>
            </a:endParaRPr>
          </a:p>
          <a:p>
            <a:endParaRPr lang="en-GB" sz="2800" dirty="0">
              <a:solidFill>
                <a:schemeClr val="bg1"/>
              </a:solidFill>
              <a:latin typeface="Gill Sans MT" panose="020B0502020104020203" pitchFamily="34" charset="0"/>
            </a:endParaRPr>
          </a:p>
        </p:txBody>
      </p:sp>
      <p:grpSp>
        <p:nvGrpSpPr>
          <p:cNvPr id="23" name="Group 22">
            <a:extLst>
              <a:ext uri="{FF2B5EF4-FFF2-40B4-BE49-F238E27FC236}">
                <a16:creationId xmlns:a16="http://schemas.microsoft.com/office/drawing/2014/main" id="{550DC2F8-97DF-F2D4-3A0F-88AC4B2AED2F}"/>
              </a:ext>
            </a:extLst>
          </p:cNvPr>
          <p:cNvGrpSpPr/>
          <p:nvPr/>
        </p:nvGrpSpPr>
        <p:grpSpPr>
          <a:xfrm>
            <a:off x="5030683" y="665159"/>
            <a:ext cx="3578353" cy="4934416"/>
            <a:chOff x="5225892" y="418579"/>
            <a:chExt cx="3578353" cy="4934416"/>
          </a:xfrm>
        </p:grpSpPr>
        <p:sp>
          <p:nvSpPr>
            <p:cNvPr id="15" name="TextBox 14">
              <a:extLst>
                <a:ext uri="{FF2B5EF4-FFF2-40B4-BE49-F238E27FC236}">
                  <a16:creationId xmlns:a16="http://schemas.microsoft.com/office/drawing/2014/main" id="{EDD51011-21C7-AE99-A04F-BE6401B65CB5}"/>
                </a:ext>
              </a:extLst>
            </p:cNvPr>
            <p:cNvSpPr txBox="1"/>
            <p:nvPr/>
          </p:nvSpPr>
          <p:spPr>
            <a:xfrm>
              <a:off x="5225892" y="418579"/>
              <a:ext cx="3578353" cy="609704"/>
            </a:xfrm>
            <a:prstGeom prst="rect">
              <a:avLst/>
            </a:prstGeom>
            <a:solidFill>
              <a:srgbClr val="C4D42E"/>
            </a:solidFill>
          </p:spPr>
          <p:txBody>
            <a:bodyPr wrap="square" anchor="ctr" anchorCtr="0">
              <a:noAutofit/>
            </a:bodyPr>
            <a:lstStyle/>
            <a:p>
              <a:pPr algn="ctr"/>
              <a:r>
                <a:rPr lang="en-GB" sz="1800" dirty="0">
                  <a:solidFill>
                    <a:schemeClr val="bg1"/>
                  </a:solidFill>
                  <a:latin typeface="Gill Sans Nova" panose="020B0602020104020203" pitchFamily="34" charset="0"/>
                </a:rPr>
                <a:t>ENVIRONMENT</a:t>
              </a:r>
              <a:endParaRPr lang="en-GB" dirty="0">
                <a:solidFill>
                  <a:schemeClr val="bg1"/>
                </a:solidFill>
              </a:endParaRPr>
            </a:p>
          </p:txBody>
        </p:sp>
        <p:sp>
          <p:nvSpPr>
            <p:cNvPr id="16" name="TextBox 15">
              <a:extLst>
                <a:ext uri="{FF2B5EF4-FFF2-40B4-BE49-F238E27FC236}">
                  <a16:creationId xmlns:a16="http://schemas.microsoft.com/office/drawing/2014/main" id="{AC075D39-68D7-680B-5CB4-B73D5E523BEA}"/>
                </a:ext>
              </a:extLst>
            </p:cNvPr>
            <p:cNvSpPr txBox="1"/>
            <p:nvPr/>
          </p:nvSpPr>
          <p:spPr>
            <a:xfrm>
              <a:off x="5225892" y="1134180"/>
              <a:ext cx="3578353" cy="609704"/>
            </a:xfrm>
            <a:prstGeom prst="rect">
              <a:avLst/>
            </a:prstGeom>
            <a:solidFill>
              <a:srgbClr val="0092CF"/>
            </a:solidFill>
          </p:spPr>
          <p:txBody>
            <a:bodyPr wrap="square" anchor="ctr" anchorCtr="0">
              <a:noAutofit/>
            </a:bodyPr>
            <a:lstStyle/>
            <a:p>
              <a:pPr algn="ctr"/>
              <a:r>
                <a:rPr lang="en-GB" sz="1800" dirty="0">
                  <a:solidFill>
                    <a:schemeClr val="bg1"/>
                  </a:solidFill>
                  <a:latin typeface="Gill Sans Nova" panose="020B0602020104020203" pitchFamily="34" charset="0"/>
                </a:rPr>
                <a:t>LAYOUT</a:t>
              </a:r>
              <a:endParaRPr lang="en-GB" dirty="0">
                <a:solidFill>
                  <a:schemeClr val="bg1"/>
                </a:solidFill>
              </a:endParaRPr>
            </a:p>
          </p:txBody>
        </p:sp>
        <p:sp>
          <p:nvSpPr>
            <p:cNvPr id="17" name="TextBox 16">
              <a:extLst>
                <a:ext uri="{FF2B5EF4-FFF2-40B4-BE49-F238E27FC236}">
                  <a16:creationId xmlns:a16="http://schemas.microsoft.com/office/drawing/2014/main" id="{E67B3E5B-9EF5-9565-6B3B-3B44200360B2}"/>
                </a:ext>
              </a:extLst>
            </p:cNvPr>
            <p:cNvSpPr txBox="1"/>
            <p:nvPr/>
          </p:nvSpPr>
          <p:spPr>
            <a:xfrm>
              <a:off x="5225892" y="1853069"/>
              <a:ext cx="3578353" cy="609704"/>
            </a:xfrm>
            <a:prstGeom prst="rect">
              <a:avLst/>
            </a:prstGeom>
            <a:solidFill>
              <a:srgbClr val="A54499"/>
            </a:solidFill>
          </p:spPr>
          <p:txBody>
            <a:bodyPr wrap="square" anchor="ctr" anchorCtr="0">
              <a:noAutofit/>
            </a:bodyPr>
            <a:lstStyle/>
            <a:p>
              <a:pPr algn="ctr"/>
              <a:r>
                <a:rPr lang="en-GB" sz="1800" dirty="0">
                  <a:solidFill>
                    <a:schemeClr val="bg1"/>
                  </a:solidFill>
                  <a:latin typeface="Gill Sans Nova" panose="020B0602020104020203" pitchFamily="34" charset="0"/>
                </a:rPr>
                <a:t>PUBLIC OPEN SPACE</a:t>
              </a:r>
              <a:endParaRPr lang="en-GB" dirty="0">
                <a:solidFill>
                  <a:schemeClr val="bg1"/>
                </a:solidFill>
              </a:endParaRPr>
            </a:p>
          </p:txBody>
        </p:sp>
        <p:sp>
          <p:nvSpPr>
            <p:cNvPr id="18" name="TextBox 17">
              <a:extLst>
                <a:ext uri="{FF2B5EF4-FFF2-40B4-BE49-F238E27FC236}">
                  <a16:creationId xmlns:a16="http://schemas.microsoft.com/office/drawing/2014/main" id="{F24299A4-820D-F39A-4DD9-7CA6377359D1}"/>
                </a:ext>
              </a:extLst>
            </p:cNvPr>
            <p:cNvSpPr txBox="1"/>
            <p:nvPr/>
          </p:nvSpPr>
          <p:spPr>
            <a:xfrm>
              <a:off x="5225892" y="2571958"/>
              <a:ext cx="3578353" cy="609704"/>
            </a:xfrm>
            <a:prstGeom prst="rect">
              <a:avLst/>
            </a:prstGeom>
            <a:solidFill>
              <a:srgbClr val="EC008C"/>
            </a:solidFill>
          </p:spPr>
          <p:txBody>
            <a:bodyPr wrap="square" anchor="ctr" anchorCtr="0">
              <a:noAutofit/>
            </a:bodyPr>
            <a:lstStyle/>
            <a:p>
              <a:pPr algn="ctr"/>
              <a:r>
                <a:rPr lang="en-GB" sz="1800" dirty="0">
                  <a:solidFill>
                    <a:schemeClr val="bg1"/>
                  </a:solidFill>
                  <a:latin typeface="Gill Sans Nova" panose="020B0602020104020203" pitchFamily="34" charset="0"/>
                </a:rPr>
                <a:t>BLOCK</a:t>
              </a:r>
              <a:endParaRPr lang="en-GB" dirty="0">
                <a:solidFill>
                  <a:schemeClr val="bg1"/>
                </a:solidFill>
              </a:endParaRPr>
            </a:p>
          </p:txBody>
        </p:sp>
        <p:sp>
          <p:nvSpPr>
            <p:cNvPr id="19" name="TextBox 18">
              <a:extLst>
                <a:ext uri="{FF2B5EF4-FFF2-40B4-BE49-F238E27FC236}">
                  <a16:creationId xmlns:a16="http://schemas.microsoft.com/office/drawing/2014/main" id="{5F20A584-5383-CF26-F7A8-6755C960C672}"/>
                </a:ext>
              </a:extLst>
            </p:cNvPr>
            <p:cNvSpPr txBox="1"/>
            <p:nvPr/>
          </p:nvSpPr>
          <p:spPr>
            <a:xfrm>
              <a:off x="5225892" y="3299722"/>
              <a:ext cx="3578353" cy="609704"/>
            </a:xfrm>
            <a:prstGeom prst="rect">
              <a:avLst/>
            </a:prstGeom>
            <a:solidFill>
              <a:srgbClr val="C41130"/>
            </a:solidFill>
          </p:spPr>
          <p:txBody>
            <a:bodyPr wrap="square" anchor="ctr" anchorCtr="0">
              <a:noAutofit/>
            </a:bodyPr>
            <a:lstStyle/>
            <a:p>
              <a:pPr algn="ctr"/>
              <a:r>
                <a:rPr lang="en-GB" sz="1800" dirty="0">
                  <a:solidFill>
                    <a:schemeClr val="bg1"/>
                  </a:solidFill>
                  <a:latin typeface="Gill Sans Nova" panose="020B0602020104020203" pitchFamily="34" charset="0"/>
                </a:rPr>
                <a:t>STREET DESIGN</a:t>
              </a:r>
              <a:endParaRPr lang="en-GB" dirty="0">
                <a:solidFill>
                  <a:schemeClr val="bg1"/>
                </a:solidFill>
              </a:endParaRPr>
            </a:p>
          </p:txBody>
        </p:sp>
        <p:sp>
          <p:nvSpPr>
            <p:cNvPr id="20" name="TextBox 19">
              <a:extLst>
                <a:ext uri="{FF2B5EF4-FFF2-40B4-BE49-F238E27FC236}">
                  <a16:creationId xmlns:a16="http://schemas.microsoft.com/office/drawing/2014/main" id="{4DFDB3F9-12FD-C210-E1D0-977CAC4A2A29}"/>
                </a:ext>
              </a:extLst>
            </p:cNvPr>
            <p:cNvSpPr txBox="1"/>
            <p:nvPr/>
          </p:nvSpPr>
          <p:spPr>
            <a:xfrm>
              <a:off x="5225892" y="4019403"/>
              <a:ext cx="3578353" cy="609704"/>
            </a:xfrm>
            <a:prstGeom prst="rect">
              <a:avLst/>
            </a:prstGeom>
            <a:solidFill>
              <a:srgbClr val="F15522"/>
            </a:solidFill>
          </p:spPr>
          <p:txBody>
            <a:bodyPr wrap="square" anchor="ctr" anchorCtr="0">
              <a:noAutofit/>
            </a:bodyPr>
            <a:lstStyle/>
            <a:p>
              <a:pPr algn="ctr"/>
              <a:r>
                <a:rPr lang="en-GB" sz="1800" dirty="0">
                  <a:solidFill>
                    <a:schemeClr val="bg1"/>
                  </a:solidFill>
                  <a:latin typeface="Gill Sans Nova" panose="020B0602020104020203" pitchFamily="34" charset="0"/>
                </a:rPr>
                <a:t>PLOT</a:t>
              </a:r>
              <a:endParaRPr lang="en-GB" dirty="0">
                <a:solidFill>
                  <a:schemeClr val="bg1"/>
                </a:solidFill>
              </a:endParaRPr>
            </a:p>
          </p:txBody>
        </p:sp>
        <p:sp>
          <p:nvSpPr>
            <p:cNvPr id="21" name="TextBox 20">
              <a:extLst>
                <a:ext uri="{FF2B5EF4-FFF2-40B4-BE49-F238E27FC236}">
                  <a16:creationId xmlns:a16="http://schemas.microsoft.com/office/drawing/2014/main" id="{925F237B-9968-7182-29AC-97E6AC9BD7BF}"/>
                </a:ext>
              </a:extLst>
            </p:cNvPr>
            <p:cNvSpPr txBox="1"/>
            <p:nvPr/>
          </p:nvSpPr>
          <p:spPr>
            <a:xfrm>
              <a:off x="5225892" y="4743291"/>
              <a:ext cx="3578353" cy="609704"/>
            </a:xfrm>
            <a:prstGeom prst="rect">
              <a:avLst/>
            </a:prstGeom>
            <a:solidFill>
              <a:srgbClr val="FFE512"/>
            </a:solidFill>
          </p:spPr>
          <p:txBody>
            <a:bodyPr wrap="square" anchor="ctr" anchorCtr="0">
              <a:noAutofit/>
            </a:bodyPr>
            <a:lstStyle/>
            <a:p>
              <a:pPr algn="ctr"/>
              <a:r>
                <a:rPr lang="en-GB" sz="1800" dirty="0">
                  <a:solidFill>
                    <a:schemeClr val="bg1"/>
                  </a:solidFill>
                  <a:latin typeface="Gill Sans Nova" panose="020B0602020104020203" pitchFamily="34" charset="0"/>
                </a:rPr>
                <a:t>BUILDING</a:t>
              </a:r>
              <a:endParaRPr lang="en-GB" dirty="0">
                <a:solidFill>
                  <a:schemeClr val="bg1"/>
                </a:solidFill>
              </a:endParaRPr>
            </a:p>
          </p:txBody>
        </p:sp>
      </p:grpSp>
    </p:spTree>
    <p:extLst>
      <p:ext uri="{BB962C8B-B14F-4D97-AF65-F5344CB8AC3E}">
        <p14:creationId xmlns:p14="http://schemas.microsoft.com/office/powerpoint/2010/main" val="4036444366"/>
      </p:ext>
    </p:extLst>
  </p:cSld>
  <p:clrMapOvr>
    <a:masterClrMapping/>
  </p:clrMapOvr>
</p:sld>
</file>

<file path=ppt/theme/theme1.xml><?xml version="1.0" encoding="utf-8"?>
<a:theme xmlns:a="http://schemas.openxmlformats.org/drawingml/2006/main" name="Theme5">
  <a:themeElements>
    <a:clrScheme name="Custom 2">
      <a:dk1>
        <a:srgbClr val="000000"/>
      </a:dk1>
      <a:lt1>
        <a:srgbClr val="FFFFFF"/>
      </a:lt1>
      <a:dk2>
        <a:srgbClr val="434342"/>
      </a:dk2>
      <a:lt2>
        <a:srgbClr val="CDD7D9"/>
      </a:lt2>
      <a:accent1>
        <a:srgbClr val="08A1D9"/>
      </a:accent1>
      <a:accent2>
        <a:srgbClr val="00B050"/>
      </a:accent2>
      <a:accent3>
        <a:srgbClr val="08A1D9"/>
      </a:accent3>
      <a:accent4>
        <a:srgbClr val="FFFF00"/>
      </a:accent4>
      <a:accent5>
        <a:srgbClr val="0070C0"/>
      </a:accent5>
      <a:accent6>
        <a:srgbClr val="FFC000"/>
      </a:accent6>
      <a:hlink>
        <a:srgbClr val="7030A0"/>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cd40b0e-8fe7-48eb-b089-853be5eb8d5b">
      <Terms xmlns="http://schemas.microsoft.com/office/infopath/2007/PartnerControls"/>
    </lcf76f155ced4ddcb4097134ff3c332f>
    <TaxCatchAll xmlns="b20e9d48-cd03-43df-81ea-168d27c0e67a" xsi:nil="true"/>
    <SharedWithUsers xmlns="b20e9d48-cd03-43df-81ea-168d27c0e67a">
      <UserInfo>
        <DisplayName>Mark Boyd</DisplayName>
        <AccountId>153</AccountId>
        <AccountType/>
      </UserInfo>
      <UserInfo>
        <DisplayName>Andrew Uttley</DisplayName>
        <AccountId>13</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600A1B56260047B57BDCA33E13A345" ma:contentTypeVersion="14" ma:contentTypeDescription="Create a new document." ma:contentTypeScope="" ma:versionID="f4943b4591b8afe96697474410abf85b">
  <xsd:schema xmlns:xsd="http://www.w3.org/2001/XMLSchema" xmlns:xs="http://www.w3.org/2001/XMLSchema" xmlns:p="http://schemas.microsoft.com/office/2006/metadata/properties" xmlns:ns2="ecd40b0e-8fe7-48eb-b089-853be5eb8d5b" xmlns:ns3="b20e9d48-cd03-43df-81ea-168d27c0e67a" targetNamespace="http://schemas.microsoft.com/office/2006/metadata/properties" ma:root="true" ma:fieldsID="413665f71257dc63d16f43ba3faa2204" ns2:_="" ns3:_="">
    <xsd:import namespace="ecd40b0e-8fe7-48eb-b089-853be5eb8d5b"/>
    <xsd:import namespace="b20e9d48-cd03-43df-81ea-168d27c0e67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d40b0e-8fe7-48eb-b089-853be5eb8d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0d38343-8b12-4f64-926b-082e7a0630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20e9d48-cd03-43df-81ea-168d27c0e67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c9fee865-92d2-44e1-bb49-0748a47ee180}" ma:internalName="TaxCatchAll" ma:showField="CatchAllData" ma:web="b20e9d48-cd03-43df-81ea-168d27c0e6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5B33CB-DE2B-4A7D-BC6C-32675771DF15}">
  <ds:schemaRefs>
    <ds:schemaRef ds:uri="http://schemas.microsoft.com/sharepoint/v3/contenttype/forms"/>
  </ds:schemaRefs>
</ds:datastoreItem>
</file>

<file path=customXml/itemProps2.xml><?xml version="1.0" encoding="utf-8"?>
<ds:datastoreItem xmlns:ds="http://schemas.openxmlformats.org/officeDocument/2006/customXml" ds:itemID="{F5D5EFFA-6F4E-40CD-955C-C6D14B32716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20e9d48-cd03-43df-81ea-168d27c0e67a"/>
    <ds:schemaRef ds:uri="http://purl.org/dc/terms/"/>
    <ds:schemaRef ds:uri="ecd40b0e-8fe7-48eb-b089-853be5eb8d5b"/>
    <ds:schemaRef ds:uri="http://www.w3.org/XML/1998/namespace"/>
    <ds:schemaRef ds:uri="http://purl.org/dc/dcmitype/"/>
  </ds:schemaRefs>
</ds:datastoreItem>
</file>

<file path=customXml/itemProps3.xml><?xml version="1.0" encoding="utf-8"?>
<ds:datastoreItem xmlns:ds="http://schemas.openxmlformats.org/officeDocument/2006/customXml" ds:itemID="{D418345E-76AA-4EF0-B882-CB6C3895CC2B}">
  <ds:schemaRefs>
    <ds:schemaRef ds:uri="b20e9d48-cd03-43df-81ea-168d27c0e67a"/>
    <ds:schemaRef ds:uri="ecd40b0e-8fe7-48eb-b089-853be5eb8d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Green theme</Template>
  <TotalTime>5007</TotalTime>
  <Words>1267</Words>
  <Application>Microsoft Office PowerPoint</Application>
  <PresentationFormat>On-screen Show (4:3)</PresentationFormat>
  <Paragraphs>124</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Arial,Sans-Serif</vt:lpstr>
      <vt:lpstr>Calibri</vt:lpstr>
      <vt:lpstr>Gill Sans MT</vt:lpstr>
      <vt:lpstr>Gill Sans Nova</vt:lpstr>
      <vt:lpstr>Gill Sans Nova Light</vt:lpstr>
      <vt:lpstr>Segoe UI</vt:lpstr>
      <vt:lpstr>Theme5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Uttley</dc:creator>
  <cp:lastModifiedBy>Stephen Barker</cp:lastModifiedBy>
  <cp:revision>3</cp:revision>
  <dcterms:created xsi:type="dcterms:W3CDTF">2024-03-14T15:29:06Z</dcterms:created>
  <dcterms:modified xsi:type="dcterms:W3CDTF">2024-03-25T15:03:30Z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4828c0-bf9e-487a-a999-4cc0afddd2a0_Enabled">
    <vt:lpwstr>true</vt:lpwstr>
  </property>
  <property fmtid="{D5CDD505-2E9C-101B-9397-08002B2CF9AE}" pid="3" name="MSIP_Label_2a4828c0-bf9e-487a-a999-4cc0afddd2a0_SetDate">
    <vt:lpwstr>2024-03-14T15:36:43Z</vt:lpwstr>
  </property>
  <property fmtid="{D5CDD505-2E9C-101B-9397-08002B2CF9AE}" pid="4" name="MSIP_Label_2a4828c0-bf9e-487a-a999-4cc0afddd2a0_Method">
    <vt:lpwstr>Standard</vt:lpwstr>
  </property>
  <property fmtid="{D5CDD505-2E9C-101B-9397-08002B2CF9AE}" pid="5" name="MSIP_Label_2a4828c0-bf9e-487a-a999-4cc0afddd2a0_Name">
    <vt:lpwstr>Not Sensitive</vt:lpwstr>
  </property>
  <property fmtid="{D5CDD505-2E9C-101B-9397-08002B2CF9AE}" pid="6" name="MSIP_Label_2a4828c0-bf9e-487a-a999-4cc0afddd2a0_SiteId">
    <vt:lpwstr>351368d1-9b5a-4c8b-ac76-f39b4c7dd76c</vt:lpwstr>
  </property>
  <property fmtid="{D5CDD505-2E9C-101B-9397-08002B2CF9AE}" pid="7" name="MSIP_Label_2a4828c0-bf9e-487a-a999-4cc0afddd2a0_ActionId">
    <vt:lpwstr>91df8296-142b-46b0-b2c7-c5252421b93b</vt:lpwstr>
  </property>
  <property fmtid="{D5CDD505-2E9C-101B-9397-08002B2CF9AE}" pid="8" name="MSIP_Label_2a4828c0-bf9e-487a-a999-4cc0afddd2a0_ContentBits">
    <vt:lpwstr>0</vt:lpwstr>
  </property>
  <property fmtid="{D5CDD505-2E9C-101B-9397-08002B2CF9AE}" pid="9" name="ContentTypeId">
    <vt:lpwstr>0x0101007A600A1B56260047B57BDCA33E13A345</vt:lpwstr>
  </property>
  <property fmtid="{D5CDD505-2E9C-101B-9397-08002B2CF9AE}" pid="10" name="MediaServiceImageTags">
    <vt:lpwstr/>
  </property>
</Properties>
</file>