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261" r:id="rId5"/>
    <p:sldId id="259" r:id="rId6"/>
    <p:sldId id="2147139432" r:id="rId7"/>
    <p:sldId id="2147139307" r:id="rId8"/>
    <p:sldId id="2134805742" r:id="rId9"/>
    <p:sldId id="2147139409" r:id="rId10"/>
    <p:sldId id="2147139398" r:id="rId11"/>
    <p:sldId id="2147139314" r:id="rId12"/>
    <p:sldId id="2147139422" r:id="rId13"/>
    <p:sldId id="2147139423" r:id="rId14"/>
    <p:sldId id="2147139410" r:id="rId15"/>
    <p:sldId id="2147139419" r:id="rId16"/>
    <p:sldId id="2147139142" r:id="rId17"/>
    <p:sldId id="2147139403" r:id="rId18"/>
    <p:sldId id="2147139430" r:id="rId19"/>
    <p:sldId id="2147139435" r:id="rId20"/>
    <p:sldId id="2147139436" r:id="rId21"/>
    <p:sldId id="2147139316" r:id="rId22"/>
    <p:sldId id="2147139405" r:id="rId23"/>
    <p:sldId id="2147139437" r:id="rId24"/>
    <p:sldId id="2147139414" r:id="rId25"/>
    <p:sldId id="2147139413" r:id="rId26"/>
    <p:sldId id="2147139396" r:id="rId27"/>
    <p:sldId id="2147139399" r:id="rId28"/>
    <p:sldId id="2147139352" r:id="rId29"/>
    <p:sldId id="2147139415" r:id="rId30"/>
    <p:sldId id="2147139433" r:id="rId31"/>
    <p:sldId id="2147139431" r:id="rId32"/>
    <p:sldId id="2147139104" r:id="rId33"/>
    <p:sldId id="2147139200" r:id="rId34"/>
    <p:sldId id="2147139169" r:id="rId35"/>
    <p:sldId id="2147139170" r:id="rId36"/>
    <p:sldId id="2147139353" r:id="rId37"/>
    <p:sldId id="2147139311" r:id="rId38"/>
    <p:sldId id="2147139347" r:id="rId39"/>
    <p:sldId id="2147139344" r:id="rId40"/>
    <p:sldId id="2147139196" r:id="rId41"/>
    <p:sldId id="2147139201" r:id="rId42"/>
    <p:sldId id="2147139371" r:id="rId43"/>
    <p:sldId id="2147139370" r:id="rId44"/>
    <p:sldId id="2147139351" r:id="rId45"/>
    <p:sldId id="2147139251" r:id="rId46"/>
    <p:sldId id="1534" r:id="rId47"/>
    <p:sldId id="2147139438" r:id="rId48"/>
    <p:sldId id="2147139439" r:id="rId49"/>
    <p:sldId id="2147139424" r:id="rId50"/>
    <p:sldId id="2147139421" r:id="rId51"/>
    <p:sldId id="21471394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89439E-128D-B556-AE85-76DFB0D59836}" name="Rachel Murtagh" initials="RM" userId="S::Rachel.Murtagh@local.gov.uk::4b634a27-c375-4c7b-bd70-17552ddc5977" providerId="AD"/>
  <p188:author id="{D67155B3-785C-51E8-2094-DE9FF8344AE8}" name="Piran Borlase-Hendry" initials="PB" userId="S::Piran.Borlase-Hendry@northyorks.gov.uk::8e5d6ba9-5c2e-4587-8805-79aebc5712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200"/>
    <a:srgbClr val="008000"/>
    <a:srgbClr val="228B22"/>
    <a:srgbClr val="FF99CC"/>
    <a:srgbClr val="FF0066"/>
    <a:srgbClr val="FFCC66"/>
    <a:srgbClr val="4D4D4D"/>
    <a:srgbClr val="5F5F5F"/>
    <a:srgbClr val="6600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5D4C0-5051-49D7-9D1A-CA652F924BDF}" v="3" dt="2026-04-30T13:26:46.9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224" autoAdjust="0"/>
  </p:normalViewPr>
  <p:slideViewPr>
    <p:cSldViewPr snapToGrid="0">
      <p:cViewPr varScale="1">
        <p:scale>
          <a:sx n="58" d="100"/>
          <a:sy n="58" d="100"/>
        </p:scale>
        <p:origin x="964" y="28"/>
      </p:cViewPr>
      <p:guideLst/>
    </p:cSldViewPr>
  </p:slideViewPr>
  <p:notesTextViewPr>
    <p:cViewPr>
      <p:scale>
        <a:sx n="1" d="1"/>
        <a:sy n="1" d="1"/>
      </p:scale>
      <p:origin x="0" y="0"/>
    </p:cViewPr>
  </p:notesTextViewPr>
  <p:sorterViewPr>
    <p:cViewPr>
      <p:scale>
        <a:sx n="50" d="100"/>
        <a:sy n="50" d="100"/>
      </p:scale>
      <p:origin x="0" y="-3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Murtagh" userId="4b634a27-c375-4c7b-bd70-17552ddc5977" providerId="ADAL" clId="{D0EAD609-F672-4827-8D92-A67ED7121989}"/>
    <pc:docChg chg="undo custSel addSld delSld modSld sldOrd modMainMaster">
      <pc:chgData name="Rachel Murtagh" userId="4b634a27-c375-4c7b-bd70-17552ddc5977" providerId="ADAL" clId="{D0EAD609-F672-4827-8D92-A67ED7121989}" dt="2026-04-30T13:38:54.107" v="1844" actId="47"/>
      <pc:docMkLst>
        <pc:docMk/>
      </pc:docMkLst>
      <pc:sldChg chg="delSp modSp mod">
        <pc:chgData name="Rachel Murtagh" userId="4b634a27-c375-4c7b-bd70-17552ddc5977" providerId="ADAL" clId="{D0EAD609-F672-4827-8D92-A67ED7121989}" dt="2026-04-30T13:24:19.999" v="1676" actId="20577"/>
        <pc:sldMkLst>
          <pc:docMk/>
          <pc:sldMk cId="4222463174" sldId="259"/>
        </pc:sldMkLst>
        <pc:spChg chg="mod">
          <ac:chgData name="Rachel Murtagh" userId="4b634a27-c375-4c7b-bd70-17552ddc5977" providerId="ADAL" clId="{D0EAD609-F672-4827-8D92-A67ED7121989}" dt="2026-04-30T13:22:15.844" v="1654" actId="20577"/>
          <ac:spMkLst>
            <pc:docMk/>
            <pc:sldMk cId="4222463174" sldId="259"/>
            <ac:spMk id="5" creationId="{E1ED7796-F410-DCCC-84B6-3FB93CEC175B}"/>
          </ac:spMkLst>
        </pc:spChg>
        <pc:spChg chg="mod">
          <ac:chgData name="Rachel Murtagh" userId="4b634a27-c375-4c7b-bd70-17552ddc5977" providerId="ADAL" clId="{D0EAD609-F672-4827-8D92-A67ED7121989}" dt="2026-04-30T13:24:19.999" v="1676" actId="20577"/>
          <ac:spMkLst>
            <pc:docMk/>
            <pc:sldMk cId="4222463174" sldId="259"/>
            <ac:spMk id="16" creationId="{DD0BFE70-912F-9ED8-19B4-C585AED2CE64}"/>
          </ac:spMkLst>
        </pc:spChg>
        <pc:picChg chg="del">
          <ac:chgData name="Rachel Murtagh" userId="4b634a27-c375-4c7b-bd70-17552ddc5977" providerId="ADAL" clId="{D0EAD609-F672-4827-8D92-A67ED7121989}" dt="2026-04-30T13:22:51.077" v="1655" actId="478"/>
          <ac:picMkLst>
            <pc:docMk/>
            <pc:sldMk cId="4222463174" sldId="259"/>
            <ac:picMk id="4" creationId="{41D162F2-08A1-24F2-7F8B-4174A3937B9B}"/>
          </ac:picMkLst>
        </pc:picChg>
      </pc:sldChg>
      <pc:sldChg chg="delSp modSp mod">
        <pc:chgData name="Rachel Murtagh" userId="4b634a27-c375-4c7b-bd70-17552ddc5977" providerId="ADAL" clId="{D0EAD609-F672-4827-8D92-A67ED7121989}" dt="2026-04-30T13:21:41.145" v="1633" actId="478"/>
        <pc:sldMkLst>
          <pc:docMk/>
          <pc:sldMk cId="250264041" sldId="261"/>
        </pc:sldMkLst>
        <pc:spChg chg="mod">
          <ac:chgData name="Rachel Murtagh" userId="4b634a27-c375-4c7b-bd70-17552ddc5977" providerId="ADAL" clId="{D0EAD609-F672-4827-8D92-A67ED7121989}" dt="2026-04-30T13:21:38.494" v="1632" actId="20577"/>
          <ac:spMkLst>
            <pc:docMk/>
            <pc:sldMk cId="250264041" sldId="261"/>
            <ac:spMk id="3" creationId="{5056B856-4FEA-F079-C814-D5B7B0A69C60}"/>
          </ac:spMkLst>
        </pc:spChg>
        <pc:picChg chg="del">
          <ac:chgData name="Rachel Murtagh" userId="4b634a27-c375-4c7b-bd70-17552ddc5977" providerId="ADAL" clId="{D0EAD609-F672-4827-8D92-A67ED7121989}" dt="2026-04-30T13:21:41.145" v="1633" actId="478"/>
          <ac:picMkLst>
            <pc:docMk/>
            <pc:sldMk cId="250264041" sldId="261"/>
            <ac:picMk id="1030" creationId="{A41B4133-265A-831C-0CC2-F74A5E8C9CEF}"/>
          </ac:picMkLst>
        </pc:picChg>
      </pc:sldChg>
      <pc:sldChg chg="del">
        <pc:chgData name="Rachel Murtagh" userId="4b634a27-c375-4c7b-bd70-17552ddc5977" providerId="ADAL" clId="{D0EAD609-F672-4827-8D92-A67ED7121989}" dt="2026-04-30T13:37:33.587" v="1843" actId="47"/>
        <pc:sldMkLst>
          <pc:docMk/>
          <pc:sldMk cId="1792997764" sldId="2134805674"/>
        </pc:sldMkLst>
      </pc:sldChg>
      <pc:sldChg chg="del">
        <pc:chgData name="Rachel Murtagh" userId="4b634a27-c375-4c7b-bd70-17552ddc5977" providerId="ADAL" clId="{D0EAD609-F672-4827-8D92-A67ED7121989}" dt="2026-04-30T13:37:12.833" v="1842" actId="47"/>
        <pc:sldMkLst>
          <pc:docMk/>
          <pc:sldMk cId="2546635155" sldId="2147139404"/>
        </pc:sldMkLst>
      </pc:sldChg>
      <pc:sldChg chg="modSp mod">
        <pc:chgData name="Rachel Murtagh" userId="4b634a27-c375-4c7b-bd70-17552ddc5977" providerId="ADAL" clId="{D0EAD609-F672-4827-8D92-A67ED7121989}" dt="2026-04-30T13:34:08.733" v="1841" actId="20577"/>
        <pc:sldMkLst>
          <pc:docMk/>
          <pc:sldMk cId="3514152575" sldId="2147139406"/>
        </pc:sldMkLst>
        <pc:spChg chg="mod">
          <ac:chgData name="Rachel Murtagh" userId="4b634a27-c375-4c7b-bd70-17552ddc5977" providerId="ADAL" clId="{D0EAD609-F672-4827-8D92-A67ED7121989}" dt="2026-04-30T13:34:08.733" v="1841" actId="20577"/>
          <ac:spMkLst>
            <pc:docMk/>
            <pc:sldMk cId="3514152575" sldId="2147139406"/>
            <ac:spMk id="12" creationId="{0590F19C-0C63-DECE-78BD-F5E0A0D927B1}"/>
          </ac:spMkLst>
        </pc:spChg>
      </pc:sldChg>
      <pc:sldChg chg="del">
        <pc:chgData name="Rachel Murtagh" userId="4b634a27-c375-4c7b-bd70-17552ddc5977" providerId="ADAL" clId="{D0EAD609-F672-4827-8D92-A67ED7121989}" dt="2026-04-30T13:32:22.588" v="1732" actId="47"/>
        <pc:sldMkLst>
          <pc:docMk/>
          <pc:sldMk cId="1448985659" sldId="2147139416"/>
        </pc:sldMkLst>
      </pc:sldChg>
      <pc:sldChg chg="addSp modSp mod">
        <pc:chgData name="Rachel Murtagh" userId="4b634a27-c375-4c7b-bd70-17552ddc5977" providerId="ADAL" clId="{D0EAD609-F672-4827-8D92-A67ED7121989}" dt="2026-04-30T13:33:48.758" v="1790" actId="14100"/>
        <pc:sldMkLst>
          <pc:docMk/>
          <pc:sldMk cId="1842561543" sldId="2147139421"/>
        </pc:sldMkLst>
        <pc:spChg chg="mod">
          <ac:chgData name="Rachel Murtagh" userId="4b634a27-c375-4c7b-bd70-17552ddc5977" providerId="ADAL" clId="{D0EAD609-F672-4827-8D92-A67ED7121989}" dt="2026-04-30T13:33:48.758" v="1790" actId="14100"/>
          <ac:spMkLst>
            <pc:docMk/>
            <pc:sldMk cId="1842561543" sldId="2147139421"/>
            <ac:spMk id="3" creationId="{F7E527C1-A51E-0092-DFBB-C2B418806280}"/>
          </ac:spMkLst>
        </pc:spChg>
        <pc:picChg chg="add mod">
          <ac:chgData name="Rachel Murtagh" userId="4b634a27-c375-4c7b-bd70-17552ddc5977" providerId="ADAL" clId="{D0EAD609-F672-4827-8D92-A67ED7121989}" dt="2026-04-30T13:33:40.164" v="1788" actId="1076"/>
          <ac:picMkLst>
            <pc:docMk/>
            <pc:sldMk cId="1842561543" sldId="2147139421"/>
            <ac:picMk id="5" creationId="{CE33416C-61FC-6FA9-9E43-55765817C600}"/>
          </ac:picMkLst>
        </pc:picChg>
      </pc:sldChg>
      <pc:sldChg chg="delSp modSp mod">
        <pc:chgData name="Rachel Murtagh" userId="4b634a27-c375-4c7b-bd70-17552ddc5977" providerId="ADAL" clId="{D0EAD609-F672-4827-8D92-A67ED7121989}" dt="2026-04-30T13:33:07.257" v="1771" actId="21"/>
        <pc:sldMkLst>
          <pc:docMk/>
          <pc:sldMk cId="1574495001" sldId="2147139424"/>
        </pc:sldMkLst>
        <pc:spChg chg="mod">
          <ac:chgData name="Rachel Murtagh" userId="4b634a27-c375-4c7b-bd70-17552ddc5977" providerId="ADAL" clId="{D0EAD609-F672-4827-8D92-A67ED7121989}" dt="2026-04-30T13:32:35.249" v="1744" actId="20577"/>
          <ac:spMkLst>
            <pc:docMk/>
            <pc:sldMk cId="1574495001" sldId="2147139424"/>
            <ac:spMk id="3" creationId="{A1DF85A8-0563-3E1B-7693-7BB653FD8224}"/>
          </ac:spMkLst>
        </pc:spChg>
        <pc:spChg chg="mod">
          <ac:chgData name="Rachel Murtagh" userId="4b634a27-c375-4c7b-bd70-17552ddc5977" providerId="ADAL" clId="{D0EAD609-F672-4827-8D92-A67ED7121989}" dt="2026-04-30T13:32:56.014" v="1770" actId="20577"/>
          <ac:spMkLst>
            <pc:docMk/>
            <pc:sldMk cId="1574495001" sldId="2147139424"/>
            <ac:spMk id="5" creationId="{289C0F97-E0B8-FC30-DD4D-D22EAFFFE58E}"/>
          </ac:spMkLst>
        </pc:spChg>
        <pc:spChg chg="mod">
          <ac:chgData name="Rachel Murtagh" userId="4b634a27-c375-4c7b-bd70-17552ddc5977" providerId="ADAL" clId="{D0EAD609-F672-4827-8D92-A67ED7121989}" dt="2026-04-30T13:32:48.230" v="1761" actId="20577"/>
          <ac:spMkLst>
            <pc:docMk/>
            <pc:sldMk cId="1574495001" sldId="2147139424"/>
            <ac:spMk id="6" creationId="{B7B07E0D-E64B-F51C-3226-3189682601FB}"/>
          </ac:spMkLst>
        </pc:spChg>
        <pc:spChg chg="del">
          <ac:chgData name="Rachel Murtagh" userId="4b634a27-c375-4c7b-bd70-17552ddc5977" providerId="ADAL" clId="{D0EAD609-F672-4827-8D92-A67ED7121989}" dt="2026-04-30T13:33:07.257" v="1771" actId="21"/>
          <ac:spMkLst>
            <pc:docMk/>
            <pc:sldMk cId="1574495001" sldId="2147139424"/>
            <ac:spMk id="7" creationId="{83CE15C7-B739-F5E4-F0EB-3BDE23E584ED}"/>
          </ac:spMkLst>
        </pc:spChg>
      </pc:sldChg>
      <pc:sldChg chg="modSp mod">
        <pc:chgData name="Rachel Murtagh" userId="4b634a27-c375-4c7b-bd70-17552ddc5977" providerId="ADAL" clId="{D0EAD609-F672-4827-8D92-A67ED7121989}" dt="2026-04-30T13:25:27.325" v="1678" actId="1076"/>
        <pc:sldMkLst>
          <pc:docMk/>
          <pc:sldMk cId="3603226196" sldId="2147139430"/>
        </pc:sldMkLst>
        <pc:picChg chg="mod">
          <ac:chgData name="Rachel Murtagh" userId="4b634a27-c375-4c7b-bd70-17552ddc5977" providerId="ADAL" clId="{D0EAD609-F672-4827-8D92-A67ED7121989}" dt="2026-04-30T13:25:27.325" v="1678" actId="1076"/>
          <ac:picMkLst>
            <pc:docMk/>
            <pc:sldMk cId="3603226196" sldId="2147139430"/>
            <ac:picMk id="5" creationId="{9B083EA8-1543-0983-7DB3-17EA876DF4B5}"/>
          </ac:picMkLst>
        </pc:picChg>
      </pc:sldChg>
      <pc:sldChg chg="delSp modSp mod">
        <pc:chgData name="Rachel Murtagh" userId="4b634a27-c375-4c7b-bd70-17552ddc5977" providerId="ADAL" clId="{D0EAD609-F672-4827-8D92-A67ED7121989}" dt="2026-04-30T13:28:03.194" v="1699" actId="478"/>
        <pc:sldMkLst>
          <pc:docMk/>
          <pc:sldMk cId="1930380288" sldId="2147139431"/>
        </pc:sldMkLst>
        <pc:spChg chg="del">
          <ac:chgData name="Rachel Murtagh" userId="4b634a27-c375-4c7b-bd70-17552ddc5977" providerId="ADAL" clId="{D0EAD609-F672-4827-8D92-A67ED7121989}" dt="2026-04-30T13:28:03.194" v="1699" actId="478"/>
          <ac:spMkLst>
            <pc:docMk/>
            <pc:sldMk cId="1930380288" sldId="2147139431"/>
            <ac:spMk id="5" creationId="{810354FB-794F-ECAC-C689-9B60036A18A4}"/>
          </ac:spMkLst>
        </pc:spChg>
        <pc:graphicFrameChg chg="modGraphic">
          <ac:chgData name="Rachel Murtagh" userId="4b634a27-c375-4c7b-bd70-17552ddc5977" providerId="ADAL" clId="{D0EAD609-F672-4827-8D92-A67ED7121989}" dt="2026-04-30T13:28:00.446" v="1698" actId="6549"/>
          <ac:graphicFrameMkLst>
            <pc:docMk/>
            <pc:sldMk cId="1930380288" sldId="2147139431"/>
            <ac:graphicFrameMk id="8" creationId="{A76A055A-C817-52BF-B0CE-22E55D2C457E}"/>
          </ac:graphicFrameMkLst>
        </pc:graphicFrameChg>
      </pc:sldChg>
      <pc:sldChg chg="delSp modSp mod">
        <pc:chgData name="Rachel Murtagh" userId="4b634a27-c375-4c7b-bd70-17552ddc5977" providerId="ADAL" clId="{D0EAD609-F672-4827-8D92-A67ED7121989}" dt="2026-04-30T13:27:42.158" v="1696" actId="478"/>
        <pc:sldMkLst>
          <pc:docMk/>
          <pc:sldMk cId="3238300294" sldId="2147139433"/>
        </pc:sldMkLst>
        <pc:spChg chg="mod">
          <ac:chgData name="Rachel Murtagh" userId="4b634a27-c375-4c7b-bd70-17552ddc5977" providerId="ADAL" clId="{D0EAD609-F672-4827-8D92-A67ED7121989}" dt="2026-04-30T13:27:17.458" v="1693" actId="20577"/>
          <ac:spMkLst>
            <pc:docMk/>
            <pc:sldMk cId="3238300294" sldId="2147139433"/>
            <ac:spMk id="2" creationId="{CC0C130C-D7C6-AC09-5857-1500DEC1BE31}"/>
          </ac:spMkLst>
        </pc:spChg>
        <pc:spChg chg="del mod">
          <ac:chgData name="Rachel Murtagh" userId="4b634a27-c375-4c7b-bd70-17552ddc5977" providerId="ADAL" clId="{D0EAD609-F672-4827-8D92-A67ED7121989}" dt="2026-04-30T13:27:37.611" v="1695" actId="478"/>
          <ac:spMkLst>
            <pc:docMk/>
            <pc:sldMk cId="3238300294" sldId="2147139433"/>
            <ac:spMk id="4" creationId="{0A61996F-2DF2-A523-A8A1-5A2CC7587577}"/>
          </ac:spMkLst>
        </pc:spChg>
        <pc:spChg chg="del">
          <ac:chgData name="Rachel Murtagh" userId="4b634a27-c375-4c7b-bd70-17552ddc5977" providerId="ADAL" clId="{D0EAD609-F672-4827-8D92-A67ED7121989}" dt="2026-04-30T13:27:42.158" v="1696" actId="478"/>
          <ac:spMkLst>
            <pc:docMk/>
            <pc:sldMk cId="3238300294" sldId="2147139433"/>
            <ac:spMk id="5" creationId="{B4AD61F2-64BC-3956-BBE9-39F36721BFBC}"/>
          </ac:spMkLst>
        </pc:spChg>
      </pc:sldChg>
      <pc:sldChg chg="delSp modSp del mod">
        <pc:chgData name="Rachel Murtagh" userId="4b634a27-c375-4c7b-bd70-17552ddc5977" providerId="ADAL" clId="{D0EAD609-F672-4827-8D92-A67ED7121989}" dt="2026-04-30T13:38:54.107" v="1844" actId="47"/>
        <pc:sldMkLst>
          <pc:docMk/>
          <pc:sldMk cId="4170719160" sldId="2147139434"/>
        </pc:sldMkLst>
        <pc:spChg chg="mod">
          <ac:chgData name="Rachel Murtagh" userId="4b634a27-c375-4c7b-bd70-17552ddc5977" providerId="ADAL" clId="{D0EAD609-F672-4827-8D92-A67ED7121989}" dt="2026-04-30T13:28:24.395" v="1717" actId="6549"/>
          <ac:spMkLst>
            <pc:docMk/>
            <pc:sldMk cId="4170719160" sldId="2147139434"/>
            <ac:spMk id="2" creationId="{AA22D042-FBCB-882D-14AF-9C659B7608E0}"/>
          </ac:spMkLst>
        </pc:spChg>
        <pc:spChg chg="del">
          <ac:chgData name="Rachel Murtagh" userId="4b634a27-c375-4c7b-bd70-17552ddc5977" providerId="ADAL" clId="{D0EAD609-F672-4827-8D92-A67ED7121989}" dt="2026-04-30T13:28:33.750" v="1719" actId="478"/>
          <ac:spMkLst>
            <pc:docMk/>
            <pc:sldMk cId="4170719160" sldId="2147139434"/>
            <ac:spMk id="4" creationId="{E6FF323F-8BA8-238A-7951-757D8223813F}"/>
          </ac:spMkLst>
        </pc:spChg>
        <pc:spChg chg="del">
          <ac:chgData name="Rachel Murtagh" userId="4b634a27-c375-4c7b-bd70-17552ddc5977" providerId="ADAL" clId="{D0EAD609-F672-4827-8D92-A67ED7121989}" dt="2026-04-30T13:28:29.745" v="1718" actId="478"/>
          <ac:spMkLst>
            <pc:docMk/>
            <pc:sldMk cId="4170719160" sldId="2147139434"/>
            <ac:spMk id="5" creationId="{C2FA8836-0C18-B75F-4420-81B589CB73EE}"/>
          </ac:spMkLst>
        </pc:spChg>
      </pc:sldChg>
      <pc:sldChg chg="modSp mod">
        <pc:chgData name="Rachel Murtagh" userId="4b634a27-c375-4c7b-bd70-17552ddc5977" providerId="ADAL" clId="{D0EAD609-F672-4827-8D92-A67ED7121989}" dt="2026-04-30T13:25:34.836" v="1679" actId="1076"/>
        <pc:sldMkLst>
          <pc:docMk/>
          <pc:sldMk cId="1185271776" sldId="2147139435"/>
        </pc:sldMkLst>
        <pc:spChg chg="mod">
          <ac:chgData name="Rachel Murtagh" userId="4b634a27-c375-4c7b-bd70-17552ddc5977" providerId="ADAL" clId="{D0EAD609-F672-4827-8D92-A67ED7121989}" dt="2026-04-30T13:25:34.836" v="1679" actId="1076"/>
          <ac:spMkLst>
            <pc:docMk/>
            <pc:sldMk cId="1185271776" sldId="2147139435"/>
            <ac:spMk id="6" creationId="{C0DF4B9A-5087-5457-D5C4-D7E5084CEBB4}"/>
          </ac:spMkLst>
        </pc:spChg>
      </pc:sldChg>
      <pc:sldChg chg="addSp modSp mod">
        <pc:chgData name="Rachel Murtagh" userId="4b634a27-c375-4c7b-bd70-17552ddc5977" providerId="ADAL" clId="{D0EAD609-F672-4827-8D92-A67ED7121989}" dt="2026-04-30T13:26:46.970" v="1685" actId="20577"/>
        <pc:sldMkLst>
          <pc:docMk/>
          <pc:sldMk cId="4259300901" sldId="2147139436"/>
        </pc:sldMkLst>
        <pc:spChg chg="add mod">
          <ac:chgData name="Rachel Murtagh" userId="4b634a27-c375-4c7b-bd70-17552ddc5977" providerId="ADAL" clId="{D0EAD609-F672-4827-8D92-A67ED7121989}" dt="2026-04-30T13:26:46.970" v="1685" actId="20577"/>
          <ac:spMkLst>
            <pc:docMk/>
            <pc:sldMk cId="4259300901" sldId="2147139436"/>
            <ac:spMk id="3" creationId="{01453554-C2B5-3085-3ED3-C192542D0474}"/>
          </ac:spMkLst>
        </pc:spChg>
        <pc:picChg chg="mod">
          <ac:chgData name="Rachel Murtagh" userId="4b634a27-c375-4c7b-bd70-17552ddc5977" providerId="ADAL" clId="{D0EAD609-F672-4827-8D92-A67ED7121989}" dt="2026-04-30T13:26:26.498" v="1681" actId="1076"/>
          <ac:picMkLst>
            <pc:docMk/>
            <pc:sldMk cId="4259300901" sldId="2147139436"/>
            <ac:picMk id="6" creationId="{4FB4D06E-1CB5-869A-B80F-0036BA030D7D}"/>
          </ac:picMkLst>
        </pc:picChg>
      </pc:sldChg>
      <pc:sldChg chg="modSp add mod">
        <pc:chgData name="Rachel Murtagh" userId="4b634a27-c375-4c7b-bd70-17552ddc5977" providerId="ADAL" clId="{D0EAD609-F672-4827-8D92-A67ED7121989}" dt="2026-04-30T13:32:17.545" v="1731" actId="255"/>
        <pc:sldMkLst>
          <pc:docMk/>
          <pc:sldMk cId="640776051" sldId="2147139439"/>
        </pc:sldMkLst>
        <pc:spChg chg="mod">
          <ac:chgData name="Rachel Murtagh" userId="4b634a27-c375-4c7b-bd70-17552ddc5977" providerId="ADAL" clId="{D0EAD609-F672-4827-8D92-A67ED7121989}" dt="2026-04-30T13:32:17.545" v="1731" actId="255"/>
          <ac:spMkLst>
            <pc:docMk/>
            <pc:sldMk cId="640776051" sldId="2147139439"/>
            <ac:spMk id="3" creationId="{3BA830F5-11E8-042E-3881-D11F80AD3F35}"/>
          </ac:spMkLst>
        </pc:spChg>
      </pc:sldChg>
      <pc:sldMasterChg chg="modSldLayout">
        <pc:chgData name="Rachel Murtagh" userId="4b634a27-c375-4c7b-bd70-17552ddc5977" providerId="ADAL" clId="{D0EAD609-F672-4827-8D92-A67ED7121989}" dt="2026-04-30T13:24:43.327" v="1677" actId="478"/>
        <pc:sldMasterMkLst>
          <pc:docMk/>
          <pc:sldMasterMk cId="2991693322" sldId="2147483660"/>
        </pc:sldMasterMkLst>
        <pc:sldLayoutChg chg="delSp mod">
          <pc:chgData name="Rachel Murtagh" userId="4b634a27-c375-4c7b-bd70-17552ddc5977" providerId="ADAL" clId="{D0EAD609-F672-4827-8D92-A67ED7121989}" dt="2026-04-30T13:24:43.327" v="1677" actId="478"/>
          <pc:sldLayoutMkLst>
            <pc:docMk/>
            <pc:sldMasterMk cId="2991693322" sldId="2147483660"/>
            <pc:sldLayoutMk cId="222049052" sldId="2147483662"/>
          </pc:sldLayoutMkLst>
          <pc:picChg chg="del">
            <ac:chgData name="Rachel Murtagh" userId="4b634a27-c375-4c7b-bd70-17552ddc5977" providerId="ADAL" clId="{D0EAD609-F672-4827-8D92-A67ED7121989}" dt="2026-04-30T13:24:43.327" v="1677" actId="478"/>
            <ac:picMkLst>
              <pc:docMk/>
              <pc:sldMasterMk cId="2991693322" sldId="2147483660"/>
              <pc:sldLayoutMk cId="222049052" sldId="2147483662"/>
              <ac:picMk id="11" creationId="{91A25645-8C22-76F6-53EE-7F4D794A7C5A}"/>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5F613-29EA-4F44-9846-7D7A35B0FE9A}"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GB"/>
        </a:p>
      </dgm:t>
    </dgm:pt>
    <dgm:pt modelId="{511C8FEF-2A7F-4B7F-99CF-CE7076921551}">
      <dgm:prSet phldrT="[Text]" phldr="0" custT="1"/>
      <dgm:spPr/>
      <dgm:t>
        <a:bodyPr/>
        <a:lstStyle/>
        <a:p>
          <a:r>
            <a:rPr lang="en-GB" sz="1600" b="1">
              <a:solidFill>
                <a:schemeClr val="tx1"/>
              </a:solidFill>
            </a:rPr>
            <a:t>F. Involving, Engaging &amp; Communicating</a:t>
          </a:r>
        </a:p>
      </dgm:t>
    </dgm:pt>
    <dgm:pt modelId="{08DC9EC2-D148-4405-BB5E-0EBAF1826287}" type="parTrans" cxnId="{4B4FEB05-A48F-4ABF-94E4-817003651C79}">
      <dgm:prSet/>
      <dgm:spPr/>
      <dgm:t>
        <a:bodyPr/>
        <a:lstStyle/>
        <a:p>
          <a:endParaRPr lang="en-GB"/>
        </a:p>
      </dgm:t>
    </dgm:pt>
    <dgm:pt modelId="{7568AF7A-4513-493E-ADE5-9473E0FFF1BF}" type="sibTrans" cxnId="{4B4FEB05-A48F-4ABF-94E4-817003651C79}">
      <dgm:prSet/>
      <dgm:spPr/>
      <dgm:t>
        <a:bodyPr/>
        <a:lstStyle/>
        <a:p>
          <a:endParaRPr lang="en-GB"/>
        </a:p>
      </dgm:t>
    </dgm:pt>
    <dgm:pt modelId="{DD40CDA8-5357-4A48-A370-5316015E63D3}">
      <dgm:prSet phldrT="[Text]" phldr="0" custT="1"/>
      <dgm:spPr/>
      <dgm:t>
        <a:bodyPr/>
        <a:lstStyle/>
        <a:p>
          <a:r>
            <a:rPr lang="en-GB" sz="1600" b="1">
              <a:solidFill>
                <a:schemeClr val="tx1"/>
              </a:solidFill>
            </a:rPr>
            <a:t>E. Partnership</a:t>
          </a:r>
          <a:endParaRPr lang="en-GB" sz="1600">
            <a:solidFill>
              <a:schemeClr val="tx1"/>
            </a:solidFill>
          </a:endParaRPr>
        </a:p>
      </dgm:t>
    </dgm:pt>
    <dgm:pt modelId="{1468EA6B-F52D-4AEA-924C-549705A6D86B}" type="parTrans" cxnId="{1E4F97A2-6DBF-4A38-90A4-41A0229B8ED5}">
      <dgm:prSet/>
      <dgm:spPr/>
      <dgm:t>
        <a:bodyPr/>
        <a:lstStyle/>
        <a:p>
          <a:endParaRPr lang="en-GB"/>
        </a:p>
      </dgm:t>
    </dgm:pt>
    <dgm:pt modelId="{C9827FF3-C750-473E-9349-B8DAD8EC53A8}" type="sibTrans" cxnId="{1E4F97A2-6DBF-4A38-90A4-41A0229B8ED5}">
      <dgm:prSet/>
      <dgm:spPr/>
      <dgm:t>
        <a:bodyPr/>
        <a:lstStyle/>
        <a:p>
          <a:endParaRPr lang="en-GB"/>
        </a:p>
      </dgm:t>
    </dgm:pt>
    <dgm:pt modelId="{8B1B9215-A8B9-4210-ACC0-6C994B2A7880}">
      <dgm:prSet phldrT="[Text]" phldr="0" custT="1"/>
      <dgm:spPr/>
      <dgm:t>
        <a:bodyPr/>
        <a:lstStyle/>
        <a:p>
          <a:r>
            <a:rPr lang="en-GB" sz="1600" b="1">
              <a:solidFill>
                <a:schemeClr val="tx1"/>
              </a:solidFill>
            </a:rPr>
            <a:t>D. Showcasing</a:t>
          </a:r>
          <a:endParaRPr lang="en-GB" sz="1600">
            <a:solidFill>
              <a:schemeClr val="tx1"/>
            </a:solidFill>
          </a:endParaRPr>
        </a:p>
      </dgm:t>
    </dgm:pt>
    <dgm:pt modelId="{D49B0183-DD90-4049-9A70-0286CA292B48}" type="parTrans" cxnId="{054027EC-0944-4346-8896-28111D6C6BB0}">
      <dgm:prSet/>
      <dgm:spPr/>
      <dgm:t>
        <a:bodyPr/>
        <a:lstStyle/>
        <a:p>
          <a:endParaRPr lang="en-GB"/>
        </a:p>
      </dgm:t>
    </dgm:pt>
    <dgm:pt modelId="{50160841-8D51-4C92-B283-B1D6555A9E0E}" type="sibTrans" cxnId="{054027EC-0944-4346-8896-28111D6C6BB0}">
      <dgm:prSet/>
      <dgm:spPr/>
      <dgm:t>
        <a:bodyPr/>
        <a:lstStyle/>
        <a:p>
          <a:endParaRPr lang="en-GB"/>
        </a:p>
      </dgm:t>
    </dgm:pt>
    <dgm:pt modelId="{0DD9F42D-9079-4177-8D41-D4E1B9F22238}">
      <dgm:prSet phldrT="[Text]" phldr="0" custT="1"/>
      <dgm:spPr/>
      <dgm:t>
        <a:bodyPr/>
        <a:lstStyle/>
        <a:p>
          <a:r>
            <a:rPr lang="en-GB" sz="1600" b="1">
              <a:solidFill>
                <a:schemeClr val="tx1"/>
              </a:solidFill>
            </a:rPr>
            <a:t>C. Place shaping</a:t>
          </a:r>
          <a:endParaRPr lang="en-GB" sz="1600">
            <a:solidFill>
              <a:schemeClr val="tx1"/>
            </a:solidFill>
          </a:endParaRPr>
        </a:p>
      </dgm:t>
    </dgm:pt>
    <dgm:pt modelId="{6187B078-F071-4DD9-9107-AD224CC066C5}" type="parTrans" cxnId="{973FCBFF-6C73-496A-A3C5-5CE84C0A17F4}">
      <dgm:prSet/>
      <dgm:spPr/>
      <dgm:t>
        <a:bodyPr/>
        <a:lstStyle/>
        <a:p>
          <a:endParaRPr lang="en-GB"/>
        </a:p>
      </dgm:t>
    </dgm:pt>
    <dgm:pt modelId="{D13C8F85-3E1A-40E2-9776-64A4096DF8B1}" type="sibTrans" cxnId="{973FCBFF-6C73-496A-A3C5-5CE84C0A17F4}">
      <dgm:prSet/>
      <dgm:spPr/>
      <dgm:t>
        <a:bodyPr/>
        <a:lstStyle/>
        <a:p>
          <a:endParaRPr lang="en-GB"/>
        </a:p>
      </dgm:t>
    </dgm:pt>
    <dgm:pt modelId="{95E370DF-BBFE-4ED4-95C6-2CDD232140DF}">
      <dgm:prSet phldrT="[Text]" phldr="0" custT="1"/>
      <dgm:spPr/>
      <dgm:t>
        <a:bodyPr/>
        <a:lstStyle/>
        <a:p>
          <a:r>
            <a:rPr lang="en-GB" sz="1600" b="1">
              <a:solidFill>
                <a:schemeClr val="tx1"/>
              </a:solidFill>
            </a:rPr>
            <a:t>A. Direct Control</a:t>
          </a:r>
          <a:endParaRPr lang="en-GB" sz="1600">
            <a:solidFill>
              <a:schemeClr val="tx1"/>
            </a:solidFill>
          </a:endParaRPr>
        </a:p>
      </dgm:t>
    </dgm:pt>
    <dgm:pt modelId="{5388E420-DBAA-48AC-A6B0-B608998779A3}" type="parTrans" cxnId="{3ACBC4FA-8A0A-4B13-B21F-2E6952461E63}">
      <dgm:prSet/>
      <dgm:spPr/>
      <dgm:t>
        <a:bodyPr/>
        <a:lstStyle/>
        <a:p>
          <a:endParaRPr lang="en-GB"/>
        </a:p>
      </dgm:t>
    </dgm:pt>
    <dgm:pt modelId="{B09DF3AA-82A4-4B02-880A-1E10C942BAB8}" type="sibTrans" cxnId="{3ACBC4FA-8A0A-4B13-B21F-2E6952461E63}">
      <dgm:prSet/>
      <dgm:spPr/>
      <dgm:t>
        <a:bodyPr/>
        <a:lstStyle/>
        <a:p>
          <a:endParaRPr lang="en-GB"/>
        </a:p>
      </dgm:t>
    </dgm:pt>
    <dgm:pt modelId="{E3E32E11-1D55-48A7-AE64-BFF0E0E60E82}">
      <dgm:prSet phldrT="[Text]" phldr="0" custT="1"/>
      <dgm:spPr/>
      <dgm:t>
        <a:bodyPr/>
        <a:lstStyle/>
        <a:p>
          <a:r>
            <a:rPr lang="en-GB" sz="1200" b="1">
              <a:solidFill>
                <a:schemeClr val="tx1"/>
              </a:solidFill>
            </a:rPr>
            <a:t>B. Procurement, commissioning &amp; commercialisation</a:t>
          </a:r>
        </a:p>
      </dgm:t>
    </dgm:pt>
    <dgm:pt modelId="{60AE9A64-2DD8-4F4E-B49B-DCF640BD8C8B}" type="parTrans" cxnId="{3F071FDA-14B2-42CE-9E98-07A7336E96D4}">
      <dgm:prSet/>
      <dgm:spPr/>
      <dgm:t>
        <a:bodyPr/>
        <a:lstStyle/>
        <a:p>
          <a:endParaRPr lang="en-GB"/>
        </a:p>
      </dgm:t>
    </dgm:pt>
    <dgm:pt modelId="{0E720C68-2EFC-4640-B8D2-3ED032776D15}" type="sibTrans" cxnId="{3F071FDA-14B2-42CE-9E98-07A7336E96D4}">
      <dgm:prSet/>
      <dgm:spPr/>
      <dgm:t>
        <a:bodyPr/>
        <a:lstStyle/>
        <a:p>
          <a:endParaRPr lang="en-GB"/>
        </a:p>
      </dgm:t>
    </dgm:pt>
    <dgm:pt modelId="{13984B59-9AF8-41BA-8DCA-BEE2975FA26A}" type="pres">
      <dgm:prSet presAssocID="{9F35F613-29EA-4F44-9846-7D7A35B0FE9A}" presName="Name0" presStyleCnt="0">
        <dgm:presLayoutVars>
          <dgm:chMax val="7"/>
          <dgm:resizeHandles val="exact"/>
        </dgm:presLayoutVars>
      </dgm:prSet>
      <dgm:spPr/>
    </dgm:pt>
    <dgm:pt modelId="{643385C2-B0E4-470B-A47C-FC3DCF5AEBFE}" type="pres">
      <dgm:prSet presAssocID="{9F35F613-29EA-4F44-9846-7D7A35B0FE9A}" presName="comp1" presStyleCnt="0"/>
      <dgm:spPr/>
    </dgm:pt>
    <dgm:pt modelId="{16C64DB5-10F9-4619-AFC5-DDF516FEFDC8}" type="pres">
      <dgm:prSet presAssocID="{9F35F613-29EA-4F44-9846-7D7A35B0FE9A}" presName="circle1" presStyleLbl="node1" presStyleIdx="0" presStyleCnt="6"/>
      <dgm:spPr/>
    </dgm:pt>
    <dgm:pt modelId="{A745B871-65E3-46A0-B724-69669CAC989D}" type="pres">
      <dgm:prSet presAssocID="{9F35F613-29EA-4F44-9846-7D7A35B0FE9A}" presName="c1text" presStyleLbl="node1" presStyleIdx="0" presStyleCnt="6">
        <dgm:presLayoutVars>
          <dgm:bulletEnabled val="1"/>
        </dgm:presLayoutVars>
      </dgm:prSet>
      <dgm:spPr/>
    </dgm:pt>
    <dgm:pt modelId="{F8E9B9B6-1182-42DB-B6EF-F8E8E1D3AE99}" type="pres">
      <dgm:prSet presAssocID="{9F35F613-29EA-4F44-9846-7D7A35B0FE9A}" presName="comp2" presStyleCnt="0"/>
      <dgm:spPr/>
    </dgm:pt>
    <dgm:pt modelId="{90827E87-419D-4693-BF5E-ECF43B8E7A33}" type="pres">
      <dgm:prSet presAssocID="{9F35F613-29EA-4F44-9846-7D7A35B0FE9A}" presName="circle2" presStyleLbl="node1" presStyleIdx="1" presStyleCnt="6"/>
      <dgm:spPr/>
    </dgm:pt>
    <dgm:pt modelId="{A88AB3A1-2EE7-4953-9B76-6E9A75BBA870}" type="pres">
      <dgm:prSet presAssocID="{9F35F613-29EA-4F44-9846-7D7A35B0FE9A}" presName="c2text" presStyleLbl="node1" presStyleIdx="1" presStyleCnt="6">
        <dgm:presLayoutVars>
          <dgm:bulletEnabled val="1"/>
        </dgm:presLayoutVars>
      </dgm:prSet>
      <dgm:spPr/>
    </dgm:pt>
    <dgm:pt modelId="{0891CB4C-F1C6-4F33-B4D5-6D2EEEC521F7}" type="pres">
      <dgm:prSet presAssocID="{9F35F613-29EA-4F44-9846-7D7A35B0FE9A}" presName="comp3" presStyleCnt="0"/>
      <dgm:spPr/>
    </dgm:pt>
    <dgm:pt modelId="{29A8077F-5974-48B4-9CA9-83AE3FEBEED3}" type="pres">
      <dgm:prSet presAssocID="{9F35F613-29EA-4F44-9846-7D7A35B0FE9A}" presName="circle3" presStyleLbl="node1" presStyleIdx="2" presStyleCnt="6"/>
      <dgm:spPr/>
    </dgm:pt>
    <dgm:pt modelId="{0AE562D2-47BB-439D-9435-038511EF7B88}" type="pres">
      <dgm:prSet presAssocID="{9F35F613-29EA-4F44-9846-7D7A35B0FE9A}" presName="c3text" presStyleLbl="node1" presStyleIdx="2" presStyleCnt="6">
        <dgm:presLayoutVars>
          <dgm:bulletEnabled val="1"/>
        </dgm:presLayoutVars>
      </dgm:prSet>
      <dgm:spPr/>
    </dgm:pt>
    <dgm:pt modelId="{039E1CA4-AD75-4768-8C66-81AA63FDF603}" type="pres">
      <dgm:prSet presAssocID="{9F35F613-29EA-4F44-9846-7D7A35B0FE9A}" presName="comp4" presStyleCnt="0"/>
      <dgm:spPr/>
    </dgm:pt>
    <dgm:pt modelId="{E0C45A7C-0282-4F1E-A60F-025441BC8DDE}" type="pres">
      <dgm:prSet presAssocID="{9F35F613-29EA-4F44-9846-7D7A35B0FE9A}" presName="circle4" presStyleLbl="node1" presStyleIdx="3" presStyleCnt="6"/>
      <dgm:spPr/>
    </dgm:pt>
    <dgm:pt modelId="{DFC0828B-67C5-4EB6-8032-C60F850830FC}" type="pres">
      <dgm:prSet presAssocID="{9F35F613-29EA-4F44-9846-7D7A35B0FE9A}" presName="c4text" presStyleLbl="node1" presStyleIdx="3" presStyleCnt="6">
        <dgm:presLayoutVars>
          <dgm:bulletEnabled val="1"/>
        </dgm:presLayoutVars>
      </dgm:prSet>
      <dgm:spPr/>
    </dgm:pt>
    <dgm:pt modelId="{A4A795A9-74C4-4E3F-9BAF-2E5DAC31887B}" type="pres">
      <dgm:prSet presAssocID="{9F35F613-29EA-4F44-9846-7D7A35B0FE9A}" presName="comp5" presStyleCnt="0"/>
      <dgm:spPr/>
    </dgm:pt>
    <dgm:pt modelId="{8F1532A6-FAF5-4848-9C99-837D43ABBF06}" type="pres">
      <dgm:prSet presAssocID="{9F35F613-29EA-4F44-9846-7D7A35B0FE9A}" presName="circle5" presStyleLbl="node1" presStyleIdx="4" presStyleCnt="6"/>
      <dgm:spPr/>
    </dgm:pt>
    <dgm:pt modelId="{4EAB2A15-38E6-4F69-AD79-5B57EDA689C4}" type="pres">
      <dgm:prSet presAssocID="{9F35F613-29EA-4F44-9846-7D7A35B0FE9A}" presName="c5text" presStyleLbl="node1" presStyleIdx="4" presStyleCnt="6">
        <dgm:presLayoutVars>
          <dgm:bulletEnabled val="1"/>
        </dgm:presLayoutVars>
      </dgm:prSet>
      <dgm:spPr/>
    </dgm:pt>
    <dgm:pt modelId="{735895DA-6611-478A-9967-44BF9DAF3C01}" type="pres">
      <dgm:prSet presAssocID="{9F35F613-29EA-4F44-9846-7D7A35B0FE9A}" presName="comp6" presStyleCnt="0"/>
      <dgm:spPr/>
    </dgm:pt>
    <dgm:pt modelId="{3B96D8B5-CE3C-4F71-A22B-63964CFD5399}" type="pres">
      <dgm:prSet presAssocID="{9F35F613-29EA-4F44-9846-7D7A35B0FE9A}" presName="circle6" presStyleLbl="node1" presStyleIdx="5" presStyleCnt="6"/>
      <dgm:spPr/>
    </dgm:pt>
    <dgm:pt modelId="{FC0DFEF7-B6A5-48F8-A017-CF3DACE4EFF7}" type="pres">
      <dgm:prSet presAssocID="{9F35F613-29EA-4F44-9846-7D7A35B0FE9A}" presName="c6text" presStyleLbl="node1" presStyleIdx="5" presStyleCnt="6">
        <dgm:presLayoutVars>
          <dgm:bulletEnabled val="1"/>
        </dgm:presLayoutVars>
      </dgm:prSet>
      <dgm:spPr/>
    </dgm:pt>
  </dgm:ptLst>
  <dgm:cxnLst>
    <dgm:cxn modelId="{FD764600-3835-4395-AC14-BDB9AFBF68F1}" type="presOf" srcId="{8B1B9215-A8B9-4210-ACC0-6C994B2A7880}" destId="{0AE562D2-47BB-439D-9435-038511EF7B88}" srcOrd="1" destOrd="0" presId="urn:microsoft.com/office/officeart/2005/8/layout/venn2"/>
    <dgm:cxn modelId="{4B4FEB05-A48F-4ABF-94E4-817003651C79}" srcId="{9F35F613-29EA-4F44-9846-7D7A35B0FE9A}" destId="{511C8FEF-2A7F-4B7F-99CF-CE7076921551}" srcOrd="0" destOrd="0" parTransId="{08DC9EC2-D148-4405-BB5E-0EBAF1826287}" sibTransId="{7568AF7A-4513-493E-ADE5-9473E0FFF1BF}"/>
    <dgm:cxn modelId="{6DC03D25-5F0D-4A32-A4B3-215801BC4E30}" type="presOf" srcId="{95E370DF-BBFE-4ED4-95C6-2CDD232140DF}" destId="{FC0DFEF7-B6A5-48F8-A017-CF3DACE4EFF7}" srcOrd="1" destOrd="0" presId="urn:microsoft.com/office/officeart/2005/8/layout/venn2"/>
    <dgm:cxn modelId="{DFAB4A74-DA91-4A15-8C00-DB73BA348E25}" type="presOf" srcId="{9F35F613-29EA-4F44-9846-7D7A35B0FE9A}" destId="{13984B59-9AF8-41BA-8DCA-BEE2975FA26A}" srcOrd="0" destOrd="0" presId="urn:microsoft.com/office/officeart/2005/8/layout/venn2"/>
    <dgm:cxn modelId="{CF1A7A79-B6B9-465B-A8B9-D2ADAB2B035E}" type="presOf" srcId="{E3E32E11-1D55-48A7-AE64-BFF0E0E60E82}" destId="{8F1532A6-FAF5-4848-9C99-837D43ABBF06}" srcOrd="0" destOrd="0" presId="urn:microsoft.com/office/officeart/2005/8/layout/venn2"/>
    <dgm:cxn modelId="{1E4F97A2-6DBF-4A38-90A4-41A0229B8ED5}" srcId="{9F35F613-29EA-4F44-9846-7D7A35B0FE9A}" destId="{DD40CDA8-5357-4A48-A370-5316015E63D3}" srcOrd="1" destOrd="0" parTransId="{1468EA6B-F52D-4AEA-924C-549705A6D86B}" sibTransId="{C9827FF3-C750-473E-9349-B8DAD8EC53A8}"/>
    <dgm:cxn modelId="{52D2D3A3-F7F7-4FFC-8152-D89AA2B7F6EA}" type="presOf" srcId="{DD40CDA8-5357-4A48-A370-5316015E63D3}" destId="{A88AB3A1-2EE7-4953-9B76-6E9A75BBA870}" srcOrd="1" destOrd="0" presId="urn:microsoft.com/office/officeart/2005/8/layout/venn2"/>
    <dgm:cxn modelId="{C422B9A4-FE63-4611-A7BE-CD03B3911DA5}" type="presOf" srcId="{0DD9F42D-9079-4177-8D41-D4E1B9F22238}" destId="{E0C45A7C-0282-4F1E-A60F-025441BC8DDE}" srcOrd="0" destOrd="0" presId="urn:microsoft.com/office/officeart/2005/8/layout/venn2"/>
    <dgm:cxn modelId="{0159CAB4-3E5C-4674-AC0E-80312BECC9C8}" type="presOf" srcId="{0DD9F42D-9079-4177-8D41-D4E1B9F22238}" destId="{DFC0828B-67C5-4EB6-8032-C60F850830FC}" srcOrd="1" destOrd="0" presId="urn:microsoft.com/office/officeart/2005/8/layout/venn2"/>
    <dgm:cxn modelId="{CED465B7-1A15-4A77-A235-33685C3A358A}" type="presOf" srcId="{DD40CDA8-5357-4A48-A370-5316015E63D3}" destId="{90827E87-419D-4693-BF5E-ECF43B8E7A33}" srcOrd="0" destOrd="0" presId="urn:microsoft.com/office/officeart/2005/8/layout/venn2"/>
    <dgm:cxn modelId="{1738F5CF-4022-452A-8FD2-DBB87E314611}" type="presOf" srcId="{8B1B9215-A8B9-4210-ACC0-6C994B2A7880}" destId="{29A8077F-5974-48B4-9CA9-83AE3FEBEED3}" srcOrd="0" destOrd="0" presId="urn:microsoft.com/office/officeart/2005/8/layout/venn2"/>
    <dgm:cxn modelId="{A97910D0-B1B3-4749-9729-B6DCE722D4C4}" type="presOf" srcId="{511C8FEF-2A7F-4B7F-99CF-CE7076921551}" destId="{A745B871-65E3-46A0-B724-69669CAC989D}" srcOrd="1" destOrd="0" presId="urn:microsoft.com/office/officeart/2005/8/layout/venn2"/>
    <dgm:cxn modelId="{3F071FDA-14B2-42CE-9E98-07A7336E96D4}" srcId="{9F35F613-29EA-4F44-9846-7D7A35B0FE9A}" destId="{E3E32E11-1D55-48A7-AE64-BFF0E0E60E82}" srcOrd="4" destOrd="0" parTransId="{60AE9A64-2DD8-4F4E-B49B-DCF640BD8C8B}" sibTransId="{0E720C68-2EFC-4640-B8D2-3ED032776D15}"/>
    <dgm:cxn modelId="{D5AD7DEA-8AA0-4550-B52A-A247DEEE2BB1}" type="presOf" srcId="{95E370DF-BBFE-4ED4-95C6-2CDD232140DF}" destId="{3B96D8B5-CE3C-4F71-A22B-63964CFD5399}" srcOrd="0" destOrd="0" presId="urn:microsoft.com/office/officeart/2005/8/layout/venn2"/>
    <dgm:cxn modelId="{054027EC-0944-4346-8896-28111D6C6BB0}" srcId="{9F35F613-29EA-4F44-9846-7D7A35B0FE9A}" destId="{8B1B9215-A8B9-4210-ACC0-6C994B2A7880}" srcOrd="2" destOrd="0" parTransId="{D49B0183-DD90-4049-9A70-0286CA292B48}" sibTransId="{50160841-8D51-4C92-B283-B1D6555A9E0E}"/>
    <dgm:cxn modelId="{08BF42F7-51E1-446A-9EF7-17ED57DF5A7A}" type="presOf" srcId="{E3E32E11-1D55-48A7-AE64-BFF0E0E60E82}" destId="{4EAB2A15-38E6-4F69-AD79-5B57EDA689C4}" srcOrd="1" destOrd="0" presId="urn:microsoft.com/office/officeart/2005/8/layout/venn2"/>
    <dgm:cxn modelId="{07DA89F8-DC71-4BAD-8B94-C7F51B71DA9E}" type="presOf" srcId="{511C8FEF-2A7F-4B7F-99CF-CE7076921551}" destId="{16C64DB5-10F9-4619-AFC5-DDF516FEFDC8}" srcOrd="0" destOrd="0" presId="urn:microsoft.com/office/officeart/2005/8/layout/venn2"/>
    <dgm:cxn modelId="{3ACBC4FA-8A0A-4B13-B21F-2E6952461E63}" srcId="{9F35F613-29EA-4F44-9846-7D7A35B0FE9A}" destId="{95E370DF-BBFE-4ED4-95C6-2CDD232140DF}" srcOrd="5" destOrd="0" parTransId="{5388E420-DBAA-48AC-A6B0-B608998779A3}" sibTransId="{B09DF3AA-82A4-4B02-880A-1E10C942BAB8}"/>
    <dgm:cxn modelId="{973FCBFF-6C73-496A-A3C5-5CE84C0A17F4}" srcId="{9F35F613-29EA-4F44-9846-7D7A35B0FE9A}" destId="{0DD9F42D-9079-4177-8D41-D4E1B9F22238}" srcOrd="3" destOrd="0" parTransId="{6187B078-F071-4DD9-9107-AD224CC066C5}" sibTransId="{D13C8F85-3E1A-40E2-9776-64A4096DF8B1}"/>
    <dgm:cxn modelId="{AAB4AABE-0044-4F78-95C2-8453E2C18EB9}" type="presParOf" srcId="{13984B59-9AF8-41BA-8DCA-BEE2975FA26A}" destId="{643385C2-B0E4-470B-A47C-FC3DCF5AEBFE}" srcOrd="0" destOrd="0" presId="urn:microsoft.com/office/officeart/2005/8/layout/venn2"/>
    <dgm:cxn modelId="{59D88B53-2FC9-4A13-A8EE-B56B287C8974}" type="presParOf" srcId="{643385C2-B0E4-470B-A47C-FC3DCF5AEBFE}" destId="{16C64DB5-10F9-4619-AFC5-DDF516FEFDC8}" srcOrd="0" destOrd="0" presId="urn:microsoft.com/office/officeart/2005/8/layout/venn2"/>
    <dgm:cxn modelId="{52A5964D-4C2B-474F-A677-88C1A24040B6}" type="presParOf" srcId="{643385C2-B0E4-470B-A47C-FC3DCF5AEBFE}" destId="{A745B871-65E3-46A0-B724-69669CAC989D}" srcOrd="1" destOrd="0" presId="urn:microsoft.com/office/officeart/2005/8/layout/venn2"/>
    <dgm:cxn modelId="{CC6B5A25-3CA7-4D41-8549-1AFA5921BF33}" type="presParOf" srcId="{13984B59-9AF8-41BA-8DCA-BEE2975FA26A}" destId="{F8E9B9B6-1182-42DB-B6EF-F8E8E1D3AE99}" srcOrd="1" destOrd="0" presId="urn:microsoft.com/office/officeart/2005/8/layout/venn2"/>
    <dgm:cxn modelId="{02A6FC23-6474-4978-B542-C5EFAFE7832F}" type="presParOf" srcId="{F8E9B9B6-1182-42DB-B6EF-F8E8E1D3AE99}" destId="{90827E87-419D-4693-BF5E-ECF43B8E7A33}" srcOrd="0" destOrd="0" presId="urn:microsoft.com/office/officeart/2005/8/layout/venn2"/>
    <dgm:cxn modelId="{2E66088E-1D21-4ACD-8075-896E9BD58AA3}" type="presParOf" srcId="{F8E9B9B6-1182-42DB-B6EF-F8E8E1D3AE99}" destId="{A88AB3A1-2EE7-4953-9B76-6E9A75BBA870}" srcOrd="1" destOrd="0" presId="urn:microsoft.com/office/officeart/2005/8/layout/venn2"/>
    <dgm:cxn modelId="{64DDD031-8A78-431D-819A-6F3F01523BA8}" type="presParOf" srcId="{13984B59-9AF8-41BA-8DCA-BEE2975FA26A}" destId="{0891CB4C-F1C6-4F33-B4D5-6D2EEEC521F7}" srcOrd="2" destOrd="0" presId="urn:microsoft.com/office/officeart/2005/8/layout/venn2"/>
    <dgm:cxn modelId="{B7A71A46-E1F3-4162-8F22-F61EA3A58D16}" type="presParOf" srcId="{0891CB4C-F1C6-4F33-B4D5-6D2EEEC521F7}" destId="{29A8077F-5974-48B4-9CA9-83AE3FEBEED3}" srcOrd="0" destOrd="0" presId="urn:microsoft.com/office/officeart/2005/8/layout/venn2"/>
    <dgm:cxn modelId="{9A06F37A-FF26-47B6-9FAE-82466FEC944F}" type="presParOf" srcId="{0891CB4C-F1C6-4F33-B4D5-6D2EEEC521F7}" destId="{0AE562D2-47BB-439D-9435-038511EF7B88}" srcOrd="1" destOrd="0" presId="urn:microsoft.com/office/officeart/2005/8/layout/venn2"/>
    <dgm:cxn modelId="{4AD6FEE6-4DE6-47BC-B420-352BD5DC8B80}" type="presParOf" srcId="{13984B59-9AF8-41BA-8DCA-BEE2975FA26A}" destId="{039E1CA4-AD75-4768-8C66-81AA63FDF603}" srcOrd="3" destOrd="0" presId="urn:microsoft.com/office/officeart/2005/8/layout/venn2"/>
    <dgm:cxn modelId="{957B15CC-A388-4AFB-BF29-656BA46F49ED}" type="presParOf" srcId="{039E1CA4-AD75-4768-8C66-81AA63FDF603}" destId="{E0C45A7C-0282-4F1E-A60F-025441BC8DDE}" srcOrd="0" destOrd="0" presId="urn:microsoft.com/office/officeart/2005/8/layout/venn2"/>
    <dgm:cxn modelId="{AECBD02F-577B-4217-965C-131C97F15B62}" type="presParOf" srcId="{039E1CA4-AD75-4768-8C66-81AA63FDF603}" destId="{DFC0828B-67C5-4EB6-8032-C60F850830FC}" srcOrd="1" destOrd="0" presId="urn:microsoft.com/office/officeart/2005/8/layout/venn2"/>
    <dgm:cxn modelId="{254C392B-0BCC-4780-A8AB-6FE37EDCFAED}" type="presParOf" srcId="{13984B59-9AF8-41BA-8DCA-BEE2975FA26A}" destId="{A4A795A9-74C4-4E3F-9BAF-2E5DAC31887B}" srcOrd="4" destOrd="0" presId="urn:microsoft.com/office/officeart/2005/8/layout/venn2"/>
    <dgm:cxn modelId="{4B6D609C-1003-4E5E-B0AC-CC38A0EC0BB5}" type="presParOf" srcId="{A4A795A9-74C4-4E3F-9BAF-2E5DAC31887B}" destId="{8F1532A6-FAF5-4848-9C99-837D43ABBF06}" srcOrd="0" destOrd="0" presId="urn:microsoft.com/office/officeart/2005/8/layout/venn2"/>
    <dgm:cxn modelId="{2829A63E-E127-44A3-A42B-21BDC6D0D9BC}" type="presParOf" srcId="{A4A795A9-74C4-4E3F-9BAF-2E5DAC31887B}" destId="{4EAB2A15-38E6-4F69-AD79-5B57EDA689C4}" srcOrd="1" destOrd="0" presId="urn:microsoft.com/office/officeart/2005/8/layout/venn2"/>
    <dgm:cxn modelId="{F2133B23-66D3-4C6D-8AD4-9927E33DAED8}" type="presParOf" srcId="{13984B59-9AF8-41BA-8DCA-BEE2975FA26A}" destId="{735895DA-6611-478A-9967-44BF9DAF3C01}" srcOrd="5" destOrd="0" presId="urn:microsoft.com/office/officeart/2005/8/layout/venn2"/>
    <dgm:cxn modelId="{4AC59E88-E20E-4F06-BAC5-DFB8E3D7754B}" type="presParOf" srcId="{735895DA-6611-478A-9967-44BF9DAF3C01}" destId="{3B96D8B5-CE3C-4F71-A22B-63964CFD5399}" srcOrd="0" destOrd="0" presId="urn:microsoft.com/office/officeart/2005/8/layout/venn2"/>
    <dgm:cxn modelId="{2F308B31-3771-4818-8140-888A004D9752}" type="presParOf" srcId="{735895DA-6611-478A-9967-44BF9DAF3C01}" destId="{FC0DFEF7-B6A5-48F8-A017-CF3DACE4EFF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8B646-7788-4B33-9C95-A2B5054419B2}"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en-GB"/>
        </a:p>
      </dgm:t>
    </dgm:pt>
    <dgm:pt modelId="{077229FE-FFC1-484A-812F-D25900FB8E85}">
      <dgm:prSet phldrT="[Text]" phldr="0"/>
      <dgm:spPr/>
      <dgm:t>
        <a:bodyPr/>
        <a:lstStyle/>
        <a:p>
          <a:r>
            <a:rPr lang="en-GB"/>
            <a:t>Influence</a:t>
          </a:r>
        </a:p>
      </dgm:t>
    </dgm:pt>
    <dgm:pt modelId="{81C98DEB-5389-464D-908C-02DE73A5FEF4}" type="parTrans" cxnId="{4043D26F-1DD4-4A9A-A0AC-8DED13EE35FE}">
      <dgm:prSet/>
      <dgm:spPr/>
      <dgm:t>
        <a:bodyPr/>
        <a:lstStyle/>
        <a:p>
          <a:endParaRPr lang="en-GB"/>
        </a:p>
      </dgm:t>
    </dgm:pt>
    <dgm:pt modelId="{4DCFC2D7-E081-443F-8CC4-9580A6BFA065}" type="sibTrans" cxnId="{4043D26F-1DD4-4A9A-A0AC-8DED13EE35FE}">
      <dgm:prSet/>
      <dgm:spPr/>
      <dgm:t>
        <a:bodyPr/>
        <a:lstStyle/>
        <a:p>
          <a:endParaRPr lang="en-GB"/>
        </a:p>
      </dgm:t>
    </dgm:pt>
    <dgm:pt modelId="{18617F32-77B8-4B5A-9EFD-B93E744CF061}">
      <dgm:prSet phldrT="[Text]" phldr="0"/>
      <dgm:spPr/>
      <dgm:t>
        <a:bodyPr/>
        <a:lstStyle/>
        <a:p>
          <a:r>
            <a:rPr lang="en-GB"/>
            <a:t>Power</a:t>
          </a:r>
        </a:p>
      </dgm:t>
    </dgm:pt>
    <dgm:pt modelId="{716A2E97-F16D-416D-9014-18FB6709E083}" type="parTrans" cxnId="{40A5CBD9-3989-4EE0-B5B4-45925EBD1F92}">
      <dgm:prSet/>
      <dgm:spPr/>
      <dgm:t>
        <a:bodyPr/>
        <a:lstStyle/>
        <a:p>
          <a:endParaRPr lang="en-GB"/>
        </a:p>
      </dgm:t>
    </dgm:pt>
    <dgm:pt modelId="{6AA75641-B4B1-41A9-9415-DF82ED44C51F}" type="sibTrans" cxnId="{40A5CBD9-3989-4EE0-B5B4-45925EBD1F92}">
      <dgm:prSet/>
      <dgm:spPr/>
      <dgm:t>
        <a:bodyPr/>
        <a:lstStyle/>
        <a:p>
          <a:endParaRPr lang="en-GB"/>
        </a:p>
      </dgm:t>
    </dgm:pt>
    <dgm:pt modelId="{F554ECD6-CC4B-4A22-8E19-01C1809EFBDC}">
      <dgm:prSet phldrT="[Text]" phldr="0"/>
      <dgm:spPr/>
      <dgm:t>
        <a:bodyPr/>
        <a:lstStyle/>
        <a:p>
          <a:r>
            <a:rPr lang="en-GB"/>
            <a:t>Duty</a:t>
          </a:r>
        </a:p>
      </dgm:t>
    </dgm:pt>
    <dgm:pt modelId="{600019BD-0016-49AF-B2A8-BBE0A6371C28}" type="parTrans" cxnId="{4C436CBC-BB49-4B9E-9D80-B546FEF2EC70}">
      <dgm:prSet/>
      <dgm:spPr/>
      <dgm:t>
        <a:bodyPr/>
        <a:lstStyle/>
        <a:p>
          <a:endParaRPr lang="en-GB"/>
        </a:p>
      </dgm:t>
    </dgm:pt>
    <dgm:pt modelId="{6C9BC902-4A36-4161-9ADC-72CC1647D689}" type="sibTrans" cxnId="{4C436CBC-BB49-4B9E-9D80-B546FEF2EC70}">
      <dgm:prSet/>
      <dgm:spPr/>
      <dgm:t>
        <a:bodyPr/>
        <a:lstStyle/>
        <a:p>
          <a:endParaRPr lang="en-GB"/>
        </a:p>
      </dgm:t>
    </dgm:pt>
    <dgm:pt modelId="{2FB31F07-857E-4979-9D0B-C2292B970B3F}" type="pres">
      <dgm:prSet presAssocID="{ECC8B646-7788-4B33-9C95-A2B5054419B2}" presName="linearFlow" presStyleCnt="0">
        <dgm:presLayoutVars>
          <dgm:resizeHandles val="exact"/>
        </dgm:presLayoutVars>
      </dgm:prSet>
      <dgm:spPr/>
    </dgm:pt>
    <dgm:pt modelId="{55CB7EAC-553E-48CA-8FB3-3F95138708A6}" type="pres">
      <dgm:prSet presAssocID="{077229FE-FFC1-484A-812F-D25900FB8E85}" presName="node" presStyleLbl="node1" presStyleIdx="0" presStyleCnt="3">
        <dgm:presLayoutVars>
          <dgm:bulletEnabled val="1"/>
        </dgm:presLayoutVars>
      </dgm:prSet>
      <dgm:spPr/>
    </dgm:pt>
    <dgm:pt modelId="{EFECCEFD-5931-4489-9138-ECBBD42CB44F}" type="pres">
      <dgm:prSet presAssocID="{4DCFC2D7-E081-443F-8CC4-9580A6BFA065}" presName="sibTrans" presStyleLbl="sibTrans2D1" presStyleIdx="0" presStyleCnt="2"/>
      <dgm:spPr/>
    </dgm:pt>
    <dgm:pt modelId="{EBD25CD8-07AE-4F3D-BE65-84C9401F2841}" type="pres">
      <dgm:prSet presAssocID="{4DCFC2D7-E081-443F-8CC4-9580A6BFA065}" presName="connectorText" presStyleLbl="sibTrans2D1" presStyleIdx="0" presStyleCnt="2"/>
      <dgm:spPr/>
    </dgm:pt>
    <dgm:pt modelId="{C35655A7-D070-437B-9378-D682DCB23689}" type="pres">
      <dgm:prSet presAssocID="{18617F32-77B8-4B5A-9EFD-B93E744CF061}" presName="node" presStyleLbl="node1" presStyleIdx="1" presStyleCnt="3">
        <dgm:presLayoutVars>
          <dgm:bulletEnabled val="1"/>
        </dgm:presLayoutVars>
      </dgm:prSet>
      <dgm:spPr/>
    </dgm:pt>
    <dgm:pt modelId="{72E7D6D2-59C3-4141-92BD-F074D06B45DB}" type="pres">
      <dgm:prSet presAssocID="{6AA75641-B4B1-41A9-9415-DF82ED44C51F}" presName="sibTrans" presStyleLbl="sibTrans2D1" presStyleIdx="1" presStyleCnt="2"/>
      <dgm:spPr/>
    </dgm:pt>
    <dgm:pt modelId="{BD4B5F70-C3C2-4691-9756-09AD3864C372}" type="pres">
      <dgm:prSet presAssocID="{6AA75641-B4B1-41A9-9415-DF82ED44C51F}" presName="connectorText" presStyleLbl="sibTrans2D1" presStyleIdx="1" presStyleCnt="2"/>
      <dgm:spPr/>
    </dgm:pt>
    <dgm:pt modelId="{9F13AEF0-3A66-4EEF-B74B-A909376D37D8}" type="pres">
      <dgm:prSet presAssocID="{F554ECD6-CC4B-4A22-8E19-01C1809EFBDC}" presName="node" presStyleLbl="node1" presStyleIdx="2" presStyleCnt="3">
        <dgm:presLayoutVars>
          <dgm:bulletEnabled val="1"/>
        </dgm:presLayoutVars>
      </dgm:prSet>
      <dgm:spPr/>
    </dgm:pt>
  </dgm:ptLst>
  <dgm:cxnLst>
    <dgm:cxn modelId="{2F5E2105-5ABA-43A3-80FA-1803E51672E2}" type="presOf" srcId="{6AA75641-B4B1-41A9-9415-DF82ED44C51F}" destId="{BD4B5F70-C3C2-4691-9756-09AD3864C372}" srcOrd="1" destOrd="0" presId="urn:microsoft.com/office/officeart/2005/8/layout/process2"/>
    <dgm:cxn modelId="{FBE15313-2A21-4FBD-85C9-991876EBDC8D}" type="presOf" srcId="{F554ECD6-CC4B-4A22-8E19-01C1809EFBDC}" destId="{9F13AEF0-3A66-4EEF-B74B-A909376D37D8}" srcOrd="0" destOrd="0" presId="urn:microsoft.com/office/officeart/2005/8/layout/process2"/>
    <dgm:cxn modelId="{64EED32C-3A32-4B17-AFD0-60BA43D97517}" type="presOf" srcId="{ECC8B646-7788-4B33-9C95-A2B5054419B2}" destId="{2FB31F07-857E-4979-9D0B-C2292B970B3F}" srcOrd="0" destOrd="0" presId="urn:microsoft.com/office/officeart/2005/8/layout/process2"/>
    <dgm:cxn modelId="{4043D26F-1DD4-4A9A-A0AC-8DED13EE35FE}" srcId="{ECC8B646-7788-4B33-9C95-A2B5054419B2}" destId="{077229FE-FFC1-484A-812F-D25900FB8E85}" srcOrd="0" destOrd="0" parTransId="{81C98DEB-5389-464D-908C-02DE73A5FEF4}" sibTransId="{4DCFC2D7-E081-443F-8CC4-9580A6BFA065}"/>
    <dgm:cxn modelId="{FFED68AA-0E21-4966-95BC-1F4132318627}" type="presOf" srcId="{6AA75641-B4B1-41A9-9415-DF82ED44C51F}" destId="{72E7D6D2-59C3-4141-92BD-F074D06B45DB}" srcOrd="0" destOrd="0" presId="urn:microsoft.com/office/officeart/2005/8/layout/process2"/>
    <dgm:cxn modelId="{086EF4AB-9C25-4D67-B2E6-5C5EA6687BA7}" type="presOf" srcId="{077229FE-FFC1-484A-812F-D25900FB8E85}" destId="{55CB7EAC-553E-48CA-8FB3-3F95138708A6}" srcOrd="0" destOrd="0" presId="urn:microsoft.com/office/officeart/2005/8/layout/process2"/>
    <dgm:cxn modelId="{7F8513B3-9D7A-489F-B071-1395DEEABAFC}" type="presOf" srcId="{4DCFC2D7-E081-443F-8CC4-9580A6BFA065}" destId="{EFECCEFD-5931-4489-9138-ECBBD42CB44F}" srcOrd="0" destOrd="0" presId="urn:microsoft.com/office/officeart/2005/8/layout/process2"/>
    <dgm:cxn modelId="{4C436CBC-BB49-4B9E-9D80-B546FEF2EC70}" srcId="{ECC8B646-7788-4B33-9C95-A2B5054419B2}" destId="{F554ECD6-CC4B-4A22-8E19-01C1809EFBDC}" srcOrd="2" destOrd="0" parTransId="{600019BD-0016-49AF-B2A8-BBE0A6371C28}" sibTransId="{6C9BC902-4A36-4161-9ADC-72CC1647D689}"/>
    <dgm:cxn modelId="{55291FC1-77A3-4B59-BFC8-E48C0ADB2B61}" type="presOf" srcId="{4DCFC2D7-E081-443F-8CC4-9580A6BFA065}" destId="{EBD25CD8-07AE-4F3D-BE65-84C9401F2841}" srcOrd="1" destOrd="0" presId="urn:microsoft.com/office/officeart/2005/8/layout/process2"/>
    <dgm:cxn modelId="{40A5CBD9-3989-4EE0-B5B4-45925EBD1F92}" srcId="{ECC8B646-7788-4B33-9C95-A2B5054419B2}" destId="{18617F32-77B8-4B5A-9EFD-B93E744CF061}" srcOrd="1" destOrd="0" parTransId="{716A2E97-F16D-416D-9014-18FB6709E083}" sibTransId="{6AA75641-B4B1-41A9-9415-DF82ED44C51F}"/>
    <dgm:cxn modelId="{0F26EEDC-CE98-49E4-A359-F9409610761E}" type="presOf" srcId="{18617F32-77B8-4B5A-9EFD-B93E744CF061}" destId="{C35655A7-D070-437B-9378-D682DCB23689}" srcOrd="0" destOrd="0" presId="urn:microsoft.com/office/officeart/2005/8/layout/process2"/>
    <dgm:cxn modelId="{B4683950-3EA2-4CAB-B8C6-4AA25EDD9129}" type="presParOf" srcId="{2FB31F07-857E-4979-9D0B-C2292B970B3F}" destId="{55CB7EAC-553E-48CA-8FB3-3F95138708A6}" srcOrd="0" destOrd="0" presId="urn:microsoft.com/office/officeart/2005/8/layout/process2"/>
    <dgm:cxn modelId="{74C5A9CA-0FA5-4D73-AF9A-F4E6FB05F880}" type="presParOf" srcId="{2FB31F07-857E-4979-9D0B-C2292B970B3F}" destId="{EFECCEFD-5931-4489-9138-ECBBD42CB44F}" srcOrd="1" destOrd="0" presId="urn:microsoft.com/office/officeart/2005/8/layout/process2"/>
    <dgm:cxn modelId="{4232A6FB-FF8A-4BA8-991F-81EA22D3AFEB}" type="presParOf" srcId="{EFECCEFD-5931-4489-9138-ECBBD42CB44F}" destId="{EBD25CD8-07AE-4F3D-BE65-84C9401F2841}" srcOrd="0" destOrd="0" presId="urn:microsoft.com/office/officeart/2005/8/layout/process2"/>
    <dgm:cxn modelId="{207EFC54-48F9-42FD-83DF-FF6E17D6CEF0}" type="presParOf" srcId="{2FB31F07-857E-4979-9D0B-C2292B970B3F}" destId="{C35655A7-D070-437B-9378-D682DCB23689}" srcOrd="2" destOrd="0" presId="urn:microsoft.com/office/officeart/2005/8/layout/process2"/>
    <dgm:cxn modelId="{D52CD49C-22AF-450E-84A7-2657B029B22B}" type="presParOf" srcId="{2FB31F07-857E-4979-9D0B-C2292B970B3F}" destId="{72E7D6D2-59C3-4141-92BD-F074D06B45DB}" srcOrd="3" destOrd="0" presId="urn:microsoft.com/office/officeart/2005/8/layout/process2"/>
    <dgm:cxn modelId="{6B7E4A58-E1A5-4C2B-A491-948A4F77884A}" type="presParOf" srcId="{72E7D6D2-59C3-4141-92BD-F074D06B45DB}" destId="{BD4B5F70-C3C2-4691-9756-09AD3864C372}" srcOrd="0" destOrd="0" presId="urn:microsoft.com/office/officeart/2005/8/layout/process2"/>
    <dgm:cxn modelId="{9706C46F-13E8-4880-9EED-7576FE0C9B8F}" type="presParOf" srcId="{2FB31F07-857E-4979-9D0B-C2292B970B3F}" destId="{9F13AEF0-3A66-4EEF-B74B-A909376D37D8}"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35F613-29EA-4F44-9846-7D7A35B0FE9A}"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GB"/>
        </a:p>
      </dgm:t>
    </dgm:pt>
    <dgm:pt modelId="{511C8FEF-2A7F-4B7F-99CF-CE7076921551}">
      <dgm:prSet phldrT="[Text]" phldr="0" custT="1"/>
      <dgm:spPr/>
      <dgm:t>
        <a:bodyPr/>
        <a:lstStyle/>
        <a:p>
          <a:r>
            <a:rPr lang="en-GB" sz="1600" b="1">
              <a:solidFill>
                <a:schemeClr val="tx1"/>
              </a:solidFill>
            </a:rPr>
            <a:t>F. Involving, Engaging &amp; Communicating</a:t>
          </a:r>
        </a:p>
      </dgm:t>
    </dgm:pt>
    <dgm:pt modelId="{08DC9EC2-D148-4405-BB5E-0EBAF1826287}" type="parTrans" cxnId="{4B4FEB05-A48F-4ABF-94E4-817003651C79}">
      <dgm:prSet/>
      <dgm:spPr/>
      <dgm:t>
        <a:bodyPr/>
        <a:lstStyle/>
        <a:p>
          <a:endParaRPr lang="en-GB"/>
        </a:p>
      </dgm:t>
    </dgm:pt>
    <dgm:pt modelId="{7568AF7A-4513-493E-ADE5-9473E0FFF1BF}" type="sibTrans" cxnId="{4B4FEB05-A48F-4ABF-94E4-817003651C79}">
      <dgm:prSet/>
      <dgm:spPr/>
      <dgm:t>
        <a:bodyPr/>
        <a:lstStyle/>
        <a:p>
          <a:endParaRPr lang="en-GB"/>
        </a:p>
      </dgm:t>
    </dgm:pt>
    <dgm:pt modelId="{DD40CDA8-5357-4A48-A370-5316015E63D3}">
      <dgm:prSet phldrT="[Text]" phldr="0" custT="1"/>
      <dgm:spPr/>
      <dgm:t>
        <a:bodyPr/>
        <a:lstStyle/>
        <a:p>
          <a:r>
            <a:rPr lang="en-GB" sz="1600" b="1">
              <a:solidFill>
                <a:schemeClr val="tx1"/>
              </a:solidFill>
            </a:rPr>
            <a:t>E. Partnership</a:t>
          </a:r>
          <a:endParaRPr lang="en-GB" sz="1600">
            <a:solidFill>
              <a:schemeClr val="tx1"/>
            </a:solidFill>
          </a:endParaRPr>
        </a:p>
      </dgm:t>
    </dgm:pt>
    <dgm:pt modelId="{1468EA6B-F52D-4AEA-924C-549705A6D86B}" type="parTrans" cxnId="{1E4F97A2-6DBF-4A38-90A4-41A0229B8ED5}">
      <dgm:prSet/>
      <dgm:spPr/>
      <dgm:t>
        <a:bodyPr/>
        <a:lstStyle/>
        <a:p>
          <a:endParaRPr lang="en-GB"/>
        </a:p>
      </dgm:t>
    </dgm:pt>
    <dgm:pt modelId="{C9827FF3-C750-473E-9349-B8DAD8EC53A8}" type="sibTrans" cxnId="{1E4F97A2-6DBF-4A38-90A4-41A0229B8ED5}">
      <dgm:prSet/>
      <dgm:spPr/>
      <dgm:t>
        <a:bodyPr/>
        <a:lstStyle/>
        <a:p>
          <a:endParaRPr lang="en-GB"/>
        </a:p>
      </dgm:t>
    </dgm:pt>
    <dgm:pt modelId="{8B1B9215-A8B9-4210-ACC0-6C994B2A7880}">
      <dgm:prSet phldrT="[Text]" phldr="0" custT="1"/>
      <dgm:spPr/>
      <dgm:t>
        <a:bodyPr/>
        <a:lstStyle/>
        <a:p>
          <a:r>
            <a:rPr lang="en-GB" sz="1600" b="1">
              <a:solidFill>
                <a:schemeClr val="tx1"/>
              </a:solidFill>
            </a:rPr>
            <a:t>D. Showcasing</a:t>
          </a:r>
          <a:endParaRPr lang="en-GB" sz="1600">
            <a:solidFill>
              <a:schemeClr val="tx1"/>
            </a:solidFill>
          </a:endParaRPr>
        </a:p>
      </dgm:t>
    </dgm:pt>
    <dgm:pt modelId="{D49B0183-DD90-4049-9A70-0286CA292B48}" type="parTrans" cxnId="{054027EC-0944-4346-8896-28111D6C6BB0}">
      <dgm:prSet/>
      <dgm:spPr/>
      <dgm:t>
        <a:bodyPr/>
        <a:lstStyle/>
        <a:p>
          <a:endParaRPr lang="en-GB"/>
        </a:p>
      </dgm:t>
    </dgm:pt>
    <dgm:pt modelId="{50160841-8D51-4C92-B283-B1D6555A9E0E}" type="sibTrans" cxnId="{054027EC-0944-4346-8896-28111D6C6BB0}">
      <dgm:prSet/>
      <dgm:spPr/>
      <dgm:t>
        <a:bodyPr/>
        <a:lstStyle/>
        <a:p>
          <a:endParaRPr lang="en-GB"/>
        </a:p>
      </dgm:t>
    </dgm:pt>
    <dgm:pt modelId="{0DD9F42D-9079-4177-8D41-D4E1B9F22238}">
      <dgm:prSet phldrT="[Text]" phldr="0" custT="1"/>
      <dgm:spPr/>
      <dgm:t>
        <a:bodyPr/>
        <a:lstStyle/>
        <a:p>
          <a:r>
            <a:rPr lang="en-GB" sz="1600" b="1">
              <a:solidFill>
                <a:schemeClr val="tx1"/>
              </a:solidFill>
            </a:rPr>
            <a:t>C. Place shaping</a:t>
          </a:r>
          <a:endParaRPr lang="en-GB" sz="1600">
            <a:solidFill>
              <a:schemeClr val="tx1"/>
            </a:solidFill>
          </a:endParaRPr>
        </a:p>
      </dgm:t>
    </dgm:pt>
    <dgm:pt modelId="{6187B078-F071-4DD9-9107-AD224CC066C5}" type="parTrans" cxnId="{973FCBFF-6C73-496A-A3C5-5CE84C0A17F4}">
      <dgm:prSet/>
      <dgm:spPr/>
      <dgm:t>
        <a:bodyPr/>
        <a:lstStyle/>
        <a:p>
          <a:endParaRPr lang="en-GB"/>
        </a:p>
      </dgm:t>
    </dgm:pt>
    <dgm:pt modelId="{D13C8F85-3E1A-40E2-9776-64A4096DF8B1}" type="sibTrans" cxnId="{973FCBFF-6C73-496A-A3C5-5CE84C0A17F4}">
      <dgm:prSet/>
      <dgm:spPr/>
      <dgm:t>
        <a:bodyPr/>
        <a:lstStyle/>
        <a:p>
          <a:endParaRPr lang="en-GB"/>
        </a:p>
      </dgm:t>
    </dgm:pt>
    <dgm:pt modelId="{95E370DF-BBFE-4ED4-95C6-2CDD232140DF}">
      <dgm:prSet phldrT="[Text]" phldr="0" custT="1"/>
      <dgm:spPr/>
      <dgm:t>
        <a:bodyPr/>
        <a:lstStyle/>
        <a:p>
          <a:r>
            <a:rPr lang="en-GB" sz="1600" b="1">
              <a:solidFill>
                <a:schemeClr val="tx1"/>
              </a:solidFill>
            </a:rPr>
            <a:t>A. Direct Control</a:t>
          </a:r>
          <a:endParaRPr lang="en-GB" sz="1600">
            <a:solidFill>
              <a:schemeClr val="tx1"/>
            </a:solidFill>
          </a:endParaRPr>
        </a:p>
      </dgm:t>
    </dgm:pt>
    <dgm:pt modelId="{5388E420-DBAA-48AC-A6B0-B608998779A3}" type="parTrans" cxnId="{3ACBC4FA-8A0A-4B13-B21F-2E6952461E63}">
      <dgm:prSet/>
      <dgm:spPr/>
      <dgm:t>
        <a:bodyPr/>
        <a:lstStyle/>
        <a:p>
          <a:endParaRPr lang="en-GB"/>
        </a:p>
      </dgm:t>
    </dgm:pt>
    <dgm:pt modelId="{B09DF3AA-82A4-4B02-880A-1E10C942BAB8}" type="sibTrans" cxnId="{3ACBC4FA-8A0A-4B13-B21F-2E6952461E63}">
      <dgm:prSet/>
      <dgm:spPr/>
      <dgm:t>
        <a:bodyPr/>
        <a:lstStyle/>
        <a:p>
          <a:endParaRPr lang="en-GB"/>
        </a:p>
      </dgm:t>
    </dgm:pt>
    <dgm:pt modelId="{E3E32E11-1D55-48A7-AE64-BFF0E0E60E82}">
      <dgm:prSet phldrT="[Text]" phldr="0" custT="1"/>
      <dgm:spPr/>
      <dgm:t>
        <a:bodyPr/>
        <a:lstStyle/>
        <a:p>
          <a:r>
            <a:rPr lang="en-GB" sz="1200" b="1">
              <a:solidFill>
                <a:schemeClr val="tx1"/>
              </a:solidFill>
            </a:rPr>
            <a:t>B. Procurement, commissioning &amp; commercialisation</a:t>
          </a:r>
        </a:p>
      </dgm:t>
    </dgm:pt>
    <dgm:pt modelId="{60AE9A64-2DD8-4F4E-B49B-DCF640BD8C8B}" type="parTrans" cxnId="{3F071FDA-14B2-42CE-9E98-07A7336E96D4}">
      <dgm:prSet/>
      <dgm:spPr/>
    </dgm:pt>
    <dgm:pt modelId="{0E720C68-2EFC-4640-B8D2-3ED032776D15}" type="sibTrans" cxnId="{3F071FDA-14B2-42CE-9E98-07A7336E96D4}">
      <dgm:prSet/>
      <dgm:spPr/>
    </dgm:pt>
    <dgm:pt modelId="{13984B59-9AF8-41BA-8DCA-BEE2975FA26A}" type="pres">
      <dgm:prSet presAssocID="{9F35F613-29EA-4F44-9846-7D7A35B0FE9A}" presName="Name0" presStyleCnt="0">
        <dgm:presLayoutVars>
          <dgm:chMax val="7"/>
          <dgm:resizeHandles val="exact"/>
        </dgm:presLayoutVars>
      </dgm:prSet>
      <dgm:spPr/>
    </dgm:pt>
    <dgm:pt modelId="{643385C2-B0E4-470B-A47C-FC3DCF5AEBFE}" type="pres">
      <dgm:prSet presAssocID="{9F35F613-29EA-4F44-9846-7D7A35B0FE9A}" presName="comp1" presStyleCnt="0"/>
      <dgm:spPr/>
    </dgm:pt>
    <dgm:pt modelId="{16C64DB5-10F9-4619-AFC5-DDF516FEFDC8}" type="pres">
      <dgm:prSet presAssocID="{9F35F613-29EA-4F44-9846-7D7A35B0FE9A}" presName="circle1" presStyleLbl="node1" presStyleIdx="0" presStyleCnt="6"/>
      <dgm:spPr/>
    </dgm:pt>
    <dgm:pt modelId="{A745B871-65E3-46A0-B724-69669CAC989D}" type="pres">
      <dgm:prSet presAssocID="{9F35F613-29EA-4F44-9846-7D7A35B0FE9A}" presName="c1text" presStyleLbl="node1" presStyleIdx="0" presStyleCnt="6">
        <dgm:presLayoutVars>
          <dgm:bulletEnabled val="1"/>
        </dgm:presLayoutVars>
      </dgm:prSet>
      <dgm:spPr/>
    </dgm:pt>
    <dgm:pt modelId="{F8E9B9B6-1182-42DB-B6EF-F8E8E1D3AE99}" type="pres">
      <dgm:prSet presAssocID="{9F35F613-29EA-4F44-9846-7D7A35B0FE9A}" presName="comp2" presStyleCnt="0"/>
      <dgm:spPr/>
    </dgm:pt>
    <dgm:pt modelId="{90827E87-419D-4693-BF5E-ECF43B8E7A33}" type="pres">
      <dgm:prSet presAssocID="{9F35F613-29EA-4F44-9846-7D7A35B0FE9A}" presName="circle2" presStyleLbl="node1" presStyleIdx="1" presStyleCnt="6"/>
      <dgm:spPr/>
    </dgm:pt>
    <dgm:pt modelId="{A88AB3A1-2EE7-4953-9B76-6E9A75BBA870}" type="pres">
      <dgm:prSet presAssocID="{9F35F613-29EA-4F44-9846-7D7A35B0FE9A}" presName="c2text" presStyleLbl="node1" presStyleIdx="1" presStyleCnt="6">
        <dgm:presLayoutVars>
          <dgm:bulletEnabled val="1"/>
        </dgm:presLayoutVars>
      </dgm:prSet>
      <dgm:spPr/>
    </dgm:pt>
    <dgm:pt modelId="{0891CB4C-F1C6-4F33-B4D5-6D2EEEC521F7}" type="pres">
      <dgm:prSet presAssocID="{9F35F613-29EA-4F44-9846-7D7A35B0FE9A}" presName="comp3" presStyleCnt="0"/>
      <dgm:spPr/>
    </dgm:pt>
    <dgm:pt modelId="{29A8077F-5974-48B4-9CA9-83AE3FEBEED3}" type="pres">
      <dgm:prSet presAssocID="{9F35F613-29EA-4F44-9846-7D7A35B0FE9A}" presName="circle3" presStyleLbl="node1" presStyleIdx="2" presStyleCnt="6"/>
      <dgm:spPr/>
    </dgm:pt>
    <dgm:pt modelId="{0AE562D2-47BB-439D-9435-038511EF7B88}" type="pres">
      <dgm:prSet presAssocID="{9F35F613-29EA-4F44-9846-7D7A35B0FE9A}" presName="c3text" presStyleLbl="node1" presStyleIdx="2" presStyleCnt="6">
        <dgm:presLayoutVars>
          <dgm:bulletEnabled val="1"/>
        </dgm:presLayoutVars>
      </dgm:prSet>
      <dgm:spPr/>
    </dgm:pt>
    <dgm:pt modelId="{039E1CA4-AD75-4768-8C66-81AA63FDF603}" type="pres">
      <dgm:prSet presAssocID="{9F35F613-29EA-4F44-9846-7D7A35B0FE9A}" presName="comp4" presStyleCnt="0"/>
      <dgm:spPr/>
    </dgm:pt>
    <dgm:pt modelId="{E0C45A7C-0282-4F1E-A60F-025441BC8DDE}" type="pres">
      <dgm:prSet presAssocID="{9F35F613-29EA-4F44-9846-7D7A35B0FE9A}" presName="circle4" presStyleLbl="node1" presStyleIdx="3" presStyleCnt="6"/>
      <dgm:spPr/>
    </dgm:pt>
    <dgm:pt modelId="{DFC0828B-67C5-4EB6-8032-C60F850830FC}" type="pres">
      <dgm:prSet presAssocID="{9F35F613-29EA-4F44-9846-7D7A35B0FE9A}" presName="c4text" presStyleLbl="node1" presStyleIdx="3" presStyleCnt="6">
        <dgm:presLayoutVars>
          <dgm:bulletEnabled val="1"/>
        </dgm:presLayoutVars>
      </dgm:prSet>
      <dgm:spPr/>
    </dgm:pt>
    <dgm:pt modelId="{A4A795A9-74C4-4E3F-9BAF-2E5DAC31887B}" type="pres">
      <dgm:prSet presAssocID="{9F35F613-29EA-4F44-9846-7D7A35B0FE9A}" presName="comp5" presStyleCnt="0"/>
      <dgm:spPr/>
    </dgm:pt>
    <dgm:pt modelId="{8F1532A6-FAF5-4848-9C99-837D43ABBF06}" type="pres">
      <dgm:prSet presAssocID="{9F35F613-29EA-4F44-9846-7D7A35B0FE9A}" presName="circle5" presStyleLbl="node1" presStyleIdx="4" presStyleCnt="6"/>
      <dgm:spPr/>
    </dgm:pt>
    <dgm:pt modelId="{4EAB2A15-38E6-4F69-AD79-5B57EDA689C4}" type="pres">
      <dgm:prSet presAssocID="{9F35F613-29EA-4F44-9846-7D7A35B0FE9A}" presName="c5text" presStyleLbl="node1" presStyleIdx="4" presStyleCnt="6">
        <dgm:presLayoutVars>
          <dgm:bulletEnabled val="1"/>
        </dgm:presLayoutVars>
      </dgm:prSet>
      <dgm:spPr/>
    </dgm:pt>
    <dgm:pt modelId="{735895DA-6611-478A-9967-44BF9DAF3C01}" type="pres">
      <dgm:prSet presAssocID="{9F35F613-29EA-4F44-9846-7D7A35B0FE9A}" presName="comp6" presStyleCnt="0"/>
      <dgm:spPr/>
    </dgm:pt>
    <dgm:pt modelId="{3B96D8B5-CE3C-4F71-A22B-63964CFD5399}" type="pres">
      <dgm:prSet presAssocID="{9F35F613-29EA-4F44-9846-7D7A35B0FE9A}" presName="circle6" presStyleLbl="node1" presStyleIdx="5" presStyleCnt="6"/>
      <dgm:spPr/>
    </dgm:pt>
    <dgm:pt modelId="{FC0DFEF7-B6A5-48F8-A017-CF3DACE4EFF7}" type="pres">
      <dgm:prSet presAssocID="{9F35F613-29EA-4F44-9846-7D7A35B0FE9A}" presName="c6text" presStyleLbl="node1" presStyleIdx="5" presStyleCnt="6">
        <dgm:presLayoutVars>
          <dgm:bulletEnabled val="1"/>
        </dgm:presLayoutVars>
      </dgm:prSet>
      <dgm:spPr/>
    </dgm:pt>
  </dgm:ptLst>
  <dgm:cxnLst>
    <dgm:cxn modelId="{FD764600-3835-4395-AC14-BDB9AFBF68F1}" type="presOf" srcId="{8B1B9215-A8B9-4210-ACC0-6C994B2A7880}" destId="{0AE562D2-47BB-439D-9435-038511EF7B88}" srcOrd="1" destOrd="0" presId="urn:microsoft.com/office/officeart/2005/8/layout/venn2"/>
    <dgm:cxn modelId="{4B4FEB05-A48F-4ABF-94E4-817003651C79}" srcId="{9F35F613-29EA-4F44-9846-7D7A35B0FE9A}" destId="{511C8FEF-2A7F-4B7F-99CF-CE7076921551}" srcOrd="0" destOrd="0" parTransId="{08DC9EC2-D148-4405-BB5E-0EBAF1826287}" sibTransId="{7568AF7A-4513-493E-ADE5-9473E0FFF1BF}"/>
    <dgm:cxn modelId="{6DC03D25-5F0D-4A32-A4B3-215801BC4E30}" type="presOf" srcId="{95E370DF-BBFE-4ED4-95C6-2CDD232140DF}" destId="{FC0DFEF7-B6A5-48F8-A017-CF3DACE4EFF7}" srcOrd="1" destOrd="0" presId="urn:microsoft.com/office/officeart/2005/8/layout/venn2"/>
    <dgm:cxn modelId="{DFAB4A74-DA91-4A15-8C00-DB73BA348E25}" type="presOf" srcId="{9F35F613-29EA-4F44-9846-7D7A35B0FE9A}" destId="{13984B59-9AF8-41BA-8DCA-BEE2975FA26A}" srcOrd="0" destOrd="0" presId="urn:microsoft.com/office/officeart/2005/8/layout/venn2"/>
    <dgm:cxn modelId="{CF1A7A79-B6B9-465B-A8B9-D2ADAB2B035E}" type="presOf" srcId="{E3E32E11-1D55-48A7-AE64-BFF0E0E60E82}" destId="{8F1532A6-FAF5-4848-9C99-837D43ABBF06}" srcOrd="0" destOrd="0" presId="urn:microsoft.com/office/officeart/2005/8/layout/venn2"/>
    <dgm:cxn modelId="{1E4F97A2-6DBF-4A38-90A4-41A0229B8ED5}" srcId="{9F35F613-29EA-4F44-9846-7D7A35B0FE9A}" destId="{DD40CDA8-5357-4A48-A370-5316015E63D3}" srcOrd="1" destOrd="0" parTransId="{1468EA6B-F52D-4AEA-924C-549705A6D86B}" sibTransId="{C9827FF3-C750-473E-9349-B8DAD8EC53A8}"/>
    <dgm:cxn modelId="{52D2D3A3-F7F7-4FFC-8152-D89AA2B7F6EA}" type="presOf" srcId="{DD40CDA8-5357-4A48-A370-5316015E63D3}" destId="{A88AB3A1-2EE7-4953-9B76-6E9A75BBA870}" srcOrd="1" destOrd="0" presId="urn:microsoft.com/office/officeart/2005/8/layout/venn2"/>
    <dgm:cxn modelId="{C422B9A4-FE63-4611-A7BE-CD03B3911DA5}" type="presOf" srcId="{0DD9F42D-9079-4177-8D41-D4E1B9F22238}" destId="{E0C45A7C-0282-4F1E-A60F-025441BC8DDE}" srcOrd="0" destOrd="0" presId="urn:microsoft.com/office/officeart/2005/8/layout/venn2"/>
    <dgm:cxn modelId="{0159CAB4-3E5C-4674-AC0E-80312BECC9C8}" type="presOf" srcId="{0DD9F42D-9079-4177-8D41-D4E1B9F22238}" destId="{DFC0828B-67C5-4EB6-8032-C60F850830FC}" srcOrd="1" destOrd="0" presId="urn:microsoft.com/office/officeart/2005/8/layout/venn2"/>
    <dgm:cxn modelId="{CED465B7-1A15-4A77-A235-33685C3A358A}" type="presOf" srcId="{DD40CDA8-5357-4A48-A370-5316015E63D3}" destId="{90827E87-419D-4693-BF5E-ECF43B8E7A33}" srcOrd="0" destOrd="0" presId="urn:microsoft.com/office/officeart/2005/8/layout/venn2"/>
    <dgm:cxn modelId="{1738F5CF-4022-452A-8FD2-DBB87E314611}" type="presOf" srcId="{8B1B9215-A8B9-4210-ACC0-6C994B2A7880}" destId="{29A8077F-5974-48B4-9CA9-83AE3FEBEED3}" srcOrd="0" destOrd="0" presId="urn:microsoft.com/office/officeart/2005/8/layout/venn2"/>
    <dgm:cxn modelId="{A97910D0-B1B3-4749-9729-B6DCE722D4C4}" type="presOf" srcId="{511C8FEF-2A7F-4B7F-99CF-CE7076921551}" destId="{A745B871-65E3-46A0-B724-69669CAC989D}" srcOrd="1" destOrd="0" presId="urn:microsoft.com/office/officeart/2005/8/layout/venn2"/>
    <dgm:cxn modelId="{3F071FDA-14B2-42CE-9E98-07A7336E96D4}" srcId="{9F35F613-29EA-4F44-9846-7D7A35B0FE9A}" destId="{E3E32E11-1D55-48A7-AE64-BFF0E0E60E82}" srcOrd="4" destOrd="0" parTransId="{60AE9A64-2DD8-4F4E-B49B-DCF640BD8C8B}" sibTransId="{0E720C68-2EFC-4640-B8D2-3ED032776D15}"/>
    <dgm:cxn modelId="{D5AD7DEA-8AA0-4550-B52A-A247DEEE2BB1}" type="presOf" srcId="{95E370DF-BBFE-4ED4-95C6-2CDD232140DF}" destId="{3B96D8B5-CE3C-4F71-A22B-63964CFD5399}" srcOrd="0" destOrd="0" presId="urn:microsoft.com/office/officeart/2005/8/layout/venn2"/>
    <dgm:cxn modelId="{054027EC-0944-4346-8896-28111D6C6BB0}" srcId="{9F35F613-29EA-4F44-9846-7D7A35B0FE9A}" destId="{8B1B9215-A8B9-4210-ACC0-6C994B2A7880}" srcOrd="2" destOrd="0" parTransId="{D49B0183-DD90-4049-9A70-0286CA292B48}" sibTransId="{50160841-8D51-4C92-B283-B1D6555A9E0E}"/>
    <dgm:cxn modelId="{08BF42F7-51E1-446A-9EF7-17ED57DF5A7A}" type="presOf" srcId="{E3E32E11-1D55-48A7-AE64-BFF0E0E60E82}" destId="{4EAB2A15-38E6-4F69-AD79-5B57EDA689C4}" srcOrd="1" destOrd="0" presId="urn:microsoft.com/office/officeart/2005/8/layout/venn2"/>
    <dgm:cxn modelId="{07DA89F8-DC71-4BAD-8B94-C7F51B71DA9E}" type="presOf" srcId="{511C8FEF-2A7F-4B7F-99CF-CE7076921551}" destId="{16C64DB5-10F9-4619-AFC5-DDF516FEFDC8}" srcOrd="0" destOrd="0" presId="urn:microsoft.com/office/officeart/2005/8/layout/venn2"/>
    <dgm:cxn modelId="{3ACBC4FA-8A0A-4B13-B21F-2E6952461E63}" srcId="{9F35F613-29EA-4F44-9846-7D7A35B0FE9A}" destId="{95E370DF-BBFE-4ED4-95C6-2CDD232140DF}" srcOrd="5" destOrd="0" parTransId="{5388E420-DBAA-48AC-A6B0-B608998779A3}" sibTransId="{B09DF3AA-82A4-4B02-880A-1E10C942BAB8}"/>
    <dgm:cxn modelId="{973FCBFF-6C73-496A-A3C5-5CE84C0A17F4}" srcId="{9F35F613-29EA-4F44-9846-7D7A35B0FE9A}" destId="{0DD9F42D-9079-4177-8D41-D4E1B9F22238}" srcOrd="3" destOrd="0" parTransId="{6187B078-F071-4DD9-9107-AD224CC066C5}" sibTransId="{D13C8F85-3E1A-40E2-9776-64A4096DF8B1}"/>
    <dgm:cxn modelId="{AAB4AABE-0044-4F78-95C2-8453E2C18EB9}" type="presParOf" srcId="{13984B59-9AF8-41BA-8DCA-BEE2975FA26A}" destId="{643385C2-B0E4-470B-A47C-FC3DCF5AEBFE}" srcOrd="0" destOrd="0" presId="urn:microsoft.com/office/officeart/2005/8/layout/venn2"/>
    <dgm:cxn modelId="{59D88B53-2FC9-4A13-A8EE-B56B287C8974}" type="presParOf" srcId="{643385C2-B0E4-470B-A47C-FC3DCF5AEBFE}" destId="{16C64DB5-10F9-4619-AFC5-DDF516FEFDC8}" srcOrd="0" destOrd="0" presId="urn:microsoft.com/office/officeart/2005/8/layout/venn2"/>
    <dgm:cxn modelId="{52A5964D-4C2B-474F-A677-88C1A24040B6}" type="presParOf" srcId="{643385C2-B0E4-470B-A47C-FC3DCF5AEBFE}" destId="{A745B871-65E3-46A0-B724-69669CAC989D}" srcOrd="1" destOrd="0" presId="urn:microsoft.com/office/officeart/2005/8/layout/venn2"/>
    <dgm:cxn modelId="{CC6B5A25-3CA7-4D41-8549-1AFA5921BF33}" type="presParOf" srcId="{13984B59-9AF8-41BA-8DCA-BEE2975FA26A}" destId="{F8E9B9B6-1182-42DB-B6EF-F8E8E1D3AE99}" srcOrd="1" destOrd="0" presId="urn:microsoft.com/office/officeart/2005/8/layout/venn2"/>
    <dgm:cxn modelId="{02A6FC23-6474-4978-B542-C5EFAFE7832F}" type="presParOf" srcId="{F8E9B9B6-1182-42DB-B6EF-F8E8E1D3AE99}" destId="{90827E87-419D-4693-BF5E-ECF43B8E7A33}" srcOrd="0" destOrd="0" presId="urn:microsoft.com/office/officeart/2005/8/layout/venn2"/>
    <dgm:cxn modelId="{2E66088E-1D21-4ACD-8075-896E9BD58AA3}" type="presParOf" srcId="{F8E9B9B6-1182-42DB-B6EF-F8E8E1D3AE99}" destId="{A88AB3A1-2EE7-4953-9B76-6E9A75BBA870}" srcOrd="1" destOrd="0" presId="urn:microsoft.com/office/officeart/2005/8/layout/venn2"/>
    <dgm:cxn modelId="{64DDD031-8A78-431D-819A-6F3F01523BA8}" type="presParOf" srcId="{13984B59-9AF8-41BA-8DCA-BEE2975FA26A}" destId="{0891CB4C-F1C6-4F33-B4D5-6D2EEEC521F7}" srcOrd="2" destOrd="0" presId="urn:microsoft.com/office/officeart/2005/8/layout/venn2"/>
    <dgm:cxn modelId="{B7A71A46-E1F3-4162-8F22-F61EA3A58D16}" type="presParOf" srcId="{0891CB4C-F1C6-4F33-B4D5-6D2EEEC521F7}" destId="{29A8077F-5974-48B4-9CA9-83AE3FEBEED3}" srcOrd="0" destOrd="0" presId="urn:microsoft.com/office/officeart/2005/8/layout/venn2"/>
    <dgm:cxn modelId="{9A06F37A-FF26-47B6-9FAE-82466FEC944F}" type="presParOf" srcId="{0891CB4C-F1C6-4F33-B4D5-6D2EEEC521F7}" destId="{0AE562D2-47BB-439D-9435-038511EF7B88}" srcOrd="1" destOrd="0" presId="urn:microsoft.com/office/officeart/2005/8/layout/venn2"/>
    <dgm:cxn modelId="{4AD6FEE6-4DE6-47BC-B420-352BD5DC8B80}" type="presParOf" srcId="{13984B59-9AF8-41BA-8DCA-BEE2975FA26A}" destId="{039E1CA4-AD75-4768-8C66-81AA63FDF603}" srcOrd="3" destOrd="0" presId="urn:microsoft.com/office/officeart/2005/8/layout/venn2"/>
    <dgm:cxn modelId="{957B15CC-A388-4AFB-BF29-656BA46F49ED}" type="presParOf" srcId="{039E1CA4-AD75-4768-8C66-81AA63FDF603}" destId="{E0C45A7C-0282-4F1E-A60F-025441BC8DDE}" srcOrd="0" destOrd="0" presId="urn:microsoft.com/office/officeart/2005/8/layout/venn2"/>
    <dgm:cxn modelId="{AECBD02F-577B-4217-965C-131C97F15B62}" type="presParOf" srcId="{039E1CA4-AD75-4768-8C66-81AA63FDF603}" destId="{DFC0828B-67C5-4EB6-8032-C60F850830FC}" srcOrd="1" destOrd="0" presId="urn:microsoft.com/office/officeart/2005/8/layout/venn2"/>
    <dgm:cxn modelId="{254C392B-0BCC-4780-A8AB-6FE37EDCFAED}" type="presParOf" srcId="{13984B59-9AF8-41BA-8DCA-BEE2975FA26A}" destId="{A4A795A9-74C4-4E3F-9BAF-2E5DAC31887B}" srcOrd="4" destOrd="0" presId="urn:microsoft.com/office/officeart/2005/8/layout/venn2"/>
    <dgm:cxn modelId="{4B6D609C-1003-4E5E-B0AC-CC38A0EC0BB5}" type="presParOf" srcId="{A4A795A9-74C4-4E3F-9BAF-2E5DAC31887B}" destId="{8F1532A6-FAF5-4848-9C99-837D43ABBF06}" srcOrd="0" destOrd="0" presId="urn:microsoft.com/office/officeart/2005/8/layout/venn2"/>
    <dgm:cxn modelId="{2829A63E-E127-44A3-A42B-21BDC6D0D9BC}" type="presParOf" srcId="{A4A795A9-74C4-4E3F-9BAF-2E5DAC31887B}" destId="{4EAB2A15-38E6-4F69-AD79-5B57EDA689C4}" srcOrd="1" destOrd="0" presId="urn:microsoft.com/office/officeart/2005/8/layout/venn2"/>
    <dgm:cxn modelId="{F2133B23-66D3-4C6D-8AD4-9927E33DAED8}" type="presParOf" srcId="{13984B59-9AF8-41BA-8DCA-BEE2975FA26A}" destId="{735895DA-6611-478A-9967-44BF9DAF3C01}" srcOrd="5" destOrd="0" presId="urn:microsoft.com/office/officeart/2005/8/layout/venn2"/>
    <dgm:cxn modelId="{4AC59E88-E20E-4F06-BAC5-DFB8E3D7754B}" type="presParOf" srcId="{735895DA-6611-478A-9967-44BF9DAF3C01}" destId="{3B96D8B5-CE3C-4F71-A22B-63964CFD5399}" srcOrd="0" destOrd="0" presId="urn:microsoft.com/office/officeart/2005/8/layout/venn2"/>
    <dgm:cxn modelId="{2F308B31-3771-4818-8140-888A004D9752}" type="presParOf" srcId="{735895DA-6611-478A-9967-44BF9DAF3C01}" destId="{FC0DFEF7-B6A5-48F8-A017-CF3DACE4EFF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64DB5-10F9-4619-AFC5-DDF516FEFDC8}">
      <dsp:nvSpPr>
        <dsp:cNvPr id="0" name=""/>
        <dsp:cNvSpPr/>
      </dsp:nvSpPr>
      <dsp:spPr>
        <a:xfrm>
          <a:off x="1488030" y="0"/>
          <a:ext cx="5548547" cy="554854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F. Involving, Engaging &amp; Communicating</a:t>
          </a:r>
        </a:p>
      </dsp:txBody>
      <dsp:txXfrm>
        <a:off x="3221950" y="277427"/>
        <a:ext cx="2080705" cy="554854"/>
      </dsp:txXfrm>
    </dsp:sp>
    <dsp:sp modelId="{90827E87-419D-4693-BF5E-ECF43B8E7A33}">
      <dsp:nvSpPr>
        <dsp:cNvPr id="0" name=""/>
        <dsp:cNvSpPr/>
      </dsp:nvSpPr>
      <dsp:spPr>
        <a:xfrm>
          <a:off x="1904171" y="832282"/>
          <a:ext cx="4716264" cy="4716264"/>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E. Partnership</a:t>
          </a:r>
          <a:endParaRPr lang="en-GB" sz="1600" kern="1200">
            <a:solidFill>
              <a:schemeClr val="tx1"/>
            </a:solidFill>
          </a:endParaRPr>
        </a:p>
      </dsp:txBody>
      <dsp:txXfrm>
        <a:off x="3245358" y="1103467"/>
        <a:ext cx="2033889" cy="542370"/>
      </dsp:txXfrm>
    </dsp:sp>
    <dsp:sp modelId="{29A8077F-5974-48B4-9CA9-83AE3FEBEED3}">
      <dsp:nvSpPr>
        <dsp:cNvPr id="0" name=""/>
        <dsp:cNvSpPr/>
      </dsp:nvSpPr>
      <dsp:spPr>
        <a:xfrm>
          <a:off x="2320312" y="1664564"/>
          <a:ext cx="3883982" cy="3883982"/>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D. Showcasing</a:t>
          </a:r>
          <a:endParaRPr lang="en-GB" sz="1600" kern="1200">
            <a:solidFill>
              <a:schemeClr val="tx1"/>
            </a:solidFill>
          </a:endParaRPr>
        </a:p>
      </dsp:txBody>
      <dsp:txXfrm>
        <a:off x="3257322" y="1932558"/>
        <a:ext cx="2009961" cy="535989"/>
      </dsp:txXfrm>
    </dsp:sp>
    <dsp:sp modelId="{E0C45A7C-0282-4F1E-A60F-025441BC8DDE}">
      <dsp:nvSpPr>
        <dsp:cNvPr id="0" name=""/>
        <dsp:cNvSpPr/>
      </dsp:nvSpPr>
      <dsp:spPr>
        <a:xfrm>
          <a:off x="2736453" y="2496846"/>
          <a:ext cx="3051700" cy="3051700"/>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C. Place shaping</a:t>
          </a:r>
          <a:endParaRPr lang="en-GB" sz="1600" kern="1200">
            <a:solidFill>
              <a:schemeClr val="tx1"/>
            </a:solidFill>
          </a:endParaRPr>
        </a:p>
      </dsp:txBody>
      <dsp:txXfrm>
        <a:off x="3438344" y="2771499"/>
        <a:ext cx="1647918" cy="549306"/>
      </dsp:txXfrm>
    </dsp:sp>
    <dsp:sp modelId="{8F1532A6-FAF5-4848-9C99-837D43ABBF06}">
      <dsp:nvSpPr>
        <dsp:cNvPr id="0" name=""/>
        <dsp:cNvSpPr/>
      </dsp:nvSpPr>
      <dsp:spPr>
        <a:xfrm>
          <a:off x="3152594" y="3329128"/>
          <a:ext cx="2219418" cy="2219418"/>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tx1"/>
              </a:solidFill>
            </a:rPr>
            <a:t>B. Procurement, commissioning &amp; commercialisation</a:t>
          </a:r>
        </a:p>
      </dsp:txBody>
      <dsp:txXfrm>
        <a:off x="3540992" y="3606555"/>
        <a:ext cx="1442622" cy="554854"/>
      </dsp:txXfrm>
    </dsp:sp>
    <dsp:sp modelId="{3B96D8B5-CE3C-4F71-A22B-63964CFD5399}">
      <dsp:nvSpPr>
        <dsp:cNvPr id="0" name=""/>
        <dsp:cNvSpPr/>
      </dsp:nvSpPr>
      <dsp:spPr>
        <a:xfrm>
          <a:off x="3568735" y="4161410"/>
          <a:ext cx="1387136" cy="138713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A. Direct Control</a:t>
          </a:r>
          <a:endParaRPr lang="en-GB" sz="1600" kern="1200">
            <a:solidFill>
              <a:schemeClr val="tx1"/>
            </a:solidFill>
          </a:endParaRPr>
        </a:p>
      </dsp:txBody>
      <dsp:txXfrm>
        <a:off x="3771876" y="4508194"/>
        <a:ext cx="980853" cy="693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B7EAC-553E-48CA-8FB3-3F95138708A6}">
      <dsp:nvSpPr>
        <dsp:cNvPr id="0" name=""/>
        <dsp:cNvSpPr/>
      </dsp:nvSpPr>
      <dsp:spPr>
        <a:xfrm>
          <a:off x="2290853" y="0"/>
          <a:ext cx="2119167" cy="11773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Influence</a:t>
          </a:r>
        </a:p>
      </dsp:txBody>
      <dsp:txXfrm>
        <a:off x="2325335" y="34482"/>
        <a:ext cx="2050203" cy="1108351"/>
      </dsp:txXfrm>
    </dsp:sp>
    <dsp:sp modelId="{EFECCEFD-5931-4489-9138-ECBBD42CB44F}">
      <dsp:nvSpPr>
        <dsp:cNvPr id="0" name=""/>
        <dsp:cNvSpPr/>
      </dsp:nvSpPr>
      <dsp:spPr>
        <a:xfrm rot="5400000">
          <a:off x="3129690" y="1206748"/>
          <a:ext cx="441493" cy="5297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5400000">
        <a:off x="3191499" y="1250897"/>
        <a:ext cx="317875" cy="309045"/>
      </dsp:txXfrm>
    </dsp:sp>
    <dsp:sp modelId="{C35655A7-D070-437B-9378-D682DCB23689}">
      <dsp:nvSpPr>
        <dsp:cNvPr id="0" name=""/>
        <dsp:cNvSpPr/>
      </dsp:nvSpPr>
      <dsp:spPr>
        <a:xfrm>
          <a:off x="2290853" y="1765972"/>
          <a:ext cx="2119167" cy="1177315"/>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Power</a:t>
          </a:r>
        </a:p>
      </dsp:txBody>
      <dsp:txXfrm>
        <a:off x="2325335" y="1800454"/>
        <a:ext cx="2050203" cy="1108351"/>
      </dsp:txXfrm>
    </dsp:sp>
    <dsp:sp modelId="{72E7D6D2-59C3-4141-92BD-F074D06B45DB}">
      <dsp:nvSpPr>
        <dsp:cNvPr id="0" name=""/>
        <dsp:cNvSpPr/>
      </dsp:nvSpPr>
      <dsp:spPr>
        <a:xfrm rot="5400000">
          <a:off x="3129690" y="2972721"/>
          <a:ext cx="441493" cy="529791"/>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5400000">
        <a:off x="3191499" y="3016870"/>
        <a:ext cx="317875" cy="309045"/>
      </dsp:txXfrm>
    </dsp:sp>
    <dsp:sp modelId="{9F13AEF0-3A66-4EEF-B74B-A909376D37D8}">
      <dsp:nvSpPr>
        <dsp:cNvPr id="0" name=""/>
        <dsp:cNvSpPr/>
      </dsp:nvSpPr>
      <dsp:spPr>
        <a:xfrm>
          <a:off x="2290853" y="3531945"/>
          <a:ext cx="2119167" cy="1177315"/>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Duty</a:t>
          </a:r>
        </a:p>
      </dsp:txBody>
      <dsp:txXfrm>
        <a:off x="2325335" y="3566427"/>
        <a:ext cx="2050203" cy="1108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64DB5-10F9-4619-AFC5-DDF516FEFDC8}">
      <dsp:nvSpPr>
        <dsp:cNvPr id="0" name=""/>
        <dsp:cNvSpPr/>
      </dsp:nvSpPr>
      <dsp:spPr>
        <a:xfrm>
          <a:off x="1488030" y="0"/>
          <a:ext cx="5548547" cy="554854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F. Involving, Engaging &amp; Communicating</a:t>
          </a:r>
        </a:p>
      </dsp:txBody>
      <dsp:txXfrm>
        <a:off x="3221950" y="277427"/>
        <a:ext cx="2080705" cy="554854"/>
      </dsp:txXfrm>
    </dsp:sp>
    <dsp:sp modelId="{90827E87-419D-4693-BF5E-ECF43B8E7A33}">
      <dsp:nvSpPr>
        <dsp:cNvPr id="0" name=""/>
        <dsp:cNvSpPr/>
      </dsp:nvSpPr>
      <dsp:spPr>
        <a:xfrm>
          <a:off x="1904171" y="832282"/>
          <a:ext cx="4716264" cy="4716264"/>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E. Partnership</a:t>
          </a:r>
          <a:endParaRPr lang="en-GB" sz="1600" kern="1200">
            <a:solidFill>
              <a:schemeClr val="tx1"/>
            </a:solidFill>
          </a:endParaRPr>
        </a:p>
      </dsp:txBody>
      <dsp:txXfrm>
        <a:off x="3245358" y="1103467"/>
        <a:ext cx="2033889" cy="542370"/>
      </dsp:txXfrm>
    </dsp:sp>
    <dsp:sp modelId="{29A8077F-5974-48B4-9CA9-83AE3FEBEED3}">
      <dsp:nvSpPr>
        <dsp:cNvPr id="0" name=""/>
        <dsp:cNvSpPr/>
      </dsp:nvSpPr>
      <dsp:spPr>
        <a:xfrm>
          <a:off x="2320312" y="1664564"/>
          <a:ext cx="3883982" cy="3883982"/>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D. Showcasing</a:t>
          </a:r>
          <a:endParaRPr lang="en-GB" sz="1600" kern="1200">
            <a:solidFill>
              <a:schemeClr val="tx1"/>
            </a:solidFill>
          </a:endParaRPr>
        </a:p>
      </dsp:txBody>
      <dsp:txXfrm>
        <a:off x="3257322" y="1932558"/>
        <a:ext cx="2009961" cy="535989"/>
      </dsp:txXfrm>
    </dsp:sp>
    <dsp:sp modelId="{E0C45A7C-0282-4F1E-A60F-025441BC8DDE}">
      <dsp:nvSpPr>
        <dsp:cNvPr id="0" name=""/>
        <dsp:cNvSpPr/>
      </dsp:nvSpPr>
      <dsp:spPr>
        <a:xfrm>
          <a:off x="2736453" y="2496846"/>
          <a:ext cx="3051700" cy="3051700"/>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C. Place shaping</a:t>
          </a:r>
          <a:endParaRPr lang="en-GB" sz="1600" kern="1200">
            <a:solidFill>
              <a:schemeClr val="tx1"/>
            </a:solidFill>
          </a:endParaRPr>
        </a:p>
      </dsp:txBody>
      <dsp:txXfrm>
        <a:off x="3438344" y="2771499"/>
        <a:ext cx="1647918" cy="549306"/>
      </dsp:txXfrm>
    </dsp:sp>
    <dsp:sp modelId="{8F1532A6-FAF5-4848-9C99-837D43ABBF06}">
      <dsp:nvSpPr>
        <dsp:cNvPr id="0" name=""/>
        <dsp:cNvSpPr/>
      </dsp:nvSpPr>
      <dsp:spPr>
        <a:xfrm>
          <a:off x="3152594" y="3329128"/>
          <a:ext cx="2219418" cy="2219418"/>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b="1" kern="1200">
              <a:solidFill>
                <a:schemeClr val="tx1"/>
              </a:solidFill>
            </a:rPr>
            <a:t>B. Procurement, commissioning &amp; commercialisation</a:t>
          </a:r>
        </a:p>
      </dsp:txBody>
      <dsp:txXfrm>
        <a:off x="3540992" y="3606555"/>
        <a:ext cx="1442622" cy="554854"/>
      </dsp:txXfrm>
    </dsp:sp>
    <dsp:sp modelId="{3B96D8B5-CE3C-4F71-A22B-63964CFD5399}">
      <dsp:nvSpPr>
        <dsp:cNvPr id="0" name=""/>
        <dsp:cNvSpPr/>
      </dsp:nvSpPr>
      <dsp:spPr>
        <a:xfrm>
          <a:off x="3568735" y="4161410"/>
          <a:ext cx="1387136" cy="138713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A. Direct Control</a:t>
          </a:r>
          <a:endParaRPr lang="en-GB" sz="1600" kern="1200">
            <a:solidFill>
              <a:schemeClr val="tx1"/>
            </a:solidFill>
          </a:endParaRPr>
        </a:p>
      </dsp:txBody>
      <dsp:txXfrm>
        <a:off x="3771876" y="4508194"/>
        <a:ext cx="980853" cy="69356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1ABB1-1745-4369-8B68-7006BC8FF31E}" type="datetimeFigureOut">
              <a:rPr lang="en-GB" smtClean="0"/>
              <a:t>30/04/2026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TO WORKSHOP LEADS: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387C8-FC91-4A3C-9634-2B17C6CC0AF5}" type="slidenum">
              <a:rPr lang="en-GB" smtClean="0"/>
              <a:t>‹#›</a:t>
            </a:fld>
            <a:endParaRPr lang="en-GB"/>
          </a:p>
        </p:txBody>
      </p:sp>
    </p:spTree>
    <p:extLst>
      <p:ext uri="{BB962C8B-B14F-4D97-AF65-F5344CB8AC3E}">
        <p14:creationId xmlns:p14="http://schemas.microsoft.com/office/powerpoint/2010/main" val="2154768109"/>
      </p:ext>
    </p:extLst>
  </p:cSld>
  <p:clrMap bg1="lt1" tx1="dk1" bg2="lt2" tx2="dk2" accent1="accent1" accent2="accent2" accent3="accent3" accent4="accent4" accent5="accent5" accent6="accent6" hlink="hlink" folHlink="folHlink"/>
  <p:notesStyle>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gislation.gov.uk/ukpga/2021/30/contents/enact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wildlifetrusts.org/sites/default/files/2019-09/SROI%20Report%20FINAL%20-%20DIGITAL.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ons.gov.uk%2Feconomy%2Fenvironmentalaccounts%2Fbulletins%2Furbannaturalcapitalaccountsuk%2F2023&amp;data=05%7C01%7CLydia.dixon%40naturalengland.org.uk%7C3f774fbda489466a1ed508dbb5d46040%7C770a245002274c6290c74e38537f1102%7C0%7C0%7C638303696482193846%7CUnknown%7CTWFpbGZsb3d8eyJWIjoiMC4wLjAwMDAiLCJQIjoiV2luMzIiLCJBTiI6Ik1haWwiLCJXVCI6Mn0%3D%7C3000%7C%7C%7C&amp;sdata=iKz%2B65T6cLad1TysCQyetiR%2BFcSaJHZ5rne87j%2BhEk4%3D&amp;reserved=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uidance/complying-with-the-biodiversity-du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WORKSHOP LEADS:</a:t>
            </a:r>
          </a:p>
          <a:p>
            <a:pPr marL="171450" indent="-171450">
              <a:buFont typeface="Arial" panose="020B0604020202020204" pitchFamily="34" charset="0"/>
              <a:buChar char="•"/>
            </a:pPr>
            <a:r>
              <a:rPr lang="en-GB"/>
              <a:t>Welcome – brief (go through the agenda in a moment) </a:t>
            </a:r>
          </a:p>
          <a:p>
            <a:pPr marL="171450" indent="-171450">
              <a:buFont typeface="Arial" panose="020B0604020202020204" pitchFamily="34" charset="0"/>
              <a:buChar char="•"/>
            </a:pPr>
            <a:r>
              <a:rPr lang="en-GB"/>
              <a:t>Housekeeping – practical i.e. toilets, refreshments, fire alarms </a:t>
            </a:r>
          </a:p>
          <a:p>
            <a:pPr marL="171450" indent="-171450">
              <a:buFont typeface="Arial" panose="020B0604020202020204" pitchFamily="34" charset="0"/>
              <a:buChar char="•"/>
            </a:pPr>
            <a:r>
              <a:rPr lang="en-GB"/>
              <a:t>Introductions to presenters &amp; roles/who: </a:t>
            </a:r>
          </a:p>
          <a:p>
            <a:pPr marL="628650" lvl="1" indent="-171450">
              <a:buFont typeface="Arial" panose="020B0604020202020204" pitchFamily="34" charset="0"/>
              <a:buChar char="•"/>
            </a:pPr>
            <a:r>
              <a:rPr lang="en-GB"/>
              <a:t>Chair i.e. Timekeeping, introduction and review - Shaun</a:t>
            </a:r>
          </a:p>
          <a:p>
            <a:pPr marL="628650" lvl="1" indent="-171450">
              <a:buFont typeface="Arial" panose="020B0604020202020204" pitchFamily="34" charset="0"/>
              <a:buChar char="•"/>
            </a:pPr>
            <a:r>
              <a:rPr lang="en-GB"/>
              <a:t>Notetaking and reporting back on key issues – use post notes for actions</a:t>
            </a:r>
          </a:p>
          <a:p>
            <a:pPr marL="628650" lvl="1" indent="-171450">
              <a:buFont typeface="Arial" panose="020B0604020202020204" pitchFamily="34" charset="0"/>
              <a:buChar char="•"/>
            </a:pPr>
            <a:r>
              <a:rPr lang="en-GB"/>
              <a:t>Anyone else? – Ann, PBH, Matt, &amp; Shaun to lead group exercises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5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a:solidFill>
                  <a:schemeClr val="tx1"/>
                </a:solidFill>
                <a:effectLst/>
                <a:latin typeface="+mn-lt"/>
                <a:ea typeface="+mn-ea"/>
                <a:cs typeface="+mn-cs"/>
              </a:rPr>
              <a:t>MW </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Up to 5min intro here from NE colleagues:</a:t>
            </a:r>
            <a:r>
              <a:rPr lang="en-US"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Local context, NE new strategy and what they want to see in BCP, strength of various partnerships/platforms etc for delivery (LNRS, </a:t>
            </a:r>
            <a:r>
              <a:rPr lang="en-GB" sz="1200" b="0" i="0" u="none" strike="noStrike" kern="1200" err="1">
                <a:solidFill>
                  <a:schemeClr val="tx1"/>
                </a:solidFill>
                <a:effectLst/>
                <a:latin typeface="+mn-lt"/>
                <a:ea typeface="+mn-ea"/>
                <a:cs typeface="+mn-cs"/>
              </a:rPr>
              <a:t>Habs</a:t>
            </a:r>
            <a:r>
              <a:rPr lang="en-GB" sz="1200" b="0" i="0" u="none" strike="noStrike" kern="1200">
                <a:solidFill>
                  <a:schemeClr val="tx1"/>
                </a:solidFill>
                <a:effectLst/>
                <a:latin typeface="+mn-lt"/>
                <a:ea typeface="+mn-ea"/>
                <a:cs typeface="+mn-cs"/>
              </a:rPr>
              <a:t> regs)</a:t>
            </a:r>
            <a:endParaRPr lang="en-US"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10</a:t>
            </a:fld>
            <a:endParaRPr lang="en-GB"/>
          </a:p>
        </p:txBody>
      </p:sp>
    </p:spTree>
    <p:extLst>
      <p:ext uri="{BB962C8B-B14F-4D97-AF65-F5344CB8AC3E}">
        <p14:creationId xmlns:p14="http://schemas.microsoft.com/office/powerpoint/2010/main" val="300654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21BB3-346D-4D44-919F-DAE17F324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A8947-8DCE-68D8-6C3A-7BD9C974C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7151D-7E4D-E305-6598-E1C92011A9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endParaRPr lang="en-GB"/>
          </a:p>
        </p:txBody>
      </p:sp>
      <p:sp>
        <p:nvSpPr>
          <p:cNvPr id="4" name="Slide Number Placeholder 3">
            <a:extLst>
              <a:ext uri="{FF2B5EF4-FFF2-40B4-BE49-F238E27FC236}">
                <a16:creationId xmlns:a16="http://schemas.microsoft.com/office/drawing/2014/main" id="{A13A9679-FEC7-C30A-2D0B-959E447729E0}"/>
              </a:ext>
            </a:extLst>
          </p:cNvPr>
          <p:cNvSpPr>
            <a:spLocks noGrp="1"/>
          </p:cNvSpPr>
          <p:nvPr>
            <p:ph type="sldNum" sz="quarter" idx="5"/>
          </p:nvPr>
        </p:nvSpPr>
        <p:spPr/>
        <p:txBody>
          <a:bodyPr/>
          <a:lstStyle/>
          <a:p>
            <a:fld id="{D42387C8-FC91-4A3C-9634-2B17C6CC0AF5}" type="slidenum">
              <a:rPr lang="en-GB" smtClean="0"/>
              <a:t>11</a:t>
            </a:fld>
            <a:endParaRPr lang="en-GB"/>
          </a:p>
        </p:txBody>
      </p:sp>
    </p:spTree>
    <p:extLst>
      <p:ext uri="{BB962C8B-B14F-4D97-AF65-F5344CB8AC3E}">
        <p14:creationId xmlns:p14="http://schemas.microsoft.com/office/powerpoint/2010/main" val="54518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r>
              <a:rPr lang="en-GB" b="1"/>
              <a:t>List:</a:t>
            </a:r>
          </a:p>
          <a:p>
            <a:pPr marL="285750" indent="-285750">
              <a:buFont typeface="+mj-lt"/>
              <a:buAutoNum type="romanLcPeriod"/>
            </a:pPr>
            <a:r>
              <a:rPr lang="en-GB"/>
              <a:t>General priorities &amp; challenges e.g. North Northants Corporate Plan: Family, Community, Prosperity, and delivering Smarter, Faster and Fairer public services.</a:t>
            </a:r>
          </a:p>
          <a:p>
            <a:pPr marL="285750" indent="-285750">
              <a:buFont typeface="+mj-lt"/>
              <a:buAutoNum type="romanLcPeriod"/>
            </a:pPr>
            <a:r>
              <a:rPr lang="en-GB"/>
              <a:t>LNRS, BNG, Biodiversity Duty </a:t>
            </a:r>
            <a:r>
              <a:rPr lang="en-GB" b="1"/>
              <a:t>FYI not too much technical detail needed here. You could:</a:t>
            </a:r>
          </a:p>
          <a:p>
            <a:pPr marL="742950" lvl="1" indent="-285750">
              <a:buFont typeface="+mj-lt"/>
              <a:buAutoNum type="romanLcPeriod"/>
            </a:pPr>
            <a:r>
              <a:rPr lang="en-GB" b="0"/>
              <a:t>Quote residents input into the LNRS</a:t>
            </a:r>
          </a:p>
          <a:p>
            <a:pPr marL="285750" marR="0" lvl="0"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GB"/>
              <a:t>Spot-light some key local success stories that attendees will relate to &amp; be proud of</a:t>
            </a:r>
          </a:p>
          <a:p>
            <a:pPr marL="0" indent="0">
              <a:buFont typeface="+mj-lt"/>
              <a:buNone/>
            </a:pPr>
            <a:endParaRPr lang="en-GB"/>
          </a:p>
          <a:p>
            <a:pPr marL="285750" indent="-285750">
              <a:buFont typeface="+mj-lt"/>
              <a:buAutoNum type="romanLcPeriod"/>
            </a:pPr>
            <a:endParaRPr lang="en-GB"/>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12</a:t>
            </a:fld>
            <a:endParaRPr lang="en-GB"/>
          </a:p>
        </p:txBody>
      </p:sp>
    </p:spTree>
    <p:extLst>
      <p:ext uri="{BB962C8B-B14F-4D97-AF65-F5344CB8AC3E}">
        <p14:creationId xmlns:p14="http://schemas.microsoft.com/office/powerpoint/2010/main" val="409448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0"/>
              </a:spcAft>
              <a:defRPr/>
            </a:pPr>
            <a:r>
              <a:rPr lang="en-GB" b="1"/>
              <a:t>RJ</a:t>
            </a:r>
            <a:endParaRPr lang="en-US"/>
          </a:p>
          <a:p>
            <a:pPr marL="0" marR="0" lvl="0" indent="0" algn="l" defTabSz="914400">
              <a:lnSpc>
                <a:spcPct val="100000"/>
              </a:lnSpc>
              <a:spcBef>
                <a:spcPct val="0"/>
              </a:spcBef>
              <a:spcAft>
                <a:spcPct val="0"/>
              </a:spcAft>
              <a:buNone/>
              <a:tabLst/>
              <a:defRPr/>
            </a:pPr>
            <a:r>
              <a:rPr lang="en-GB" b="1"/>
              <a:t>NOTES TO WORKSHOP LEADS:</a:t>
            </a:r>
            <a:endParaRPr lang="en-US">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hlinkClick r:id="rId3"/>
              </a:rPr>
              <a:t>Environment Act 2021</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introduced a number of new duties for local authorities which are of relevance to nature recovery and biodiversity including:</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Responsible authorities appointed by the Secretary of State (S105) to lead the Local Nature Recovery Strategy (LNRS), working with a broad range of stakeholders. </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Enhanced duty for LAs to conserve and enhance biodiversity (S102) and report on their actions (S103)</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LPAs will need to comply with the above duty and have regard to the Local Nature Recovery Strategy in local planning policy and decisions (S102).</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All planning permissions granted in England (with a few exemptions) will have to deliver at least 10% biodiversity net gain from Nov 2023 (S98-101)</a:t>
            </a:r>
          </a:p>
          <a:p>
            <a:pPr marL="285750" marR="0" lvl="0" indent="-285750" algn="l" defTabSz="914400" rtl="0" eaLnBrk="1" fontAlgn="auto" latinLnBrk="0" hangingPunct="1">
              <a:lnSpc>
                <a:spcPct val="100000"/>
              </a:lnSpc>
              <a:spcBef>
                <a:spcPct val="0"/>
              </a:spcBef>
              <a:spcAft>
                <a:spcPct val="0"/>
              </a:spcAft>
              <a:buClrTx/>
              <a:buSzTx/>
              <a:buFont typeface="Arial"/>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 typeface="Arial"/>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 amendment to the Levelling Up &amp; Regeneration Act changed the need for plan makers to 'have regard' to LNRS to 'take account’ of LNRS. This duty applies generally, and to specific elements of the LNRS, including the mapped proposals. This hasn't come into force yet but its important to flag.</a:t>
            </a:r>
            <a:endParaRPr lang="en-GB"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13</a:t>
            </a:fld>
            <a:endParaRPr lang="en-GB"/>
          </a:p>
        </p:txBody>
      </p:sp>
    </p:spTree>
    <p:extLst>
      <p:ext uri="{BB962C8B-B14F-4D97-AF65-F5344CB8AC3E}">
        <p14:creationId xmlns:p14="http://schemas.microsoft.com/office/powerpoint/2010/main" val="3950599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5F5D-0B85-B8F2-3B99-316DBE712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97AAB-9467-F4D4-F55A-C0AE8F8ED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CC5D3-F871-63FD-3185-833E841DA9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TO WORKSHOP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latin typeface="Arial"/>
                <a:ea typeface="ＭＳ Ｐゴシック"/>
              </a:rPr>
              <a:t>International first! It’s a game changer – why…</a:t>
            </a:r>
            <a:endParaRPr kumimoji="0" lang="en-GB" sz="1200" b="0" i="0" u="none" strike="noStrike" kern="1200" cap="none" spc="0" normalizeH="0" baseline="0" noProof="0" dirty="0">
              <a:ln>
                <a:noFill/>
              </a:ln>
              <a:solidFill>
                <a:srgbClr val="000000"/>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cs typeface="+mn-cs"/>
              </a:rPr>
              <a:t>England only and covers all (bar exempted) development under the Town &amp; Country Planning Act (TCPA) – majors now, non-majors from 2 April - and (from 2025) 2008 Planning Act, i.e. NSIPs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Arial"/>
                <a:ea typeface="ＭＳ Ｐゴシック"/>
                <a:cs typeface="+mn-cs"/>
              </a:rPr>
              <a:t>Minimum 10% gain required and post-planning approval of biodiversity gain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Arial"/>
                <a:ea typeface="ＭＳ Ｐゴシック"/>
                <a:cs typeface="+mn-cs"/>
              </a:rPr>
              <a:t>Significant on-site and off-site habitat secured for at least 30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Arial"/>
                <a:ea typeface="ＭＳ Ｐゴシック"/>
                <a:cs typeface="+mn-cs"/>
              </a:rPr>
              <a:t>BNG hierarchy: on-site, off-site and last resort statutory biodiversity credits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cs typeface="+mn-cs"/>
              </a:rPr>
              <a:t>Baseline and post-intervention unit values calculated using standardised biodiversity metric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cs typeface="+mn-cs"/>
              </a:rPr>
              <a:t>National register for off-site net gain sites</a:t>
            </a:r>
          </a:p>
          <a:p>
            <a:endParaRPr lang="en-GB" dirty="0"/>
          </a:p>
        </p:txBody>
      </p:sp>
      <p:sp>
        <p:nvSpPr>
          <p:cNvPr id="4" name="Slide Number Placeholder 3">
            <a:extLst>
              <a:ext uri="{FF2B5EF4-FFF2-40B4-BE49-F238E27FC236}">
                <a16:creationId xmlns:a16="http://schemas.microsoft.com/office/drawing/2014/main" id="{A822117E-8023-4AC5-C695-F40DB20E21F4}"/>
              </a:ext>
            </a:extLst>
          </p:cNvPr>
          <p:cNvSpPr>
            <a:spLocks noGrp="1"/>
          </p:cNvSpPr>
          <p:nvPr>
            <p:ph type="sldNum" sz="quarter" idx="5"/>
          </p:nvPr>
        </p:nvSpPr>
        <p:spPr/>
        <p:txBody>
          <a:bodyPr/>
          <a:lstStyle/>
          <a:p>
            <a:fld id="{D42387C8-FC91-4A3C-9634-2B17C6CC0AF5}" type="slidenum">
              <a:rPr lang="en-GB" smtClean="0"/>
              <a:t>17</a:t>
            </a:fld>
            <a:endParaRPr lang="en-GB" dirty="0"/>
          </a:p>
        </p:txBody>
      </p:sp>
    </p:spTree>
    <p:extLst>
      <p:ext uri="{BB962C8B-B14F-4D97-AF65-F5344CB8AC3E}">
        <p14:creationId xmlns:p14="http://schemas.microsoft.com/office/powerpoint/2010/main" val="1513872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TO WORKSHOP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latin typeface="Arial"/>
                <a:ea typeface="ＭＳ Ｐゴシック"/>
              </a:rPr>
              <a:t>International first! It’s a game changer – why…</a:t>
            </a:r>
            <a:endParaRPr kumimoji="0" lang="en-GB" sz="1200" b="0" i="0" u="none" strike="noStrike" kern="1200" cap="none" spc="0" normalizeH="0" baseline="0" noProof="0" dirty="0">
              <a:ln>
                <a:noFill/>
              </a:ln>
              <a:solidFill>
                <a:srgbClr val="000000"/>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cs typeface="+mn-cs"/>
              </a:rPr>
              <a:t>England only and covers all (bar exempted) development under the Town &amp; Country Planning Act (TCPA) – majors now, non-majors from 2 April - and (from 2025) 2008 Planning Act, i.e. NSIPs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Arial"/>
                <a:ea typeface="ＭＳ Ｐゴシック"/>
                <a:cs typeface="+mn-cs"/>
              </a:rPr>
              <a:t>Minimum 10% gain required and post-planning approval of biodiversity gain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Arial"/>
                <a:ea typeface="ＭＳ Ｐゴシック"/>
                <a:cs typeface="+mn-cs"/>
              </a:rPr>
              <a:t>Significant on-site and off-site habitat secured for at least 30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Arial"/>
                <a:ea typeface="ＭＳ Ｐゴシック"/>
                <a:cs typeface="+mn-cs"/>
              </a:rPr>
              <a:t>BNG hierarchy: on-site, off-site and last resort statutory biodiversity credits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cs typeface="+mn-cs"/>
              </a:rPr>
              <a:t>Baseline and post-intervention unit values calculated using standardised biodiversity metric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cs typeface="+mn-cs"/>
              </a:rPr>
              <a:t>National register for off-site net gain sites</a:t>
            </a:r>
          </a:p>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18</a:t>
            </a:fld>
            <a:endParaRPr lang="en-GB" dirty="0"/>
          </a:p>
        </p:txBody>
      </p:sp>
    </p:spTree>
    <p:extLst>
      <p:ext uri="{BB962C8B-B14F-4D97-AF65-F5344CB8AC3E}">
        <p14:creationId xmlns:p14="http://schemas.microsoft.com/office/powerpoint/2010/main" val="60278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RJ</a:t>
            </a:r>
            <a:endParaRPr lang="en-US"/>
          </a:p>
        </p:txBody>
      </p:sp>
      <p:sp>
        <p:nvSpPr>
          <p:cNvPr id="4" name="Slide Number Placeholder 3"/>
          <p:cNvSpPr>
            <a:spLocks noGrp="1"/>
          </p:cNvSpPr>
          <p:nvPr>
            <p:ph type="sldNum" sz="quarter" idx="5"/>
          </p:nvPr>
        </p:nvSpPr>
        <p:spPr/>
        <p:txBody>
          <a:bodyPr/>
          <a:lstStyle/>
          <a:p>
            <a:fld id="{D42387C8-FC91-4A3C-9634-2B17C6CC0AF5}" type="slidenum">
              <a:rPr lang="en-GB" smtClean="0"/>
              <a:t>19</a:t>
            </a:fld>
            <a:endParaRPr lang="en-GB"/>
          </a:p>
        </p:txBody>
      </p:sp>
    </p:spTree>
    <p:extLst>
      <p:ext uri="{BB962C8B-B14F-4D97-AF65-F5344CB8AC3E}">
        <p14:creationId xmlns:p14="http://schemas.microsoft.com/office/powerpoint/2010/main" val="2356921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PAS notes</a:t>
            </a:r>
          </a:p>
        </p:txBody>
      </p:sp>
      <p:sp>
        <p:nvSpPr>
          <p:cNvPr id="4" name="Slide Number Placeholder 3"/>
          <p:cNvSpPr>
            <a:spLocks noGrp="1"/>
          </p:cNvSpPr>
          <p:nvPr>
            <p:ph type="sldNum" sz="quarter" idx="5"/>
          </p:nvPr>
        </p:nvSpPr>
        <p:spPr/>
        <p:txBody>
          <a:bodyPr/>
          <a:lstStyle/>
          <a:p>
            <a:fld id="{D42387C8-FC91-4A3C-9634-2B17C6CC0AF5}" type="slidenum">
              <a:rPr lang="en-GB" smtClean="0"/>
              <a:t>20</a:t>
            </a:fld>
            <a:endParaRPr lang="en-GB"/>
          </a:p>
        </p:txBody>
      </p:sp>
    </p:spTree>
    <p:extLst>
      <p:ext uri="{BB962C8B-B14F-4D97-AF65-F5344CB8AC3E}">
        <p14:creationId xmlns:p14="http://schemas.microsoft.com/office/powerpoint/2010/main" val="126575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21</a:t>
            </a:fld>
            <a:endParaRPr lang="en-GB"/>
          </a:p>
        </p:txBody>
      </p:sp>
    </p:spTree>
    <p:extLst>
      <p:ext uri="{BB962C8B-B14F-4D97-AF65-F5344CB8AC3E}">
        <p14:creationId xmlns:p14="http://schemas.microsoft.com/office/powerpoint/2010/main" val="262616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98E07-71BB-0B40-1F42-3ADB19CED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B5C2A-0F3B-51CB-12BB-5897C56B360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4E88039-E7D8-58CD-E44E-AD188BE7B0A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b="1">
                <a:highlight>
                  <a:srgbClr val="FFFF00"/>
                </a:highlight>
              </a:rPr>
              <a:t>NOTES TO FACILITATORS: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This slide is here as its important at the outset to get attendees contemplating where they/their role/service sits within this. It’s a system too we can all contribute and no one service is fully responsible.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ＭＳ Ｐゴシック"/>
            </a:endParaRPr>
          </a:p>
          <a:p>
            <a:pPr marL="342900" indent="-342900"/>
            <a:r>
              <a:rPr lang="en-GB"/>
              <a:t>Where does your service sit on this sphere?</a:t>
            </a:r>
            <a:endParaRPr lang="en-US">
              <a:ea typeface="Calibri" panose="020F0502020204030204"/>
              <a:cs typeface="Calibri" panose="020F0502020204030204"/>
            </a:endParaRPr>
          </a:p>
          <a:p>
            <a:pPr marL="342900" indent="-342900">
              <a:spcBef>
                <a:spcPts val="1500"/>
              </a:spcBef>
            </a:pPr>
            <a:r>
              <a:rPr lang="en-GB"/>
              <a:t>Where does your team/role sit?</a:t>
            </a:r>
            <a:endParaRPr lang="en-GB">
              <a:ea typeface="Calibri"/>
              <a:cs typeface="Calibri"/>
            </a:endParaRPr>
          </a:p>
          <a:p>
            <a:pPr marL="342900" indent="-342900">
              <a:spcBef>
                <a:spcPts val="1500"/>
              </a:spcBef>
            </a:pPr>
            <a:r>
              <a:rPr lang="en-GB"/>
              <a:t>Does your role sit in different parts of the sphere?</a:t>
            </a:r>
            <a:endParaRPr lang="en-GB">
              <a:ea typeface="Calibri"/>
              <a:cs typeface="Calibri"/>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FIRST THE COUNCIL AS A WHOLE:</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What is within the control of the council?</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What isn’t within control?</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Who owns the process?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THEN CONSIDER YOUR AREA OF RESPONSIBILITY:</a:t>
            </a: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Open discussion?</a:t>
            </a: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Discussion on table?</a:t>
            </a: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Pair sharing?</a:t>
            </a:r>
          </a:p>
          <a:p>
            <a:endParaRPr lang="en-GB"/>
          </a:p>
        </p:txBody>
      </p:sp>
      <p:sp>
        <p:nvSpPr>
          <p:cNvPr id="4" name="Slide Number Placeholder 3">
            <a:extLst>
              <a:ext uri="{FF2B5EF4-FFF2-40B4-BE49-F238E27FC236}">
                <a16:creationId xmlns:a16="http://schemas.microsoft.com/office/drawing/2014/main" id="{E1694CC1-921E-2BB8-5E78-0009A3B1A0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73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52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b="1">
                <a:highlight>
                  <a:srgbClr val="FFFF00"/>
                </a:highlight>
              </a:rPr>
              <a:t>NOTES TO FACILITATORS: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This slide is here as its important at the outset to get attendees contemplating where they/their role/service sits within this. It’s a system too we can all contribute and no one service is fully responsible.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ＭＳ Ｐゴシック"/>
            </a:endParaRPr>
          </a:p>
          <a:p>
            <a:pPr marL="342900" indent="-342900"/>
            <a:r>
              <a:rPr lang="en-GB"/>
              <a:t>Where does your service sit on this sphere?</a:t>
            </a:r>
            <a:endParaRPr lang="en-US">
              <a:ea typeface="Calibri" panose="020F0502020204030204"/>
              <a:cs typeface="Calibri" panose="020F0502020204030204"/>
            </a:endParaRPr>
          </a:p>
          <a:p>
            <a:pPr marL="342900" indent="-342900">
              <a:spcBef>
                <a:spcPts val="1500"/>
              </a:spcBef>
            </a:pPr>
            <a:r>
              <a:rPr lang="en-GB"/>
              <a:t>Where does your team/role sit?</a:t>
            </a:r>
            <a:endParaRPr lang="en-GB">
              <a:ea typeface="Calibri"/>
              <a:cs typeface="Calibri"/>
            </a:endParaRPr>
          </a:p>
          <a:p>
            <a:pPr marL="342900" indent="-342900">
              <a:spcBef>
                <a:spcPts val="1500"/>
              </a:spcBef>
            </a:pPr>
            <a:r>
              <a:rPr lang="en-GB"/>
              <a:t>Does your role sit in different parts of the sphere?</a:t>
            </a:r>
            <a:endParaRPr lang="en-GB">
              <a:ea typeface="Calibri"/>
              <a:cs typeface="Calibri"/>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FIRST THE COUNCIL AS A WHOLE:</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What is within the control of the council?</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What isn’t within control?</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Who owns the process?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THEN CONSIDER YOUR AREA OF RESPONSIBILITY:</a:t>
            </a: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Open discussion?</a:t>
            </a: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Discussion on table?</a:t>
            </a: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ＭＳ Ｐゴシック"/>
              </a:rPr>
              <a:t>Pair sharing?</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4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Graphic from Insights report</a:t>
            </a:r>
          </a:p>
          <a:p>
            <a:r>
              <a:rPr lang="en-GB"/>
              <a:t>Ranking or similar exercise to determine current position</a:t>
            </a:r>
          </a:p>
          <a:p>
            <a:r>
              <a:rPr lang="en-GB"/>
              <a:t>Check external sources </a:t>
            </a:r>
          </a:p>
          <a:p>
            <a:pPr marL="0" indent="0">
              <a:buNone/>
            </a:pPr>
            <a:r>
              <a:rPr lang="en-GB"/>
              <a:t>Also scene setting:</a:t>
            </a:r>
          </a:p>
          <a:p>
            <a:r>
              <a:rPr lang="en-GB" kern="100">
                <a:ea typeface="Times New Roman" panose="02020603050405020304" pitchFamily="18" charset="0"/>
                <a:cs typeface="Times New Roman" panose="02020603050405020304" pitchFamily="18" charset="0"/>
              </a:rPr>
              <a:t>Corporate commitments </a:t>
            </a:r>
            <a:r>
              <a:rPr lang="en-GB" i="1" kern="100">
                <a:ea typeface="Times New Roman" panose="02020603050405020304" pitchFamily="18" charset="0"/>
                <a:cs typeface="Times New Roman" panose="02020603050405020304" pitchFamily="18" charset="0"/>
              </a:rPr>
              <a:t>(list and reference)</a:t>
            </a:r>
          </a:p>
          <a:p>
            <a:r>
              <a:rPr lang="en-GB" kern="100">
                <a:ea typeface="Times New Roman" panose="02020603050405020304" pitchFamily="18" charset="0"/>
                <a:cs typeface="Times New Roman" panose="02020603050405020304" pitchFamily="18" charset="0"/>
              </a:rPr>
              <a:t>Existing/planned corporate resources </a:t>
            </a:r>
            <a:r>
              <a:rPr lang="en-GB" i="1" kern="100">
                <a:ea typeface="Times New Roman" panose="02020603050405020304" pitchFamily="18" charset="0"/>
                <a:cs typeface="Times New Roman" panose="02020603050405020304" pitchFamily="18" charset="0"/>
              </a:rPr>
              <a:t>(identify not necessarily to use detail)</a:t>
            </a:r>
            <a:endParaRPr lang="en-GB" kern="10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24</a:t>
            </a:fld>
            <a:endParaRPr lang="en-GB"/>
          </a:p>
        </p:txBody>
      </p:sp>
    </p:spTree>
    <p:extLst>
      <p:ext uri="{BB962C8B-B14F-4D97-AF65-F5344CB8AC3E}">
        <p14:creationId xmlns:p14="http://schemas.microsoft.com/office/powerpoint/2010/main" val="45144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8397C-60A9-AAEE-7E69-F1FD787EB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2A139-8664-CFCA-14DD-0EE3B4085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2A8FC-5A21-6145-0ACD-79B7CBFFE688}"/>
              </a:ext>
            </a:extLst>
          </p:cNvPr>
          <p:cNvSpPr>
            <a:spLocks noGrp="1"/>
          </p:cNvSpPr>
          <p:nvPr>
            <p:ph type="body" idx="1"/>
          </p:nvPr>
        </p:nvSpPr>
        <p:spPr/>
        <p:txBody>
          <a:bodyPr/>
          <a:lstStyle/>
          <a:p>
            <a:pPr marL="0" indent="0">
              <a:buFont typeface="+mj-lt"/>
              <a:buNone/>
            </a:pPr>
            <a:r>
              <a:rPr lang="en-GB" b="1"/>
              <a:t>NOTES TO FACILITATORS:</a:t>
            </a:r>
          </a:p>
          <a:p>
            <a:pPr marL="285750" indent="-285750">
              <a:buFont typeface="+mj-lt"/>
              <a:buAutoNum type="romanLcPeriod"/>
            </a:pPr>
            <a:endParaRPr lang="en-GB"/>
          </a:p>
          <a:p>
            <a:endParaRPr lang="en-GB"/>
          </a:p>
        </p:txBody>
      </p:sp>
      <p:sp>
        <p:nvSpPr>
          <p:cNvPr id="4" name="Slide Number Placeholder 3">
            <a:extLst>
              <a:ext uri="{FF2B5EF4-FFF2-40B4-BE49-F238E27FC236}">
                <a16:creationId xmlns:a16="http://schemas.microsoft.com/office/drawing/2014/main" id="{0EB5EBF8-A63A-4FE4-3AC0-760A93257CCE}"/>
              </a:ext>
            </a:extLst>
          </p:cNvPr>
          <p:cNvSpPr>
            <a:spLocks noGrp="1"/>
          </p:cNvSpPr>
          <p:nvPr>
            <p:ph type="sldNum" sz="quarter" idx="5"/>
          </p:nvPr>
        </p:nvSpPr>
        <p:spPr/>
        <p:txBody>
          <a:bodyPr/>
          <a:lstStyle/>
          <a:p>
            <a:fld id="{D42387C8-FC91-4A3C-9634-2B17C6CC0AF5}" type="slidenum">
              <a:rPr lang="en-GB" smtClean="0"/>
              <a:t>25</a:t>
            </a:fld>
            <a:endParaRPr lang="en-GB"/>
          </a:p>
        </p:txBody>
      </p:sp>
    </p:spTree>
    <p:extLst>
      <p:ext uri="{BB962C8B-B14F-4D97-AF65-F5344CB8AC3E}">
        <p14:creationId xmlns:p14="http://schemas.microsoft.com/office/powerpoint/2010/main" val="268177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26</a:t>
            </a:fld>
            <a:endParaRPr lang="en-GB"/>
          </a:p>
        </p:txBody>
      </p:sp>
    </p:spTree>
    <p:extLst>
      <p:ext uri="{BB962C8B-B14F-4D97-AF65-F5344CB8AC3E}">
        <p14:creationId xmlns:p14="http://schemas.microsoft.com/office/powerpoint/2010/main" val="156894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TO WORKSHOP LEADS:</a:t>
            </a:r>
          </a:p>
          <a:p>
            <a:r>
              <a:rPr lang="en-GB" dirty="0"/>
              <a:t>What is the link between climate and nature - addressing both together is a win </a:t>
            </a:r>
            <a:r>
              <a:rPr lang="en-GB" dirty="0" err="1"/>
              <a:t>win</a:t>
            </a:r>
            <a:r>
              <a:rPr lang="en-GB" dirty="0"/>
              <a:t>! </a:t>
            </a:r>
          </a:p>
          <a:p>
            <a:endParaRPr lang="en-GB" dirty="0"/>
          </a:p>
          <a:p>
            <a:r>
              <a:rPr lang="en-GB" dirty="0"/>
              <a:t>We are in the middle of a climate and nature emergency, and the two are inextricably linked. Climate change is driving nature’s decline, and the loss of wildlife and wild places leaves us ill-equipped to reduce carbon emissions and adapt to change. </a:t>
            </a:r>
          </a:p>
          <a:p>
            <a:endParaRPr lang="en-GB" dirty="0"/>
          </a:p>
          <a:p>
            <a:r>
              <a:rPr lang="en-GB" dirty="0"/>
              <a:t>One cannot be solved without the other.</a:t>
            </a:r>
          </a:p>
          <a:p>
            <a:endParaRPr lang="en-GB" dirty="0"/>
          </a:p>
          <a:p>
            <a:r>
              <a:rPr lang="en-GB" dirty="0"/>
              <a:t>When healthy, our natural habitats can reduce the risk of flooding, help prevent coastal erosion, improve people’s health and wellbeing, as well as maintain healthy soils, clean water and the pollinators needed for our crops – and therefore sustain us.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F389B-0330-42D9-8F9C-FBB7775C2C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3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WORKSHOP LEADS:</a:t>
            </a:r>
          </a:p>
          <a:p>
            <a:r>
              <a:rPr lang="en-GB" dirty="0"/>
              <a:t>What is the link between climate and nature - addressing both together is a win </a:t>
            </a:r>
            <a:r>
              <a:rPr lang="en-GB" dirty="0" err="1"/>
              <a:t>win</a:t>
            </a:r>
            <a:r>
              <a:rPr lang="en-GB" dirty="0"/>
              <a:t>! </a:t>
            </a:r>
          </a:p>
          <a:p>
            <a:endParaRPr lang="en-GB" dirty="0"/>
          </a:p>
          <a:p>
            <a:r>
              <a:rPr lang="en-GB" dirty="0"/>
              <a:t>We are in the middle of a climate and nature emergency, and the two are inextricably linked. Climate change is driving nature’s decline, and the loss of wildlife and wild places leaves us ill-equipped to reduce carbon emissions and adapt to change. </a:t>
            </a:r>
          </a:p>
          <a:p>
            <a:endParaRPr lang="en-GB" dirty="0"/>
          </a:p>
          <a:p>
            <a:r>
              <a:rPr lang="en-GB" dirty="0"/>
              <a:t>One cannot be solved without the other.</a:t>
            </a:r>
          </a:p>
          <a:p>
            <a:endParaRPr lang="en-GB" dirty="0"/>
          </a:p>
          <a:p>
            <a:r>
              <a:rPr lang="en-GB" dirty="0"/>
              <a:t>When healthy, our natural habitats can reduce the risk of flooding, help prevent coastal erosion, improve people’s health and wellbeing, as well as maintain healthy soils, clean water and the pollinators needed for our crops – and therefore sustain us.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78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TO WORKSHOP LEADS: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Nature and its component parts like soil, water, air is sometimes referred to as natural capital which provides us with services, and these can be valued!  The stock of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UK natural capital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are currently able to value is estimated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£1.2 trillion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few examples of these individual services – so restoring around half of our peatlands to near natural condition would return between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£45 to 51 billion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health benefits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of outdoor recreation in the UK are estimated to be between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£6.2 and £8.4 billion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2020, with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82% of people agree that being in nature makes them happy!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are big land use changes going on -  between 1990 and 2019</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urban areas in UK increased 30%</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enclosed farmland fell 5%</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I’ll pick up on that in my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These are big figures!  What we really need is a consistent way to gather this information for individual projects so that we can start to develop the markets for these services.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TO WORKSHOP LEADS: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Benefits for people from nature in urban areas is of growing importance with 80% of people living in urban areas.  A few examples starting from the right of the slide: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Stat 5:The Wildlife Trusts report for every £1 invested in health or social needs projects that connect people to nature, there is a £7 social return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https://www.wildlifetrusts.org/sites/default/files/2019-09/SROI%20Report%20FINAL%20-%20DIGITAL.pdf</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Stat 4:Urban nature provides over  £15 billion of benefits to the economy every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Stat 3: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annual value of air pollution removal services by urban vegetation was around £800 million in avoided negative health impacts in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Urban natural capital accounts, UK - Office for National Statistics (ons.gov.uk)</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Stats 1 and  2:  Its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estimated there were 2.1 million active visitors to green and blue spaces in urban areas in 2015, providing 74,000 additional quality adjusted life years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£2.1 billion per year could be saved in health costs if everyone in England had good access to greenspace, due to increased physical activity in those spaces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734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5BCAB-8CDB-9740-CD6E-281284552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BBA7F-47F3-440F-94E0-7E776FE26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F3850-E3FA-73C3-61E6-A0CCBFF178E1}"/>
              </a:ext>
            </a:extLst>
          </p:cNvPr>
          <p:cNvSpPr>
            <a:spLocks noGrp="1"/>
          </p:cNvSpPr>
          <p:nvPr>
            <p:ph type="body" idx="1"/>
          </p:nvPr>
        </p:nvSpPr>
        <p:spPr/>
        <p:txBody>
          <a:bodyPr/>
          <a:lstStyle/>
          <a:p>
            <a:pPr marL="0" indent="0">
              <a:buFont typeface="+mj-lt"/>
              <a:buNone/>
            </a:pPr>
            <a:r>
              <a:rPr lang="en-GB" b="1"/>
              <a:t>NOTES TO FACILITATORS:</a:t>
            </a:r>
          </a:p>
          <a:p>
            <a:pPr marL="0" indent="0">
              <a:buFont typeface="+mj-lt"/>
              <a:buNone/>
            </a:pPr>
            <a:r>
              <a:rPr lang="en-GB" b="1"/>
              <a:t>During lunch find case study examples from the resources deck</a:t>
            </a:r>
          </a:p>
          <a:p>
            <a:pPr marL="285750" indent="-285750">
              <a:buFont typeface="+mj-lt"/>
              <a:buAutoNum type="romanLcPeriod"/>
            </a:pPr>
            <a:endParaRPr lang="en-GB"/>
          </a:p>
          <a:p>
            <a:endParaRPr lang="en-GB"/>
          </a:p>
        </p:txBody>
      </p:sp>
      <p:sp>
        <p:nvSpPr>
          <p:cNvPr id="4" name="Slide Number Placeholder 3">
            <a:extLst>
              <a:ext uri="{FF2B5EF4-FFF2-40B4-BE49-F238E27FC236}">
                <a16:creationId xmlns:a16="http://schemas.microsoft.com/office/drawing/2014/main" id="{56C05100-781D-C652-A977-4A6A91CC2C58}"/>
              </a:ext>
            </a:extLst>
          </p:cNvPr>
          <p:cNvSpPr>
            <a:spLocks noGrp="1"/>
          </p:cNvSpPr>
          <p:nvPr>
            <p:ph type="sldNum" sz="quarter" idx="5"/>
          </p:nvPr>
        </p:nvSpPr>
        <p:spPr/>
        <p:txBody>
          <a:bodyPr/>
          <a:lstStyle/>
          <a:p>
            <a:fld id="{D42387C8-FC91-4A3C-9634-2B17C6CC0AF5}" type="slidenum">
              <a:rPr lang="en-GB" smtClean="0"/>
              <a:t>33</a:t>
            </a:fld>
            <a:endParaRPr lang="en-GB"/>
          </a:p>
        </p:txBody>
      </p:sp>
    </p:spTree>
    <p:extLst>
      <p:ext uri="{BB962C8B-B14F-4D97-AF65-F5344CB8AC3E}">
        <p14:creationId xmlns:p14="http://schemas.microsoft.com/office/powerpoint/2010/main" val="2399511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Calibri"/>
                <a:cs typeface="Calibri"/>
              </a:rPr>
              <a:t>NYC </a:t>
            </a:r>
            <a:r>
              <a:rPr lang="en-GB"/>
              <a:t>Responsible, Accountable, Consulted, and Informed</a:t>
            </a:r>
          </a:p>
          <a:p>
            <a:endParaRPr lang="en-GB" b="1"/>
          </a:p>
          <a:p>
            <a:r>
              <a:rPr lang="en-GB" b="1"/>
              <a:t>NOTES FOR WORKSHOP LEAD:</a:t>
            </a:r>
            <a:endParaRPr lang="en-GB"/>
          </a:p>
          <a:p>
            <a:r>
              <a:rPr lang="en-GB"/>
              <a:t>Max of 2-minute feedback per group – so adjust time accordingly</a:t>
            </a:r>
            <a:endParaRPr lang="en-GB">
              <a:ea typeface="Calibri"/>
              <a:cs typeface="Calibri"/>
            </a:endParaRPr>
          </a:p>
          <a:p>
            <a:r>
              <a:rPr lang="en-GB"/>
              <a:t>You MUST time it!</a:t>
            </a:r>
            <a:endParaRPr lang="en-GB">
              <a:ea typeface="Calibri"/>
              <a:cs typeface="Calibri"/>
            </a:endParaRPr>
          </a:p>
          <a:p>
            <a:endParaRPr lang="en-GB">
              <a:ea typeface="Calibri"/>
              <a:cs typeface="Calibri"/>
            </a:endParaRPr>
          </a:p>
          <a:p>
            <a:r>
              <a:rPr lang="en-GB">
                <a:ea typeface="Calibri"/>
                <a:cs typeface="Calibri"/>
              </a:rPr>
              <a:t>Activity: (we would like a sense of what people are doing that can currently be recorded on the action plan, and what additional things they are doing that we can adapt the action plan with).</a:t>
            </a:r>
          </a:p>
          <a:p>
            <a:pPr marL="171450" indent="-171450">
              <a:buFont typeface="Calibri"/>
              <a:buChar char="-"/>
            </a:pPr>
            <a:r>
              <a:rPr lang="en-GB">
                <a:ea typeface="Calibri"/>
                <a:cs typeface="Calibri"/>
              </a:rPr>
              <a:t>Have a copy of our biodiversity duty action plan and the 12 targeting operating model points on each table. Ask attendees to write on different sticky notes (including service area) for rose and bud ideas for the action plan. </a:t>
            </a:r>
          </a:p>
          <a:p>
            <a:endParaRPr lang="en-GB">
              <a:ea typeface="Calibri"/>
              <a:cs typeface="Calibri"/>
            </a:endParaRPr>
          </a:p>
          <a:p>
            <a:r>
              <a:rPr lang="en-GB">
                <a:ea typeface="Calibri"/>
                <a:cs typeface="Calibri"/>
              </a:rPr>
              <a:t>Johns Idea:</a:t>
            </a:r>
            <a:endParaRPr lang="en-GB"/>
          </a:p>
          <a:p>
            <a:r>
              <a:rPr lang="en-GB" b="1"/>
              <a:t>Step 1 — Explore the 12 Priorities Through a Nature Lens (20 minutes)</a:t>
            </a:r>
            <a:endParaRPr lang="en-GB" b="1">
              <a:ea typeface="Calibri"/>
              <a:cs typeface="Calibri"/>
            </a:endParaRPr>
          </a:p>
          <a:p>
            <a:r>
              <a:rPr lang="en-GB"/>
              <a:t>Work in small groups.</a:t>
            </a:r>
            <a:endParaRPr lang="en-GB">
              <a:ea typeface="Calibri"/>
              <a:cs typeface="Calibri"/>
            </a:endParaRPr>
          </a:p>
          <a:p>
            <a:r>
              <a:rPr lang="en-GB"/>
              <a:t>For each of the 12 priorities (provided on your table):</a:t>
            </a:r>
            <a:endParaRPr lang="en-GB">
              <a:ea typeface="Calibri"/>
              <a:cs typeface="Calibri"/>
            </a:endParaRPr>
          </a:p>
          <a:p>
            <a:r>
              <a:rPr lang="en-GB" b="1"/>
              <a:t>A. How can nature recovery support this priority?</a:t>
            </a:r>
            <a:endParaRPr lang="en-GB" b="1">
              <a:ea typeface="Calibri"/>
              <a:cs typeface="Calibri"/>
            </a:endParaRPr>
          </a:p>
          <a:p>
            <a:r>
              <a:rPr lang="en-GB"/>
              <a:t>Write 2–3 ideas.</a:t>
            </a:r>
            <a:br>
              <a:rPr lang="en-GB">
                <a:cs typeface="+mn-lt"/>
              </a:rPr>
            </a:br>
            <a:r>
              <a:rPr lang="en-GB"/>
              <a:t> Think about quality of place, wellbeing, climate resilience, cost reduction, community involvement, etc.</a:t>
            </a:r>
            <a:endParaRPr lang="en-GB">
              <a:ea typeface="Calibri"/>
              <a:cs typeface="Calibri"/>
            </a:endParaRPr>
          </a:p>
          <a:p>
            <a:r>
              <a:rPr lang="en-GB" b="1"/>
              <a:t>B. How can our service contribute to nature recovery?</a:t>
            </a:r>
            <a:endParaRPr lang="en-GB" b="1">
              <a:ea typeface="Calibri"/>
              <a:cs typeface="Calibri"/>
            </a:endParaRPr>
          </a:p>
          <a:p>
            <a:r>
              <a:rPr lang="en-GB"/>
              <a:t>Write 2–3 ideas.</a:t>
            </a:r>
            <a:br>
              <a:rPr lang="en-GB">
                <a:cs typeface="+mn-lt"/>
              </a:rPr>
            </a:br>
            <a:r>
              <a:rPr lang="en-GB"/>
              <a:t> Think about land, assets, policies, engagement, data, operations, budgets, partnerships.</a:t>
            </a:r>
            <a:endParaRPr lang="en-GB">
              <a:ea typeface="Calibri"/>
              <a:cs typeface="Calibri"/>
            </a:endParaRPr>
          </a:p>
          <a:p>
            <a:r>
              <a:rPr lang="en-GB"/>
              <a:t>Capture ideas on </a:t>
            </a:r>
            <a:r>
              <a:rPr lang="en-GB" err="1"/>
              <a:t>post‑its</a:t>
            </a:r>
            <a:r>
              <a:rPr lang="en-GB"/>
              <a:t> or directly onto the template provided.</a:t>
            </a:r>
            <a:endParaRPr lang="en-GB">
              <a:ea typeface="Calibri"/>
              <a:cs typeface="Calibri"/>
            </a:endParaRPr>
          </a:p>
          <a:p>
            <a:br>
              <a:rPr lang="en-US">
                <a:cs typeface="+mn-lt"/>
              </a:rPr>
            </a:br>
            <a:endParaRPr lang="en-US"/>
          </a:p>
          <a:p>
            <a:r>
              <a:rPr lang="en-GB" b="1"/>
              <a:t>Step 2 — Identify Barriers (10 minutes)</a:t>
            </a:r>
            <a:endParaRPr lang="en-GB" b="1">
              <a:ea typeface="Calibri"/>
              <a:cs typeface="Calibri"/>
            </a:endParaRPr>
          </a:p>
          <a:p>
            <a:r>
              <a:rPr lang="en-GB"/>
              <a:t>For the same priority areas:</a:t>
            </a:r>
            <a:endParaRPr lang="en-GB">
              <a:ea typeface="Calibri"/>
              <a:cs typeface="Calibri"/>
            </a:endParaRPr>
          </a:p>
          <a:p>
            <a:pPr marL="171450" indent="-171450">
              <a:buFont typeface="Calibri"/>
              <a:buChar char="-"/>
            </a:pPr>
            <a:r>
              <a:rPr lang="en-GB"/>
              <a:t>What challenges or blockers might stop us delivering these opportunities?</a:t>
            </a:r>
            <a:br>
              <a:rPr lang="en-GB">
                <a:cs typeface="+mn-lt"/>
              </a:rPr>
            </a:br>
            <a:r>
              <a:rPr lang="en-GB"/>
              <a:t> </a:t>
            </a:r>
            <a:r>
              <a:rPr lang="en-GB" i="1"/>
              <a:t>E.g., funding, skills, policy constraints, staff capacity, competing priorities, data gaps, risk appetite.</a:t>
            </a:r>
            <a:endParaRPr lang="en-GB" i="1">
              <a:ea typeface="Calibri" panose="020F0502020204030204"/>
              <a:cs typeface="Calibri" panose="020F0502020204030204"/>
            </a:endParaRPr>
          </a:p>
          <a:p>
            <a:r>
              <a:rPr lang="en-GB"/>
              <a:t>Write barriers clearly — one per </a:t>
            </a:r>
            <a:r>
              <a:rPr lang="en-GB" err="1"/>
              <a:t>post‑it</a:t>
            </a:r>
            <a:r>
              <a:rPr lang="en-GB"/>
              <a:t>.</a:t>
            </a:r>
            <a:endParaRPr lang="en-GB">
              <a:ea typeface="Calibri"/>
              <a:cs typeface="Calibri"/>
            </a:endParaRPr>
          </a:p>
          <a:p>
            <a:br>
              <a:rPr lang="en-US">
                <a:cs typeface="+mn-lt"/>
              </a:rPr>
            </a:br>
            <a:endParaRPr lang="en-US"/>
          </a:p>
          <a:p>
            <a:r>
              <a:rPr lang="en-GB" b="1"/>
              <a:t>Step 3 — Generate Solutions (10 minutes)</a:t>
            </a:r>
            <a:endParaRPr lang="en-GB" b="1">
              <a:ea typeface="Calibri"/>
              <a:cs typeface="Calibri"/>
            </a:endParaRPr>
          </a:p>
          <a:p>
            <a:r>
              <a:rPr lang="en-GB"/>
              <a:t>For the barriers identified:</a:t>
            </a:r>
            <a:endParaRPr lang="en-GB">
              <a:ea typeface="Calibri"/>
              <a:cs typeface="Calibri"/>
            </a:endParaRPr>
          </a:p>
          <a:p>
            <a:pPr marL="171450" indent="-171450">
              <a:buFont typeface="Calibri"/>
              <a:buChar char="-"/>
            </a:pPr>
            <a:r>
              <a:rPr lang="en-GB"/>
              <a:t>What could overcome this barrier?</a:t>
            </a:r>
            <a:br>
              <a:rPr lang="en-GB">
                <a:cs typeface="+mn-lt"/>
              </a:rPr>
            </a:br>
            <a:r>
              <a:rPr lang="en-GB"/>
              <a:t> </a:t>
            </a:r>
            <a:r>
              <a:rPr lang="en-GB" i="1"/>
              <a:t>E.g., partnership working, external funding, training, new processes, pilots, co‑design with communities, better data, behaviour change, governance support.</a:t>
            </a:r>
            <a:endParaRPr lang="en-GB" i="1">
              <a:ea typeface="Calibri"/>
              <a:cs typeface="Calibri"/>
            </a:endParaRPr>
          </a:p>
          <a:p>
            <a:r>
              <a:rPr lang="en-GB"/>
              <a:t>Aim for 1–2 practical solutions per barrier.</a:t>
            </a:r>
            <a:endParaRPr lang="en-GB">
              <a:ea typeface="Calibri"/>
              <a:cs typeface="Calibri"/>
            </a:endParaRPr>
          </a:p>
          <a:p>
            <a:br>
              <a:rPr lang="en-US">
                <a:cs typeface="+mn-lt"/>
              </a:rPr>
            </a:br>
            <a:endParaRPr lang="en-US"/>
          </a:p>
          <a:p>
            <a:r>
              <a:rPr lang="en-GB" b="1"/>
              <a:t>Step 4 — Prioritise (10 minutes)</a:t>
            </a:r>
            <a:endParaRPr lang="en-GB" b="1">
              <a:ea typeface="Calibri"/>
              <a:cs typeface="Calibri"/>
            </a:endParaRPr>
          </a:p>
          <a:p>
            <a:r>
              <a:rPr lang="en-GB"/>
              <a:t>As a group:</a:t>
            </a:r>
            <a:endParaRPr lang="en-GB">
              <a:ea typeface="Calibri"/>
              <a:cs typeface="Calibri"/>
            </a:endParaRPr>
          </a:p>
          <a:p>
            <a:pPr marL="171450" indent="-171450">
              <a:buFont typeface="Calibri"/>
              <a:buChar char="-"/>
            </a:pPr>
            <a:r>
              <a:rPr lang="en-GB"/>
              <a:t>Choose </a:t>
            </a:r>
            <a:r>
              <a:rPr lang="en-GB" b="1"/>
              <a:t>2 opportunities</a:t>
            </a:r>
            <a:r>
              <a:rPr lang="en-GB"/>
              <a:t> that offer the greatest benefit.</a:t>
            </a:r>
            <a:endParaRPr lang="en-GB">
              <a:ea typeface="Calibri"/>
              <a:cs typeface="Calibri"/>
            </a:endParaRPr>
          </a:p>
          <a:p>
            <a:pPr marL="171450" indent="-171450">
              <a:buFont typeface="Calibri"/>
              <a:buChar char="-"/>
            </a:pPr>
            <a:r>
              <a:rPr lang="en-GB"/>
              <a:t>Choose </a:t>
            </a:r>
            <a:r>
              <a:rPr lang="en-GB" b="1"/>
              <a:t>2 solutions</a:t>
            </a:r>
            <a:r>
              <a:rPr lang="en-GB"/>
              <a:t> that are most achievable in the next 12 months.</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D42387C8-FC91-4A3C-9634-2B17C6CC0AF5}" type="slidenum">
              <a:rPr lang="en-GB" smtClean="0"/>
              <a:t>34</a:t>
            </a:fld>
            <a:endParaRPr lang="en-GB"/>
          </a:p>
        </p:txBody>
      </p:sp>
    </p:spTree>
    <p:extLst>
      <p:ext uri="{BB962C8B-B14F-4D97-AF65-F5344CB8AC3E}">
        <p14:creationId xmlns:p14="http://schemas.microsoft.com/office/powerpoint/2010/main" val="148366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BC7A-A692-A28F-519F-F94F8600B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C1323-2AF3-BEE3-B65C-2DDE646F42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C7B9C3A-DE67-9FFE-7CC5-566CE7125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MW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TAKEN FROM YOUR NATURE RECOVERY TOOLKIT CHECK-LIST: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Purpose of the workshop (the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Aim (the what, your desired outcome):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Key objectives (the how – specific actions to create your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a:extLst>
              <a:ext uri="{FF2B5EF4-FFF2-40B4-BE49-F238E27FC236}">
                <a16:creationId xmlns:a16="http://schemas.microsoft.com/office/drawing/2014/main" id="{0E731263-934C-0340-9E37-F1085E838D48}"/>
              </a:ext>
            </a:extLst>
          </p:cNvPr>
          <p:cNvSpPr>
            <a:spLocks noGrp="1"/>
          </p:cNvSpPr>
          <p:nvPr>
            <p:ph type="sldNum" sz="quarter" idx="5"/>
          </p:nvPr>
        </p:nvSpPr>
        <p:spPr/>
        <p:txBody>
          <a:bodyPr/>
          <a:lstStyle/>
          <a:p>
            <a:fld id="{BDF9F465-6DFD-41FB-829F-D31B5A6D4CD1}" type="slidenum">
              <a:rPr lang="en-GB" smtClean="0"/>
              <a:t>3</a:t>
            </a:fld>
            <a:endParaRPr lang="en-GB"/>
          </a:p>
        </p:txBody>
      </p:sp>
    </p:spTree>
    <p:extLst>
      <p:ext uri="{BB962C8B-B14F-4D97-AF65-F5344CB8AC3E}">
        <p14:creationId xmlns:p14="http://schemas.microsoft.com/office/powerpoint/2010/main" val="751573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b="1">
                <a:highlight>
                  <a:srgbClr val="00FFFF"/>
                </a:highlight>
              </a:rPr>
              <a:t>PRINT</a:t>
            </a:r>
            <a:endParaRPr lang="en-US">
              <a:highlight>
                <a:srgbClr val="00FFFF"/>
              </a:highlight>
            </a:endParaRPr>
          </a:p>
          <a:p>
            <a:pPr marL="0" marR="0" lvl="0" indent="0" algn="l" defTabSz="914400">
              <a:lnSpc>
                <a:spcPct val="100000"/>
              </a:lnSpc>
              <a:spcBef>
                <a:spcPts val="0"/>
              </a:spcBef>
              <a:spcAft>
                <a:spcPts val="0"/>
              </a:spcAft>
              <a:buClrTx/>
              <a:buSzTx/>
              <a:buFontTx/>
              <a:buNone/>
              <a:tabLst/>
              <a:defRPr/>
            </a:pPr>
            <a:r>
              <a:rPr lang="en-GB" b="1">
                <a:highlight>
                  <a:srgbClr val="FFFF00"/>
                </a:highlight>
              </a:rPr>
              <a:t>NOTES TO FACILITATORS:</a:t>
            </a:r>
            <a:endParaRPr lang="en-GB"/>
          </a:p>
          <a:p>
            <a:r>
              <a:rPr lang="en-GB"/>
              <a:t>Use the checklists and template to help inform the process. </a:t>
            </a:r>
          </a:p>
          <a:p>
            <a:r>
              <a:rPr lang="en-GB"/>
              <a:t>From the discussions what are the ‘immediate’ opportunities you would like to consider further as part 2?</a:t>
            </a:r>
          </a:p>
          <a:p>
            <a:endParaRPr lang="en-GB"/>
          </a:p>
        </p:txBody>
      </p:sp>
      <p:sp>
        <p:nvSpPr>
          <p:cNvPr id="4" name="Slide Number Placeholder 3"/>
          <p:cNvSpPr>
            <a:spLocks noGrp="1"/>
          </p:cNvSpPr>
          <p:nvPr>
            <p:ph type="sldNum" sz="quarter" idx="5"/>
          </p:nvPr>
        </p:nvSpPr>
        <p:spPr/>
        <p:txBody>
          <a:bodyPr/>
          <a:lstStyle/>
          <a:p>
            <a:fld id="{5BB74518-2534-4269-A2DC-DE59F09D93A2}" type="slidenum">
              <a:rPr lang="en-GB" smtClean="0"/>
              <a:t>35</a:t>
            </a:fld>
            <a:endParaRPr lang="en-GB"/>
          </a:p>
        </p:txBody>
      </p:sp>
    </p:spTree>
    <p:extLst>
      <p:ext uri="{BB962C8B-B14F-4D97-AF65-F5344CB8AC3E}">
        <p14:creationId xmlns:p14="http://schemas.microsoft.com/office/powerpoint/2010/main" val="1123393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36</a:t>
            </a:fld>
            <a:endParaRPr lang="en-GB"/>
          </a:p>
        </p:txBody>
      </p:sp>
    </p:spTree>
    <p:extLst>
      <p:ext uri="{BB962C8B-B14F-4D97-AF65-F5344CB8AC3E}">
        <p14:creationId xmlns:p14="http://schemas.microsoft.com/office/powerpoint/2010/main" val="2762322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WORKSHOP LEADS:</a:t>
            </a:r>
          </a:p>
          <a:p>
            <a:r>
              <a:rPr lang="en-GB"/>
              <a:t>See resources slide deck – do you want to include any slides on these subjects to set the scene? Are any particularly relevant to you? Think about how useful it would be to your audience. It's one thing to acknowledge barriers but another to set encourage a mindset in attendees of its all too hard and complex. </a:t>
            </a:r>
          </a:p>
        </p:txBody>
      </p:sp>
      <p:sp>
        <p:nvSpPr>
          <p:cNvPr id="4" name="Slide Number Placeholder 3"/>
          <p:cNvSpPr>
            <a:spLocks noGrp="1"/>
          </p:cNvSpPr>
          <p:nvPr>
            <p:ph type="sldNum" sz="quarter" idx="5"/>
          </p:nvPr>
        </p:nvSpPr>
        <p:spPr/>
        <p:txBody>
          <a:bodyPr/>
          <a:lstStyle/>
          <a:p>
            <a:fld id="{D42387C8-FC91-4A3C-9634-2B17C6CC0AF5}" type="slidenum">
              <a:rPr lang="en-GB" smtClean="0"/>
              <a:t>37</a:t>
            </a:fld>
            <a:endParaRPr lang="en-GB"/>
          </a:p>
        </p:txBody>
      </p:sp>
    </p:spTree>
    <p:extLst>
      <p:ext uri="{BB962C8B-B14F-4D97-AF65-F5344CB8AC3E}">
        <p14:creationId xmlns:p14="http://schemas.microsoft.com/office/powerpoint/2010/main" val="4094487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WORKSHOP LEADS:</a:t>
            </a:r>
          </a:p>
          <a:p>
            <a:r>
              <a:rPr lang="en-GB" dirty="0"/>
              <a:t>Although the nature and climate crises are inextricably linked the decline of nature can still be somewhat divorced from climate change and there is not enough to tie into wider priorities – environment, care, health, economy, housing</a:t>
            </a:r>
          </a:p>
          <a:p>
            <a:endParaRPr lang="en-GB" dirty="0"/>
          </a:p>
          <a:p>
            <a:r>
              <a:rPr lang="en-GB" dirty="0"/>
              <a:t>So how you pitch it is key so its about:</a:t>
            </a:r>
          </a:p>
          <a:p>
            <a:r>
              <a:rPr lang="en-GB" dirty="0"/>
              <a:t>- Supporting housing development – Embedding Green Infrastructure in new and existing housing will ensure high levels of quality of life and quality of place. </a:t>
            </a:r>
          </a:p>
          <a:p>
            <a:r>
              <a:rPr lang="en-GB" dirty="0"/>
              <a:t>- Enabling sustainable transport - Integration of green and grey transport infrastructure will be an essential element to facilitate truly sustainable growth  </a:t>
            </a:r>
          </a:p>
          <a:p>
            <a:r>
              <a:rPr lang="en-GB" dirty="0"/>
              <a:t>- Better health &amp; wellbeing - People enjoy access to natural green spaces for recreation, leisure, relaxation, inspiration and improved health and wellbeing. </a:t>
            </a:r>
          </a:p>
          <a:p>
            <a:r>
              <a:rPr lang="en-GB" dirty="0"/>
              <a:t>- Addressing the climate and biodiversity emergencies - Green Infrastructure will be part of our contribution to global efforts to reduce carbon emissions  towards a zero-carbon future. This will include tree planting, habitat restoration and people walking and cycling instead of using fossil-fuel-based modes of transport </a:t>
            </a:r>
          </a:p>
          <a:p>
            <a:r>
              <a:rPr lang="en-GB" dirty="0"/>
              <a:t>- Reducing flood risk - Green Infrastructure will help to reduce the risk of both river and surface water flooding.. </a:t>
            </a:r>
          </a:p>
          <a:p>
            <a:r>
              <a:rPr lang="en-GB" dirty="0"/>
              <a:t>- Improving air quality - Green Infrastructure will provide a cost-effective, adaptable and small-scale solution to improving air quality. This will improve people’s health and overall quality of life.</a:t>
            </a:r>
          </a:p>
          <a:p>
            <a:r>
              <a:rPr lang="en-GB" dirty="0"/>
              <a:t>- Thriving biodiversity - Networks of Green Infrastructure will provide great spaces for wildlife. They will contribute to a healthy  natural environment.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538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F0CD-99EB-B0C5-B052-C03BF1904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3C9F3-3449-A384-352F-6569C3947E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A9C43DE-1979-7EB7-525F-D534A43AE43E}"/>
              </a:ext>
            </a:extLst>
          </p:cNvPr>
          <p:cNvSpPr>
            <a:spLocks noGrp="1"/>
          </p:cNvSpPr>
          <p:nvPr>
            <p:ph type="body" idx="1"/>
          </p:nvPr>
        </p:nvSpPr>
        <p:spPr/>
        <p:txBody>
          <a:bodyPr/>
          <a:lstStyle/>
          <a:p>
            <a:r>
              <a:rPr lang="en-GB" b="1"/>
              <a:t>NYC </a:t>
            </a:r>
          </a:p>
          <a:p>
            <a:r>
              <a:rPr lang="en-GB" b="0"/>
              <a:t>Gaps and barriers</a:t>
            </a:r>
          </a:p>
          <a:p>
            <a:r>
              <a:rPr lang="en-GB" b="0"/>
              <a:t>Shared issues</a:t>
            </a:r>
          </a:p>
          <a:p>
            <a:r>
              <a:rPr lang="en-GB" b="0"/>
              <a:t>Internal resources implications</a:t>
            </a:r>
          </a:p>
          <a:p>
            <a:endParaRPr lang="en-GB" b="1"/>
          </a:p>
          <a:p>
            <a:r>
              <a:rPr lang="en-GB" b="1"/>
              <a:t>NOTES FOR WORKSHOP LEAD:</a:t>
            </a:r>
          </a:p>
          <a:p>
            <a:endParaRPr lang="en-GB" b="1"/>
          </a:p>
          <a:p>
            <a:r>
              <a:rPr lang="en-GB" b="1"/>
              <a:t>Shared issues in thorn</a:t>
            </a:r>
          </a:p>
          <a:p>
            <a:r>
              <a:rPr lang="en-GB"/>
              <a:t>Max of 2-minute feedback per group – so adjust time accordingly</a:t>
            </a:r>
            <a:endParaRPr lang="en-GB">
              <a:ea typeface="Calibri"/>
              <a:cs typeface="Calibri"/>
            </a:endParaRPr>
          </a:p>
          <a:p>
            <a:r>
              <a:rPr lang="en-GB"/>
              <a:t>You MUST time it!</a:t>
            </a:r>
            <a:endParaRPr lang="en-GB">
              <a:ea typeface="Calibri"/>
              <a:cs typeface="Calibri"/>
            </a:endParaRPr>
          </a:p>
          <a:p>
            <a:endParaRPr lang="en-GB">
              <a:ea typeface="Calibri"/>
              <a:cs typeface="Calibri"/>
            </a:endParaRPr>
          </a:p>
          <a:p>
            <a:r>
              <a:rPr lang="en-GB"/>
              <a:t>Activity: (we would like to explore what barriers people currently have for delivering these existing/new actions and what solutions they can think of to mitigate these).</a:t>
            </a:r>
            <a:endParaRPr lang="en-GB">
              <a:solidFill>
                <a:srgbClr val="444444"/>
              </a:solidFill>
            </a:endParaRPr>
          </a:p>
          <a:p>
            <a:pPr marL="171450" indent="-171450">
              <a:buFont typeface="Calibri,Sans-Serif"/>
              <a:buChar char="-"/>
            </a:pPr>
            <a:r>
              <a:rPr lang="en-GB"/>
              <a:t>Have a copy of our biodiversity duty action plan and the 12 targeting operating model points on each table. Ask attendees to write on different sticky notes (including service area) for thorn and new shoots for the action plan. </a:t>
            </a:r>
            <a:endParaRPr lang="en-GB">
              <a:ea typeface="Calibri"/>
              <a:cs typeface="Calibri"/>
            </a:endParaRPr>
          </a:p>
          <a:p>
            <a:endParaRPr lang="en-GB">
              <a:ea typeface="Calibri"/>
              <a:cs typeface="Calibri"/>
            </a:endParaRPr>
          </a:p>
          <a:p>
            <a:endParaRPr lang="en-GB"/>
          </a:p>
          <a:p>
            <a:r>
              <a:rPr lang="en-GB"/>
              <a:t>Johns Idea:</a:t>
            </a:r>
            <a:endParaRPr lang="en-GB">
              <a:solidFill>
                <a:srgbClr val="444444"/>
              </a:solidFill>
            </a:endParaRPr>
          </a:p>
          <a:p>
            <a:r>
              <a:rPr lang="en-GB" b="1"/>
              <a:t>Step 1 — Explore the 12 Priorities Through a Nature Lens (20 minutes)</a:t>
            </a:r>
            <a:endParaRPr lang="en-US">
              <a:solidFill>
                <a:srgbClr val="444444"/>
              </a:solidFill>
            </a:endParaRPr>
          </a:p>
          <a:p>
            <a:r>
              <a:rPr lang="en-GB"/>
              <a:t>Work in small groups.</a:t>
            </a:r>
            <a:endParaRPr lang="en-US">
              <a:solidFill>
                <a:srgbClr val="444444"/>
              </a:solidFill>
            </a:endParaRPr>
          </a:p>
          <a:p>
            <a:r>
              <a:rPr lang="en-GB"/>
              <a:t>For each of the 12 priorities (provided on your table):</a:t>
            </a:r>
            <a:endParaRPr lang="en-US">
              <a:solidFill>
                <a:srgbClr val="444444"/>
              </a:solidFill>
            </a:endParaRPr>
          </a:p>
          <a:p>
            <a:r>
              <a:rPr lang="en-GB" b="1"/>
              <a:t>A. How can nature recovery support this priority?</a:t>
            </a:r>
            <a:endParaRPr lang="en-US">
              <a:solidFill>
                <a:srgbClr val="444444"/>
              </a:solidFill>
            </a:endParaRPr>
          </a:p>
          <a:p>
            <a:r>
              <a:rPr lang="en-GB"/>
              <a:t>Write 2–3 ideas.</a:t>
            </a:r>
            <a:br>
              <a:rPr lang="en-GB">
                <a:cs typeface="+mn-lt"/>
              </a:rPr>
            </a:br>
            <a:r>
              <a:rPr lang="en-GB"/>
              <a:t> Think about quality of place, wellbeing, climate resilience, cost reduction, community involvement, etc.</a:t>
            </a:r>
            <a:endParaRPr lang="en-US">
              <a:solidFill>
                <a:srgbClr val="444444"/>
              </a:solidFill>
            </a:endParaRPr>
          </a:p>
          <a:p>
            <a:r>
              <a:rPr lang="en-GB" b="1"/>
              <a:t>B. How can our service contribute to nature recovery?</a:t>
            </a:r>
            <a:endParaRPr lang="en-US">
              <a:solidFill>
                <a:srgbClr val="444444"/>
              </a:solidFill>
            </a:endParaRPr>
          </a:p>
          <a:p>
            <a:r>
              <a:rPr lang="en-GB"/>
              <a:t>Write 2–3 ideas.</a:t>
            </a:r>
            <a:br>
              <a:rPr lang="en-GB">
                <a:cs typeface="+mn-lt"/>
              </a:rPr>
            </a:br>
            <a:r>
              <a:rPr lang="en-GB"/>
              <a:t> Think about land, assets, policies, engagement, data, operations, budgets, partnerships.</a:t>
            </a:r>
            <a:endParaRPr lang="en-US">
              <a:solidFill>
                <a:srgbClr val="444444"/>
              </a:solidFill>
            </a:endParaRPr>
          </a:p>
          <a:p>
            <a:r>
              <a:rPr lang="en-GB"/>
              <a:t>Capture ideas on </a:t>
            </a:r>
            <a:r>
              <a:rPr lang="en-GB" err="1"/>
              <a:t>post‑its</a:t>
            </a:r>
            <a:r>
              <a:rPr lang="en-GB"/>
              <a:t> or directly onto the template provided.</a:t>
            </a:r>
            <a:endParaRPr lang="en-US">
              <a:solidFill>
                <a:srgbClr val="444444"/>
              </a:solidFill>
            </a:endParaRPr>
          </a:p>
          <a:p>
            <a:br>
              <a:rPr lang="en-US">
                <a:cs typeface="+mn-lt"/>
              </a:rPr>
            </a:br>
            <a:endParaRPr lang="en-US">
              <a:solidFill>
                <a:srgbClr val="444444"/>
              </a:solidFill>
            </a:endParaRPr>
          </a:p>
          <a:p>
            <a:r>
              <a:rPr lang="en-GB" b="1"/>
              <a:t>Step 2 — Identify Barriers (10 minutes)</a:t>
            </a:r>
            <a:endParaRPr lang="en-US">
              <a:solidFill>
                <a:srgbClr val="444444"/>
              </a:solidFill>
            </a:endParaRPr>
          </a:p>
          <a:p>
            <a:r>
              <a:rPr lang="en-GB"/>
              <a:t>For the same priority areas:</a:t>
            </a:r>
            <a:endParaRPr lang="en-US">
              <a:solidFill>
                <a:srgbClr val="444444"/>
              </a:solidFill>
            </a:endParaRPr>
          </a:p>
          <a:p>
            <a:pPr marL="171450" indent="-171450">
              <a:buFont typeface="Arial,Sans-Serif"/>
              <a:buChar char="•"/>
            </a:pPr>
            <a:r>
              <a:rPr lang="en-GB"/>
              <a:t>What challenges or blockers might stop us delivering these opportunities?</a:t>
            </a:r>
            <a:br>
              <a:rPr lang="en-GB">
                <a:cs typeface="+mn-lt"/>
              </a:rPr>
            </a:br>
            <a:r>
              <a:rPr lang="en-GB"/>
              <a:t> </a:t>
            </a:r>
            <a:r>
              <a:rPr lang="en-GB" i="1"/>
              <a:t>E.g., funding, skills, policy constraints, staff capacity, competing priorities, data gaps, risk appetite.</a:t>
            </a:r>
            <a:endParaRPr lang="en-US">
              <a:solidFill>
                <a:srgbClr val="444444"/>
              </a:solidFill>
            </a:endParaRPr>
          </a:p>
          <a:p>
            <a:r>
              <a:rPr lang="en-GB"/>
              <a:t>Write barriers clearly — one per </a:t>
            </a:r>
            <a:r>
              <a:rPr lang="en-GB" err="1"/>
              <a:t>post‑it</a:t>
            </a:r>
            <a:r>
              <a:rPr lang="en-GB"/>
              <a:t>.</a:t>
            </a:r>
            <a:endParaRPr lang="en-US">
              <a:solidFill>
                <a:srgbClr val="444444"/>
              </a:solidFill>
            </a:endParaRPr>
          </a:p>
          <a:p>
            <a:br>
              <a:rPr lang="en-US">
                <a:cs typeface="+mn-lt"/>
              </a:rPr>
            </a:br>
            <a:endParaRPr lang="en-US">
              <a:solidFill>
                <a:srgbClr val="444444"/>
              </a:solidFill>
            </a:endParaRPr>
          </a:p>
          <a:p>
            <a:r>
              <a:rPr lang="en-GB" b="1"/>
              <a:t>Step 3 — Generate Solutions (10 minutes)</a:t>
            </a:r>
            <a:endParaRPr lang="en-GB">
              <a:solidFill>
                <a:srgbClr val="444444"/>
              </a:solidFill>
            </a:endParaRPr>
          </a:p>
          <a:p>
            <a:r>
              <a:rPr lang="en-GB"/>
              <a:t>For the barriers identified:</a:t>
            </a:r>
            <a:endParaRPr lang="en-GB">
              <a:solidFill>
                <a:srgbClr val="444444"/>
              </a:solidFill>
            </a:endParaRPr>
          </a:p>
          <a:p>
            <a:pPr marL="171450" indent="-171450">
              <a:buFont typeface="Arial,Sans-Serif"/>
              <a:buChar char="•"/>
            </a:pPr>
            <a:r>
              <a:rPr lang="en-GB"/>
              <a:t>What could overcome this barrier?</a:t>
            </a:r>
            <a:br>
              <a:rPr lang="en-GB">
                <a:cs typeface="+mn-lt"/>
              </a:rPr>
            </a:br>
            <a:r>
              <a:rPr lang="en-GB"/>
              <a:t> </a:t>
            </a:r>
            <a:r>
              <a:rPr lang="en-GB" i="1"/>
              <a:t>E.g., partnership working, external funding, training, new processes, pilots, co‑design with communities, better data, behaviour change, governance support.</a:t>
            </a:r>
            <a:endParaRPr lang="en-GB">
              <a:solidFill>
                <a:srgbClr val="444444"/>
              </a:solidFill>
            </a:endParaRPr>
          </a:p>
          <a:p>
            <a:r>
              <a:rPr lang="en-GB"/>
              <a:t>Aim for 1–2 practical solutions per barrier.</a:t>
            </a:r>
            <a:endParaRPr lang="en-GB">
              <a:solidFill>
                <a:srgbClr val="444444"/>
              </a:solidFill>
            </a:endParaRPr>
          </a:p>
          <a:p>
            <a:br>
              <a:rPr lang="en-US">
                <a:cs typeface="+mn-lt"/>
              </a:rPr>
            </a:br>
            <a:endParaRPr lang="en-US">
              <a:solidFill>
                <a:srgbClr val="444444"/>
              </a:solidFill>
            </a:endParaRPr>
          </a:p>
          <a:p>
            <a:r>
              <a:rPr lang="en-GB" b="1"/>
              <a:t>Step 4 — Prioritise (10 minutes)</a:t>
            </a:r>
            <a:endParaRPr lang="en-GB">
              <a:solidFill>
                <a:srgbClr val="444444"/>
              </a:solidFill>
            </a:endParaRPr>
          </a:p>
          <a:p>
            <a:r>
              <a:rPr lang="en-GB"/>
              <a:t>As a group:</a:t>
            </a:r>
            <a:endParaRPr lang="en-GB">
              <a:solidFill>
                <a:srgbClr val="444444"/>
              </a:solidFill>
            </a:endParaRPr>
          </a:p>
          <a:p>
            <a:pPr marL="171450" indent="-171450">
              <a:buFont typeface="Arial,Sans-Serif"/>
              <a:buChar char="•"/>
            </a:pPr>
            <a:r>
              <a:rPr lang="en-GB"/>
              <a:t>Choose </a:t>
            </a:r>
            <a:r>
              <a:rPr lang="en-GB" b="1"/>
              <a:t>2 opportunities</a:t>
            </a:r>
            <a:r>
              <a:rPr lang="en-GB"/>
              <a:t> that offer the greatest benefit.</a:t>
            </a:r>
            <a:endParaRPr lang="en-GB">
              <a:solidFill>
                <a:srgbClr val="444444"/>
              </a:solidFill>
            </a:endParaRPr>
          </a:p>
          <a:p>
            <a:pPr marL="171450" indent="-171450">
              <a:buFont typeface="Arial,Sans-Serif"/>
              <a:buChar char="•"/>
            </a:pPr>
            <a:r>
              <a:rPr lang="en-GB"/>
              <a:t>Choose </a:t>
            </a:r>
            <a:r>
              <a:rPr lang="en-GB" b="1"/>
              <a:t>2 solutions</a:t>
            </a:r>
            <a:r>
              <a:rPr lang="en-GB"/>
              <a:t> that are most achievable in the next 12 months.</a:t>
            </a:r>
            <a:endParaRPr lang="en-GB">
              <a:ea typeface="Calibri"/>
              <a:cs typeface="Calibri"/>
            </a:endParaRPr>
          </a:p>
        </p:txBody>
      </p:sp>
      <p:sp>
        <p:nvSpPr>
          <p:cNvPr id="4" name="Slide Number Placeholder 3">
            <a:extLst>
              <a:ext uri="{FF2B5EF4-FFF2-40B4-BE49-F238E27FC236}">
                <a16:creationId xmlns:a16="http://schemas.microsoft.com/office/drawing/2014/main" id="{D6BCB55A-342E-025F-FDE0-CE0AB3E79373}"/>
              </a:ext>
            </a:extLst>
          </p:cNvPr>
          <p:cNvSpPr>
            <a:spLocks noGrp="1"/>
          </p:cNvSpPr>
          <p:nvPr>
            <p:ph type="sldNum" sz="quarter" idx="5"/>
          </p:nvPr>
        </p:nvSpPr>
        <p:spPr/>
        <p:txBody>
          <a:bodyPr/>
          <a:lstStyle/>
          <a:p>
            <a:fld id="{D42387C8-FC91-4A3C-9634-2B17C6CC0AF5}" type="slidenum">
              <a:rPr lang="en-GB" smtClean="0"/>
              <a:t>39</a:t>
            </a:fld>
            <a:endParaRPr lang="en-GB"/>
          </a:p>
        </p:txBody>
      </p:sp>
    </p:spTree>
    <p:extLst>
      <p:ext uri="{BB962C8B-B14F-4D97-AF65-F5344CB8AC3E}">
        <p14:creationId xmlns:p14="http://schemas.microsoft.com/office/powerpoint/2010/main" val="3929291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E7E9-AA3B-8A71-86EA-C9246501D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3AA43-10C5-C452-F896-B7B3F29AE9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3CAEE69-A44E-06FA-3FC1-6198EFB23E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Calibri"/>
                <a:cs typeface="Calibri"/>
              </a:rPr>
              <a:t>NYC </a:t>
            </a:r>
            <a:r>
              <a:rPr lang="en-GB"/>
              <a:t>Responsible, Accountable, Consulted, and Informed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highlight>
                <a:srgbClr val="FFFF00"/>
              </a:highlight>
            </a:endParaRPr>
          </a:p>
          <a:p>
            <a:r>
              <a:rPr lang="en-GB"/>
              <a:t>Use the checklists and template to help inform the process. </a:t>
            </a:r>
          </a:p>
          <a:p>
            <a:r>
              <a:rPr lang="en-GB"/>
              <a:t>From the discussions what are the ‘immediate’ opportunities you would like to consider further as part 2?</a:t>
            </a:r>
          </a:p>
          <a:p>
            <a:endParaRPr lang="en-GB"/>
          </a:p>
        </p:txBody>
      </p:sp>
      <p:sp>
        <p:nvSpPr>
          <p:cNvPr id="4" name="Slide Number Placeholder 3">
            <a:extLst>
              <a:ext uri="{FF2B5EF4-FFF2-40B4-BE49-F238E27FC236}">
                <a16:creationId xmlns:a16="http://schemas.microsoft.com/office/drawing/2014/main" id="{49C3E968-7AAB-3C01-B566-63FC94EA245D}"/>
              </a:ext>
            </a:extLst>
          </p:cNvPr>
          <p:cNvSpPr>
            <a:spLocks noGrp="1"/>
          </p:cNvSpPr>
          <p:nvPr>
            <p:ph type="sldNum" sz="quarter" idx="5"/>
          </p:nvPr>
        </p:nvSpPr>
        <p:spPr/>
        <p:txBody>
          <a:bodyPr/>
          <a:lstStyle/>
          <a:p>
            <a:fld id="{5BB74518-2534-4269-A2DC-DE59F09D93A2}" type="slidenum">
              <a:rPr lang="en-GB" smtClean="0"/>
              <a:t>40</a:t>
            </a:fld>
            <a:endParaRPr lang="en-GB"/>
          </a:p>
        </p:txBody>
      </p:sp>
    </p:spTree>
    <p:extLst>
      <p:ext uri="{BB962C8B-B14F-4D97-AF65-F5344CB8AC3E}">
        <p14:creationId xmlns:p14="http://schemas.microsoft.com/office/powerpoint/2010/main" val="3408591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p:txBody>
      </p:sp>
      <p:sp>
        <p:nvSpPr>
          <p:cNvPr id="4" name="Slide Number Placeholder 3"/>
          <p:cNvSpPr>
            <a:spLocks noGrp="1"/>
          </p:cNvSpPr>
          <p:nvPr>
            <p:ph type="sldNum" sz="quarter" idx="5"/>
          </p:nvPr>
        </p:nvSpPr>
        <p:spPr/>
        <p:txBody>
          <a:bodyPr/>
          <a:lstStyle/>
          <a:p>
            <a:fld id="{D42387C8-FC91-4A3C-9634-2B17C6CC0AF5}" type="slidenum">
              <a:rPr lang="en-GB" smtClean="0"/>
              <a:t>41</a:t>
            </a:fld>
            <a:endParaRPr lang="en-GB"/>
          </a:p>
        </p:txBody>
      </p:sp>
    </p:spTree>
    <p:extLst>
      <p:ext uri="{BB962C8B-B14F-4D97-AF65-F5344CB8AC3E}">
        <p14:creationId xmlns:p14="http://schemas.microsoft.com/office/powerpoint/2010/main" val="1794963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WORKSHOP LEADS:</a:t>
            </a:r>
          </a:p>
          <a:p>
            <a:r>
              <a:rPr lang="en-GB"/>
              <a:t>See resources slide deck – do you want to include any slides on these subjects to set the scene? Are any particularly relevant to you? Think about how useful it would be to your audience. </a:t>
            </a:r>
          </a:p>
          <a:p>
            <a:endParaRPr lang="en-GB"/>
          </a:p>
          <a:p>
            <a:r>
              <a:rPr lang="en-GB"/>
              <a:t>From original </a:t>
            </a:r>
          </a:p>
          <a:p>
            <a:pPr marL="571500" indent="-571500" algn="l">
              <a:lnSpc>
                <a:spcPct val="100000"/>
              </a:lnSpc>
              <a:spcBef>
                <a:spcPct val="0"/>
              </a:spcBef>
              <a:buFont typeface="+mj-lt"/>
              <a:buAutoNum type="romanLcPeriod"/>
            </a:pPr>
            <a:r>
              <a:rPr lang="en-GB" sz="1200" kern="0">
                <a:solidFill>
                  <a:srgbClr val="006600"/>
                </a:solidFill>
                <a:latin typeface="Arial"/>
                <a:ea typeface="+mn-ea"/>
                <a:cs typeface="+mn-cs"/>
              </a:rPr>
              <a:t>What are the funding needs, pressures and cost of doing nothing?</a:t>
            </a:r>
          </a:p>
          <a:p>
            <a:pPr marL="571500" indent="-571500" algn="l">
              <a:lnSpc>
                <a:spcPct val="100000"/>
              </a:lnSpc>
              <a:spcBef>
                <a:spcPct val="0"/>
              </a:spcBef>
              <a:buFont typeface="+mj-lt"/>
              <a:buAutoNum type="romanLcPeriod"/>
            </a:pPr>
            <a:r>
              <a:rPr lang="en-GB" sz="1200" kern="0">
                <a:solidFill>
                  <a:srgbClr val="006600"/>
                </a:solidFill>
                <a:latin typeface="Arial"/>
                <a:ea typeface="+mn-ea"/>
                <a:cs typeface="+mn-cs"/>
              </a:rPr>
              <a:t>How can local authorities make savings, secure funding, investment and generate revenue?</a:t>
            </a:r>
          </a:p>
          <a:p>
            <a:pPr marL="571500" indent="-571500" algn="l">
              <a:lnSpc>
                <a:spcPct val="100000"/>
              </a:lnSpc>
              <a:spcBef>
                <a:spcPct val="0"/>
              </a:spcBef>
              <a:buFont typeface="+mj-lt"/>
              <a:buAutoNum type="romanLcPeriod"/>
            </a:pPr>
            <a:r>
              <a:rPr lang="en-GB" sz="1200" kern="0">
                <a:solidFill>
                  <a:srgbClr val="006600"/>
                </a:solidFill>
                <a:latin typeface="Arial"/>
                <a:ea typeface="+mn-ea"/>
                <a:cs typeface="+mn-cs"/>
              </a:rPr>
              <a:t>What are the delivery models being used by local authorities?</a:t>
            </a:r>
          </a:p>
          <a:p>
            <a:pPr marL="571500" indent="-571500" algn="l">
              <a:lnSpc>
                <a:spcPct val="100000"/>
              </a:lnSpc>
              <a:spcBef>
                <a:spcPct val="0"/>
              </a:spcBef>
              <a:buFont typeface="+mj-lt"/>
              <a:buAutoNum type="romanLcPeriod"/>
            </a:pPr>
            <a:r>
              <a:rPr lang="en-GB" sz="1200" kern="0">
                <a:solidFill>
                  <a:srgbClr val="006600"/>
                </a:solidFill>
                <a:latin typeface="Arial"/>
                <a:ea typeface="+mn-ea"/>
                <a:cs typeface="+mn-cs"/>
              </a:rPr>
              <a:t>What are the challenges, opportunities and risks for your authority?</a:t>
            </a: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42</a:t>
            </a:fld>
            <a:endParaRPr lang="en-GB"/>
          </a:p>
        </p:txBody>
      </p:sp>
    </p:spTree>
    <p:extLst>
      <p:ext uri="{BB962C8B-B14F-4D97-AF65-F5344CB8AC3E}">
        <p14:creationId xmlns:p14="http://schemas.microsoft.com/office/powerpoint/2010/main" val="4094487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603F-4F6E-6ECA-F9EC-6CE0A206F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6C0D6-1D8B-A352-1F3E-8288CB2F1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229F3-A850-0AC8-08E0-CBA67968F479}"/>
              </a:ext>
            </a:extLst>
          </p:cNvPr>
          <p:cNvSpPr>
            <a:spLocks noGrp="1"/>
          </p:cNvSpPr>
          <p:nvPr>
            <p:ph type="body" idx="1"/>
          </p:nvPr>
        </p:nvSpPr>
        <p:spPr/>
        <p:txBody>
          <a:bodyPr/>
          <a:lstStyle/>
          <a:p>
            <a:pPr>
              <a:buFont typeface="+mj-lt"/>
              <a:buAutoNum type="arabicPeriod"/>
            </a:pPr>
            <a:endParaRPr lang="en-GB" dirty="0"/>
          </a:p>
        </p:txBody>
      </p:sp>
      <p:sp>
        <p:nvSpPr>
          <p:cNvPr id="4" name="Slide Number Placeholder 3">
            <a:extLst>
              <a:ext uri="{FF2B5EF4-FFF2-40B4-BE49-F238E27FC236}">
                <a16:creationId xmlns:a16="http://schemas.microsoft.com/office/drawing/2014/main" id="{38B93C2E-46DD-EB5A-C65D-D562EF9A46D4}"/>
              </a:ext>
            </a:extLst>
          </p:cNvPr>
          <p:cNvSpPr>
            <a:spLocks noGrp="1"/>
          </p:cNvSpPr>
          <p:nvPr>
            <p:ph type="sldNum" sz="quarter" idx="5"/>
          </p:nvPr>
        </p:nvSpPr>
        <p:spPr/>
        <p:txBody>
          <a:bodyPr/>
          <a:lstStyle/>
          <a:p>
            <a:fld id="{EC848B3B-09C9-424B-BF25-900CDA4ED7B9}" type="slidenum">
              <a:rPr lang="en-GB" smtClean="0"/>
              <a:t>43</a:t>
            </a:fld>
            <a:endParaRPr lang="en-GB"/>
          </a:p>
        </p:txBody>
      </p:sp>
    </p:spTree>
    <p:extLst>
      <p:ext uri="{BB962C8B-B14F-4D97-AF65-F5344CB8AC3E}">
        <p14:creationId xmlns:p14="http://schemas.microsoft.com/office/powerpoint/2010/main" val="2837897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WORKSHOP LEADS:</a:t>
            </a:r>
          </a:p>
          <a:p>
            <a:r>
              <a:rPr lang="en-GB" dirty="0"/>
              <a:t>Often where activities cross over multiple services and priorities, they need champions and teeth, and this needs to be politically framed. But they also need revenue and the lack of this can often be the driver. </a:t>
            </a:r>
          </a:p>
          <a:p>
            <a:endParaRPr lang="en-GB" dirty="0"/>
          </a:p>
          <a:p>
            <a:r>
              <a:rPr lang="en-GB" dirty="0"/>
              <a:t>An example of a council Cotswold District Council appointed climate champions to make more progress on climate goals. </a:t>
            </a:r>
          </a:p>
          <a:p>
            <a:r>
              <a:rPr lang="en-GB" dirty="0"/>
              <a:t>When declaring a climate emergency in 2019, Cotswold District Council created a new councillor role: Cabinet Member for Climate Change and Forward Planning. Having this leadership role has boosted the authority’s efforts to meet its climate goals, which include an 80% reduction in carbon emissions by 2030, to be achieved without offsetting or use of carbon credits. This means a real cut in emissions in the local area, rather than paying into (potentially distant) schemes to remove carbon from the atmosphere.</a:t>
            </a:r>
          </a:p>
          <a:p>
            <a:endParaRPr lang="en-GB" dirty="0"/>
          </a:p>
          <a:p>
            <a:r>
              <a:rPr lang="en-GB" dirty="0"/>
              <a:t>https://groups.friendsoftheearth.uk/climate-action/how-cotswold-district-council-appointed-climate-champions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3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D374-E85B-D329-3ECA-BE4C4889D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48397-D1BE-B7DE-23E8-6B6E8F4A4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8ABC6-D7C7-2AF1-0678-4B0A039830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TAKEN FROM YOUR NATURE RECOVERY TOOLKIT CHECK-LIST:</a:t>
            </a:r>
          </a:p>
          <a:p>
            <a:endParaRPr lang="en-GB"/>
          </a:p>
        </p:txBody>
      </p:sp>
      <p:sp>
        <p:nvSpPr>
          <p:cNvPr id="4" name="Slide Number Placeholder 3">
            <a:extLst>
              <a:ext uri="{FF2B5EF4-FFF2-40B4-BE49-F238E27FC236}">
                <a16:creationId xmlns:a16="http://schemas.microsoft.com/office/drawing/2014/main" id="{B2415231-0A5E-5838-BDF6-2311C04B3178}"/>
              </a:ext>
            </a:extLst>
          </p:cNvPr>
          <p:cNvSpPr>
            <a:spLocks noGrp="1"/>
          </p:cNvSpPr>
          <p:nvPr>
            <p:ph type="sldNum" sz="quarter" idx="5"/>
          </p:nvPr>
        </p:nvSpPr>
        <p:spPr/>
        <p:txBody>
          <a:bodyPr/>
          <a:lstStyle/>
          <a:p>
            <a:fld id="{BDF9F465-6DFD-41FB-829F-D31B5A6D4CD1}" type="slidenum">
              <a:rPr lang="en-GB" smtClean="0"/>
              <a:t>4</a:t>
            </a:fld>
            <a:endParaRPr lang="en-GB"/>
          </a:p>
        </p:txBody>
      </p:sp>
    </p:spTree>
    <p:extLst>
      <p:ext uri="{BB962C8B-B14F-4D97-AF65-F5344CB8AC3E}">
        <p14:creationId xmlns:p14="http://schemas.microsoft.com/office/powerpoint/2010/main" val="82022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644D0-0431-D4C3-E69F-9682815CB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ECF6D-0426-FDEC-A3BF-44A5D48D3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51CF8-8B06-6F05-5824-B7D261F81F61}"/>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2400" b="1"/>
              <a:t>NOTES FOR WORKSHOP LEADS:</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2400" b="1">
                <a:ea typeface="Calibri"/>
                <a:cs typeface="Calibri"/>
              </a:rPr>
              <a:t>NYC </a:t>
            </a:r>
            <a:r>
              <a:rPr lang="en-GB" sz="2400"/>
              <a:t>Responsible, Accountable, Consulted, and Informed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Opportunities – gaps to meet aspirational goals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Gold/silver/bronze – scale of ambition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How to celebrate good work</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Easy wins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Actions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How to improve communication between teams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Split into same or different groups and use the third part of the “action” template to understand what the short-, medium- and long-term opportunities look like in more detail including:</a:t>
            </a:r>
          </a:p>
          <a:p>
            <a:pPr marL="379412" lvl="1" indent="-342900" algn="l">
              <a:buFont typeface="Arial" panose="020B0604020202020204" pitchFamily="34" charset="0"/>
              <a:buChar char="•"/>
              <a:defRPr/>
            </a:pPr>
            <a:r>
              <a:rPr kumimoji="0" lang="en-GB" sz="1900" b="0" i="0" u="none" strike="noStrike" kern="0" cap="none" spc="0" normalizeH="0" baseline="0" noProof="0">
                <a:ln>
                  <a:noFill/>
                </a:ln>
                <a:solidFill>
                  <a:srgbClr val="000000"/>
                </a:solidFill>
                <a:effectLst/>
                <a:uLnTx/>
                <a:uFillTx/>
                <a:latin typeface="Arial"/>
                <a:ea typeface="ＭＳ Ｐゴシック"/>
              </a:rPr>
              <a:t>Quick wins</a:t>
            </a:r>
          </a:p>
          <a:p>
            <a:pPr marL="379412" lvl="1" indent="-342900" algn="l">
              <a:buFont typeface="Arial" panose="020B0604020202020204" pitchFamily="34" charset="0"/>
              <a:buChar char="•"/>
              <a:defRPr/>
            </a:pPr>
            <a:r>
              <a:rPr lang="en-GB" sz="1900" kern="0">
                <a:solidFill>
                  <a:srgbClr val="000000"/>
                </a:solidFill>
                <a:latin typeface="Arial"/>
                <a:ea typeface="ＭＳ Ｐゴシック"/>
              </a:rPr>
              <a:t>P</a:t>
            </a:r>
            <a:r>
              <a:rPr kumimoji="0" lang="en-GB" sz="1900" b="0" i="0" u="none" strike="noStrike" kern="0" cap="none" spc="0" normalizeH="0" baseline="0" noProof="0" err="1">
                <a:ln>
                  <a:noFill/>
                </a:ln>
                <a:solidFill>
                  <a:srgbClr val="000000"/>
                </a:solidFill>
                <a:effectLst/>
                <a:uLnTx/>
                <a:uFillTx/>
                <a:latin typeface="Arial"/>
                <a:ea typeface="ＭＳ Ｐゴシック"/>
              </a:rPr>
              <a:t>roject’s</a:t>
            </a:r>
            <a:r>
              <a:rPr kumimoji="0" lang="en-GB" sz="1900" b="0" i="0" u="none" strike="noStrike" kern="0" cap="none" spc="0" normalizeH="0" baseline="0" noProof="0">
                <a:ln>
                  <a:noFill/>
                </a:ln>
                <a:solidFill>
                  <a:srgbClr val="000000"/>
                </a:solidFill>
                <a:effectLst/>
                <a:uLnTx/>
                <a:uFillTx/>
                <a:latin typeface="Arial"/>
                <a:ea typeface="ＭＳ Ｐゴシック"/>
              </a:rPr>
              <a:t> that need developing and could be delivered in a timeframe and </a:t>
            </a:r>
          </a:p>
          <a:p>
            <a:pPr marL="379412" lvl="1" indent="-342900" algn="l">
              <a:buFont typeface="Arial" panose="020B0604020202020204" pitchFamily="34" charset="0"/>
              <a:buChar char="•"/>
              <a:defRPr/>
            </a:pPr>
            <a:r>
              <a:rPr lang="en-GB" sz="1900" kern="0">
                <a:solidFill>
                  <a:srgbClr val="000000"/>
                </a:solidFill>
                <a:latin typeface="Arial"/>
                <a:ea typeface="ＭＳ Ｐゴシック"/>
              </a:rPr>
              <a:t>M</a:t>
            </a:r>
            <a:r>
              <a:rPr kumimoji="0" lang="en-GB" sz="1900" b="0" i="0" u="none" strike="noStrike" kern="0" cap="none" spc="0" normalizeH="0" baseline="0" noProof="0">
                <a:ln>
                  <a:noFill/>
                </a:ln>
                <a:solidFill>
                  <a:srgbClr val="000000"/>
                </a:solidFill>
                <a:effectLst/>
                <a:uLnTx/>
                <a:uFillTx/>
                <a:latin typeface="Arial"/>
                <a:ea typeface="ＭＳ Ｐゴシック"/>
              </a:rPr>
              <a:t>ore aspirational future schemes.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kern="0" cap="none" spc="0" normalizeH="0" baseline="0" noProof="0">
                <a:ln>
                  <a:noFill/>
                </a:ln>
                <a:solidFill>
                  <a:srgbClr val="000000"/>
                </a:solidFill>
                <a:effectLst/>
                <a:uLnTx/>
                <a:uFillTx/>
                <a:latin typeface="Arial"/>
                <a:ea typeface="ＭＳ Ｐゴシック"/>
              </a:rPr>
              <a:t>Use the risk analysis 4 box risk analysis template and the impact-effort matrix to inform the process.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ＭＳ Ｐゴシック"/>
            </a:endParaRPr>
          </a:p>
          <a:p>
            <a:r>
              <a:rPr lang="en-GB" sz="2400"/>
              <a:t>Max of 2-minute feedback per group – so adjust time accordingly</a:t>
            </a:r>
          </a:p>
          <a:p>
            <a:r>
              <a:rPr lang="en-GB" sz="2400"/>
              <a:t>You MUST time it!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ＭＳ Ｐゴシック"/>
            </a:endParaRPr>
          </a:p>
          <a:p>
            <a:endParaRPr lang="en-GB"/>
          </a:p>
        </p:txBody>
      </p:sp>
      <p:sp>
        <p:nvSpPr>
          <p:cNvPr id="4" name="Slide Number Placeholder 3">
            <a:extLst>
              <a:ext uri="{FF2B5EF4-FFF2-40B4-BE49-F238E27FC236}">
                <a16:creationId xmlns:a16="http://schemas.microsoft.com/office/drawing/2014/main" id="{B0303DF5-9DA9-5787-0BB7-3E38348AD77A}"/>
              </a:ext>
            </a:extLst>
          </p:cNvPr>
          <p:cNvSpPr>
            <a:spLocks noGrp="1"/>
          </p:cNvSpPr>
          <p:nvPr>
            <p:ph type="sldNum" sz="quarter" idx="5"/>
          </p:nvPr>
        </p:nvSpPr>
        <p:spPr/>
        <p:txBody>
          <a:bodyPr/>
          <a:lstStyle/>
          <a:p>
            <a:fld id="{D42387C8-FC91-4A3C-9634-2B17C6CC0AF5}" type="slidenum">
              <a:rPr lang="en-GB" smtClean="0"/>
              <a:t>45</a:t>
            </a:fld>
            <a:endParaRPr lang="en-GB"/>
          </a:p>
        </p:txBody>
      </p:sp>
    </p:spTree>
    <p:extLst>
      <p:ext uri="{BB962C8B-B14F-4D97-AF65-F5344CB8AC3E}">
        <p14:creationId xmlns:p14="http://schemas.microsoft.com/office/powerpoint/2010/main" val="616143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endParaRPr lang="en-GB"/>
          </a:p>
          <a:p>
            <a:r>
              <a:rPr lang="en-GB"/>
              <a:t>Carousel feedback – rotate around tables </a:t>
            </a:r>
          </a:p>
          <a:p>
            <a:endParaRPr lang="en-GB"/>
          </a:p>
          <a:p>
            <a:r>
              <a:rPr lang="en-GB"/>
              <a:t>Use the checklists and template to help inform the process. </a:t>
            </a:r>
          </a:p>
          <a:p>
            <a:r>
              <a:rPr lang="en-GB"/>
              <a:t>From the discussions what are the ‘immediate’ opportunities you would like to consider further as part 2?</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46</a:t>
            </a:fld>
            <a:endParaRPr lang="en-GB"/>
          </a:p>
        </p:txBody>
      </p:sp>
    </p:spTree>
    <p:extLst>
      <p:ext uri="{BB962C8B-B14F-4D97-AF65-F5344CB8AC3E}">
        <p14:creationId xmlns:p14="http://schemas.microsoft.com/office/powerpoint/2010/main" val="2319538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Notes to facilitators:</a:t>
            </a:r>
          </a:p>
          <a:p>
            <a:r>
              <a:rPr lang="en-GB"/>
              <a:t>Think about destination for these actions. E.g. Council service plans, separate biodiversity duty action plan etc.</a:t>
            </a:r>
          </a:p>
          <a:p>
            <a:r>
              <a:rPr lang="en-GB"/>
              <a:t> 20 minutes – how are we going to agree the action plan? Dot sticker votes on flipchart?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F389B-0330-42D9-8F9C-FBB7775C2C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108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BE4B4-36BA-D528-586C-294075E5C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75922-BB44-0C8A-A9B7-61B6B40FAE2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402D6FA-96E1-996C-1CA0-3D72C0A946D9}"/>
              </a:ext>
            </a:extLst>
          </p:cNvPr>
          <p:cNvSpPr>
            <a:spLocks noGrp="1"/>
          </p:cNvSpPr>
          <p:nvPr>
            <p:ph type="body" idx="1"/>
          </p:nvPr>
        </p:nvSpPr>
        <p:spPr/>
        <p:txBody>
          <a:bodyPr/>
          <a:lstStyle/>
          <a:p>
            <a:r>
              <a:rPr lang="en-GB">
                <a:ea typeface="Calibri"/>
                <a:cs typeface="Calibri"/>
              </a:rPr>
              <a:t>Rachel</a:t>
            </a:r>
            <a:endParaRPr lang="en-GB"/>
          </a:p>
        </p:txBody>
      </p:sp>
      <p:sp>
        <p:nvSpPr>
          <p:cNvPr id="4" name="Slide Number Placeholder 3">
            <a:extLst>
              <a:ext uri="{FF2B5EF4-FFF2-40B4-BE49-F238E27FC236}">
                <a16:creationId xmlns:a16="http://schemas.microsoft.com/office/drawing/2014/main" id="{3524821C-880C-1CF6-A0EE-CDBD310570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88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NOTES FOR WORKSHOP LEADS: 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Helps to make sense of the changing and complex world of policy and action for nature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and take advantage of the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turning statutory ‘must do’ requirements into opportunities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for the whole council to support delivery of their strategic and corporate priorities on health, air quality, climate change, adaptation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 toolkit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focusses on council priorities, the land that they hold, the services they deliver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and explores how nature can act as an enabler for these and the quick wins that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Why should local authorities use the toolkit?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There are a number of advantages that can be delivered as a result of using toolkit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Across the council / political buy-in and joining up work across departments.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Read-across into other plans and strategies and streamlining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 clearer understanding of how to deliver change, saving costs and securing additional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Readiness for Local Nature Recovery Strategy delivery – what can the council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 shortlist of priority activities and interventions that can start to be delivered.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Our approach is rooted in establishing a strong governance process as a means of demonstrating to the wider council how a strategic approach to nature can help address wider corporate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C49C-F2D4-11D4-F270-D9774AC92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AA1A5-5826-EFAA-E098-1BD98C21AAF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707159D-F770-42CC-DB3F-E6FEC4B306D8}"/>
              </a:ext>
            </a:extLst>
          </p:cNvPr>
          <p:cNvSpPr>
            <a:spLocks noGrp="1"/>
          </p:cNvSpPr>
          <p:nvPr>
            <p:ph type="body" idx="1"/>
          </p:nvPr>
        </p:nvSpPr>
        <p:spPr/>
        <p:txBody>
          <a:bodyPr/>
          <a:lstStyle/>
          <a:p>
            <a:pPr>
              <a:defRPr/>
            </a:pPr>
            <a:r>
              <a:rPr lang="en-GB" b="1"/>
              <a:t>RJ</a:t>
            </a:r>
            <a:endParaRPr lang="en-US"/>
          </a:p>
          <a:p>
            <a:pPr marL="0" marR="0" lvl="0" indent="0" algn="l" defTabSz="914400">
              <a:lnSpc>
                <a:spcPct val="100000"/>
              </a:lnSpc>
              <a:spcBef>
                <a:spcPts val="0"/>
              </a:spcBef>
              <a:spcAft>
                <a:spcPts val="0"/>
              </a:spcAft>
              <a:buClrTx/>
              <a:buSzTx/>
              <a:buFontTx/>
              <a:buNone/>
              <a:tabLst/>
              <a:defRPr/>
            </a:pPr>
            <a:r>
              <a:rPr lang="en-GB" b="1"/>
              <a:t>NOTES FOR WORKSHOP LEADS:</a:t>
            </a: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It’s a busy day – start on time, time your sessions </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Keep a copy of the agenda on display so participants can see it at all times</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endParaRPr lang="en-GB"/>
          </a:p>
        </p:txBody>
      </p:sp>
      <p:sp>
        <p:nvSpPr>
          <p:cNvPr id="4" name="Slide Number Placeholder 3">
            <a:extLst>
              <a:ext uri="{FF2B5EF4-FFF2-40B4-BE49-F238E27FC236}">
                <a16:creationId xmlns:a16="http://schemas.microsoft.com/office/drawing/2014/main" id="{38E2B2A8-F546-BAB4-3430-FCCEEB396400}"/>
              </a:ext>
            </a:extLst>
          </p:cNvPr>
          <p:cNvSpPr>
            <a:spLocks noGrp="1"/>
          </p:cNvSpPr>
          <p:nvPr>
            <p:ph type="sldNum" sz="quarter" idx="5"/>
          </p:nvPr>
        </p:nvSpPr>
        <p:spPr/>
        <p:txBody>
          <a:bodyPr/>
          <a:lstStyle/>
          <a:p>
            <a:fld id="{BDF9F465-6DFD-41FB-829F-D31B5A6D4CD1}" type="slidenum">
              <a:rPr lang="en-GB" smtClean="0"/>
              <a:t>6</a:t>
            </a:fld>
            <a:endParaRPr lang="en-GB"/>
          </a:p>
        </p:txBody>
      </p:sp>
    </p:spTree>
    <p:extLst>
      <p:ext uri="{BB962C8B-B14F-4D97-AF65-F5344CB8AC3E}">
        <p14:creationId xmlns:p14="http://schemas.microsoft.com/office/powerpoint/2010/main" val="6606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a:t>NOTES FOR WORKSHOP LEAD:</a:t>
            </a:r>
          </a:p>
          <a:p>
            <a:r>
              <a:rPr lang="en-GB"/>
              <a:t>It is </a:t>
            </a:r>
            <a:r>
              <a:rPr lang="en-GB" b="1" i="1"/>
              <a:t>essential</a:t>
            </a:r>
            <a:r>
              <a:rPr lang="en-GB"/>
              <a:t> to start with gratitude. It gets people connected, relaxed and motivated </a:t>
            </a:r>
          </a:p>
        </p:txBody>
      </p:sp>
      <p:sp>
        <p:nvSpPr>
          <p:cNvPr id="4" name="Slide Number Placeholder 3"/>
          <p:cNvSpPr>
            <a:spLocks noGrp="1"/>
          </p:cNvSpPr>
          <p:nvPr>
            <p:ph type="sldNum" sz="quarter" idx="5"/>
          </p:nvPr>
        </p:nvSpPr>
        <p:spPr/>
        <p:txBody>
          <a:bodyPr/>
          <a:lstStyle/>
          <a:p>
            <a:fld id="{D42387C8-FC91-4A3C-9634-2B17C6CC0AF5}" type="slidenum">
              <a:rPr lang="en-GB" smtClean="0"/>
              <a:t>7</a:t>
            </a:fld>
            <a:endParaRPr lang="en-GB"/>
          </a:p>
        </p:txBody>
      </p:sp>
    </p:spTree>
    <p:extLst>
      <p:ext uri="{BB962C8B-B14F-4D97-AF65-F5344CB8AC3E}">
        <p14:creationId xmlns:p14="http://schemas.microsoft.com/office/powerpoint/2010/main" val="2116796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34579-6FD9-E4BE-193A-7C0415DF9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A2D44-8023-EDB8-6945-79F8812CF72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706F626-B2AB-893E-06C6-80EC05229E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highlight>
                  <a:srgbClr val="FFFF00"/>
                </a:highlight>
              </a:rPr>
              <a:t>NOTES TO FACILITATORS:</a:t>
            </a:r>
          </a:p>
          <a:p>
            <a:pPr marL="171450" indent="-171450">
              <a:buFont typeface="Arial" panose="020B0604020202020204" pitchFamily="34" charset="0"/>
              <a:buChar char="•"/>
            </a:pPr>
            <a:r>
              <a:rPr lang="en-GB">
                <a:highlight>
                  <a:srgbClr val="FFFF00"/>
                </a:highlight>
                <a:hlinkClick r:id="rId3"/>
              </a:rPr>
              <a:t>Complying with the biodiversity duty - GOV.UK</a:t>
            </a:r>
            <a:endParaRPr lang="en-GB">
              <a:highlight>
                <a:srgbClr val="FFFF00"/>
              </a:highlight>
            </a:endParaRPr>
          </a:p>
          <a:p>
            <a:pPr marL="171450" indent="-171450">
              <a:buFont typeface="Arial" panose="020B0604020202020204" pitchFamily="34" charset="0"/>
              <a:buChar char="•"/>
            </a:pPr>
            <a:r>
              <a:rPr lang="en-GB">
                <a:highlight>
                  <a:srgbClr val="FFFF00"/>
                </a:highlight>
              </a:rPr>
              <a:t>Yorkshire Wildlife Trust State of Nature</a:t>
            </a:r>
          </a:p>
          <a:p>
            <a:pPr marL="171450" indent="-171450">
              <a:buFont typeface="Arial" panose="020B0604020202020204" pitchFamily="34" charset="0"/>
              <a:buChar char="•"/>
            </a:pPr>
            <a:r>
              <a:rPr lang="en-GB">
                <a:highlight>
                  <a:srgbClr val="FFFF00"/>
                </a:highlight>
              </a:rPr>
              <a:t>Intro to LNRS</a:t>
            </a:r>
          </a:p>
          <a:p>
            <a:pPr marL="171450" indent="-171450">
              <a:buFont typeface="Arial" panose="020B0604020202020204" pitchFamily="34" charset="0"/>
              <a:buChar char="•"/>
            </a:pPr>
            <a:r>
              <a:rPr lang="en-GB">
                <a:highlight>
                  <a:srgbClr val="FFFF00"/>
                </a:highlight>
              </a:rPr>
              <a:t>Relate to day job – why is this important </a:t>
            </a:r>
          </a:p>
          <a:p>
            <a:pPr marL="171450" indent="-171450">
              <a:buFont typeface="Arial" panose="020B0604020202020204" pitchFamily="34" charset="0"/>
              <a:buChar char="•"/>
            </a:pPr>
            <a:r>
              <a:rPr lang="en-GB">
                <a:highlight>
                  <a:srgbClr val="FFFF00"/>
                </a:highlight>
              </a:rPr>
              <a:t>Longer journey – how can nature help you meet your existing priorities</a:t>
            </a:r>
          </a:p>
          <a:p>
            <a:pPr marL="171450" indent="-171450">
              <a:buFont typeface="Arial" panose="020B0604020202020204" pitchFamily="34" charset="0"/>
              <a:buChar char="•"/>
            </a:pPr>
            <a:r>
              <a:rPr lang="en-GB">
                <a:highlight>
                  <a:srgbClr val="FFFF00"/>
                </a:highlight>
              </a:rPr>
              <a:t>Already doing a lot just not capturing in one place and celebrating etc</a:t>
            </a:r>
          </a:p>
          <a:p>
            <a:endParaRPr lang="en-GB"/>
          </a:p>
        </p:txBody>
      </p:sp>
      <p:sp>
        <p:nvSpPr>
          <p:cNvPr id="4" name="Slide Number Placeholder 3">
            <a:extLst>
              <a:ext uri="{FF2B5EF4-FFF2-40B4-BE49-F238E27FC236}">
                <a16:creationId xmlns:a16="http://schemas.microsoft.com/office/drawing/2014/main" id="{D39B199C-278E-80CA-8DE4-7631CDE704C0}"/>
              </a:ext>
            </a:extLst>
          </p:cNvPr>
          <p:cNvSpPr>
            <a:spLocks noGrp="1"/>
          </p:cNvSpPr>
          <p:nvPr>
            <p:ph type="sldNum" sz="quarter" idx="5"/>
          </p:nvPr>
        </p:nvSpPr>
        <p:spPr/>
        <p:txBody>
          <a:bodyPr/>
          <a:lstStyle/>
          <a:p>
            <a:pPr marL="0" marR="0" lvl="0" indent="0" algn="r" defTabSz="966338" rtl="0" eaLnBrk="0" fontAlgn="base" latinLnBrk="0" hangingPunct="0">
              <a:lnSpc>
                <a:spcPct val="100000"/>
              </a:lnSpc>
              <a:spcBef>
                <a:spcPct val="0"/>
              </a:spcBef>
              <a:spcAft>
                <a:spcPct val="0"/>
              </a:spcAft>
              <a:buClrTx/>
              <a:buSzTx/>
              <a:buFontTx/>
              <a:buNone/>
              <a:tabLst/>
              <a:defRPr/>
            </a:pPr>
            <a:fld id="{6BDFBD6F-7A02-4B23-94EE-D2C1FE87AA47}" type="slidenum">
              <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rPr>
              <a:pPr marL="0" marR="0" lvl="0" indent="0" algn="r" defTabSz="966338" rtl="0" eaLnBrk="0" fontAlgn="base" latinLnBrk="0" hangingPunct="0">
                <a:lnSpc>
                  <a:spcPct val="100000"/>
                </a:lnSpc>
                <a:spcBef>
                  <a:spcPct val="0"/>
                </a:spcBef>
                <a:spcAft>
                  <a:spcPct val="0"/>
                </a:spcAft>
                <a:buClrTx/>
                <a:buSzTx/>
                <a:buFontTx/>
                <a:buNone/>
                <a:tabLst/>
                <a:defRPr/>
              </a:pPr>
              <a:t>8</a:t>
            </a:fld>
            <a:endParaRPr kumimoji="0" lang="en-GB" sz="1300" b="1" i="0" u="none" strike="noStrike" kern="1200" cap="none" spc="0" normalizeH="0" baseline="0" noProof="0">
              <a:ln>
                <a:noFill/>
              </a:ln>
              <a:solidFill>
                <a:srgbClr val="44546A"/>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5738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a:solidFill>
                  <a:schemeClr val="tx1"/>
                </a:solidFill>
                <a:effectLst/>
                <a:latin typeface="+mn-lt"/>
                <a:ea typeface="+mn-ea"/>
                <a:cs typeface="+mn-cs"/>
              </a:rPr>
              <a:t>RM </a:t>
            </a:r>
          </a:p>
          <a:p>
            <a:pPr rtl="0" fontAlgn="base"/>
            <a:endParaRPr lang="en-GB" sz="1200" b="1" i="0" u="none" strike="noStrike" kern="1200">
              <a:solidFill>
                <a:schemeClr val="tx1"/>
              </a:solidFill>
              <a:effectLst/>
              <a:latin typeface="+mn-lt"/>
              <a:ea typeface="+mn-ea"/>
              <a:cs typeface="+mn-cs"/>
            </a:endParaRPr>
          </a:p>
          <a:p>
            <a:pPr rtl="0" fontAlgn="base"/>
            <a:r>
              <a:rPr lang="en-GB" sz="1200" b="1" i="0" u="none" strike="noStrike" kern="1200">
                <a:solidFill>
                  <a:schemeClr val="tx1"/>
                </a:solidFill>
                <a:effectLst/>
                <a:latin typeface="+mn-lt"/>
                <a:ea typeface="+mn-ea"/>
                <a:cs typeface="+mn-cs"/>
              </a:rPr>
              <a:t>CLICK ON IMAGE TO PLAY 10 MINUTE VIDEO</a:t>
            </a:r>
            <a:r>
              <a:rPr lang="en-US" sz="1200" b="0" i="0" kern="1200">
                <a:solidFill>
                  <a:schemeClr val="tx1"/>
                </a:solidFill>
                <a:effectLst/>
                <a:latin typeface="+mn-lt"/>
                <a:ea typeface="+mn-ea"/>
                <a:cs typeface="+mn-cs"/>
              </a:rPr>
              <a:t>​</a:t>
            </a:r>
          </a:p>
          <a:p>
            <a:pPr rtl="0" fontAlgn="base"/>
            <a:r>
              <a:rPr lang="en-GB" sz="1200" b="1" i="0" u="none" strike="noStrike" kern="1200">
                <a:solidFill>
                  <a:schemeClr val="tx1"/>
                </a:solidFill>
                <a:effectLst/>
                <a:latin typeface="+mn-lt"/>
                <a:ea typeface="+mn-ea"/>
                <a:cs typeface="+mn-cs"/>
              </a:rPr>
              <a:t>Key points from the briefing</a:t>
            </a:r>
            <a:r>
              <a:rPr lang="en-US"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Nature is </a:t>
            </a:r>
            <a:r>
              <a:rPr lang="en-GB" sz="1200" b="1" i="0" u="none" strike="noStrike" kern="1200">
                <a:solidFill>
                  <a:schemeClr val="tx1"/>
                </a:solidFill>
                <a:effectLst/>
                <a:latin typeface="+mn-lt"/>
                <a:ea typeface="+mn-ea"/>
                <a:cs typeface="+mn-cs"/>
              </a:rPr>
              <a:t>critical national infrastructure</a:t>
            </a:r>
            <a:r>
              <a:rPr lang="en-GB" sz="1200" b="0" i="0" u="none" strike="noStrike" kern="1200">
                <a:solidFill>
                  <a:schemeClr val="tx1"/>
                </a:solidFill>
                <a:effectLst/>
                <a:latin typeface="+mn-lt"/>
                <a:ea typeface="+mn-ea"/>
                <a:cs typeface="+mn-cs"/>
              </a:rPr>
              <a:t>. When we destroy it, we increase floods, heat deaths, food insecurity and economic instability. When we restore it, we reduce risk, save lives and strengthen the economy.</a:t>
            </a:r>
            <a:r>
              <a:rPr lang="en-US"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The UK is one of the </a:t>
            </a:r>
            <a:r>
              <a:rPr lang="en-GB" sz="1200" b="1" i="0" u="none" strike="noStrike" kern="1200">
                <a:solidFill>
                  <a:schemeClr val="tx1"/>
                </a:solidFill>
                <a:effectLst/>
                <a:latin typeface="+mn-lt"/>
                <a:ea typeface="+mn-ea"/>
                <a:cs typeface="+mn-cs"/>
              </a:rPr>
              <a:t>most nature-depleted countries</a:t>
            </a:r>
            <a:r>
              <a:rPr lang="en-GB" sz="1200" b="0" i="0" u="none" strike="noStrike" kern="1200">
                <a:solidFill>
                  <a:schemeClr val="tx1"/>
                </a:solidFill>
                <a:effectLst/>
                <a:latin typeface="+mn-lt"/>
                <a:ea typeface="+mn-ea"/>
                <a:cs typeface="+mn-cs"/>
              </a:rPr>
              <a:t> on Earth. Only about 53% of our biodiversity remains; </a:t>
            </a:r>
            <a:r>
              <a:rPr lang="en-GB" sz="1200" b="1" i="0" u="none" strike="noStrike" kern="1200">
                <a:solidFill>
                  <a:schemeClr val="tx1"/>
                </a:solidFill>
                <a:effectLst/>
                <a:latin typeface="+mn-lt"/>
                <a:ea typeface="+mn-ea"/>
                <a:cs typeface="+mn-cs"/>
              </a:rPr>
              <a:t>one in six species faces extinction</a:t>
            </a:r>
            <a:r>
              <a:rPr lang="en-GB" sz="1200" b="0" i="0" u="none" strike="noStrike" kern="1200">
                <a:solidFill>
                  <a:schemeClr val="tx1"/>
                </a:solidFill>
                <a:effectLst/>
                <a:latin typeface="+mn-lt"/>
                <a:ea typeface="+mn-ea"/>
                <a:cs typeface="+mn-cs"/>
              </a:rPr>
              <a:t>. This is a loss of vital functions — pollination, clean water, flood regulation - not just wildlife.</a:t>
            </a:r>
            <a:r>
              <a:rPr lang="en-US" sz="1200" b="0" i="0" kern="1200">
                <a:solidFill>
                  <a:schemeClr val="tx1"/>
                </a:solidFill>
                <a:effectLst/>
                <a:latin typeface="+mn-lt"/>
                <a:ea typeface="+mn-ea"/>
                <a:cs typeface="+mn-cs"/>
              </a:rPr>
              <a:t>​</a:t>
            </a:r>
          </a:p>
          <a:p>
            <a:pPr rtl="0" fontAlgn="base"/>
            <a:r>
              <a:rPr lang="en-GB" sz="1200" b="1" i="0" u="none" strike="noStrike" kern="1200">
                <a:solidFill>
                  <a:schemeClr val="tx1"/>
                </a:solidFill>
                <a:effectLst/>
                <a:latin typeface="+mn-lt"/>
                <a:ea typeface="+mn-ea"/>
                <a:cs typeface="+mn-cs"/>
              </a:rPr>
              <a:t>Nature loss is a national security and economic risk</a:t>
            </a:r>
            <a:r>
              <a:rPr lang="en-GB" sz="1200" b="0" i="0" u="none" strike="noStrike" kern="1200">
                <a:solidFill>
                  <a:schemeClr val="tx1"/>
                </a:solidFill>
                <a:effectLst/>
                <a:latin typeface="+mn-lt"/>
                <a:ea typeface="+mn-ea"/>
                <a:cs typeface="+mn-cs"/>
              </a:rPr>
              <a:t>. Continued degradation could cause a major economic shock - while leaving millions of homes exposed to flooding and heat.</a:t>
            </a:r>
            <a:r>
              <a:rPr lang="en-US" sz="1200" b="0" i="0" kern="1200">
                <a:solidFill>
                  <a:schemeClr val="tx1"/>
                </a:solidFill>
                <a:effectLst/>
                <a:latin typeface="+mn-lt"/>
                <a:ea typeface="+mn-ea"/>
                <a:cs typeface="+mn-cs"/>
              </a:rPr>
              <a:t>​</a:t>
            </a:r>
          </a:p>
          <a:p>
            <a:pPr rtl="0" fontAlgn="base"/>
            <a:r>
              <a:rPr lang="en-GB" sz="1200" b="1" i="0" u="none" strike="noStrike" kern="1200">
                <a:solidFill>
                  <a:schemeClr val="tx1"/>
                </a:solidFill>
                <a:effectLst/>
                <a:latin typeface="+mn-lt"/>
                <a:ea typeface="+mn-ea"/>
                <a:cs typeface="+mn-cs"/>
              </a:rPr>
              <a:t>Restoring nature is one of the highest-return investments available</a:t>
            </a:r>
            <a:r>
              <a:rPr lang="en-GB" sz="1200" b="0" i="0" u="none" strike="noStrike" kern="1200">
                <a:solidFill>
                  <a:schemeClr val="tx1"/>
                </a:solidFill>
                <a:effectLst/>
                <a:latin typeface="+mn-lt"/>
                <a:ea typeface="+mn-ea"/>
                <a:cs typeface="+mn-cs"/>
              </a:rPr>
              <a:t>. Wetlands, peatlands, hedgerows and urban trees cut flood risk, prevent heat deaths, protect food supplies, store carbon and create skilled jobs — at far lower cost than rebuilding after disasters.</a:t>
            </a:r>
            <a:r>
              <a:rPr lang="en-US"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We are still </a:t>
            </a:r>
            <a:r>
              <a:rPr lang="en-GB" sz="1200" b="1" i="0" u="none" strike="noStrike" kern="1200">
                <a:solidFill>
                  <a:schemeClr val="tx1"/>
                </a:solidFill>
                <a:effectLst/>
                <a:latin typeface="+mn-lt"/>
                <a:ea typeface="+mn-ea"/>
                <a:cs typeface="+mn-cs"/>
              </a:rPr>
              <a:t>paying to destroy our own life-support system</a:t>
            </a:r>
            <a:r>
              <a:rPr lang="en-GB" sz="1200" b="0" i="0" u="none" strike="noStrike" kern="1200">
                <a:solidFill>
                  <a:schemeClr val="tx1"/>
                </a:solidFill>
                <a:effectLst/>
                <a:latin typeface="+mn-lt"/>
                <a:ea typeface="+mn-ea"/>
                <a:cs typeface="+mn-cs"/>
              </a:rPr>
              <a:t>. Public money and finance continue to subsidise pollution and ecosystem damage, actively increasing long-term risk.</a:t>
            </a:r>
            <a:r>
              <a:rPr lang="en-US"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The public is ahead of the Government. </a:t>
            </a:r>
            <a:r>
              <a:rPr lang="en-GB" sz="1200" b="1" i="0" u="none" strike="noStrike" kern="1200">
                <a:solidFill>
                  <a:schemeClr val="tx1"/>
                </a:solidFill>
                <a:effectLst/>
                <a:latin typeface="+mn-lt"/>
                <a:ea typeface="+mn-ea"/>
                <a:cs typeface="+mn-cs"/>
              </a:rPr>
              <a:t>Most people want stronger action to protect and restore nature</a:t>
            </a:r>
            <a:r>
              <a:rPr lang="en-GB" sz="1200" b="0" i="0" u="none" strike="noStrike" kern="1200">
                <a:solidFill>
                  <a:schemeClr val="tx1"/>
                </a:solidFill>
                <a:effectLst/>
                <a:latin typeface="+mn-lt"/>
                <a:ea typeface="+mn-ea"/>
                <a:cs typeface="+mn-cs"/>
              </a:rPr>
              <a:t> - and the science shows we know exactly what works.</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9</a:t>
            </a:fld>
            <a:endParaRPr lang="en-GB"/>
          </a:p>
        </p:txBody>
      </p:sp>
    </p:spTree>
    <p:extLst>
      <p:ext uri="{BB962C8B-B14F-4D97-AF65-F5344CB8AC3E}">
        <p14:creationId xmlns:p14="http://schemas.microsoft.com/office/powerpoint/2010/main" val="4126040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7B15-CB6B-8541-305B-1A482FD11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3240E3-7935-421E-A878-30589FBA1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7CEF90-815E-EF7E-395E-EB21DEC43136}"/>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5" name="Footer Placeholder 4">
            <a:extLst>
              <a:ext uri="{FF2B5EF4-FFF2-40B4-BE49-F238E27FC236}">
                <a16:creationId xmlns:a16="http://schemas.microsoft.com/office/drawing/2014/main" id="{DE1C252B-1B91-76EC-6175-B692C7459B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35B657-EA51-105F-803F-F4262CBD1861}"/>
              </a:ext>
            </a:extLst>
          </p:cNvPr>
          <p:cNvSpPr>
            <a:spLocks noGrp="1"/>
          </p:cNvSpPr>
          <p:nvPr>
            <p:ph type="sldNum" sz="quarter" idx="12"/>
          </p:nvPr>
        </p:nvSpPr>
        <p:spPr/>
        <p:txBody>
          <a:bodyPr/>
          <a:lstStyle/>
          <a:p>
            <a:fld id="{E6A7E3CE-5A14-429A-B57D-BC04F2FF6D17}" type="slidenum">
              <a:rPr lang="en-GB" smtClean="0"/>
              <a:t>‹#›</a:t>
            </a:fld>
            <a:endParaRPr lang="en-GB"/>
          </a:p>
        </p:txBody>
      </p:sp>
      <p:sp>
        <p:nvSpPr>
          <p:cNvPr id="9" name="Rounded Rectangle 1">
            <a:extLst>
              <a:ext uri="{FF2B5EF4-FFF2-40B4-BE49-F238E27FC236}">
                <a16:creationId xmlns:a16="http://schemas.microsoft.com/office/drawing/2014/main" id="{06384406-23C9-A5C0-4C1A-241E18DC8DC1}"/>
              </a:ext>
            </a:extLst>
          </p:cNvPr>
          <p:cNvSpPr/>
          <p:nvPr userDrawn="1"/>
        </p:nvSpPr>
        <p:spPr bwMode="auto">
          <a:xfrm>
            <a:off x="479376" y="2132856"/>
            <a:ext cx="13033448" cy="5616624"/>
          </a:xfrm>
          <a:prstGeom prst="roundRect">
            <a:avLst>
              <a:gd name="adj" fmla="val 7595"/>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latin typeface="Arial" charset="0"/>
              <a:ea typeface="ＭＳ Ｐゴシック" charset="0"/>
            </a:endParaRPr>
          </a:p>
        </p:txBody>
      </p:sp>
      <p:pic>
        <p:nvPicPr>
          <p:cNvPr id="11" name="Picture 10" descr="LG_Association_RGB.jpg">
            <a:extLst>
              <a:ext uri="{FF2B5EF4-FFF2-40B4-BE49-F238E27FC236}">
                <a16:creationId xmlns:a16="http://schemas.microsoft.com/office/drawing/2014/main" id="{1F5825FA-B0D2-922D-C1D1-6568065E8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476672"/>
            <a:ext cx="2255824" cy="1332672"/>
          </a:xfrm>
          <a:prstGeom prst="rect">
            <a:avLst/>
          </a:prstGeom>
        </p:spPr>
      </p:pic>
      <p:pic>
        <p:nvPicPr>
          <p:cNvPr id="1026" name="Picture 2" descr="PAS Planning Advisory Service">
            <a:extLst>
              <a:ext uri="{FF2B5EF4-FFF2-40B4-BE49-F238E27FC236}">
                <a16:creationId xmlns:a16="http://schemas.microsoft.com/office/drawing/2014/main" id="{7A4C1E43-FC90-F8F3-9927-C7F70A24F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7968" y="329827"/>
            <a:ext cx="2289471" cy="147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81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1AA4-F532-A601-40FC-914729154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765CE-C91D-C876-C7A7-07FE18C4F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CE76F-8572-5F17-1A21-EE0228CFAB1A}"/>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5" name="Footer Placeholder 4">
            <a:extLst>
              <a:ext uri="{FF2B5EF4-FFF2-40B4-BE49-F238E27FC236}">
                <a16:creationId xmlns:a16="http://schemas.microsoft.com/office/drawing/2014/main" id="{6DEB263E-EA9D-6166-4D10-E033B84A6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86CC7-BC93-EACD-EF95-1997C4085AE3}"/>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64569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6B9D1-4B56-64E8-2615-97E62B270B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45572-51FA-32AD-80F9-96113560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D8146-F066-989C-F4FA-9584B8D2AA20}"/>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5" name="Footer Placeholder 4">
            <a:extLst>
              <a:ext uri="{FF2B5EF4-FFF2-40B4-BE49-F238E27FC236}">
                <a16:creationId xmlns:a16="http://schemas.microsoft.com/office/drawing/2014/main" id="{1DB31862-F1B3-66AB-6842-27BF12C38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B17B67-007F-A5A3-1C03-05D20A302541}"/>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98661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a:xfrm>
            <a:off x="838200" y="2079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E523841-F243-EC71-D82E-1EB42969ED0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00907" y="5599687"/>
            <a:ext cx="976532" cy="97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827F-9528-E2D0-F214-4F8EE2F0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70BC3-26BD-87DD-0F5A-842FE4C17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5D4E-6FB2-8106-3770-FBF158239EE1}"/>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5" name="Footer Placeholder 4">
            <a:extLst>
              <a:ext uri="{FF2B5EF4-FFF2-40B4-BE49-F238E27FC236}">
                <a16:creationId xmlns:a16="http://schemas.microsoft.com/office/drawing/2014/main" id="{73CAA62D-F3CD-560B-9D16-57795CAB3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26E7AA-7A73-6EB0-5B7A-57898F1E8054}"/>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58687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460-2CF3-AEAA-25B2-186419CFB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E23D7-F14C-E9FC-D58F-E2F2F4AF0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35E4C1-FC4E-FD76-F873-895A1E9D8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592CCA-163B-7284-BE65-C3D18BA8EF70}"/>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6" name="Footer Placeholder 5">
            <a:extLst>
              <a:ext uri="{FF2B5EF4-FFF2-40B4-BE49-F238E27FC236}">
                <a16:creationId xmlns:a16="http://schemas.microsoft.com/office/drawing/2014/main" id="{D23F952A-54CC-8AEC-E3A1-5B73864100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CA9183-1E44-2020-B188-BB2A0D9CF839}"/>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56549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84F-8831-E083-E301-F94EEF0A8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B9BE7-78D8-4680-2616-74DBF1EC0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B9C7D-DA87-E823-DFF5-D287B7783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F86C7-7C7C-C43D-BF94-34777C27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71748-4736-939F-32D4-162B13512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C35DBD-2F12-1EB7-AC27-6FDE030E80CA}"/>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8" name="Footer Placeholder 7">
            <a:extLst>
              <a:ext uri="{FF2B5EF4-FFF2-40B4-BE49-F238E27FC236}">
                <a16:creationId xmlns:a16="http://schemas.microsoft.com/office/drawing/2014/main" id="{5635644B-2996-5F3A-7623-6CF8399378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699CF3-87F3-E670-0A74-4DBF96318497}"/>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96330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A8C-63FD-F3AC-1C8B-4AAE721DDD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2216E-9228-A44C-2035-F88EA15D5376}"/>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4" name="Footer Placeholder 3">
            <a:extLst>
              <a:ext uri="{FF2B5EF4-FFF2-40B4-BE49-F238E27FC236}">
                <a16:creationId xmlns:a16="http://schemas.microsoft.com/office/drawing/2014/main" id="{6E20D9DD-F6D7-6CEF-C7A1-F967F155E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2792FA-39BE-13AB-7809-457CF2E23E0A}"/>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350112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337F-49E6-5743-5DB5-16AA7D3318C1}"/>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3" name="Footer Placeholder 2">
            <a:extLst>
              <a:ext uri="{FF2B5EF4-FFF2-40B4-BE49-F238E27FC236}">
                <a16:creationId xmlns:a16="http://schemas.microsoft.com/office/drawing/2014/main" id="{4BCE5FF1-0F4E-3B05-3B68-379D8FFA21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4AA71D-F18A-E9FD-E487-3760D72BE9C7}"/>
              </a:ext>
            </a:extLst>
          </p:cNvPr>
          <p:cNvSpPr>
            <a:spLocks noGrp="1"/>
          </p:cNvSpPr>
          <p:nvPr>
            <p:ph type="sldNum" sz="quarter" idx="12"/>
          </p:nvPr>
        </p:nvSpPr>
        <p:spPr/>
        <p:txBody>
          <a:bodyPr/>
          <a:lstStyle/>
          <a:p>
            <a:fld id="{E6A7E3CE-5A14-429A-B57D-BC04F2FF6D17}" type="slidenum">
              <a:rPr lang="en-GB" smtClean="0"/>
              <a:t>‹#›</a:t>
            </a:fld>
            <a:endParaRPr lang="en-GB"/>
          </a:p>
        </p:txBody>
      </p:sp>
      <p:pic>
        <p:nvPicPr>
          <p:cNvPr id="5" name="Picture 2" descr="PAS Planning Advisory Service">
            <a:extLst>
              <a:ext uri="{FF2B5EF4-FFF2-40B4-BE49-F238E27FC236}">
                <a16:creationId xmlns:a16="http://schemas.microsoft.com/office/drawing/2014/main" id="{DA0F8E32-3450-6E75-BFDD-B20E7105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7623" y="253970"/>
            <a:ext cx="116205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D8F-795F-F05F-630C-1F08B474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2F903D-BB8E-C6EC-E73D-073B289F9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F37A5A-3E14-48B1-4FAE-3B45E227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A356-990C-B0D1-DC15-CCDE5FE91594}"/>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6" name="Footer Placeholder 5">
            <a:extLst>
              <a:ext uri="{FF2B5EF4-FFF2-40B4-BE49-F238E27FC236}">
                <a16:creationId xmlns:a16="http://schemas.microsoft.com/office/drawing/2014/main" id="{5E7063B9-6176-98E7-8048-09834D3258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2AAF9-5DEC-FAA7-17AF-3E4918C33222}"/>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132011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E7A3-2B4C-3CBF-BDC2-EB2FCE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CCD41-4807-0EED-6F9A-5E8A6840D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343D92-1E94-7540-3364-A9DE87E4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7059E-3D61-8E31-5412-04D34B5B51F3}"/>
              </a:ext>
            </a:extLst>
          </p:cNvPr>
          <p:cNvSpPr>
            <a:spLocks noGrp="1"/>
          </p:cNvSpPr>
          <p:nvPr>
            <p:ph type="dt" sz="half" idx="10"/>
          </p:nvPr>
        </p:nvSpPr>
        <p:spPr/>
        <p:txBody>
          <a:bodyPr/>
          <a:lstStyle/>
          <a:p>
            <a:fld id="{28106B4B-04C4-4483-A075-516BDBEF3FA6}" type="datetimeFigureOut">
              <a:rPr lang="en-GB" smtClean="0"/>
              <a:t>30/04/2026</a:t>
            </a:fld>
            <a:endParaRPr lang="en-GB"/>
          </a:p>
        </p:txBody>
      </p:sp>
      <p:sp>
        <p:nvSpPr>
          <p:cNvPr id="6" name="Footer Placeholder 5">
            <a:extLst>
              <a:ext uri="{FF2B5EF4-FFF2-40B4-BE49-F238E27FC236}">
                <a16:creationId xmlns:a16="http://schemas.microsoft.com/office/drawing/2014/main" id="{F89CD6E9-6470-AD70-8D2F-361EA81C64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0CA332-F644-3E74-FA10-74CC55E1786F}"/>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38058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C53F0-8136-8DB2-1748-B1AE62746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79836-1978-CE6C-C752-DE42F793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6BE6-D9F0-AC6F-B835-072292F7F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06B4B-04C4-4483-A075-516BDBEF3FA6}" type="datetimeFigureOut">
              <a:rPr lang="en-GB" smtClean="0"/>
              <a:t>30/04/2026</a:t>
            </a:fld>
            <a:endParaRPr lang="en-GB"/>
          </a:p>
        </p:txBody>
      </p:sp>
      <p:sp>
        <p:nvSpPr>
          <p:cNvPr id="5" name="Footer Placeholder 4">
            <a:extLst>
              <a:ext uri="{FF2B5EF4-FFF2-40B4-BE49-F238E27FC236}">
                <a16:creationId xmlns:a16="http://schemas.microsoft.com/office/drawing/2014/main" id="{FD7B8F6D-8FDD-0D85-4926-FB5ABA46E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B42888-DBBE-2F5A-9C43-486ABA70D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E3CE-5A14-429A-B57D-BC04F2FF6D17}" type="slidenum">
              <a:rPr lang="en-GB" smtClean="0"/>
              <a:t>‹#›</a:t>
            </a:fld>
            <a:endParaRPr lang="en-GB"/>
          </a:p>
        </p:txBody>
      </p:sp>
      <p:sp>
        <p:nvSpPr>
          <p:cNvPr id="8" name="TextBox 7">
            <a:extLst>
              <a:ext uri="{FF2B5EF4-FFF2-40B4-BE49-F238E27FC236}">
                <a16:creationId xmlns:a16="http://schemas.microsoft.com/office/drawing/2014/main" id="{CCD95A37-B2BF-E25E-9E1E-346340DC4B77}"/>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FF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991693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s@local.gov.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gov.uk/guidance/complying-with-the-biodiversity-du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local.gov.uk/pas/environment/biodiversity-net-gain-bng-local-planning-authoriti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v.uk/government/publications/environmental-improvement-plan-2025/environmental-improvement-plan-eip-202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gov.uk/government/publications/environmental-improvement-plan-monitoring-pla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publications/land-use-framewor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local.gov.uk/pas/environment/nature-recovery-local-authorities/insights-local-government-delivery-natur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uk100.org/publications/powers-place-nature-repor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f.panda.org/discover/our_focus/climate_and_energy_practice/climate_nature_future_repor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uk100.org/publications/powers-place-nature-repor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1.jpeg"/><Relationship Id="rId4" Type="http://schemas.openxmlformats.org/officeDocument/2006/relationships/hyperlink" Target="https://www.local.gov.uk/pas/environment/nature-recovery-local-authorities/local-authority-nature-recovery-toolkit-2"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groups.friendsoftheearth.uk/climate-action/how-cotswold-district-council-appointed-climate-champion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nebriefing.org/expert-briefings/nature" TargetMode="External"/><Relationship Id="rId5" Type="http://schemas.openxmlformats.org/officeDocument/2006/relationships/image" Target="../media/image13.png"/><Relationship Id="rId4" Type="http://schemas.openxmlformats.org/officeDocument/2006/relationships/hyperlink" Target="https://www.youtube.com/watch?v=1imjeUBTW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56B856-4FEA-F079-C814-D5B7B0A69C60}"/>
              </a:ext>
            </a:extLst>
          </p:cNvPr>
          <p:cNvSpPr txBox="1"/>
          <p:nvPr/>
        </p:nvSpPr>
        <p:spPr>
          <a:xfrm>
            <a:off x="756249" y="2486140"/>
            <a:ext cx="9918441"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6600"/>
                </a:solidFill>
                <a:effectLst/>
                <a:uLnTx/>
                <a:uFillTx/>
                <a:latin typeface="Arial"/>
                <a:cs typeface="Arial"/>
              </a:rPr>
              <a:t>Nature Recovery Toolkit Workshop</a:t>
            </a:r>
            <a:endParaRPr lang="en-GB" sz="4400" b="1" i="0" u="none" strike="noStrike" kern="1200" cap="none" spc="0" normalizeH="0" baseline="0" noProof="0" dirty="0">
              <a:ln>
                <a:noFill/>
              </a:ln>
              <a:solidFill>
                <a:srgbClr val="0066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Council</a:t>
            </a:r>
          </a:p>
        </p:txBody>
      </p:sp>
      <p:sp>
        <p:nvSpPr>
          <p:cNvPr id="5" name="Subtitle 2">
            <a:extLst>
              <a:ext uri="{FF2B5EF4-FFF2-40B4-BE49-F238E27FC236}">
                <a16:creationId xmlns:a16="http://schemas.microsoft.com/office/drawing/2014/main" id="{E1ED7796-F410-DCCC-84B6-3FB93CEC175B}"/>
              </a:ext>
            </a:extLst>
          </p:cNvPr>
          <p:cNvSpPr txBox="1">
            <a:spLocks/>
          </p:cNvSpPr>
          <p:nvPr/>
        </p:nvSpPr>
        <p:spPr bwMode="auto">
          <a:xfrm>
            <a:off x="668114" y="4547136"/>
            <a:ext cx="11814442" cy="1083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3900">
                <a:solidFill>
                  <a:schemeClr val="bg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1" i="0" u="none" strike="noStrike" kern="0" cap="none" spc="0" normalizeH="0" baseline="0" noProof="0">
                <a:ln>
                  <a:noFill/>
                </a:ln>
                <a:solidFill>
                  <a:srgbClr val="006600"/>
                </a:solidFill>
                <a:effectLst/>
                <a:uLnTx/>
                <a:uFillTx/>
                <a:latin typeface="Arial"/>
                <a:ea typeface="ＭＳ Ｐゴシック"/>
              </a:rPr>
              <a:t>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400" b="1" i="0" u="none" strike="noStrike" kern="0" cap="none" spc="0" normalizeH="0" baseline="0" noProof="0">
              <a:ln>
                <a:noFill/>
              </a:ln>
              <a:solidFill>
                <a:srgbClr val="006600"/>
              </a:solidFill>
              <a:effectLst/>
              <a:uLnTx/>
              <a:uFillTx/>
              <a:latin typeface="Arial"/>
              <a:ea typeface="ＭＳ Ｐゴシック"/>
            </a:endParaRPr>
          </a:p>
        </p:txBody>
      </p:sp>
      <p:grpSp>
        <p:nvGrpSpPr>
          <p:cNvPr id="2" name="Group 1">
            <a:extLst>
              <a:ext uri="{FF2B5EF4-FFF2-40B4-BE49-F238E27FC236}">
                <a16:creationId xmlns:a16="http://schemas.microsoft.com/office/drawing/2014/main" id="{0288DCF4-D1F1-2957-A759-694913F4B7B3}"/>
              </a:ext>
            </a:extLst>
          </p:cNvPr>
          <p:cNvGrpSpPr/>
          <p:nvPr/>
        </p:nvGrpSpPr>
        <p:grpSpPr>
          <a:xfrm>
            <a:off x="8150351" y="5118984"/>
            <a:ext cx="3951897" cy="1415772"/>
            <a:chOff x="7735823" y="5131330"/>
            <a:chExt cx="3951897" cy="1415772"/>
          </a:xfrm>
        </p:grpSpPr>
        <p:sp>
          <p:nvSpPr>
            <p:cNvPr id="4" name="TextBox 3">
              <a:extLst>
                <a:ext uri="{FF2B5EF4-FFF2-40B4-BE49-F238E27FC236}">
                  <a16:creationId xmlns:a16="http://schemas.microsoft.com/office/drawing/2014/main" id="{2F3F71A3-D0BC-0D83-E4F9-ABFE74E52E06}"/>
                </a:ext>
              </a:extLst>
            </p:cNvPr>
            <p:cNvSpPr txBox="1"/>
            <p:nvPr/>
          </p:nvSpPr>
          <p:spPr>
            <a:xfrm>
              <a:off x="8194712" y="5131330"/>
              <a:ext cx="3493008" cy="1415772"/>
            </a:xfrm>
            <a:prstGeom prst="rect">
              <a:avLst/>
            </a:prstGeom>
            <a:noFill/>
          </p:spPr>
          <p:txBody>
            <a:bodyPr wrap="square" rtlCol="0">
              <a:spAutoFit/>
            </a:bodyPr>
            <a:lstStyle/>
            <a:p>
              <a:endParaRPr lang="en-GB" sz="1200" b="1" i="0">
                <a:solidFill>
                  <a:srgbClr val="008000"/>
                </a:solidFill>
                <a:effectLst/>
                <a:latin typeface="Arial" panose="020B0604020202020204" pitchFamily="34" charset="0"/>
              </a:endParaRPr>
            </a:p>
            <a:p>
              <a:r>
                <a:rPr lang="en-GB" b="1">
                  <a:solidFill>
                    <a:srgbClr val="008000"/>
                  </a:solidFill>
                  <a:latin typeface="Arial" panose="020B0604020202020204" pitchFamily="34" charset="0"/>
                </a:rPr>
                <a:t>youtube.com/@paswebmaster</a:t>
              </a:r>
            </a:p>
            <a:p>
              <a:endParaRPr lang="en-GB" sz="1200" b="1">
                <a:solidFill>
                  <a:srgbClr val="008000"/>
                </a:solidFill>
                <a:latin typeface="Arial" panose="020B0604020202020204" pitchFamily="34" charset="0"/>
              </a:endParaRPr>
            </a:p>
            <a:p>
              <a:r>
                <a:rPr lang="en-GB" sz="1400" b="1">
                  <a:solidFill>
                    <a:srgbClr val="008000"/>
                  </a:solidFill>
                  <a:latin typeface="Arial" panose="020B0604020202020204" pitchFamily="34" charset="0"/>
                </a:rPr>
                <a:t>Linkedin.com/in/pas-team-4935556128</a:t>
              </a:r>
            </a:p>
            <a:p>
              <a:endParaRPr lang="en-GB" sz="1200" b="1">
                <a:solidFill>
                  <a:srgbClr val="008000"/>
                </a:solidFill>
                <a:latin typeface="Arial" panose="020B0604020202020204" pitchFamily="34" charset="0"/>
              </a:endParaRPr>
            </a:p>
            <a:p>
              <a:r>
                <a:rPr lang="en-GB" b="1" i="0" u="none" strike="noStrike">
                  <a:solidFill>
                    <a:srgbClr val="0080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pas@local.gov.uk</a:t>
              </a:r>
              <a:endParaRPr lang="en-GB" b="1">
                <a:solidFill>
                  <a:srgbClr val="008000"/>
                </a:solidFill>
              </a:endParaRPr>
            </a:p>
          </p:txBody>
        </p:sp>
        <p:grpSp>
          <p:nvGrpSpPr>
            <p:cNvPr id="8" name="Group 7">
              <a:extLst>
                <a:ext uri="{FF2B5EF4-FFF2-40B4-BE49-F238E27FC236}">
                  <a16:creationId xmlns:a16="http://schemas.microsoft.com/office/drawing/2014/main" id="{2E086997-CA04-96E6-4735-5A3ED186FC38}"/>
                </a:ext>
              </a:extLst>
            </p:cNvPr>
            <p:cNvGrpSpPr/>
            <p:nvPr/>
          </p:nvGrpSpPr>
          <p:grpSpPr>
            <a:xfrm>
              <a:off x="7735823" y="5312894"/>
              <a:ext cx="411482" cy="1234208"/>
              <a:chOff x="7735823" y="5312894"/>
              <a:chExt cx="411482" cy="1234208"/>
            </a:xfrm>
          </p:grpSpPr>
          <p:grpSp>
            <p:nvGrpSpPr>
              <p:cNvPr id="9" name="Group 8">
                <a:extLst>
                  <a:ext uri="{FF2B5EF4-FFF2-40B4-BE49-F238E27FC236}">
                    <a16:creationId xmlns:a16="http://schemas.microsoft.com/office/drawing/2014/main" id="{CEF8C081-B96A-6BDF-7966-E3F1B2F5F45A}"/>
                  </a:ext>
                </a:extLst>
              </p:cNvPr>
              <p:cNvGrpSpPr/>
              <p:nvPr/>
            </p:nvGrpSpPr>
            <p:grpSpPr>
              <a:xfrm>
                <a:off x="7735823" y="5312894"/>
                <a:ext cx="411482" cy="1234208"/>
                <a:chOff x="960118" y="5079715"/>
                <a:chExt cx="530355" cy="1714977"/>
              </a:xfrm>
            </p:grpSpPr>
            <p:pic>
              <p:nvPicPr>
                <p:cNvPr id="12" name="Picture 11">
                  <a:extLst>
                    <a:ext uri="{FF2B5EF4-FFF2-40B4-BE49-F238E27FC236}">
                      <a16:creationId xmlns:a16="http://schemas.microsoft.com/office/drawing/2014/main" id="{AB2B5DCB-B268-1BFD-9875-EF08D5AEC379}"/>
                    </a:ext>
                  </a:extLst>
                </p:cNvPr>
                <p:cNvPicPr>
                  <a:picLocks noChangeAspect="1"/>
                </p:cNvPicPr>
                <p:nvPr/>
              </p:nvPicPr>
              <p:blipFill rotWithShape="1">
                <a:blip r:embed="rId4"/>
                <a:srcRect l="68837" r="6519" b="9728"/>
                <a:stretch/>
              </p:blipFill>
              <p:spPr>
                <a:xfrm>
                  <a:off x="960118" y="6304887"/>
                  <a:ext cx="530355" cy="489805"/>
                </a:xfrm>
                <a:prstGeom prst="rect">
                  <a:avLst/>
                </a:prstGeom>
              </p:spPr>
            </p:pic>
            <p:pic>
              <p:nvPicPr>
                <p:cNvPr id="13" name="Picture 12">
                  <a:extLst>
                    <a:ext uri="{FF2B5EF4-FFF2-40B4-BE49-F238E27FC236}">
                      <a16:creationId xmlns:a16="http://schemas.microsoft.com/office/drawing/2014/main" id="{EEE8DF54-EBF1-3D5E-D6C2-01A0ADA68D82}"/>
                    </a:ext>
                  </a:extLst>
                </p:cNvPr>
                <p:cNvPicPr>
                  <a:picLocks noChangeAspect="1"/>
                </p:cNvPicPr>
                <p:nvPr/>
              </p:nvPicPr>
              <p:blipFill rotWithShape="1">
                <a:blip r:embed="rId4"/>
                <a:srcRect l="44614" r="30742" b="-3646"/>
                <a:stretch/>
              </p:blipFill>
              <p:spPr>
                <a:xfrm>
                  <a:off x="960118" y="5676219"/>
                  <a:ext cx="530354" cy="562373"/>
                </a:xfrm>
                <a:prstGeom prst="rect">
                  <a:avLst/>
                </a:prstGeom>
              </p:spPr>
            </p:pic>
            <p:pic>
              <p:nvPicPr>
                <p:cNvPr id="14" name="Picture 13">
                  <a:extLst>
                    <a:ext uri="{FF2B5EF4-FFF2-40B4-BE49-F238E27FC236}">
                      <a16:creationId xmlns:a16="http://schemas.microsoft.com/office/drawing/2014/main" id="{2C795F07-2D91-32D2-EB7B-724432A4B933}"/>
                    </a:ext>
                  </a:extLst>
                </p:cNvPr>
                <p:cNvPicPr>
                  <a:picLocks noChangeAspect="1"/>
                </p:cNvPicPr>
                <p:nvPr/>
              </p:nvPicPr>
              <p:blipFill rotWithShape="1">
                <a:blip r:embed="rId4"/>
                <a:srcRect l="21669" r="53687" b="4270"/>
                <a:stretch/>
              </p:blipFill>
              <p:spPr>
                <a:xfrm>
                  <a:off x="960119" y="5079715"/>
                  <a:ext cx="530353" cy="519423"/>
                </a:xfrm>
                <a:prstGeom prst="rect">
                  <a:avLst/>
                </a:prstGeom>
              </p:spPr>
            </p:pic>
          </p:grpSp>
          <p:pic>
            <p:nvPicPr>
              <p:cNvPr id="10" name="Picture 9">
                <a:extLst>
                  <a:ext uri="{FF2B5EF4-FFF2-40B4-BE49-F238E27FC236}">
                    <a16:creationId xmlns:a16="http://schemas.microsoft.com/office/drawing/2014/main" id="{48E28047-C088-88BC-2B5D-323520A13DF3}"/>
                  </a:ext>
                </a:extLst>
              </p:cNvPr>
              <p:cNvPicPr>
                <a:picLocks noChangeAspect="1"/>
              </p:cNvPicPr>
              <p:nvPr/>
            </p:nvPicPr>
            <p:blipFill rotWithShape="1">
              <a:blip r:embed="rId5"/>
              <a:srcRect l="89467" t="68512" r="7592" b="27243"/>
              <a:stretch/>
            </p:blipFill>
            <p:spPr>
              <a:xfrm>
                <a:off x="7783232" y="5356985"/>
                <a:ext cx="316662" cy="285631"/>
              </a:xfrm>
              <a:prstGeom prst="rect">
                <a:avLst/>
              </a:prstGeom>
            </p:spPr>
          </p:pic>
        </p:grpSp>
      </p:grpSp>
      <p:pic>
        <p:nvPicPr>
          <p:cNvPr id="6" name="Picture 4">
            <a:extLst>
              <a:ext uri="{FF2B5EF4-FFF2-40B4-BE49-F238E27FC236}">
                <a16:creationId xmlns:a16="http://schemas.microsoft.com/office/drawing/2014/main" id="{1B61888A-9A3A-C16E-BB1D-E42BBC1A5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38" y="544582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6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2AFB-EFF4-14A7-0715-2BD87CCA45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FD7D284-219F-3249-A786-0D1F41242031}"/>
              </a:ext>
            </a:extLst>
          </p:cNvPr>
          <p:cNvPicPr>
            <a:picLocks noChangeAspect="1"/>
          </p:cNvPicPr>
          <p:nvPr/>
        </p:nvPicPr>
        <p:blipFill>
          <a:blip r:embed="rId3"/>
          <a:stretch>
            <a:fillRect/>
          </a:stretch>
        </p:blipFill>
        <p:spPr>
          <a:xfrm>
            <a:off x="8372217" y="280762"/>
            <a:ext cx="596183" cy="689464"/>
          </a:xfrm>
          <a:prstGeom prst="rect">
            <a:avLst/>
          </a:prstGeom>
        </p:spPr>
      </p:pic>
      <p:pic>
        <p:nvPicPr>
          <p:cNvPr id="4" name="Picture 3">
            <a:extLst>
              <a:ext uri="{FF2B5EF4-FFF2-40B4-BE49-F238E27FC236}">
                <a16:creationId xmlns:a16="http://schemas.microsoft.com/office/drawing/2014/main" id="{5C79E116-7F0A-7589-7E4A-D4636728268D}"/>
              </a:ext>
            </a:extLst>
          </p:cNvPr>
          <p:cNvPicPr>
            <a:picLocks noChangeAspect="1"/>
          </p:cNvPicPr>
          <p:nvPr/>
        </p:nvPicPr>
        <p:blipFill>
          <a:blip r:embed="rId4"/>
          <a:stretch>
            <a:fillRect/>
          </a:stretch>
        </p:blipFill>
        <p:spPr>
          <a:xfrm>
            <a:off x="10668503" y="219893"/>
            <a:ext cx="1190791" cy="790685"/>
          </a:xfrm>
          <a:prstGeom prst="rect">
            <a:avLst/>
          </a:prstGeom>
        </p:spPr>
      </p:pic>
      <p:pic>
        <p:nvPicPr>
          <p:cNvPr id="13" name="Picture 12">
            <a:extLst>
              <a:ext uri="{FF2B5EF4-FFF2-40B4-BE49-F238E27FC236}">
                <a16:creationId xmlns:a16="http://schemas.microsoft.com/office/drawing/2014/main" id="{C831FD3C-894D-0524-711A-4B8978927B63}"/>
              </a:ext>
            </a:extLst>
          </p:cNvPr>
          <p:cNvPicPr>
            <a:picLocks noChangeAspect="1"/>
          </p:cNvPicPr>
          <p:nvPr/>
        </p:nvPicPr>
        <p:blipFill>
          <a:blip r:embed="rId5"/>
          <a:stretch>
            <a:fillRect/>
          </a:stretch>
        </p:blipFill>
        <p:spPr>
          <a:xfrm>
            <a:off x="9048750" y="280762"/>
            <a:ext cx="1581712" cy="689464"/>
          </a:xfrm>
          <a:prstGeom prst="rect">
            <a:avLst/>
          </a:prstGeom>
        </p:spPr>
      </p:pic>
      <p:sp useBgFill="1">
        <p:nvSpPr>
          <p:cNvPr id="3" name="Rectangle 2">
            <a:extLst>
              <a:ext uri="{FF2B5EF4-FFF2-40B4-BE49-F238E27FC236}">
                <a16:creationId xmlns:a16="http://schemas.microsoft.com/office/drawing/2014/main" id="{EFFD6AFA-71A1-4B23-8FA2-5CC1E6A9D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10B4A4-80A3-38B9-415C-B94E76DC5C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atural England">
            <a:extLst>
              <a:ext uri="{FF2B5EF4-FFF2-40B4-BE49-F238E27FC236}">
                <a16:creationId xmlns:a16="http://schemas.microsoft.com/office/drawing/2014/main" id="{FF89CAC5-904E-856B-2B3A-CAF031384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2724" y="107950"/>
            <a:ext cx="1103376" cy="1149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16D887-2872-70BC-79CA-75837CC6DC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9" y="-1233890"/>
            <a:ext cx="12188951" cy="8613817"/>
          </a:xfrm>
          <a:prstGeom prst="rect">
            <a:avLst/>
          </a:prstGeom>
        </p:spPr>
      </p:pic>
    </p:spTree>
    <p:extLst>
      <p:ext uri="{BB962C8B-B14F-4D97-AF65-F5344CB8AC3E}">
        <p14:creationId xmlns:p14="http://schemas.microsoft.com/office/powerpoint/2010/main" val="383745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86738-A183-F7DC-9738-A0E22ECE93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899D82-FFFE-9A3A-33D3-0A851EC85DEA}"/>
              </a:ext>
            </a:extLst>
          </p:cNvPr>
          <p:cNvPicPr>
            <a:picLocks noChangeAspect="1"/>
          </p:cNvPicPr>
          <p:nvPr/>
        </p:nvPicPr>
        <p:blipFill>
          <a:blip r:embed="rId3"/>
          <a:stretch>
            <a:fillRect/>
          </a:stretch>
        </p:blipFill>
        <p:spPr>
          <a:xfrm>
            <a:off x="0" y="0"/>
            <a:ext cx="10059877" cy="6858000"/>
          </a:xfrm>
          <a:prstGeom prst="rect">
            <a:avLst/>
          </a:prstGeom>
        </p:spPr>
      </p:pic>
      <p:pic>
        <p:nvPicPr>
          <p:cNvPr id="7" name="Picture 6" descr="LG_Association_RGB.jpg">
            <a:extLst>
              <a:ext uri="{FF2B5EF4-FFF2-40B4-BE49-F238E27FC236}">
                <a16:creationId xmlns:a16="http://schemas.microsoft.com/office/drawing/2014/main" id="{F20F69EC-0AFD-AA30-EF6A-61F4E0895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1194" y="208903"/>
            <a:ext cx="1694286" cy="1000932"/>
          </a:xfrm>
          <a:prstGeom prst="rect">
            <a:avLst/>
          </a:prstGeom>
        </p:spPr>
      </p:pic>
      <p:pic>
        <p:nvPicPr>
          <p:cNvPr id="8" name="Picture 4">
            <a:extLst>
              <a:ext uri="{FF2B5EF4-FFF2-40B4-BE49-F238E27FC236}">
                <a16:creationId xmlns:a16="http://schemas.microsoft.com/office/drawing/2014/main" id="{12F1D9E2-9143-8073-930E-97A93194F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884" y="528253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17977EC-569C-1C95-2235-16C930774A22}"/>
              </a:ext>
            </a:extLst>
          </p:cNvPr>
          <p:cNvSpPr txBox="1">
            <a:spLocks/>
          </p:cNvSpPr>
          <p:nvPr/>
        </p:nvSpPr>
        <p:spPr>
          <a:xfrm>
            <a:off x="2955379" y="1796127"/>
            <a:ext cx="6042661" cy="3827925"/>
          </a:xfrm>
          <a:prstGeom prst="rect">
            <a:avLst/>
          </a:prstGeom>
          <a:solidFill>
            <a:srgbClr val="00B0F0"/>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solidFill>
                  <a:schemeClr val="bg1"/>
                </a:solidFill>
                <a:latin typeface="Arial" panose="020B0604020202020204" pitchFamily="34" charset="0"/>
                <a:cs typeface="Arial" panose="020B0604020202020204" pitchFamily="34" charset="0"/>
              </a:rPr>
              <a:t>Purpose of this section</a:t>
            </a:r>
            <a:r>
              <a:rPr lang="en-GB" sz="2400">
                <a:solidFill>
                  <a:schemeClr val="bg1"/>
                </a:solidFill>
                <a:latin typeface="Arial" panose="020B0604020202020204" pitchFamily="34" charset="0"/>
                <a:cs typeface="Arial" panose="020B0604020202020204" pitchFamily="34" charset="0"/>
              </a:rPr>
              <a:t>: </a:t>
            </a:r>
          </a:p>
          <a:p>
            <a:r>
              <a:rPr lang="en-GB" sz="2400">
                <a:solidFill>
                  <a:schemeClr val="bg1"/>
                </a:solidFill>
                <a:latin typeface="Arial" panose="020B0604020202020204" pitchFamily="34" charset="0"/>
                <a:cs typeface="Arial" panose="020B0604020202020204" pitchFamily="34" charset="0"/>
              </a:rPr>
              <a:t>To understand the session objectives in the context of the councils' priorities and explore what action can be taken.</a:t>
            </a:r>
          </a:p>
          <a:p>
            <a:pPr marL="0" indent="0">
              <a:buFont typeface="Arial" panose="020B0604020202020204" pitchFamily="34" charset="0"/>
              <a:buNone/>
            </a:pPr>
            <a:endParaRPr lang="en-GB" sz="24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400" b="1">
                <a:solidFill>
                  <a:schemeClr val="bg1"/>
                </a:solidFill>
                <a:latin typeface="Arial" panose="020B0604020202020204" pitchFamily="34" charset="0"/>
                <a:cs typeface="Arial" panose="020B0604020202020204" pitchFamily="34" charset="0"/>
              </a:rPr>
              <a:t>Output</a:t>
            </a:r>
            <a:r>
              <a:rPr lang="en-GB" sz="2400">
                <a:solidFill>
                  <a:schemeClr val="bg1"/>
                </a:solidFill>
                <a:latin typeface="Arial" panose="020B0604020202020204" pitchFamily="34" charset="0"/>
                <a:cs typeface="Arial" panose="020B0604020202020204" pitchFamily="34" charset="0"/>
              </a:rPr>
              <a:t>: </a:t>
            </a:r>
          </a:p>
          <a:p>
            <a:r>
              <a:rPr lang="en-GB" sz="2400" i="1">
                <a:solidFill>
                  <a:schemeClr val="bg1"/>
                </a:solidFill>
                <a:latin typeface="Arial" panose="020B0604020202020204" pitchFamily="34" charset="0"/>
                <a:cs typeface="Arial" panose="020B0604020202020204" pitchFamily="34" charset="0"/>
              </a:rPr>
              <a:t>Set of short-, medium- and long-term opportunities including quick wins and projects that need developing.</a:t>
            </a:r>
          </a:p>
        </p:txBody>
      </p:sp>
      <p:sp>
        <p:nvSpPr>
          <p:cNvPr id="2" name="TextBox 1">
            <a:extLst>
              <a:ext uri="{FF2B5EF4-FFF2-40B4-BE49-F238E27FC236}">
                <a16:creationId xmlns:a16="http://schemas.microsoft.com/office/drawing/2014/main" id="{0891157B-7F1C-9AAB-A254-DD0ED696E256}"/>
              </a:ext>
            </a:extLst>
          </p:cNvPr>
          <p:cNvSpPr txBox="1"/>
          <p:nvPr/>
        </p:nvSpPr>
        <p:spPr>
          <a:xfrm>
            <a:off x="4576549" y="5733135"/>
            <a:ext cx="4057999" cy="830997"/>
          </a:xfrm>
          <a:prstGeom prst="rect">
            <a:avLst/>
          </a:prstGeom>
          <a:solidFill>
            <a:srgbClr val="228B22"/>
          </a:solidFill>
        </p:spPr>
        <p:txBody>
          <a:bodyPr wrap="square" rtlCol="0">
            <a:spAutoFit/>
          </a:bodyPr>
          <a:lstStyle/>
          <a:p>
            <a:r>
              <a:rPr lang="en-GB" sz="4800" b="1">
                <a:solidFill>
                  <a:schemeClr val="bg1"/>
                </a:solidFill>
              </a:rPr>
              <a:t>Actions</a:t>
            </a:r>
          </a:p>
        </p:txBody>
      </p:sp>
      <p:sp>
        <p:nvSpPr>
          <p:cNvPr id="6" name="TextBox 5">
            <a:extLst>
              <a:ext uri="{FF2B5EF4-FFF2-40B4-BE49-F238E27FC236}">
                <a16:creationId xmlns:a16="http://schemas.microsoft.com/office/drawing/2014/main" id="{A3E8BEFE-6B45-BB4D-D7D2-422DEF581957}"/>
              </a:ext>
            </a:extLst>
          </p:cNvPr>
          <p:cNvSpPr txBox="1"/>
          <p:nvPr/>
        </p:nvSpPr>
        <p:spPr>
          <a:xfrm>
            <a:off x="409220" y="5794690"/>
            <a:ext cx="7554566" cy="707886"/>
          </a:xfrm>
          <a:prstGeom prst="rect">
            <a:avLst/>
          </a:prstGeom>
          <a:solidFill>
            <a:srgbClr val="228B22"/>
          </a:solidFill>
        </p:spPr>
        <p:txBody>
          <a:bodyPr wrap="square" rtlCol="0">
            <a:spAutoFit/>
          </a:bodyPr>
          <a:lstStyle/>
          <a:p>
            <a:r>
              <a:rPr lang="en-GB" sz="4000" b="1">
                <a:solidFill>
                  <a:schemeClr val="bg1"/>
                </a:solidFill>
              </a:rPr>
              <a:t>Requirements &amp; Responsibilities</a:t>
            </a:r>
          </a:p>
        </p:txBody>
      </p:sp>
    </p:spTree>
    <p:extLst>
      <p:ext uri="{BB962C8B-B14F-4D97-AF65-F5344CB8AC3E}">
        <p14:creationId xmlns:p14="http://schemas.microsoft.com/office/powerpoint/2010/main" val="320005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465853" y="2133342"/>
            <a:ext cx="11938744" cy="1125537"/>
          </a:xfrm>
        </p:spPr>
        <p:txBody>
          <a:bodyPr>
            <a:normAutofit/>
          </a:bodyPr>
          <a:lstStyle/>
          <a:p>
            <a:pPr algn="l"/>
            <a:r>
              <a:rPr lang="en-GB" sz="4000" b="1" kern="0">
                <a:solidFill>
                  <a:srgbClr val="006600"/>
                </a:solidFill>
                <a:latin typeface="Arial"/>
              </a:rPr>
              <a:t>Scene setting – </a:t>
            </a:r>
            <a:r>
              <a:rPr lang="en-GB" sz="3100" b="1" kern="0">
                <a:solidFill>
                  <a:srgbClr val="006600"/>
                </a:solidFill>
                <a:latin typeface="Arial"/>
              </a:rPr>
              <a:t>REQUIRMENTS &amp; RESPONSIBILITES</a:t>
            </a:r>
          </a:p>
        </p:txBody>
      </p:sp>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143271" y="3703320"/>
            <a:ext cx="10583909" cy="1609344"/>
          </a:xfrm>
        </p:spPr>
        <p:txBody>
          <a:bodyPr>
            <a:normAutofit/>
          </a:bodyPr>
          <a:lstStyle/>
          <a:p>
            <a:pPr marL="571500" indent="-571500" algn="l">
              <a:lnSpc>
                <a:spcPct val="100000"/>
              </a:lnSpc>
              <a:spcBef>
                <a:spcPct val="0"/>
              </a:spcBef>
              <a:buFont typeface="+mj-lt"/>
              <a:buAutoNum type="romanLcPeriod"/>
            </a:pPr>
            <a:r>
              <a:rPr lang="en-GB" sz="2800" kern="0" dirty="0">
                <a:solidFill>
                  <a:srgbClr val="006600"/>
                </a:solidFill>
                <a:latin typeface="Arial"/>
                <a:ea typeface="+mj-ea"/>
                <a:cs typeface="+mj-cs"/>
              </a:rPr>
              <a:t>What are the council’s key priorities and challenges?</a:t>
            </a:r>
          </a:p>
          <a:p>
            <a:pPr marL="571500" indent="-571500" algn="l">
              <a:lnSpc>
                <a:spcPct val="100000"/>
              </a:lnSpc>
              <a:spcBef>
                <a:spcPct val="0"/>
              </a:spcBef>
              <a:buFont typeface="+mj-lt"/>
              <a:buAutoNum type="romanLcPeriod"/>
            </a:pPr>
            <a:r>
              <a:rPr lang="en-GB" sz="2800" kern="0" dirty="0">
                <a:solidFill>
                  <a:srgbClr val="006600"/>
                </a:solidFill>
                <a:latin typeface="Arial"/>
              </a:rPr>
              <a:t>How can nature and the powers for nature help address these?</a:t>
            </a:r>
          </a:p>
          <a:p>
            <a:pPr algn="l">
              <a:lnSpc>
                <a:spcPct val="100000"/>
              </a:lnSpc>
              <a:spcBef>
                <a:spcPct val="0"/>
              </a:spcBef>
            </a:pPr>
            <a:endParaRPr lang="en-GB" sz="2800" kern="0" dirty="0">
              <a:solidFill>
                <a:srgbClr val="006600"/>
              </a:solidFill>
              <a:latin typeface="Arial"/>
              <a:ea typeface="+mj-ea"/>
              <a:cs typeface="+mj-cs"/>
            </a:endParaRPr>
          </a:p>
        </p:txBody>
      </p:sp>
    </p:spTree>
    <p:extLst>
      <p:ext uri="{BB962C8B-B14F-4D97-AF65-F5344CB8AC3E}">
        <p14:creationId xmlns:p14="http://schemas.microsoft.com/office/powerpoint/2010/main" val="55739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8BF1-0A86-17A0-EABD-35C0650D9614}"/>
              </a:ext>
            </a:extLst>
          </p:cNvPr>
          <p:cNvSpPr>
            <a:spLocks noGrp="1"/>
          </p:cNvSpPr>
          <p:nvPr>
            <p:ph type="title"/>
          </p:nvPr>
        </p:nvSpPr>
        <p:spPr>
          <a:xfrm>
            <a:off x="838200" y="202623"/>
            <a:ext cx="10515600" cy="817633"/>
          </a:xfrm>
        </p:spPr>
        <p:txBody>
          <a:bodyPr>
            <a:normAutofit/>
          </a:bodyPr>
          <a:lstStyle/>
          <a:p>
            <a:pPr algn="ctr"/>
            <a:r>
              <a:rPr lang="en-GB" sz="4000" b="1" kern="0">
                <a:solidFill>
                  <a:srgbClr val="006600"/>
                </a:solidFill>
                <a:latin typeface="Arial"/>
              </a:rPr>
              <a:t>Environment Act 2021 Summary</a:t>
            </a:r>
          </a:p>
        </p:txBody>
      </p:sp>
      <p:pic>
        <p:nvPicPr>
          <p:cNvPr id="4" name="Picture 3">
            <a:extLst>
              <a:ext uri="{FF2B5EF4-FFF2-40B4-BE49-F238E27FC236}">
                <a16:creationId xmlns:a16="http://schemas.microsoft.com/office/drawing/2014/main" id="{2B4FC9EE-1318-E806-2119-AD4014AA7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6690" y="2191385"/>
            <a:ext cx="3999323" cy="2804403"/>
          </a:xfrm>
          <a:prstGeom prst="rect">
            <a:avLst/>
          </a:prstGeom>
        </p:spPr>
      </p:pic>
      <p:sp>
        <p:nvSpPr>
          <p:cNvPr id="3" name="Content Placeholder 2">
            <a:extLst>
              <a:ext uri="{FF2B5EF4-FFF2-40B4-BE49-F238E27FC236}">
                <a16:creationId xmlns:a16="http://schemas.microsoft.com/office/drawing/2014/main" id="{799723D1-816A-B323-4357-9F722AAF6AAF}"/>
              </a:ext>
            </a:extLst>
          </p:cNvPr>
          <p:cNvSpPr>
            <a:spLocks noGrp="1"/>
          </p:cNvSpPr>
          <p:nvPr>
            <p:ph idx="1"/>
          </p:nvPr>
        </p:nvSpPr>
        <p:spPr>
          <a:xfrm>
            <a:off x="1272030" y="1619688"/>
            <a:ext cx="7361063" cy="4451979"/>
          </a:xfrm>
        </p:spPr>
        <p:txBody>
          <a:bodyPr vert="horz" lIns="91440" tIns="45720" rIns="91440" bIns="45720" rtlCol="0" anchor="t">
            <a:normAutofit lnSpcReduction="10000"/>
          </a:bodyPr>
          <a:lstStyle/>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200" b="0" i="0" u="none" strike="noStrike" kern="1200" cap="none" spc="0" normalizeH="0" baseline="0" noProof="0" dirty="0">
                <a:ln>
                  <a:noFill/>
                </a:ln>
                <a:effectLst/>
                <a:uLnTx/>
                <a:uFillTx/>
                <a:cs typeface="Arial"/>
              </a:rPr>
              <a:t>Responsible authorities appointed by the Secretary of State (S105) to lead the </a:t>
            </a:r>
            <a:r>
              <a:rPr kumimoji="0" lang="en-US" sz="2200" b="0" i="0" u="none" strike="noStrike" kern="1200" cap="none" spc="0" normalizeH="0" baseline="0" noProof="0" dirty="0">
                <a:ln>
                  <a:noFill/>
                </a:ln>
                <a:effectLst/>
                <a:highlight>
                  <a:srgbClr val="FFFF00"/>
                </a:highlight>
                <a:uLnTx/>
                <a:uFillTx/>
                <a:cs typeface="Arial"/>
              </a:rPr>
              <a:t>Local Nature Recovery Strategy </a:t>
            </a:r>
            <a:r>
              <a:rPr kumimoji="0" lang="en-US" sz="2200" b="0" i="0" u="none" strike="noStrike" kern="1200" cap="none" spc="0" normalizeH="0" baseline="0" noProof="0" dirty="0">
                <a:ln>
                  <a:noFill/>
                </a:ln>
                <a:effectLst/>
                <a:uLnTx/>
                <a:uFillTx/>
                <a:cs typeface="Arial"/>
              </a:rPr>
              <a:t>(LNRS), working with a broad range of stakeholders. </a:t>
            </a:r>
            <a:endParaRPr lang="en-US" sz="2200" b="0" i="0" u="none" strike="noStrike" kern="1200" cap="none" spc="0" normalizeH="0" baseline="0" noProof="0" dirty="0">
              <a:ln>
                <a:noFill/>
              </a:ln>
              <a:effectLst/>
              <a:uLnTx/>
              <a:uFillTx/>
              <a:cs typeface="Arial"/>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endParaRPr lang="en-US" sz="2200" b="0" i="0" u="none" strike="noStrike" kern="1200" cap="none" spc="0" normalizeH="0" baseline="0" noProof="0" dirty="0">
              <a:ln>
                <a:noFill/>
              </a:ln>
              <a:solidFill>
                <a:srgbClr val="000000"/>
              </a:solidFill>
              <a:effectLst/>
              <a:uLnTx/>
              <a:uFillTx/>
              <a:cs typeface="Arial" panose="020B0604020202020204" pitchFamily="34" charset="0"/>
            </a:endParaRPr>
          </a:p>
          <a:p>
            <a:pPr marL="285750" indent="-285750">
              <a:spcBef>
                <a:spcPct val="0"/>
              </a:spcBef>
              <a:buFont typeface="Arial,Sans-Serif"/>
              <a:buChar char="•"/>
              <a:defRPr/>
            </a:pPr>
            <a:r>
              <a:rPr kumimoji="0" lang="en-US" sz="2200" b="0" i="0" u="none" strike="noStrike" kern="1200" cap="none" spc="0" normalizeH="0" baseline="0" noProof="0" dirty="0">
                <a:ln>
                  <a:noFill/>
                </a:ln>
                <a:effectLst/>
                <a:uLnTx/>
                <a:uFillTx/>
                <a:cs typeface="Arial"/>
              </a:rPr>
              <a:t>Enhanced duty for LAs to conserve and enhance biodiversity (S102) and report on their actions (S103) aka </a:t>
            </a:r>
            <a:r>
              <a:rPr kumimoji="0" lang="en-US" sz="2200" b="0" i="0" u="none" strike="noStrike" kern="1200" cap="none" spc="0" normalizeH="0" baseline="0" noProof="0" dirty="0">
                <a:ln>
                  <a:noFill/>
                </a:ln>
                <a:effectLst/>
                <a:highlight>
                  <a:srgbClr val="FFFF00"/>
                </a:highlight>
                <a:uLnTx/>
                <a:uFillTx/>
                <a:cs typeface="Arial"/>
              </a:rPr>
              <a:t>Biodiversity Dut</a:t>
            </a:r>
            <a:r>
              <a:rPr kumimoji="0" lang="en-US" sz="2200" b="0" i="0" u="none" strike="noStrike" kern="1200" cap="none" spc="0" normalizeH="0" baseline="0" noProof="0" dirty="0">
                <a:ln>
                  <a:noFill/>
                </a:ln>
                <a:effectLst/>
                <a:uLnTx/>
                <a:uFillTx/>
                <a:cs typeface="Arial"/>
              </a:rPr>
              <a:t>y </a:t>
            </a:r>
            <a:r>
              <a:rPr lang="en-GB" sz="2200" dirty="0">
                <a:hlinkClick r:id="rId4"/>
              </a:rPr>
              <a:t>Complying with the biodiversity duty - GOV.UK</a:t>
            </a:r>
            <a:endParaRPr lang="en-GB" sz="2200" dirty="0"/>
          </a:p>
          <a:p>
            <a:pPr marL="420370" marR="0" lvl="0" indent="-420370" algn="l" defTabSz="914400" rtl="0" eaLnBrk="1" fontAlgn="auto" latinLnBrk="0" hangingPunct="1">
              <a:lnSpc>
                <a:spcPct val="90000"/>
              </a:lnSpc>
              <a:spcBef>
                <a:spcPct val="0"/>
              </a:spcBef>
              <a:spcAft>
                <a:spcPts val="0"/>
              </a:spcAft>
              <a:buClrTx/>
              <a:buSzTx/>
              <a:buFont typeface="Arial,Sans-Serif"/>
              <a:buChar char="•"/>
              <a:tabLst/>
              <a:defRPr/>
            </a:pPr>
            <a:endParaRPr lang="en-US" sz="2200" b="0" i="0" u="none" strike="noStrike" kern="1200" cap="none" spc="0" normalizeH="0" baseline="0" noProof="0" dirty="0">
              <a:ln>
                <a:noFill/>
              </a:ln>
              <a:effectLst/>
              <a:uLnTx/>
              <a:uFillTx/>
              <a:cs typeface="Arial" panose="020B0604020202020204"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200" b="0" i="0" u="none" strike="noStrike" kern="1200" cap="none" spc="0" normalizeH="0" baseline="0" noProof="0" dirty="0">
                <a:ln>
                  <a:noFill/>
                </a:ln>
                <a:effectLst/>
                <a:uLnTx/>
                <a:uFillTx/>
                <a:cs typeface="Arial"/>
              </a:rPr>
              <a:t>LPAs will need to comply with the above duty and have regard to the Local Nature Recovery Strategy in local planning policy and decisions (S102).</a:t>
            </a:r>
            <a:endParaRPr lang="en-US" sz="2200" b="0" i="0" u="none" strike="noStrike" kern="1200" cap="none" spc="0" normalizeH="0" baseline="0" noProof="0" dirty="0">
              <a:ln>
                <a:noFill/>
              </a:ln>
              <a:effectLst/>
              <a:uLnTx/>
              <a:uFillTx/>
              <a:cs typeface="Arial"/>
            </a:endParaRPr>
          </a:p>
          <a:p>
            <a:pPr marL="420370" marR="0" lvl="0" indent="-420370" algn="l" defTabSz="914400" rtl="0" eaLnBrk="1" fontAlgn="auto" latinLnBrk="0" hangingPunct="1">
              <a:lnSpc>
                <a:spcPct val="90000"/>
              </a:lnSpc>
              <a:spcBef>
                <a:spcPct val="0"/>
              </a:spcBef>
              <a:spcAft>
                <a:spcPts val="0"/>
              </a:spcAft>
              <a:buClrTx/>
              <a:buSzTx/>
              <a:buFont typeface="Arial,Sans-Serif"/>
              <a:buChar char="•"/>
              <a:tabLst/>
              <a:defRPr/>
            </a:pPr>
            <a:endParaRPr lang="en-US" sz="2200" b="0" i="0" u="none" strike="noStrike" kern="1200" cap="none" spc="0" normalizeH="0" baseline="0" noProof="0" dirty="0">
              <a:ln>
                <a:noFill/>
              </a:ln>
              <a:effectLst/>
              <a:uLnTx/>
              <a:uFillTx/>
              <a:cs typeface="Arial" panose="020B0604020202020204"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Sans-Serif"/>
              <a:buChar char="•"/>
              <a:tabLst/>
              <a:defRPr/>
            </a:pPr>
            <a:r>
              <a:rPr kumimoji="0" lang="en-US" sz="2200" b="0" i="0" u="none" strike="noStrike" kern="1200" cap="none" spc="0" normalizeH="0" baseline="0" noProof="0" dirty="0">
                <a:ln>
                  <a:noFill/>
                </a:ln>
                <a:effectLst/>
                <a:uLnTx/>
                <a:uFillTx/>
                <a:cs typeface="Arial"/>
              </a:rPr>
              <a:t>All planning permissions granted in England (with a few exemptions) will have to deliver at least 10% </a:t>
            </a:r>
            <a:r>
              <a:rPr kumimoji="0" lang="en-US" sz="2200" b="0" i="0" u="none" strike="noStrike" kern="1200" cap="none" spc="0" normalizeH="0" baseline="0" noProof="0" dirty="0">
                <a:ln>
                  <a:noFill/>
                </a:ln>
                <a:effectLst/>
                <a:highlight>
                  <a:srgbClr val="FFFF00"/>
                </a:highlight>
                <a:uLnTx/>
                <a:uFillTx/>
                <a:cs typeface="Arial"/>
              </a:rPr>
              <a:t>biodiversity net gain</a:t>
            </a:r>
            <a:r>
              <a:rPr kumimoji="0" lang="en-US" sz="2200" b="0" i="0" u="none" strike="noStrike" kern="1200" cap="none" spc="0" normalizeH="0" baseline="0" noProof="0" dirty="0">
                <a:ln>
                  <a:noFill/>
                </a:ln>
                <a:effectLst/>
                <a:uLnTx/>
                <a:uFillTx/>
                <a:cs typeface="Arial"/>
              </a:rPr>
              <a:t> from Nov 2023 (S98-101)</a:t>
            </a:r>
            <a:endParaRPr lang="en-US" sz="2200" b="0" i="0" u="none" strike="noStrike" kern="1200" cap="none" spc="0" normalizeH="0" baseline="0" noProof="0" dirty="0">
              <a:ln>
                <a:noFill/>
              </a:ln>
              <a:effectLst/>
              <a:uLnTx/>
              <a:uFillTx/>
              <a:cs typeface="Arial"/>
            </a:endParaRPr>
          </a:p>
          <a:p>
            <a:endParaRPr lang="en-GB" dirty="0"/>
          </a:p>
        </p:txBody>
      </p:sp>
    </p:spTree>
    <p:extLst>
      <p:ext uri="{BB962C8B-B14F-4D97-AF65-F5344CB8AC3E}">
        <p14:creationId xmlns:p14="http://schemas.microsoft.com/office/powerpoint/2010/main" val="2360858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B740-38B2-7306-1C9C-BA93236EB599}"/>
              </a:ext>
            </a:extLst>
          </p:cNvPr>
          <p:cNvSpPr>
            <a:spLocks noGrp="1"/>
          </p:cNvSpPr>
          <p:nvPr>
            <p:ph type="title"/>
          </p:nvPr>
        </p:nvSpPr>
        <p:spPr>
          <a:xfrm>
            <a:off x="519223" y="-121907"/>
            <a:ext cx="10515600" cy="1325563"/>
          </a:xfrm>
        </p:spPr>
        <p:txBody>
          <a:bodyPr>
            <a:normAutofit/>
          </a:bodyPr>
          <a:lstStyle/>
          <a:p>
            <a:r>
              <a:rPr lang="en-GB" sz="4200" dirty="0">
                <a:ea typeface="Calibri Light"/>
                <a:cs typeface="Calibri Light"/>
              </a:rPr>
              <a:t>            </a:t>
            </a:r>
            <a:r>
              <a:rPr lang="en-GB" sz="3600" b="1">
                <a:solidFill>
                  <a:srgbClr val="008000"/>
                </a:solidFill>
                <a:latin typeface="Arial"/>
                <a:ea typeface="Calibri Light"/>
                <a:cs typeface="Arial"/>
              </a:rPr>
              <a:t>Local Nature Recovery Strategy</a:t>
            </a:r>
            <a:endParaRPr lang="en-GB" sz="3600" b="1">
              <a:solidFill>
                <a:srgbClr val="008000"/>
              </a:solidFill>
              <a:latin typeface="Arial"/>
              <a:cs typeface="Arial"/>
            </a:endParaRPr>
          </a:p>
        </p:txBody>
      </p:sp>
      <p:sp>
        <p:nvSpPr>
          <p:cNvPr id="7" name="TextBox 6">
            <a:extLst>
              <a:ext uri="{FF2B5EF4-FFF2-40B4-BE49-F238E27FC236}">
                <a16:creationId xmlns:a16="http://schemas.microsoft.com/office/drawing/2014/main" id="{FDCDD33D-2736-EB15-393E-B48050F9BF15}"/>
              </a:ext>
            </a:extLst>
          </p:cNvPr>
          <p:cNvSpPr txBox="1"/>
          <p:nvPr/>
        </p:nvSpPr>
        <p:spPr>
          <a:xfrm>
            <a:off x="7284161" y="1466579"/>
            <a:ext cx="458060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ea typeface="Calibri"/>
                <a:cs typeface="Calibri"/>
              </a:rPr>
              <a:t>The LNRS is a statutory requirement under the 2021 Environment Act.</a:t>
            </a:r>
          </a:p>
          <a:p>
            <a:pPr marL="342900" indent="-342900">
              <a:buFont typeface="Arial"/>
              <a:buChar char="•"/>
            </a:pPr>
            <a:endParaRPr lang="en-GB" sz="2400" dirty="0">
              <a:ea typeface="Calibri"/>
              <a:cs typeface="Calibri"/>
            </a:endParaRPr>
          </a:p>
          <a:p>
            <a:pPr marL="342900" indent="-342900">
              <a:buFont typeface="Arial"/>
              <a:buChar char="•"/>
            </a:pPr>
            <a:r>
              <a:rPr lang="en-GB" sz="2400" dirty="0">
                <a:ea typeface="Calibri"/>
                <a:cs typeface="Calibri"/>
              </a:rPr>
              <a:t>It sets out a plan to restore and enhance nature across Gloucestershire, highlighting existing areas of value for nature, and mapping where we should focus nature recovery, by expanding and connecting, or restoring habitats</a:t>
            </a:r>
          </a:p>
        </p:txBody>
      </p:sp>
      <p:pic>
        <p:nvPicPr>
          <p:cNvPr id="10" name="Picture 9">
            <a:extLst>
              <a:ext uri="{FF2B5EF4-FFF2-40B4-BE49-F238E27FC236}">
                <a16:creationId xmlns:a16="http://schemas.microsoft.com/office/drawing/2014/main" id="{D8BB97AA-96BE-6D9A-AE01-F8933B9C93BF}"/>
              </a:ext>
            </a:extLst>
          </p:cNvPr>
          <p:cNvPicPr>
            <a:picLocks noChangeAspect="1"/>
          </p:cNvPicPr>
          <p:nvPr/>
        </p:nvPicPr>
        <p:blipFill>
          <a:blip r:embed="rId2"/>
          <a:srcRect l="7498" t="3004" r="90" b="-146"/>
          <a:stretch>
            <a:fillRect/>
          </a:stretch>
        </p:blipFill>
        <p:spPr>
          <a:xfrm>
            <a:off x="494074" y="1466579"/>
            <a:ext cx="6038374" cy="3924842"/>
          </a:xfrm>
          <a:prstGeom prst="rect">
            <a:avLst/>
          </a:prstGeom>
        </p:spPr>
      </p:pic>
      <p:pic>
        <p:nvPicPr>
          <p:cNvPr id="8" name="Content Placeholder 7" descr="A screenshot of a map&#10;&#10;AI-generated content may be incorrect.">
            <a:extLst>
              <a:ext uri="{FF2B5EF4-FFF2-40B4-BE49-F238E27FC236}">
                <a16:creationId xmlns:a16="http://schemas.microsoft.com/office/drawing/2014/main" id="{FE17E1ED-00E4-D13D-F532-23CE6D12532E}"/>
              </a:ext>
            </a:extLst>
          </p:cNvPr>
          <p:cNvPicPr>
            <a:picLocks noGrp="1" noChangeAspect="1"/>
          </p:cNvPicPr>
          <p:nvPr>
            <p:ph idx="1"/>
          </p:nvPr>
        </p:nvPicPr>
        <p:blipFill>
          <a:blip r:embed="rId3"/>
          <a:stretch>
            <a:fillRect/>
          </a:stretch>
        </p:blipFill>
        <p:spPr>
          <a:xfrm>
            <a:off x="1626311" y="4003498"/>
            <a:ext cx="5657850" cy="2775846"/>
          </a:xfrm>
          <a:prstGeom prst="rect">
            <a:avLst/>
          </a:prstGeom>
        </p:spPr>
      </p:pic>
    </p:spTree>
    <p:extLst>
      <p:ext uri="{BB962C8B-B14F-4D97-AF65-F5344CB8AC3E}">
        <p14:creationId xmlns:p14="http://schemas.microsoft.com/office/powerpoint/2010/main" val="41890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9660-969B-F5E8-44F4-4478946A133D}"/>
              </a:ext>
            </a:extLst>
          </p:cNvPr>
          <p:cNvSpPr>
            <a:spLocks noGrp="1"/>
          </p:cNvSpPr>
          <p:nvPr>
            <p:ph type="title"/>
          </p:nvPr>
        </p:nvSpPr>
        <p:spPr>
          <a:xfrm>
            <a:off x="3862294" y="170890"/>
            <a:ext cx="4467412" cy="924485"/>
          </a:xfrm>
        </p:spPr>
        <p:txBody>
          <a:bodyPr/>
          <a:lstStyle/>
          <a:p>
            <a:r>
              <a:rPr lang="en-GB" sz="4000" b="1" kern="0" dirty="0">
                <a:solidFill>
                  <a:srgbClr val="006600"/>
                </a:solidFill>
                <a:latin typeface="Arial"/>
              </a:rPr>
              <a:t>Biodiversity</a:t>
            </a:r>
            <a:r>
              <a:rPr lang="en-GB" dirty="0">
                <a:ea typeface="Calibri Light"/>
                <a:cs typeface="Calibri Light"/>
              </a:rPr>
              <a:t> </a:t>
            </a:r>
            <a:r>
              <a:rPr lang="en-GB" sz="4000" b="1" dirty="0">
                <a:solidFill>
                  <a:srgbClr val="127200"/>
                </a:solidFill>
                <a:latin typeface="Arial"/>
                <a:ea typeface="Calibri Light"/>
                <a:cs typeface="Arial"/>
              </a:rPr>
              <a:t>Duty</a:t>
            </a:r>
            <a:endParaRPr lang="en-GB" sz="4000" b="1" dirty="0">
              <a:solidFill>
                <a:srgbClr val="127200"/>
              </a:solidFill>
              <a:latin typeface="Arial"/>
              <a:cs typeface="Arial"/>
            </a:endParaRPr>
          </a:p>
        </p:txBody>
      </p:sp>
      <p:pic>
        <p:nvPicPr>
          <p:cNvPr id="5" name="Picture 4" descr="A pink and black text&#10;&#10;AI-generated content may be incorrect.">
            <a:extLst>
              <a:ext uri="{FF2B5EF4-FFF2-40B4-BE49-F238E27FC236}">
                <a16:creationId xmlns:a16="http://schemas.microsoft.com/office/drawing/2014/main" id="{9B083EA8-1543-0983-7DB3-17EA876DF4B5}"/>
              </a:ext>
            </a:extLst>
          </p:cNvPr>
          <p:cNvPicPr>
            <a:picLocks noChangeAspect="1"/>
          </p:cNvPicPr>
          <p:nvPr/>
        </p:nvPicPr>
        <p:blipFill>
          <a:blip r:embed="rId2"/>
          <a:stretch>
            <a:fillRect/>
          </a:stretch>
        </p:blipFill>
        <p:spPr>
          <a:xfrm>
            <a:off x="1470270" y="1803663"/>
            <a:ext cx="8632583" cy="2932672"/>
          </a:xfrm>
          <a:prstGeom prst="rect">
            <a:avLst/>
          </a:prstGeom>
        </p:spPr>
      </p:pic>
    </p:spTree>
    <p:extLst>
      <p:ext uri="{BB962C8B-B14F-4D97-AF65-F5344CB8AC3E}">
        <p14:creationId xmlns:p14="http://schemas.microsoft.com/office/powerpoint/2010/main" val="360322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2B900-06E7-CAF1-4978-CDD69CC0EF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888A9-47EE-33ED-00DA-E50C656DA371}"/>
              </a:ext>
            </a:extLst>
          </p:cNvPr>
          <p:cNvSpPr>
            <a:spLocks noGrp="1"/>
          </p:cNvSpPr>
          <p:nvPr>
            <p:ph type="title"/>
          </p:nvPr>
        </p:nvSpPr>
        <p:spPr>
          <a:xfrm>
            <a:off x="2466788" y="170890"/>
            <a:ext cx="7236012" cy="924485"/>
          </a:xfrm>
        </p:spPr>
        <p:txBody>
          <a:bodyPr/>
          <a:lstStyle/>
          <a:p>
            <a:r>
              <a:rPr lang="en-GB" sz="4000" b="1" kern="0" dirty="0">
                <a:solidFill>
                  <a:srgbClr val="006600"/>
                </a:solidFill>
                <a:latin typeface="Arial"/>
              </a:rPr>
              <a:t>Biodiversity</a:t>
            </a:r>
            <a:r>
              <a:rPr lang="en-GB" dirty="0">
                <a:ea typeface="Calibri Light"/>
                <a:cs typeface="Calibri Light"/>
              </a:rPr>
              <a:t> </a:t>
            </a:r>
            <a:r>
              <a:rPr lang="en-GB" sz="4000" b="1" dirty="0">
                <a:solidFill>
                  <a:srgbClr val="127200"/>
                </a:solidFill>
                <a:latin typeface="Arial"/>
                <a:ea typeface="Calibri Light"/>
                <a:cs typeface="Arial"/>
              </a:rPr>
              <a:t>Duty reporting</a:t>
            </a:r>
            <a:endParaRPr lang="en-GB" sz="4000" b="1" dirty="0">
              <a:solidFill>
                <a:srgbClr val="127200"/>
              </a:solidFill>
              <a:latin typeface="Arial"/>
              <a:cs typeface="Arial"/>
            </a:endParaRPr>
          </a:p>
        </p:txBody>
      </p:sp>
      <p:sp>
        <p:nvSpPr>
          <p:cNvPr id="6" name="Content Placeholder 5">
            <a:extLst>
              <a:ext uri="{FF2B5EF4-FFF2-40B4-BE49-F238E27FC236}">
                <a16:creationId xmlns:a16="http://schemas.microsoft.com/office/drawing/2014/main" id="{C0DF4B9A-5087-5457-D5C4-D7E5084CEBB4}"/>
              </a:ext>
            </a:extLst>
          </p:cNvPr>
          <p:cNvSpPr>
            <a:spLocks noGrp="1"/>
          </p:cNvSpPr>
          <p:nvPr>
            <p:ph idx="1"/>
          </p:nvPr>
        </p:nvSpPr>
        <p:spPr>
          <a:xfrm>
            <a:off x="660208" y="1654481"/>
            <a:ext cx="11087100" cy="4555566"/>
          </a:xfrm>
        </p:spPr>
        <p:txBody>
          <a:bodyPr>
            <a:normAutofit fontScale="77500" lnSpcReduction="20000"/>
          </a:bodyPr>
          <a:lstStyle/>
          <a:p>
            <a:pPr marL="0" indent="0">
              <a:buNone/>
            </a:pPr>
            <a:r>
              <a:rPr lang="en-GB" i="1" dirty="0"/>
              <a:t>When completing your consideration, you could </a:t>
            </a:r>
            <a:r>
              <a:rPr lang="en-GB" b="1" i="1" dirty="0"/>
              <a:t>review your policies and documents to look for opportunities to make changes to better conserve and enhance biodiversity….</a:t>
            </a:r>
            <a:endParaRPr lang="en-GB" i="1" dirty="0"/>
          </a:p>
          <a:p>
            <a:r>
              <a:rPr lang="en-GB" b="1" dirty="0"/>
              <a:t>transport </a:t>
            </a:r>
            <a:r>
              <a:rPr lang="en-GB" dirty="0"/>
              <a:t>– support sustainable travel to reduce carbon emissions and improve air quality</a:t>
            </a:r>
          </a:p>
          <a:p>
            <a:r>
              <a:rPr lang="en-GB" b="1" dirty="0"/>
              <a:t>waste </a:t>
            </a:r>
            <a:r>
              <a:rPr lang="en-GB" dirty="0"/>
              <a:t>– review waste management and recycling processes to reduce water pollution and air pollution from waste transport and landfill</a:t>
            </a:r>
          </a:p>
          <a:p>
            <a:r>
              <a:rPr lang="en-GB" b="1" dirty="0"/>
              <a:t>water </a:t>
            </a:r>
            <a:r>
              <a:rPr lang="en-GB" dirty="0"/>
              <a:t>– improve water efficiency to reduce the effect water abstraction can have on sensitive habitats and species</a:t>
            </a:r>
          </a:p>
          <a:p>
            <a:r>
              <a:rPr lang="en-GB" b="1" dirty="0"/>
              <a:t>procurement </a:t>
            </a:r>
            <a:r>
              <a:rPr lang="en-GB" dirty="0"/>
              <a:t>– buy sustainable materials and supplies to reduce the demand on natural resources</a:t>
            </a:r>
          </a:p>
          <a:p>
            <a:r>
              <a:rPr lang="en-GB" b="1" dirty="0"/>
              <a:t>light </a:t>
            </a:r>
            <a:r>
              <a:rPr lang="en-GB" dirty="0"/>
              <a:t>– make sure the design of artificial lighting minimises effects on nature</a:t>
            </a:r>
          </a:p>
          <a:p>
            <a:r>
              <a:rPr lang="en-GB" b="1" dirty="0"/>
              <a:t>human resources </a:t>
            </a:r>
            <a:r>
              <a:rPr lang="en-GB" dirty="0"/>
              <a:t>– promote and educate staff on biodiversity issues</a:t>
            </a:r>
          </a:p>
          <a:p>
            <a:r>
              <a:rPr lang="en-GB" b="1" dirty="0"/>
              <a:t>estate </a:t>
            </a:r>
            <a:r>
              <a:rPr lang="en-GB" dirty="0"/>
              <a:t>– improve the management of your land for biodiversity</a:t>
            </a:r>
          </a:p>
          <a:p>
            <a:r>
              <a:rPr lang="en-GB" b="1" dirty="0"/>
              <a:t>sustainability </a:t>
            </a:r>
            <a:r>
              <a:rPr lang="en-GB" dirty="0"/>
              <a:t>– make sure biodiversity forms a part of sustainability considerations</a:t>
            </a:r>
          </a:p>
          <a:p>
            <a:endParaRPr lang="en-GB" dirty="0"/>
          </a:p>
        </p:txBody>
      </p:sp>
    </p:spTree>
    <p:extLst>
      <p:ext uri="{BB962C8B-B14F-4D97-AF65-F5344CB8AC3E}">
        <p14:creationId xmlns:p14="http://schemas.microsoft.com/office/powerpoint/2010/main" val="118527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4809-6EFF-6C2F-C36F-D56AD2A2660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B19E70-8F6D-5F85-1123-52EEA8D703CA}"/>
              </a:ext>
            </a:extLst>
          </p:cNvPr>
          <p:cNvSpPr>
            <a:spLocks noGrp="1"/>
          </p:cNvSpPr>
          <p:nvPr>
            <p:ph type="title"/>
          </p:nvPr>
        </p:nvSpPr>
        <p:spPr>
          <a:xfrm>
            <a:off x="2705100" y="374367"/>
            <a:ext cx="7077075" cy="598132"/>
          </a:xfrm>
        </p:spPr>
        <p:txBody>
          <a:bodyPr anchor="t">
            <a:normAutofit fontScale="90000"/>
          </a:bodyPr>
          <a:lstStyle/>
          <a:p>
            <a:pPr algn="ctr"/>
            <a:r>
              <a:rPr lang="en-GB" sz="3200" b="1" kern="0" dirty="0">
                <a:solidFill>
                  <a:srgbClr val="006600"/>
                </a:solidFill>
                <a:latin typeface="Arial"/>
              </a:rPr>
              <a:t>Mandatory Biodiversity Net Gain</a:t>
            </a:r>
            <a:br>
              <a:rPr lang="en-GB" sz="3200" b="1" kern="0" dirty="0">
                <a:solidFill>
                  <a:srgbClr val="006600"/>
                </a:solidFill>
                <a:latin typeface="Arial"/>
              </a:rPr>
            </a:br>
            <a:endParaRPr lang="en-GB" sz="3200" b="1" kern="0" dirty="0">
              <a:solidFill>
                <a:srgbClr val="006600"/>
              </a:solidFill>
              <a:highlight>
                <a:srgbClr val="FFFF00"/>
              </a:highlight>
              <a:latin typeface="Arial"/>
            </a:endParaRPr>
          </a:p>
        </p:txBody>
      </p:sp>
      <p:pic>
        <p:nvPicPr>
          <p:cNvPr id="6" name="Picture 5">
            <a:extLst>
              <a:ext uri="{FF2B5EF4-FFF2-40B4-BE49-F238E27FC236}">
                <a16:creationId xmlns:a16="http://schemas.microsoft.com/office/drawing/2014/main" id="{4FB4D06E-1CB5-869A-B80F-0036BA030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561" y="877373"/>
            <a:ext cx="8526152" cy="5103254"/>
          </a:xfrm>
          <a:prstGeom prst="rect">
            <a:avLst/>
          </a:prstGeom>
        </p:spPr>
      </p:pic>
      <p:sp>
        <p:nvSpPr>
          <p:cNvPr id="3" name="TextBox 2">
            <a:extLst>
              <a:ext uri="{FF2B5EF4-FFF2-40B4-BE49-F238E27FC236}">
                <a16:creationId xmlns:a16="http://schemas.microsoft.com/office/drawing/2014/main" id="{01453554-C2B5-3085-3ED3-C192542D0474}"/>
              </a:ext>
            </a:extLst>
          </p:cNvPr>
          <p:cNvSpPr txBox="1"/>
          <p:nvPr/>
        </p:nvSpPr>
        <p:spPr>
          <a:xfrm>
            <a:off x="1311007" y="5980627"/>
            <a:ext cx="9195706" cy="369332"/>
          </a:xfrm>
          <a:prstGeom prst="rect">
            <a:avLst/>
          </a:prstGeom>
          <a:noFill/>
        </p:spPr>
        <p:txBody>
          <a:bodyPr wrap="square">
            <a:spAutoFit/>
          </a:bodyPr>
          <a:lstStyle/>
          <a:p>
            <a:r>
              <a:rPr lang="en-GB" dirty="0">
                <a:hlinkClick r:id="rId4"/>
              </a:rPr>
              <a:t>https://www.local.gov.uk/pas/environment/biodiversity-net-gain-bng-local-planning-authorities</a:t>
            </a:r>
            <a:r>
              <a:rPr lang="en-GB" dirty="0"/>
              <a:t> </a:t>
            </a:r>
          </a:p>
        </p:txBody>
      </p:sp>
    </p:spTree>
    <p:extLst>
      <p:ext uri="{BB962C8B-B14F-4D97-AF65-F5344CB8AC3E}">
        <p14:creationId xmlns:p14="http://schemas.microsoft.com/office/powerpoint/2010/main" val="425930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FB6EFD-5498-1E11-35B0-1AED2ECE12AB}"/>
              </a:ext>
            </a:extLst>
          </p:cNvPr>
          <p:cNvSpPr>
            <a:spLocks noGrp="1"/>
          </p:cNvSpPr>
          <p:nvPr>
            <p:ph type="title"/>
          </p:nvPr>
        </p:nvSpPr>
        <p:spPr>
          <a:xfrm>
            <a:off x="2705100" y="374367"/>
            <a:ext cx="7077075" cy="598132"/>
          </a:xfrm>
        </p:spPr>
        <p:txBody>
          <a:bodyPr anchor="t">
            <a:normAutofit fontScale="90000"/>
          </a:bodyPr>
          <a:lstStyle/>
          <a:p>
            <a:pPr algn="ctr"/>
            <a:r>
              <a:rPr lang="en-GB" sz="3600" b="1" kern="0" dirty="0">
                <a:solidFill>
                  <a:srgbClr val="006600"/>
                </a:solidFill>
                <a:latin typeface="Arial"/>
              </a:rPr>
              <a:t>Mandatory</a:t>
            </a:r>
            <a:r>
              <a:rPr lang="en-GB" sz="3200" b="1" kern="0" dirty="0">
                <a:solidFill>
                  <a:srgbClr val="006600"/>
                </a:solidFill>
                <a:latin typeface="Arial"/>
              </a:rPr>
              <a:t> Biodiversity Net Gain</a:t>
            </a:r>
            <a:br>
              <a:rPr lang="en-GB" sz="3200" b="1" kern="0" dirty="0">
                <a:solidFill>
                  <a:srgbClr val="006600"/>
                </a:solidFill>
                <a:latin typeface="Arial"/>
              </a:rPr>
            </a:br>
            <a:endParaRPr lang="en-GB" sz="3200" b="1" kern="0" dirty="0">
              <a:solidFill>
                <a:srgbClr val="006600"/>
              </a:solidFill>
              <a:highlight>
                <a:srgbClr val="FFFF00"/>
              </a:highlight>
              <a:latin typeface="Arial"/>
            </a:endParaRPr>
          </a:p>
        </p:txBody>
      </p:sp>
      <p:pic>
        <p:nvPicPr>
          <p:cNvPr id="2" name="Picture 1" descr="A screen shot of a chart&#10;&#10;AI-generated content may be incorrect.">
            <a:extLst>
              <a:ext uri="{FF2B5EF4-FFF2-40B4-BE49-F238E27FC236}">
                <a16:creationId xmlns:a16="http://schemas.microsoft.com/office/drawing/2014/main" id="{05E9D48B-5DC2-EEA1-5999-868C07E40207}"/>
              </a:ext>
            </a:extLst>
          </p:cNvPr>
          <p:cNvPicPr>
            <a:picLocks noChangeAspect="1"/>
          </p:cNvPicPr>
          <p:nvPr/>
        </p:nvPicPr>
        <p:blipFill>
          <a:blip r:embed="rId3"/>
          <a:stretch>
            <a:fillRect/>
          </a:stretch>
        </p:blipFill>
        <p:spPr>
          <a:xfrm>
            <a:off x="1507565" y="1441901"/>
            <a:ext cx="8903260" cy="4665822"/>
          </a:xfrm>
          <a:prstGeom prst="rect">
            <a:avLst/>
          </a:prstGeom>
        </p:spPr>
      </p:pic>
    </p:spTree>
    <p:extLst>
      <p:ext uri="{BB962C8B-B14F-4D97-AF65-F5344CB8AC3E}">
        <p14:creationId xmlns:p14="http://schemas.microsoft.com/office/powerpoint/2010/main" val="77565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1315-19C4-74D0-DA5D-67C6C3FC4DB0}"/>
              </a:ext>
            </a:extLst>
          </p:cNvPr>
          <p:cNvSpPr>
            <a:spLocks noGrp="1"/>
          </p:cNvSpPr>
          <p:nvPr>
            <p:ph type="title"/>
          </p:nvPr>
        </p:nvSpPr>
        <p:spPr>
          <a:xfrm>
            <a:off x="2328530" y="410845"/>
            <a:ext cx="7804298" cy="549275"/>
          </a:xfrm>
        </p:spPr>
        <p:txBody>
          <a:bodyPr>
            <a:normAutofit fontScale="90000"/>
          </a:bodyPr>
          <a:lstStyle/>
          <a:p>
            <a:r>
              <a:rPr lang="en-GB" sz="3600" b="1">
                <a:solidFill>
                  <a:srgbClr val="008000"/>
                </a:solidFill>
                <a:latin typeface="Arial" panose="020B0604020202020204" pitchFamily="34" charset="0"/>
                <a:cs typeface="Arial" panose="020B0604020202020204" pitchFamily="34" charset="0"/>
              </a:rPr>
              <a:t>Environmental Improvement Plan 2025</a:t>
            </a:r>
          </a:p>
        </p:txBody>
      </p:sp>
      <p:sp>
        <p:nvSpPr>
          <p:cNvPr id="3" name="Content Placeholder 2">
            <a:extLst>
              <a:ext uri="{FF2B5EF4-FFF2-40B4-BE49-F238E27FC236}">
                <a16:creationId xmlns:a16="http://schemas.microsoft.com/office/drawing/2014/main" id="{A138ED7B-CD88-D638-68C5-231EB9165FFB}"/>
              </a:ext>
            </a:extLst>
          </p:cNvPr>
          <p:cNvSpPr>
            <a:spLocks noGrp="1"/>
          </p:cNvSpPr>
          <p:nvPr>
            <p:ph idx="1"/>
          </p:nvPr>
        </p:nvSpPr>
        <p:spPr>
          <a:xfrm>
            <a:off x="838200" y="5638799"/>
            <a:ext cx="10515600" cy="1058863"/>
          </a:xfrm>
        </p:spPr>
        <p:txBody>
          <a:bodyPr/>
          <a:lstStyle/>
          <a:p>
            <a:pPr marL="0" indent="0">
              <a:buNone/>
            </a:pPr>
            <a:r>
              <a:rPr lang="fr-FR">
                <a:hlinkClick r:id="rId3"/>
              </a:rPr>
              <a:t>Environmental Improvement Plan (EIP) 2025 - GOV.UK</a:t>
            </a:r>
            <a:endParaRPr lang="en-GB"/>
          </a:p>
          <a:p>
            <a:pPr marL="0" indent="0">
              <a:buNone/>
            </a:pPr>
            <a:r>
              <a:rPr lang="en-GB">
                <a:hlinkClick r:id="rId4"/>
              </a:rPr>
              <a:t>Environmental Improvement Plan: monitoring plan - GOV.UK</a:t>
            </a:r>
            <a:endParaRPr lang="en-GB"/>
          </a:p>
        </p:txBody>
      </p:sp>
      <p:sp>
        <p:nvSpPr>
          <p:cNvPr id="4" name="Text Placeholder 3">
            <a:extLst>
              <a:ext uri="{FF2B5EF4-FFF2-40B4-BE49-F238E27FC236}">
                <a16:creationId xmlns:a16="http://schemas.microsoft.com/office/drawing/2014/main" id="{53B49D9C-7213-831A-DB79-BBF868EC8F38}"/>
              </a:ext>
            </a:extLst>
          </p:cNvPr>
          <p:cNvSpPr txBox="1">
            <a:spLocks/>
          </p:cNvSpPr>
          <p:nvPr/>
        </p:nvSpPr>
        <p:spPr>
          <a:xfrm>
            <a:off x="491971" y="1511954"/>
            <a:ext cx="8652030" cy="50047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ym typeface="Wingdings" panose="05000000000000000000" pitchFamily="2" charset="2"/>
              </a:rPr>
              <a:t>The new </a:t>
            </a:r>
            <a:r>
              <a:rPr lang="en-US" sz="2000" b="1">
                <a:sym typeface="Wingdings" panose="05000000000000000000" pitchFamily="2" charset="2"/>
              </a:rPr>
              <a:t>EIP 2025</a:t>
            </a:r>
            <a:r>
              <a:rPr lang="en-US" sz="2000">
                <a:sym typeface="Wingdings" panose="05000000000000000000" pitchFamily="2" charset="2"/>
              </a:rPr>
              <a:t> comes with delivery plans and an </a:t>
            </a:r>
            <a:r>
              <a:rPr lang="en-US" sz="2000" b="1">
                <a:sym typeface="Wingdings" panose="05000000000000000000" pitchFamily="2" charset="2"/>
              </a:rPr>
              <a:t>Environmental Indicator Framework</a:t>
            </a:r>
            <a:r>
              <a:rPr lang="en-US" sz="2000">
                <a:sym typeface="Wingdings" panose="05000000000000000000" pitchFamily="2" charset="2"/>
              </a:rPr>
              <a:t> (EIF) across 10 Goals.</a:t>
            </a:r>
            <a:endParaRPr lang="en-US" sz="2000">
              <a:ea typeface="Calibri"/>
              <a:cs typeface="Calibri"/>
            </a:endParaRPr>
          </a:p>
          <a:p>
            <a:r>
              <a:rPr lang="en-US" sz="2000">
                <a:ea typeface="Calibri"/>
                <a:cs typeface="Calibri"/>
              </a:rPr>
              <a:t>Whilst the Government has a key role, many of the goals are shared responsibilities with local authorities. Together with other obligations, these cascade down to local level and are relevant to the councils plans and operations.</a:t>
            </a:r>
          </a:p>
          <a:p>
            <a:r>
              <a:rPr lang="en-US" sz="2000">
                <a:ea typeface="Calibri"/>
                <a:cs typeface="Calibri"/>
              </a:rPr>
              <a:t>As well as duties and obligations under the law</a:t>
            </a:r>
          </a:p>
          <a:p>
            <a:pPr marL="914400" lvl="1" indent="-457200"/>
            <a:r>
              <a:rPr lang="en-US" sz="2000">
                <a:sym typeface="Wingdings" panose="05000000000000000000" pitchFamily="2" charset="2"/>
              </a:rPr>
              <a:t>New duties </a:t>
            </a:r>
            <a:endParaRPr lang="en-US" sz="2000">
              <a:ea typeface="Calibri"/>
              <a:cs typeface="Calibri"/>
            </a:endParaRPr>
          </a:p>
          <a:p>
            <a:pPr marL="914400" lvl="1" indent="-457200"/>
            <a:r>
              <a:rPr lang="en-US" sz="2000">
                <a:sym typeface="Wingdings" panose="05000000000000000000" pitchFamily="2" charset="2"/>
              </a:rPr>
              <a:t>We have a desire to engage, work together and include the natural environment throughout all that we do.</a:t>
            </a:r>
            <a:endParaRPr lang="en-US" sz="2000">
              <a:ea typeface="Calibri"/>
              <a:cs typeface="Calibri"/>
            </a:endParaRPr>
          </a:p>
          <a:p>
            <a:r>
              <a:rPr lang="en-US" sz="2000" b="1">
                <a:ea typeface="Calibri"/>
                <a:cs typeface="Calibri"/>
              </a:rPr>
              <a:t>Key message – Nature Delivery is service delivery and is best delivered through collaboration</a:t>
            </a:r>
            <a:endParaRPr lang="en-US" sz="2000"/>
          </a:p>
          <a:p>
            <a:endParaRPr lang="en-US" sz="2000">
              <a:sym typeface="Wingdings" panose="05000000000000000000" pitchFamily="2" charset="2"/>
            </a:endParaRPr>
          </a:p>
        </p:txBody>
      </p:sp>
      <p:pic>
        <p:nvPicPr>
          <p:cNvPr id="5" name="Picture 4" descr="A stream in a forest&#10;&#10;AI-generated content may be incorrect.">
            <a:extLst>
              <a:ext uri="{FF2B5EF4-FFF2-40B4-BE49-F238E27FC236}">
                <a16:creationId xmlns:a16="http://schemas.microsoft.com/office/drawing/2014/main" id="{9982C560-D921-BA3B-D9F2-BE6DF5D57D46}"/>
              </a:ext>
            </a:extLst>
          </p:cNvPr>
          <p:cNvPicPr>
            <a:picLocks noChangeAspect="1"/>
          </p:cNvPicPr>
          <p:nvPr/>
        </p:nvPicPr>
        <p:blipFill>
          <a:blip r:embed="rId5"/>
          <a:stretch>
            <a:fillRect/>
          </a:stretch>
        </p:blipFill>
        <p:spPr>
          <a:xfrm>
            <a:off x="9024805" y="1511954"/>
            <a:ext cx="2758927" cy="3834092"/>
          </a:xfrm>
          <a:prstGeom prst="rect">
            <a:avLst/>
          </a:prstGeom>
        </p:spPr>
      </p:pic>
    </p:spTree>
    <p:extLst>
      <p:ext uri="{BB962C8B-B14F-4D97-AF65-F5344CB8AC3E}">
        <p14:creationId xmlns:p14="http://schemas.microsoft.com/office/powerpoint/2010/main" val="3851871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56B856-4FEA-F079-C814-D5B7B0A69C60}"/>
              </a:ext>
            </a:extLst>
          </p:cNvPr>
          <p:cNvSpPr txBox="1"/>
          <p:nvPr/>
        </p:nvSpPr>
        <p:spPr>
          <a:xfrm>
            <a:off x="756249" y="2486140"/>
            <a:ext cx="9918441" cy="8617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6600"/>
                </a:solidFill>
                <a:latin typeface="Arial"/>
                <a:cs typeface="Arial"/>
              </a:rPr>
              <a:t>Welcome &amp; Introductions</a:t>
            </a:r>
            <a:endParaRPr lang="en-GB" sz="3200" i="0" u="none" strike="noStrike" kern="1200" cap="none" spc="0" normalizeH="0" baseline="0" noProof="0">
              <a:ln>
                <a:noFill/>
              </a:ln>
              <a:solidFill>
                <a:srgbClr val="0066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ubtitle 2">
            <a:extLst>
              <a:ext uri="{FF2B5EF4-FFF2-40B4-BE49-F238E27FC236}">
                <a16:creationId xmlns:a16="http://schemas.microsoft.com/office/drawing/2014/main" id="{E1ED7796-F410-DCCC-84B6-3FB93CEC175B}"/>
              </a:ext>
            </a:extLst>
          </p:cNvPr>
          <p:cNvSpPr txBox="1">
            <a:spLocks/>
          </p:cNvSpPr>
          <p:nvPr/>
        </p:nvSpPr>
        <p:spPr bwMode="auto">
          <a:xfrm>
            <a:off x="574565" y="3581400"/>
            <a:ext cx="5369035" cy="2638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3900">
                <a:solidFill>
                  <a:schemeClr val="bg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lvl="0" algn="ctr">
              <a:spcBef>
                <a:spcPts val="0"/>
              </a:spcBef>
              <a:defRPr/>
            </a:pPr>
            <a:r>
              <a:rPr lang="en-GB" sz="3600" b="1" kern="0" dirty="0">
                <a:solidFill>
                  <a:srgbClr val="006600"/>
                </a:solidFill>
                <a:latin typeface="Arial"/>
                <a:ea typeface="ＭＳ Ｐゴシック"/>
              </a:rPr>
              <a:t>PAS Consultants</a:t>
            </a:r>
            <a:r>
              <a:rPr kumimoji="0" lang="en-GB" sz="3600" b="1" i="0" u="none" strike="noStrike" kern="0" cap="none" spc="0" normalizeH="0" baseline="0" noProof="0" dirty="0">
                <a:ln>
                  <a:noFill/>
                </a:ln>
                <a:solidFill>
                  <a:srgbClr val="006600"/>
                </a:solidFill>
                <a:effectLst/>
                <a:uLnTx/>
                <a:uFillTx/>
                <a:latin typeface="Arial"/>
                <a:ea typeface="ＭＳ Ｐゴシック"/>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2400" b="1" i="0" u="none" strike="noStrike" kern="0" cap="none" spc="0" normalizeH="0" baseline="0" noProof="0" dirty="0">
              <a:ln>
                <a:noFill/>
              </a:ln>
              <a:solidFill>
                <a:srgbClr val="006600"/>
              </a:solidFill>
              <a:effectLst/>
              <a:uLnTx/>
              <a:uFillTx/>
              <a:latin typeface="Arial"/>
              <a:ea typeface="ＭＳ Ｐゴシック"/>
            </a:endParaRPr>
          </a:p>
        </p:txBody>
      </p:sp>
      <p:sp>
        <p:nvSpPr>
          <p:cNvPr id="16" name="Subtitle 2">
            <a:extLst>
              <a:ext uri="{FF2B5EF4-FFF2-40B4-BE49-F238E27FC236}">
                <a16:creationId xmlns:a16="http://schemas.microsoft.com/office/drawing/2014/main" id="{DD0BFE70-912F-9ED8-19B4-C585AED2CE64}"/>
              </a:ext>
            </a:extLst>
          </p:cNvPr>
          <p:cNvSpPr txBox="1">
            <a:spLocks/>
          </p:cNvSpPr>
          <p:nvPr/>
        </p:nvSpPr>
        <p:spPr bwMode="auto">
          <a:xfrm>
            <a:off x="6096000" y="3581400"/>
            <a:ext cx="5794117" cy="2267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3900">
                <a:solidFill>
                  <a:schemeClr val="bg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GB" sz="3600" b="1" kern="0" dirty="0">
                <a:solidFill>
                  <a:srgbClr val="006600"/>
                </a:solidFill>
                <a:latin typeface="Arial"/>
                <a:ea typeface="ＭＳ Ｐゴシック"/>
              </a:rPr>
              <a:t>Council co-ordinators</a:t>
            </a:r>
          </a:p>
        </p:txBody>
      </p:sp>
      <p:sp>
        <p:nvSpPr>
          <p:cNvPr id="2" name="AutoShape 2" descr="Shaun Berry">
            <a:extLst>
              <a:ext uri="{FF2B5EF4-FFF2-40B4-BE49-F238E27FC236}">
                <a16:creationId xmlns:a16="http://schemas.microsoft.com/office/drawing/2014/main" id="{0F08DD9C-B23E-63B0-AA9E-5420978895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2246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1887-BD8E-DB3C-0D0D-46F7F297B18C}"/>
              </a:ext>
            </a:extLst>
          </p:cNvPr>
          <p:cNvSpPr>
            <a:spLocks noGrp="1"/>
          </p:cNvSpPr>
          <p:nvPr>
            <p:ph type="title"/>
          </p:nvPr>
        </p:nvSpPr>
        <p:spPr>
          <a:xfrm>
            <a:off x="2289672" y="128592"/>
            <a:ext cx="7612656" cy="945882"/>
          </a:xfrm>
        </p:spPr>
        <p:txBody>
          <a:bodyPr>
            <a:normAutofit/>
          </a:bodyPr>
          <a:lstStyle/>
          <a:p>
            <a:r>
              <a:rPr lang="en-GB" sz="3200" b="1" dirty="0">
                <a:solidFill>
                  <a:srgbClr val="127200"/>
                </a:solidFill>
                <a:latin typeface="Arial" panose="020B0604020202020204" pitchFamily="34" charset="0"/>
                <a:cs typeface="Arial" panose="020B0604020202020204" pitchFamily="34" charset="0"/>
              </a:rPr>
              <a:t>The Land Use Framework for England </a:t>
            </a:r>
          </a:p>
        </p:txBody>
      </p:sp>
      <p:sp>
        <p:nvSpPr>
          <p:cNvPr id="7" name="TextBox 6">
            <a:extLst>
              <a:ext uri="{FF2B5EF4-FFF2-40B4-BE49-F238E27FC236}">
                <a16:creationId xmlns:a16="http://schemas.microsoft.com/office/drawing/2014/main" id="{711FE6CE-5199-066F-C7AD-2BDD86588E56}"/>
              </a:ext>
            </a:extLst>
          </p:cNvPr>
          <p:cNvSpPr txBox="1"/>
          <p:nvPr/>
        </p:nvSpPr>
        <p:spPr>
          <a:xfrm>
            <a:off x="1600200" y="5887135"/>
            <a:ext cx="6457950" cy="369332"/>
          </a:xfrm>
          <a:prstGeom prst="rect">
            <a:avLst/>
          </a:prstGeom>
          <a:noFill/>
        </p:spPr>
        <p:txBody>
          <a:bodyPr wrap="square">
            <a:spAutoFit/>
          </a:bodyPr>
          <a:lstStyle/>
          <a:p>
            <a:r>
              <a:rPr lang="en-GB" dirty="0">
                <a:hlinkClick r:id="rId3"/>
              </a:rPr>
              <a:t>https://www.gov.uk/government/publications/land-use-framework</a:t>
            </a:r>
            <a:r>
              <a:rPr lang="en-GB" dirty="0"/>
              <a:t> </a:t>
            </a:r>
          </a:p>
        </p:txBody>
      </p:sp>
      <p:pic>
        <p:nvPicPr>
          <p:cNvPr id="10" name="Picture 9">
            <a:extLst>
              <a:ext uri="{FF2B5EF4-FFF2-40B4-BE49-F238E27FC236}">
                <a16:creationId xmlns:a16="http://schemas.microsoft.com/office/drawing/2014/main" id="{D5BAD018-B8AC-E6F3-3B67-71648B42973E}"/>
              </a:ext>
            </a:extLst>
          </p:cNvPr>
          <p:cNvPicPr>
            <a:picLocks noChangeAspect="1"/>
          </p:cNvPicPr>
          <p:nvPr/>
        </p:nvPicPr>
        <p:blipFill>
          <a:blip r:embed="rId4"/>
          <a:stretch>
            <a:fillRect/>
          </a:stretch>
        </p:blipFill>
        <p:spPr>
          <a:xfrm>
            <a:off x="1625952" y="1074474"/>
            <a:ext cx="8276376" cy="5673528"/>
          </a:xfrm>
          <a:prstGeom prst="rect">
            <a:avLst/>
          </a:prstGeom>
        </p:spPr>
      </p:pic>
    </p:spTree>
    <p:extLst>
      <p:ext uri="{BB962C8B-B14F-4D97-AF65-F5344CB8AC3E}">
        <p14:creationId xmlns:p14="http://schemas.microsoft.com/office/powerpoint/2010/main" val="4241765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AE4C808-FF69-0CB1-31EA-590FFF4ACDFF}"/>
              </a:ext>
            </a:extLst>
          </p:cNvPr>
          <p:cNvGrpSpPr/>
          <p:nvPr/>
        </p:nvGrpSpPr>
        <p:grpSpPr>
          <a:xfrm>
            <a:off x="1041409" y="1406530"/>
            <a:ext cx="4082902" cy="2806887"/>
            <a:chOff x="382773" y="1462030"/>
            <a:chExt cx="4082902" cy="2806887"/>
          </a:xfrm>
        </p:grpSpPr>
        <p:sp>
          <p:nvSpPr>
            <p:cNvPr id="7" name="Scroll: Horizontal 6">
              <a:extLst>
                <a:ext uri="{FF2B5EF4-FFF2-40B4-BE49-F238E27FC236}">
                  <a16:creationId xmlns:a16="http://schemas.microsoft.com/office/drawing/2014/main" id="{C6B0BFB1-9D7E-E9D5-D6C5-C7C432E2AB0A}"/>
                </a:ext>
              </a:extLst>
            </p:cNvPr>
            <p:cNvSpPr/>
            <p:nvPr/>
          </p:nvSpPr>
          <p:spPr>
            <a:xfrm>
              <a:off x="382773" y="1462030"/>
              <a:ext cx="4082902" cy="2806887"/>
            </a:xfrm>
            <a:prstGeom prst="horizontalScroll">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53F39A0-ACA6-575A-517B-4B3670D95466}"/>
                </a:ext>
              </a:extLst>
            </p:cNvPr>
            <p:cNvSpPr txBox="1"/>
            <p:nvPr/>
          </p:nvSpPr>
          <p:spPr>
            <a:xfrm>
              <a:off x="1254642" y="2283789"/>
              <a:ext cx="3074122" cy="1107996"/>
            </a:xfrm>
            <a:prstGeom prst="rect">
              <a:avLst/>
            </a:prstGeom>
            <a:noFill/>
          </p:spPr>
          <p:txBody>
            <a:bodyPr wrap="square" rtlCol="0">
              <a:spAutoFit/>
            </a:bodyPr>
            <a:lstStyle/>
            <a:p>
              <a:r>
                <a:rPr lang="en-GB" sz="6600" dirty="0">
                  <a:solidFill>
                    <a:schemeClr val="bg1"/>
                  </a:solidFill>
                </a:rPr>
                <a:t>DUTY</a:t>
              </a:r>
            </a:p>
          </p:txBody>
        </p:sp>
      </p:grpSp>
      <p:grpSp>
        <p:nvGrpSpPr>
          <p:cNvPr id="13" name="Group 12">
            <a:extLst>
              <a:ext uri="{FF2B5EF4-FFF2-40B4-BE49-F238E27FC236}">
                <a16:creationId xmlns:a16="http://schemas.microsoft.com/office/drawing/2014/main" id="{777248FB-076F-0B05-DD95-0E4FA45A72ED}"/>
              </a:ext>
            </a:extLst>
          </p:cNvPr>
          <p:cNvGrpSpPr/>
          <p:nvPr/>
        </p:nvGrpSpPr>
        <p:grpSpPr>
          <a:xfrm rot="20979217">
            <a:off x="7609966" y="2653602"/>
            <a:ext cx="5630812" cy="3459247"/>
            <a:chOff x="3440073" y="3219594"/>
            <a:chExt cx="5630812" cy="3459247"/>
          </a:xfrm>
          <a:solidFill>
            <a:schemeClr val="accent4">
              <a:lumMod val="75000"/>
            </a:schemeClr>
          </a:solidFill>
        </p:grpSpPr>
        <p:sp>
          <p:nvSpPr>
            <p:cNvPr id="5" name="Lightning Bolt 4">
              <a:extLst>
                <a:ext uri="{FF2B5EF4-FFF2-40B4-BE49-F238E27FC236}">
                  <a16:creationId xmlns:a16="http://schemas.microsoft.com/office/drawing/2014/main" id="{E5B7E1A6-22DC-FD98-4E91-6A572ACB0C6C}"/>
                </a:ext>
              </a:extLst>
            </p:cNvPr>
            <p:cNvSpPr/>
            <p:nvPr/>
          </p:nvSpPr>
          <p:spPr>
            <a:xfrm rot="16871379">
              <a:off x="3704709" y="2954958"/>
              <a:ext cx="3459247" cy="3988519"/>
            </a:xfrm>
            <a:prstGeom prst="lightningBol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B52C6FD-A694-69EA-715C-49A6F6E74AAE}"/>
                </a:ext>
              </a:extLst>
            </p:cNvPr>
            <p:cNvSpPr txBox="1"/>
            <p:nvPr/>
          </p:nvSpPr>
          <p:spPr>
            <a:xfrm>
              <a:off x="3669546" y="4746449"/>
              <a:ext cx="5401339" cy="707886"/>
            </a:xfrm>
            <a:prstGeom prst="rect">
              <a:avLst/>
            </a:prstGeom>
            <a:noFill/>
          </p:spPr>
          <p:txBody>
            <a:bodyPr wrap="square" rtlCol="0">
              <a:spAutoFit/>
            </a:bodyPr>
            <a:lstStyle/>
            <a:p>
              <a:r>
                <a:rPr lang="en-GB" sz="4000"/>
                <a:t>POWER</a:t>
              </a:r>
            </a:p>
          </p:txBody>
        </p:sp>
      </p:grpSp>
      <p:sp>
        <p:nvSpPr>
          <p:cNvPr id="2" name="TextBox 1">
            <a:extLst>
              <a:ext uri="{FF2B5EF4-FFF2-40B4-BE49-F238E27FC236}">
                <a16:creationId xmlns:a16="http://schemas.microsoft.com/office/drawing/2014/main" id="{3C5007E9-1BBD-F39C-6387-F06F4380B998}"/>
              </a:ext>
            </a:extLst>
          </p:cNvPr>
          <p:cNvSpPr txBox="1"/>
          <p:nvPr/>
        </p:nvSpPr>
        <p:spPr>
          <a:xfrm>
            <a:off x="1913278" y="4343599"/>
            <a:ext cx="4559959" cy="2246769"/>
          </a:xfrm>
          <a:prstGeom prst="rect">
            <a:avLst/>
          </a:prstGeom>
          <a:noFill/>
        </p:spPr>
        <p:txBody>
          <a:bodyPr wrap="square" rtlCol="0">
            <a:spAutoFit/>
          </a:bodyPr>
          <a:lstStyle/>
          <a:p>
            <a:pPr algn="ctr"/>
            <a:r>
              <a:rPr lang="en-GB" sz="2800" i="1" dirty="0"/>
              <a:t>‘local government has 170 statutory duties across a wide</a:t>
            </a:r>
          </a:p>
          <a:p>
            <a:pPr algn="ctr"/>
            <a:r>
              <a:rPr lang="en-GB" sz="2800" i="1" dirty="0"/>
              <a:t>range of interrelated areas concerning rural land.’ </a:t>
            </a:r>
            <a:r>
              <a:rPr lang="en-GB" sz="2800" dirty="0"/>
              <a:t>Savills/LGA 2011</a:t>
            </a:r>
          </a:p>
        </p:txBody>
      </p:sp>
      <p:sp>
        <p:nvSpPr>
          <p:cNvPr id="15" name="Title 1">
            <a:extLst>
              <a:ext uri="{FF2B5EF4-FFF2-40B4-BE49-F238E27FC236}">
                <a16:creationId xmlns:a16="http://schemas.microsoft.com/office/drawing/2014/main" id="{1370F92E-EF43-BBD5-D1D5-01C2F9F2DAB5}"/>
              </a:ext>
            </a:extLst>
          </p:cNvPr>
          <p:cNvSpPr>
            <a:spLocks noGrp="1"/>
          </p:cNvSpPr>
          <p:nvPr>
            <p:ph type="title"/>
          </p:nvPr>
        </p:nvSpPr>
        <p:spPr>
          <a:xfrm>
            <a:off x="3325258" y="427037"/>
            <a:ext cx="5541484" cy="846730"/>
          </a:xfrm>
        </p:spPr>
        <p:txBody>
          <a:bodyPr>
            <a:normAutofit/>
          </a:bodyPr>
          <a:lstStyle/>
          <a:p>
            <a:r>
              <a:rPr lang="en-GB" sz="3200" b="1" dirty="0">
                <a:solidFill>
                  <a:srgbClr val="127200"/>
                </a:solidFill>
                <a:latin typeface="Arial" panose="020B0604020202020204" pitchFamily="34" charset="0"/>
                <a:cs typeface="Arial" panose="020B0604020202020204" pitchFamily="34" charset="0"/>
              </a:rPr>
              <a:t>QUIZ – LA Powers &amp; Duties</a:t>
            </a:r>
          </a:p>
        </p:txBody>
      </p:sp>
      <p:grpSp>
        <p:nvGrpSpPr>
          <p:cNvPr id="16" name="Group 15">
            <a:extLst>
              <a:ext uri="{FF2B5EF4-FFF2-40B4-BE49-F238E27FC236}">
                <a16:creationId xmlns:a16="http://schemas.microsoft.com/office/drawing/2014/main" id="{932D1EB2-BE07-780B-93EE-9DF46FE58815}"/>
              </a:ext>
            </a:extLst>
          </p:cNvPr>
          <p:cNvGrpSpPr/>
          <p:nvPr/>
        </p:nvGrpSpPr>
        <p:grpSpPr>
          <a:xfrm>
            <a:off x="5692973" y="1403949"/>
            <a:ext cx="3563220" cy="2630494"/>
            <a:chOff x="7909966" y="2259472"/>
            <a:chExt cx="3563220" cy="2630494"/>
          </a:xfrm>
          <a:solidFill>
            <a:schemeClr val="bg1">
              <a:lumMod val="65000"/>
            </a:schemeClr>
          </a:solidFill>
        </p:grpSpPr>
        <p:sp>
          <p:nvSpPr>
            <p:cNvPr id="17" name="Speech Bubble: Oval 16">
              <a:extLst>
                <a:ext uri="{FF2B5EF4-FFF2-40B4-BE49-F238E27FC236}">
                  <a16:creationId xmlns:a16="http://schemas.microsoft.com/office/drawing/2014/main" id="{BEA0F28C-7F03-3B2E-D4DC-BD2B3F77DE35}"/>
                </a:ext>
              </a:extLst>
            </p:cNvPr>
            <p:cNvSpPr/>
            <p:nvPr/>
          </p:nvSpPr>
          <p:spPr>
            <a:xfrm>
              <a:off x="7909966" y="2259472"/>
              <a:ext cx="3563220" cy="2630494"/>
            </a:xfrm>
            <a:prstGeom prst="wedgeEllipseCallou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A53024B-CE86-644F-3E42-EB347816605B}"/>
                </a:ext>
              </a:extLst>
            </p:cNvPr>
            <p:cNvSpPr txBox="1"/>
            <p:nvPr/>
          </p:nvSpPr>
          <p:spPr>
            <a:xfrm>
              <a:off x="8260711" y="3159220"/>
              <a:ext cx="3108249" cy="830997"/>
            </a:xfrm>
            <a:prstGeom prst="rect">
              <a:avLst/>
            </a:prstGeom>
            <a:grpFill/>
          </p:spPr>
          <p:txBody>
            <a:bodyPr wrap="square" rtlCol="0">
              <a:spAutoFit/>
            </a:bodyPr>
            <a:lstStyle/>
            <a:p>
              <a:r>
                <a:rPr lang="en-GB" sz="4800">
                  <a:solidFill>
                    <a:schemeClr val="bg1"/>
                  </a:solidFill>
                </a:rPr>
                <a:t>INFLUENCE</a:t>
              </a:r>
            </a:p>
          </p:txBody>
        </p:sp>
      </p:grpSp>
    </p:spTree>
    <p:extLst>
      <p:ext uri="{BB962C8B-B14F-4D97-AF65-F5344CB8AC3E}">
        <p14:creationId xmlns:p14="http://schemas.microsoft.com/office/powerpoint/2010/main" val="8411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CE809-FFC8-BBFC-77EF-DFB7BB8FC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DF954-B983-23B7-B21F-00A18A0EA5F0}"/>
              </a:ext>
            </a:extLst>
          </p:cNvPr>
          <p:cNvSpPr>
            <a:spLocks noGrp="1"/>
          </p:cNvSpPr>
          <p:nvPr>
            <p:ph type="title"/>
          </p:nvPr>
        </p:nvSpPr>
        <p:spPr>
          <a:xfrm>
            <a:off x="2108200" y="206813"/>
            <a:ext cx="7696200" cy="1102640"/>
          </a:xfrm>
        </p:spPr>
        <p:txBody>
          <a:bodyPr>
            <a:normAutofit/>
          </a:bodyPr>
          <a:lstStyle/>
          <a:p>
            <a:pPr algn="ctr"/>
            <a:r>
              <a:rPr lang="en-GB" sz="3600" b="1" kern="0">
                <a:solidFill>
                  <a:srgbClr val="006600"/>
                </a:solidFill>
                <a:latin typeface="Arial"/>
              </a:rPr>
              <a:t>Who is responsible for action?</a:t>
            </a:r>
            <a:br>
              <a:rPr lang="en-GB" sz="3600" b="1" kern="0">
                <a:solidFill>
                  <a:srgbClr val="006600"/>
                </a:solidFill>
                <a:latin typeface="Arial"/>
              </a:rPr>
            </a:br>
            <a:r>
              <a:rPr lang="en-GB" sz="3600" b="1" kern="0">
                <a:solidFill>
                  <a:srgbClr val="006600"/>
                </a:solidFill>
                <a:latin typeface="Arial"/>
              </a:rPr>
              <a:t>Sphere of influence</a:t>
            </a:r>
          </a:p>
        </p:txBody>
      </p:sp>
      <p:sp>
        <p:nvSpPr>
          <p:cNvPr id="6" name="TextBox 5">
            <a:extLst>
              <a:ext uri="{FF2B5EF4-FFF2-40B4-BE49-F238E27FC236}">
                <a16:creationId xmlns:a16="http://schemas.microsoft.com/office/drawing/2014/main" id="{B0AD92BC-7D88-EAF9-86FF-54C636631834}"/>
              </a:ext>
            </a:extLst>
          </p:cNvPr>
          <p:cNvSpPr txBox="1"/>
          <p:nvPr/>
        </p:nvSpPr>
        <p:spPr>
          <a:xfrm>
            <a:off x="8996493" y="6568287"/>
            <a:ext cx="1941809" cy="246221"/>
          </a:xfrm>
          <a:prstGeom prst="rect">
            <a:avLst/>
          </a:prstGeom>
          <a:noFill/>
        </p:spPr>
        <p:txBody>
          <a:bodyPr wrap="square">
            <a:spAutoFit/>
          </a:bodyPr>
          <a:lstStyle/>
          <a:p>
            <a:r>
              <a:rPr lang="en-GB" sz="1000">
                <a:solidFill>
                  <a:srgbClr val="000000"/>
                </a:solidFill>
                <a:latin typeface="Arial"/>
                <a:ea typeface="ＭＳ Ｐゴシック"/>
              </a:rPr>
              <a:t>Graphic adapted from GMCA</a:t>
            </a:r>
          </a:p>
        </p:txBody>
      </p:sp>
      <p:graphicFrame>
        <p:nvGraphicFramePr>
          <p:cNvPr id="7" name="Diagram 6">
            <a:extLst>
              <a:ext uri="{FF2B5EF4-FFF2-40B4-BE49-F238E27FC236}">
                <a16:creationId xmlns:a16="http://schemas.microsoft.com/office/drawing/2014/main" id="{307D09DB-9D64-B90F-34B0-AC400982F326}"/>
              </a:ext>
            </a:extLst>
          </p:cNvPr>
          <p:cNvGraphicFramePr/>
          <p:nvPr/>
        </p:nvGraphicFramePr>
        <p:xfrm>
          <a:off x="3994696" y="1142851"/>
          <a:ext cx="8524607" cy="5548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62B13211-971F-6AB7-2498-8CFA2AEFB81A}"/>
              </a:ext>
            </a:extLst>
          </p:cNvPr>
          <p:cNvGraphicFramePr/>
          <p:nvPr/>
        </p:nvGraphicFramePr>
        <p:xfrm>
          <a:off x="0" y="1562493"/>
          <a:ext cx="6700875" cy="47092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6307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8436-5A31-A17B-7DF4-155CE1C63DAB}"/>
              </a:ext>
            </a:extLst>
          </p:cNvPr>
          <p:cNvSpPr>
            <a:spLocks noGrp="1"/>
          </p:cNvSpPr>
          <p:nvPr>
            <p:ph type="title"/>
          </p:nvPr>
        </p:nvSpPr>
        <p:spPr>
          <a:xfrm>
            <a:off x="2108200" y="206813"/>
            <a:ext cx="7696200" cy="1102640"/>
          </a:xfrm>
        </p:spPr>
        <p:txBody>
          <a:bodyPr>
            <a:normAutofit/>
          </a:bodyPr>
          <a:lstStyle/>
          <a:p>
            <a:pPr algn="ctr"/>
            <a:r>
              <a:rPr lang="en-GB" sz="3600" b="1" kern="0">
                <a:solidFill>
                  <a:srgbClr val="006600"/>
                </a:solidFill>
                <a:latin typeface="Arial"/>
              </a:rPr>
              <a:t>Who is responsible for action?</a:t>
            </a:r>
            <a:br>
              <a:rPr lang="en-GB" sz="3600" b="1" kern="0">
                <a:solidFill>
                  <a:srgbClr val="006600"/>
                </a:solidFill>
                <a:latin typeface="Arial"/>
              </a:rPr>
            </a:br>
            <a:r>
              <a:rPr lang="en-GB" sz="3600" b="1" kern="0">
                <a:solidFill>
                  <a:srgbClr val="006600"/>
                </a:solidFill>
                <a:latin typeface="Arial"/>
              </a:rPr>
              <a:t>Sphere of influence</a:t>
            </a:r>
          </a:p>
        </p:txBody>
      </p:sp>
      <p:sp>
        <p:nvSpPr>
          <p:cNvPr id="6" name="TextBox 5">
            <a:extLst>
              <a:ext uri="{FF2B5EF4-FFF2-40B4-BE49-F238E27FC236}">
                <a16:creationId xmlns:a16="http://schemas.microsoft.com/office/drawing/2014/main" id="{69CBB96B-4BFB-F2E5-D067-886F432D219F}"/>
              </a:ext>
            </a:extLst>
          </p:cNvPr>
          <p:cNvSpPr txBox="1"/>
          <p:nvPr/>
        </p:nvSpPr>
        <p:spPr>
          <a:xfrm>
            <a:off x="8996493" y="6568287"/>
            <a:ext cx="1941809" cy="246221"/>
          </a:xfrm>
          <a:prstGeom prst="rect">
            <a:avLst/>
          </a:prstGeom>
          <a:noFill/>
        </p:spPr>
        <p:txBody>
          <a:bodyPr wrap="square">
            <a:spAutoFit/>
          </a:bodyPr>
          <a:lstStyle/>
          <a:p>
            <a:r>
              <a:rPr lang="en-GB" sz="1000">
                <a:solidFill>
                  <a:srgbClr val="000000"/>
                </a:solidFill>
                <a:latin typeface="Arial"/>
                <a:ea typeface="ＭＳ Ｐゴシック"/>
              </a:rPr>
              <a:t>Graphic adapted from GMCA</a:t>
            </a:r>
          </a:p>
        </p:txBody>
      </p:sp>
      <p:sp>
        <p:nvSpPr>
          <p:cNvPr id="4" name="Content Placeholder 2">
            <a:extLst>
              <a:ext uri="{FF2B5EF4-FFF2-40B4-BE49-F238E27FC236}">
                <a16:creationId xmlns:a16="http://schemas.microsoft.com/office/drawing/2014/main" id="{EE27DD03-12DB-D86B-A15F-2B97805DEB7C}"/>
              </a:ext>
            </a:extLst>
          </p:cNvPr>
          <p:cNvSpPr>
            <a:spLocks noGrp="1"/>
          </p:cNvSpPr>
          <p:nvPr>
            <p:ph idx="1"/>
          </p:nvPr>
        </p:nvSpPr>
        <p:spPr>
          <a:xfrm>
            <a:off x="174034" y="1309453"/>
            <a:ext cx="5451107" cy="5548547"/>
          </a:xfrm>
          <a:solidFill>
            <a:schemeClr val="bg1"/>
          </a:solidFill>
        </p:spPr>
        <p:txBody>
          <a:bodyPr vert="horz" lIns="91440" tIns="45720" rIns="91440" bIns="45720" rtlCol="0" anchor="t">
            <a:normAutofit fontScale="70000" lnSpcReduction="20000"/>
          </a:bodyPr>
          <a:lstStyle/>
          <a:p>
            <a:pPr lvl="0">
              <a:lnSpc>
                <a:spcPct val="120000"/>
              </a:lnSpc>
              <a:spcBef>
                <a:spcPts val="0"/>
              </a:spcBef>
              <a:spcAft>
                <a:spcPts val="600"/>
              </a:spcAft>
            </a:pPr>
            <a:r>
              <a:rPr lang="en-GB" b="1" dirty="0">
                <a:highlight>
                  <a:srgbClr val="FFFF00"/>
                </a:highlight>
              </a:rPr>
              <a:t>F. Involving, Engaging &amp; Communicating: </a:t>
            </a:r>
            <a:r>
              <a:rPr lang="en-GB" dirty="0"/>
              <a:t>Translating global &amp; national policy &amp; targets for local relevance, raising awareness with stakeholders &amp; supporting communities</a:t>
            </a:r>
          </a:p>
          <a:p>
            <a:pPr lvl="0">
              <a:lnSpc>
                <a:spcPct val="120000"/>
              </a:lnSpc>
              <a:spcBef>
                <a:spcPts val="0"/>
              </a:spcBef>
              <a:spcAft>
                <a:spcPts val="600"/>
              </a:spcAft>
            </a:pPr>
            <a:r>
              <a:rPr lang="en-GB" b="1" dirty="0">
                <a:highlight>
                  <a:srgbClr val="FFFF00"/>
                </a:highlight>
              </a:rPr>
              <a:t>E. Partnership: </a:t>
            </a:r>
            <a:r>
              <a:rPr lang="en-GB" dirty="0"/>
              <a:t>Leading, bringing people &amp; organisations together, coordinating, supporting others &amp; joining partnerships</a:t>
            </a:r>
          </a:p>
          <a:p>
            <a:pPr lvl="0">
              <a:lnSpc>
                <a:spcPct val="120000"/>
              </a:lnSpc>
              <a:spcBef>
                <a:spcPts val="0"/>
              </a:spcBef>
              <a:spcAft>
                <a:spcPts val="600"/>
              </a:spcAft>
            </a:pPr>
            <a:r>
              <a:rPr lang="en-GB" b="1" dirty="0">
                <a:highlight>
                  <a:srgbClr val="FFFF00"/>
                </a:highlight>
              </a:rPr>
              <a:t>D. Showcasing: </a:t>
            </a:r>
            <a:r>
              <a:rPr lang="en-GB" dirty="0"/>
              <a:t>innovating, piloting, demonstrating &amp; sharing practice, scaling &amp; replicating.</a:t>
            </a:r>
          </a:p>
          <a:p>
            <a:pPr lvl="0">
              <a:lnSpc>
                <a:spcPct val="120000"/>
              </a:lnSpc>
              <a:spcBef>
                <a:spcPts val="0"/>
              </a:spcBef>
              <a:spcAft>
                <a:spcPts val="600"/>
              </a:spcAft>
            </a:pPr>
            <a:r>
              <a:rPr lang="en-GB" b="1" dirty="0">
                <a:highlight>
                  <a:srgbClr val="FFFF00"/>
                </a:highlight>
              </a:rPr>
              <a:t>C. Place shaping: </a:t>
            </a:r>
            <a:r>
              <a:rPr lang="en-GB" dirty="0"/>
              <a:t>using powers to control development &amp; transport</a:t>
            </a:r>
          </a:p>
          <a:p>
            <a:pPr lvl="0">
              <a:lnSpc>
                <a:spcPct val="120000"/>
              </a:lnSpc>
              <a:spcBef>
                <a:spcPts val="0"/>
              </a:spcBef>
              <a:spcAft>
                <a:spcPts val="600"/>
              </a:spcAft>
            </a:pPr>
            <a:r>
              <a:rPr lang="en-GB" b="1" dirty="0">
                <a:highlight>
                  <a:srgbClr val="FFFF00"/>
                </a:highlight>
              </a:rPr>
              <a:t>B. Procurement</a:t>
            </a:r>
            <a:r>
              <a:rPr lang="en-GB" dirty="0">
                <a:highlight>
                  <a:srgbClr val="FFFF00"/>
                </a:highlight>
              </a:rPr>
              <a:t>, </a:t>
            </a:r>
            <a:r>
              <a:rPr lang="en-GB" dirty="0"/>
              <a:t>commissioning &amp; commercialisation</a:t>
            </a:r>
          </a:p>
          <a:p>
            <a:pPr lvl="0">
              <a:lnSpc>
                <a:spcPct val="120000"/>
              </a:lnSpc>
              <a:spcBef>
                <a:spcPts val="0"/>
              </a:spcBef>
              <a:spcAft>
                <a:spcPts val="600"/>
              </a:spcAft>
            </a:pPr>
            <a:r>
              <a:rPr lang="en-GB" b="1" dirty="0">
                <a:highlight>
                  <a:srgbClr val="FFFF00"/>
                </a:highlight>
              </a:rPr>
              <a:t>A. Direct Control: </a:t>
            </a:r>
            <a:r>
              <a:rPr lang="en-GB" dirty="0"/>
              <a:t>land management, buildings, operations</a:t>
            </a:r>
          </a:p>
          <a:p>
            <a:pPr marL="342900" indent="-342900"/>
            <a:endParaRPr lang="en-GB" dirty="0">
              <a:ea typeface="Calibri"/>
              <a:cs typeface="Calibri"/>
            </a:endParaRPr>
          </a:p>
        </p:txBody>
      </p:sp>
      <p:graphicFrame>
        <p:nvGraphicFramePr>
          <p:cNvPr id="7" name="Diagram 6">
            <a:extLst>
              <a:ext uri="{FF2B5EF4-FFF2-40B4-BE49-F238E27FC236}">
                <a16:creationId xmlns:a16="http://schemas.microsoft.com/office/drawing/2014/main" id="{94AACDD7-C0C0-09CD-3E26-888B9D248FE9}"/>
              </a:ext>
            </a:extLst>
          </p:cNvPr>
          <p:cNvGraphicFramePr/>
          <p:nvPr/>
        </p:nvGraphicFramePr>
        <p:xfrm>
          <a:off x="3994696" y="1142851"/>
          <a:ext cx="8524607" cy="5548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831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different colored circles&#10;&#10;AI-generated content may be incorrect.">
            <a:extLst>
              <a:ext uri="{FF2B5EF4-FFF2-40B4-BE49-F238E27FC236}">
                <a16:creationId xmlns:a16="http://schemas.microsoft.com/office/drawing/2014/main" id="{D54332D0-A472-AD3B-7661-F11141E77484}"/>
              </a:ext>
            </a:extLst>
          </p:cNvPr>
          <p:cNvPicPr>
            <a:picLocks noChangeAspect="1"/>
          </p:cNvPicPr>
          <p:nvPr/>
        </p:nvPicPr>
        <p:blipFill>
          <a:blip r:embed="rId3"/>
          <a:stretch>
            <a:fillRect/>
          </a:stretch>
        </p:blipFill>
        <p:spPr>
          <a:xfrm>
            <a:off x="1598364" y="1728747"/>
            <a:ext cx="9493738" cy="3753043"/>
          </a:xfrm>
          <a:prstGeom prst="rect">
            <a:avLst/>
          </a:prstGeom>
        </p:spPr>
      </p:pic>
      <p:sp>
        <p:nvSpPr>
          <p:cNvPr id="7" name="TextBox 6">
            <a:extLst>
              <a:ext uri="{FF2B5EF4-FFF2-40B4-BE49-F238E27FC236}">
                <a16:creationId xmlns:a16="http://schemas.microsoft.com/office/drawing/2014/main" id="{EDCDC57A-C2EF-B431-B424-E7976729C27F}"/>
              </a:ext>
            </a:extLst>
          </p:cNvPr>
          <p:cNvSpPr txBox="1"/>
          <p:nvPr/>
        </p:nvSpPr>
        <p:spPr>
          <a:xfrm>
            <a:off x="1833825" y="5888782"/>
            <a:ext cx="9022815" cy="369332"/>
          </a:xfrm>
          <a:prstGeom prst="rect">
            <a:avLst/>
          </a:prstGeom>
          <a:noFill/>
        </p:spPr>
        <p:txBody>
          <a:bodyPr wrap="square" rtlCol="0">
            <a:spAutoFit/>
          </a:bodyPr>
          <a:lstStyle/>
          <a:p>
            <a:r>
              <a:rPr lang="en-GB" dirty="0">
                <a:hlinkClick r:id="rId4"/>
              </a:rPr>
              <a:t>Insights on Local Government Delivery of Nature Recovery | Local Government Association</a:t>
            </a:r>
            <a:endParaRPr lang="en-GB" dirty="0"/>
          </a:p>
        </p:txBody>
      </p:sp>
      <p:sp>
        <p:nvSpPr>
          <p:cNvPr id="3" name="Title 1">
            <a:extLst>
              <a:ext uri="{FF2B5EF4-FFF2-40B4-BE49-F238E27FC236}">
                <a16:creationId xmlns:a16="http://schemas.microsoft.com/office/drawing/2014/main" id="{F17D1AE8-6C62-71DC-E3F9-30E627495506}"/>
              </a:ext>
            </a:extLst>
          </p:cNvPr>
          <p:cNvSpPr>
            <a:spLocks noGrp="1"/>
          </p:cNvSpPr>
          <p:nvPr>
            <p:ph type="title"/>
          </p:nvPr>
        </p:nvSpPr>
        <p:spPr>
          <a:xfrm>
            <a:off x="1968303" y="216269"/>
            <a:ext cx="7913477" cy="1336146"/>
          </a:xfrm>
        </p:spPr>
        <p:txBody>
          <a:bodyPr/>
          <a:lstStyle/>
          <a:p>
            <a:pPr algn="ctr"/>
            <a:r>
              <a:rPr lang="en-GB" sz="4000" b="1">
                <a:solidFill>
                  <a:srgbClr val="008000"/>
                </a:solidFill>
                <a:latin typeface="Arial" panose="020B0604020202020204" pitchFamily="34" charset="0"/>
                <a:cs typeface="Arial" panose="020B0604020202020204" pitchFamily="34" charset="0"/>
              </a:rPr>
              <a:t>Optimum delivery of nature recovery by local authorities</a:t>
            </a:r>
          </a:p>
        </p:txBody>
      </p:sp>
    </p:spTree>
    <p:extLst>
      <p:ext uri="{BB962C8B-B14F-4D97-AF65-F5344CB8AC3E}">
        <p14:creationId xmlns:p14="http://schemas.microsoft.com/office/powerpoint/2010/main" val="1476520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571D-83C9-3644-5F1C-69711B906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AED2E-267A-5ED9-1853-5D97EDFB5E84}"/>
              </a:ext>
            </a:extLst>
          </p:cNvPr>
          <p:cNvSpPr>
            <a:spLocks noGrp="1"/>
          </p:cNvSpPr>
          <p:nvPr>
            <p:ph type="ctrTitle"/>
          </p:nvPr>
        </p:nvSpPr>
        <p:spPr>
          <a:xfrm>
            <a:off x="1287192" y="2398466"/>
            <a:ext cx="11322292" cy="1125537"/>
          </a:xfrm>
        </p:spPr>
        <p:txBody>
          <a:bodyPr>
            <a:normAutofit/>
          </a:bodyPr>
          <a:lstStyle/>
          <a:p>
            <a:pPr algn="l"/>
            <a:r>
              <a:rPr lang="en-GB" sz="4000" b="1" kern="0">
                <a:solidFill>
                  <a:srgbClr val="006600"/>
                </a:solidFill>
                <a:latin typeface="Arial"/>
              </a:rPr>
              <a:t>BREAK</a:t>
            </a:r>
          </a:p>
        </p:txBody>
      </p:sp>
      <p:sp>
        <p:nvSpPr>
          <p:cNvPr id="3" name="Subtitle 2">
            <a:extLst>
              <a:ext uri="{FF2B5EF4-FFF2-40B4-BE49-F238E27FC236}">
                <a16:creationId xmlns:a16="http://schemas.microsoft.com/office/drawing/2014/main" id="{6464801B-1810-600B-10B3-02BB304D439B}"/>
              </a:ext>
            </a:extLst>
          </p:cNvPr>
          <p:cNvSpPr>
            <a:spLocks noGrp="1"/>
          </p:cNvSpPr>
          <p:nvPr>
            <p:ph type="subTitle" idx="1"/>
          </p:nvPr>
        </p:nvSpPr>
        <p:spPr>
          <a:xfrm>
            <a:off x="1143271" y="3703320"/>
            <a:ext cx="10583909" cy="2423160"/>
          </a:xfrm>
        </p:spPr>
        <p:txBody>
          <a:bodyPr>
            <a:normAutofit/>
          </a:bodyPr>
          <a:lstStyle/>
          <a:p>
            <a:pPr algn="l">
              <a:lnSpc>
                <a:spcPct val="100000"/>
              </a:lnSpc>
              <a:spcBef>
                <a:spcPct val="0"/>
              </a:spcBef>
            </a:pPr>
            <a:endParaRPr lang="en-GB" sz="3200"/>
          </a:p>
        </p:txBody>
      </p:sp>
    </p:spTree>
    <p:extLst>
      <p:ext uri="{BB962C8B-B14F-4D97-AF65-F5344CB8AC3E}">
        <p14:creationId xmlns:p14="http://schemas.microsoft.com/office/powerpoint/2010/main" val="1647717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99FA23-E435-D4FC-9104-5A17EFA0EE0F}"/>
              </a:ext>
            </a:extLst>
          </p:cNvPr>
          <p:cNvPicPr>
            <a:picLocks noChangeAspect="1"/>
          </p:cNvPicPr>
          <p:nvPr/>
        </p:nvPicPr>
        <p:blipFill>
          <a:blip r:embed="rId3"/>
          <a:stretch>
            <a:fillRect/>
          </a:stretch>
        </p:blipFill>
        <p:spPr>
          <a:xfrm>
            <a:off x="0" y="0"/>
            <a:ext cx="10059877" cy="6858000"/>
          </a:xfrm>
          <a:prstGeom prst="rect">
            <a:avLst/>
          </a:prstGeom>
        </p:spPr>
      </p:pic>
      <p:pic>
        <p:nvPicPr>
          <p:cNvPr id="7" name="Picture 6" descr="LG_Association_RGB.jpg">
            <a:extLst>
              <a:ext uri="{FF2B5EF4-FFF2-40B4-BE49-F238E27FC236}">
                <a16:creationId xmlns:a16="http://schemas.microsoft.com/office/drawing/2014/main" id="{6631D4DC-9235-A44B-E39F-00917292F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1194" y="208903"/>
            <a:ext cx="1694286" cy="1000932"/>
          </a:xfrm>
          <a:prstGeom prst="rect">
            <a:avLst/>
          </a:prstGeom>
        </p:spPr>
      </p:pic>
      <p:pic>
        <p:nvPicPr>
          <p:cNvPr id="8" name="Picture 4">
            <a:extLst>
              <a:ext uri="{FF2B5EF4-FFF2-40B4-BE49-F238E27FC236}">
                <a16:creationId xmlns:a16="http://schemas.microsoft.com/office/drawing/2014/main" id="{F464BEF1-29FE-03D9-C664-C23DBB3B8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884" y="528253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22B9D0A-2125-BE48-4624-E44A82B8B231}"/>
              </a:ext>
            </a:extLst>
          </p:cNvPr>
          <p:cNvSpPr txBox="1">
            <a:spLocks/>
          </p:cNvSpPr>
          <p:nvPr/>
        </p:nvSpPr>
        <p:spPr>
          <a:xfrm>
            <a:off x="2955379" y="1796127"/>
            <a:ext cx="6042661" cy="3827925"/>
          </a:xfrm>
          <a:prstGeom prst="rect">
            <a:avLst/>
          </a:prstGeom>
          <a:solidFill>
            <a:srgbClr val="7030A0"/>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solidFill>
                  <a:schemeClr val="bg1"/>
                </a:solidFill>
                <a:latin typeface="Arial" panose="020B0604020202020204" pitchFamily="34" charset="0"/>
                <a:cs typeface="Arial" panose="020B0604020202020204" pitchFamily="34" charset="0"/>
              </a:rPr>
              <a:t>Purpose of this section</a:t>
            </a:r>
            <a:r>
              <a:rPr lang="en-GB" sz="2400">
                <a:solidFill>
                  <a:schemeClr val="bg1"/>
                </a:solidFill>
                <a:latin typeface="Arial" panose="020B0604020202020204" pitchFamily="34" charset="0"/>
                <a:cs typeface="Arial" panose="020B0604020202020204" pitchFamily="34" charset="0"/>
              </a:rPr>
              <a:t>: </a:t>
            </a:r>
          </a:p>
          <a:p>
            <a:r>
              <a:rPr lang="en-GB" sz="2400">
                <a:solidFill>
                  <a:schemeClr val="bg1"/>
                </a:solidFill>
                <a:latin typeface="Arial" panose="020B0604020202020204" pitchFamily="34" charset="0"/>
                <a:cs typeface="Arial" panose="020B0604020202020204" pitchFamily="34" charset="0"/>
              </a:rPr>
              <a:t>To understand the session objectives in the context of the councils' priorities and explore how nature can help deliver these. </a:t>
            </a:r>
          </a:p>
          <a:p>
            <a:pPr marL="0" indent="0">
              <a:buFont typeface="Arial" panose="020B0604020202020204" pitchFamily="34" charset="0"/>
              <a:buNone/>
            </a:pPr>
            <a:endParaRPr lang="en-GB" sz="24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400" b="1">
                <a:solidFill>
                  <a:schemeClr val="bg1"/>
                </a:solidFill>
                <a:latin typeface="Arial" panose="020B0604020202020204" pitchFamily="34" charset="0"/>
                <a:cs typeface="Arial" panose="020B0604020202020204" pitchFamily="34" charset="0"/>
              </a:rPr>
              <a:t>Output</a:t>
            </a:r>
            <a:r>
              <a:rPr lang="en-GB" sz="2400">
                <a:solidFill>
                  <a:schemeClr val="bg1"/>
                </a:solidFill>
                <a:latin typeface="Arial" panose="020B0604020202020204" pitchFamily="34" charset="0"/>
                <a:cs typeface="Arial" panose="020B0604020202020204" pitchFamily="34" charset="0"/>
              </a:rPr>
              <a:t>: </a:t>
            </a:r>
          </a:p>
          <a:p>
            <a:r>
              <a:rPr lang="en-GB" sz="2400" i="1">
                <a:solidFill>
                  <a:schemeClr val="bg1"/>
                </a:solidFill>
                <a:latin typeface="Arial" panose="020B0604020202020204" pitchFamily="34" charset="0"/>
                <a:cs typeface="Arial" panose="020B0604020202020204" pitchFamily="34" charset="0"/>
              </a:rPr>
              <a:t>Discover </a:t>
            </a:r>
            <a:r>
              <a:rPr lang="en-GB" sz="2400">
                <a:solidFill>
                  <a:schemeClr val="bg1"/>
                </a:solidFill>
                <a:latin typeface="Arial" panose="020B0604020202020204" pitchFamily="34" charset="0"/>
                <a:cs typeface="Arial" panose="020B0604020202020204" pitchFamily="34" charset="0"/>
              </a:rPr>
              <a:t>the connections with your service and </a:t>
            </a:r>
            <a:r>
              <a:rPr lang="en-GB" sz="2400" i="1">
                <a:solidFill>
                  <a:schemeClr val="bg1"/>
                </a:solidFill>
                <a:latin typeface="Arial" panose="020B0604020202020204" pitchFamily="34" charset="0"/>
                <a:cs typeface="Arial" panose="020B0604020202020204" pitchFamily="34" charset="0"/>
              </a:rPr>
              <a:t>define</a:t>
            </a:r>
            <a:r>
              <a:rPr lang="en-GB" sz="2400">
                <a:solidFill>
                  <a:schemeClr val="bg1"/>
                </a:solidFill>
                <a:latin typeface="Arial" panose="020B0604020202020204" pitchFamily="34" charset="0"/>
                <a:cs typeface="Arial" panose="020B0604020202020204" pitchFamily="34" charset="0"/>
              </a:rPr>
              <a:t> opportunities for delivery.</a:t>
            </a:r>
          </a:p>
        </p:txBody>
      </p:sp>
    </p:spTree>
    <p:extLst>
      <p:ext uri="{BB962C8B-B14F-4D97-AF65-F5344CB8AC3E}">
        <p14:creationId xmlns:p14="http://schemas.microsoft.com/office/powerpoint/2010/main" val="2150335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130C-D7C6-AC09-5857-1500DEC1BE31}"/>
              </a:ext>
            </a:extLst>
          </p:cNvPr>
          <p:cNvSpPr>
            <a:spLocks noGrp="1"/>
          </p:cNvSpPr>
          <p:nvPr>
            <p:ph type="title"/>
          </p:nvPr>
        </p:nvSpPr>
        <p:spPr>
          <a:xfrm>
            <a:off x="3003161" y="250917"/>
            <a:ext cx="7005479" cy="868680"/>
          </a:xfrm>
        </p:spPr>
        <p:txBody>
          <a:bodyPr>
            <a:noAutofit/>
          </a:bodyPr>
          <a:lstStyle/>
          <a:p>
            <a:r>
              <a:rPr lang="en-GB" sz="3200" b="1" dirty="0">
                <a:solidFill>
                  <a:srgbClr val="127200"/>
                </a:solidFill>
                <a:latin typeface="Arial" panose="020B0604020202020204" pitchFamily="34" charset="0"/>
                <a:cs typeface="Arial" panose="020B0604020202020204" pitchFamily="34" charset="0"/>
              </a:rPr>
              <a:t>Councils Corporate Plan</a:t>
            </a:r>
          </a:p>
        </p:txBody>
      </p:sp>
    </p:spTree>
    <p:extLst>
      <p:ext uri="{BB962C8B-B14F-4D97-AF65-F5344CB8AC3E}">
        <p14:creationId xmlns:p14="http://schemas.microsoft.com/office/powerpoint/2010/main" val="3238300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BA0F-FB4F-1C23-B47F-207B63A0D2A8}"/>
              </a:ext>
            </a:extLst>
          </p:cNvPr>
          <p:cNvSpPr>
            <a:spLocks noGrp="1"/>
          </p:cNvSpPr>
          <p:nvPr>
            <p:ph type="title"/>
          </p:nvPr>
        </p:nvSpPr>
        <p:spPr>
          <a:xfrm>
            <a:off x="1728216" y="0"/>
            <a:ext cx="8257032" cy="1325563"/>
          </a:xfrm>
        </p:spPr>
        <p:txBody>
          <a:bodyPr>
            <a:normAutofit/>
          </a:bodyPr>
          <a:lstStyle/>
          <a:p>
            <a:pPr algn="ctr"/>
            <a:r>
              <a:rPr lang="en-GB" sz="3200" b="1" dirty="0">
                <a:solidFill>
                  <a:srgbClr val="008000"/>
                </a:solidFill>
                <a:latin typeface="Arial"/>
                <a:cs typeface="Arial"/>
              </a:rPr>
              <a:t>Exercise - how can nature help our corporate priorities?</a:t>
            </a:r>
            <a:endParaRPr lang="en-GB" sz="3200" dirty="0"/>
          </a:p>
        </p:txBody>
      </p:sp>
      <p:graphicFrame>
        <p:nvGraphicFramePr>
          <p:cNvPr id="8" name="Table 7">
            <a:extLst>
              <a:ext uri="{FF2B5EF4-FFF2-40B4-BE49-F238E27FC236}">
                <a16:creationId xmlns:a16="http://schemas.microsoft.com/office/drawing/2014/main" id="{A76A055A-C817-52BF-B0CE-22E55D2C457E}"/>
              </a:ext>
            </a:extLst>
          </p:cNvPr>
          <p:cNvGraphicFramePr>
            <a:graphicFrameLocks noGrp="1"/>
          </p:cNvGraphicFramePr>
          <p:nvPr>
            <p:extLst>
              <p:ext uri="{D42A27DB-BD31-4B8C-83A1-F6EECF244321}">
                <p14:modId xmlns:p14="http://schemas.microsoft.com/office/powerpoint/2010/main" val="2722082081"/>
              </p:ext>
            </p:extLst>
          </p:nvPr>
        </p:nvGraphicFramePr>
        <p:xfrm>
          <a:off x="548640" y="1653190"/>
          <a:ext cx="11126471" cy="3685732"/>
        </p:xfrm>
        <a:graphic>
          <a:graphicData uri="http://schemas.openxmlformats.org/drawingml/2006/table">
            <a:tbl>
              <a:tblPr firstRow="1" bandRow="1">
                <a:tableStyleId>{F2DE63D5-997A-4646-A377-4702673A728D}</a:tableStyleId>
              </a:tblPr>
              <a:tblGrid>
                <a:gridCol w="5484624">
                  <a:extLst>
                    <a:ext uri="{9D8B030D-6E8A-4147-A177-3AD203B41FA5}">
                      <a16:colId xmlns:a16="http://schemas.microsoft.com/office/drawing/2014/main" val="316280273"/>
                    </a:ext>
                  </a:extLst>
                </a:gridCol>
                <a:gridCol w="5641847">
                  <a:extLst>
                    <a:ext uri="{9D8B030D-6E8A-4147-A177-3AD203B41FA5}">
                      <a16:colId xmlns:a16="http://schemas.microsoft.com/office/drawing/2014/main" val="1993320919"/>
                    </a:ext>
                  </a:extLst>
                </a:gridCol>
              </a:tblGrid>
              <a:tr h="197446">
                <a:tc>
                  <a:txBody>
                    <a:bodyPr/>
                    <a:lstStyle/>
                    <a:p>
                      <a:r>
                        <a:rPr lang="en-GB" sz="2400">
                          <a:latin typeface="+mn-lt"/>
                        </a:rPr>
                        <a:t>CORPORATE 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none" strike="noStrike" dirty="0">
                          <a:solidFill>
                            <a:srgbClr val="127200"/>
                          </a:solidFill>
                          <a:effectLst/>
                        </a:rPr>
                        <a:t>How can nature help deliver these priorities?</a:t>
                      </a:r>
                      <a:endParaRPr lang="en-GB" sz="2400" dirty="0">
                        <a:solidFill>
                          <a:srgbClr val="127200"/>
                        </a:solidFill>
                      </a:endParaRPr>
                    </a:p>
                  </a:txBody>
                  <a:tcPr/>
                </a:tc>
                <a:extLst>
                  <a:ext uri="{0D108BD9-81ED-4DB2-BD59-A6C34878D82A}">
                    <a16:rowId xmlns:a16="http://schemas.microsoft.com/office/drawing/2014/main" val="3012152160"/>
                  </a:ext>
                </a:extLst>
              </a:tr>
              <a:tr h="691048">
                <a:tc>
                  <a:txBody>
                    <a:bodyPr/>
                    <a:lstStyle/>
                    <a:p>
                      <a:pPr marL="342900" indent="-342900">
                        <a:buFont typeface="+mj-lt"/>
                        <a:buAutoNum type="arabicPeriod"/>
                      </a:pPr>
                      <a:r>
                        <a:rPr lang="en-GB" sz="2600" dirty="0">
                          <a:latin typeface="+mn-lt"/>
                        </a:rPr>
                        <a:t>Children and young people thrive</a:t>
                      </a:r>
                    </a:p>
                  </a:txBody>
                  <a:tcPr/>
                </a:tc>
                <a:tc>
                  <a:txBody>
                    <a:bodyPr/>
                    <a:lstStyle/>
                    <a:p>
                      <a:endParaRPr lang="en-GB" sz="2600"/>
                    </a:p>
                  </a:txBody>
                  <a:tcPr/>
                </a:tc>
                <a:extLst>
                  <a:ext uri="{0D108BD9-81ED-4DB2-BD59-A6C34878D82A}">
                    <a16:rowId xmlns:a16="http://schemas.microsoft.com/office/drawing/2014/main" val="2328596317"/>
                  </a:ext>
                </a:extLst>
              </a:tr>
              <a:tr h="749808">
                <a:tc>
                  <a:txBody>
                    <a:bodyPr/>
                    <a:lstStyle/>
                    <a:p>
                      <a:pPr marL="342900" indent="-342900">
                        <a:buFont typeface="+mj-lt"/>
                        <a:buAutoNum type="arabicPeriod" startAt="2"/>
                      </a:pPr>
                      <a:r>
                        <a:rPr lang="en-GB" sz="2600">
                          <a:latin typeface="+mn-lt"/>
                        </a:rPr>
                        <a:t>Strong, healthy communities that care</a:t>
                      </a:r>
                      <a:endParaRPr lang="en-GB" sz="2600" dirty="0">
                        <a:latin typeface="+mn-lt"/>
                      </a:endParaRPr>
                    </a:p>
                  </a:txBody>
                  <a:tcPr/>
                </a:tc>
                <a:tc>
                  <a:txBody>
                    <a:bodyPr/>
                    <a:lstStyle/>
                    <a:p>
                      <a:endParaRPr lang="en-GB" sz="2600">
                        <a:highlight>
                          <a:srgbClr val="FFFF00"/>
                        </a:highlight>
                      </a:endParaRPr>
                    </a:p>
                  </a:txBody>
                  <a:tcPr/>
                </a:tc>
                <a:extLst>
                  <a:ext uri="{0D108BD9-81ED-4DB2-BD59-A6C34878D82A}">
                    <a16:rowId xmlns:a16="http://schemas.microsoft.com/office/drawing/2014/main" val="334629269"/>
                  </a:ext>
                </a:extLst>
              </a:tr>
              <a:tr h="643902">
                <a:tc>
                  <a:txBody>
                    <a:bodyPr/>
                    <a:lstStyle/>
                    <a:p>
                      <a:pPr marL="342900" indent="-342900">
                        <a:buFont typeface="+mj-lt"/>
                        <a:buAutoNum type="arabicPeriod" startAt="3"/>
                      </a:pPr>
                      <a:r>
                        <a:rPr lang="en-GB" sz="2600">
                          <a:latin typeface="+mn-lt"/>
                        </a:rPr>
                        <a:t>A place to be proud of</a:t>
                      </a:r>
                      <a:endParaRPr lang="en-GB" sz="2600" dirty="0">
                        <a:latin typeface="+mn-lt"/>
                      </a:endParaRPr>
                    </a:p>
                  </a:txBody>
                  <a:tcPr/>
                </a:tc>
                <a:tc>
                  <a:txBody>
                    <a:bodyPr/>
                    <a:lstStyle/>
                    <a:p>
                      <a:endParaRPr lang="en-GB" sz="2600"/>
                    </a:p>
                  </a:txBody>
                  <a:tcPr/>
                </a:tc>
                <a:extLst>
                  <a:ext uri="{0D108BD9-81ED-4DB2-BD59-A6C34878D82A}">
                    <a16:rowId xmlns:a16="http://schemas.microsoft.com/office/drawing/2014/main" val="2462684485"/>
                  </a:ext>
                </a:extLst>
              </a:tr>
              <a:tr h="643902">
                <a:tc>
                  <a:txBody>
                    <a:bodyPr/>
                    <a:lstStyle/>
                    <a:p>
                      <a:pPr marL="342900" marR="0" lvl="0" indent="-342900" algn="l" rtl="0" eaLnBrk="1" fontAlgn="auto" latinLnBrk="0" hangingPunct="1">
                        <a:lnSpc>
                          <a:spcPct val="100000"/>
                        </a:lnSpc>
                        <a:spcBef>
                          <a:spcPts val="0"/>
                        </a:spcBef>
                        <a:spcAft>
                          <a:spcPts val="0"/>
                        </a:spcAft>
                        <a:buClrTx/>
                        <a:buSzTx/>
                        <a:buFont typeface="+mj-lt"/>
                        <a:buAutoNum type="arabicPeriod" startAt="4"/>
                      </a:pPr>
                      <a:r>
                        <a:rPr lang="en-GB" sz="2600" dirty="0">
                          <a:solidFill>
                            <a:schemeClr val="tx1"/>
                          </a:solidFill>
                          <a:latin typeface="+mn-lt"/>
                        </a:rPr>
                        <a:t>An open, fair sustainable council</a:t>
                      </a:r>
                    </a:p>
                  </a:txBody>
                  <a:tcPr/>
                </a:tc>
                <a:tc>
                  <a:txBody>
                    <a:bodyPr/>
                    <a:lstStyle/>
                    <a:p>
                      <a:endParaRPr lang="en-GB" sz="2600" dirty="0"/>
                    </a:p>
                  </a:txBody>
                  <a:tcPr/>
                </a:tc>
                <a:extLst>
                  <a:ext uri="{0D108BD9-81ED-4DB2-BD59-A6C34878D82A}">
                    <a16:rowId xmlns:a16="http://schemas.microsoft.com/office/drawing/2014/main" val="624859357"/>
                  </a:ext>
                </a:extLst>
              </a:tr>
            </a:tbl>
          </a:graphicData>
        </a:graphic>
      </p:graphicFrame>
    </p:spTree>
    <p:extLst>
      <p:ext uri="{BB962C8B-B14F-4D97-AF65-F5344CB8AC3E}">
        <p14:creationId xmlns:p14="http://schemas.microsoft.com/office/powerpoint/2010/main" val="1930380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6A6C-6A3C-F795-1661-9A57FA989A8E}"/>
              </a:ext>
            </a:extLst>
          </p:cNvPr>
          <p:cNvSpPr>
            <a:spLocks noGrp="1"/>
          </p:cNvSpPr>
          <p:nvPr>
            <p:ph type="title"/>
          </p:nvPr>
        </p:nvSpPr>
        <p:spPr>
          <a:xfrm>
            <a:off x="536462" y="613153"/>
            <a:ext cx="11119076" cy="688174"/>
          </a:xfrm>
        </p:spPr>
        <p:txBody>
          <a:bodyPr>
            <a:normAutofit/>
          </a:bodyPr>
          <a:lstStyle/>
          <a:p>
            <a:pPr algn="ctr"/>
            <a:r>
              <a:rPr lang="en-GB" sz="3900" b="1" kern="0" dirty="0">
                <a:solidFill>
                  <a:srgbClr val="006600"/>
                </a:solidFill>
                <a:latin typeface="Arial"/>
              </a:rPr>
              <a:t>We are also facing a twin crises!</a:t>
            </a:r>
          </a:p>
        </p:txBody>
      </p:sp>
      <p:sp>
        <p:nvSpPr>
          <p:cNvPr id="8" name="Content Placeholder 7">
            <a:extLst>
              <a:ext uri="{FF2B5EF4-FFF2-40B4-BE49-F238E27FC236}">
                <a16:creationId xmlns:a16="http://schemas.microsoft.com/office/drawing/2014/main" id="{8C7397A9-B215-8014-5E72-FB2463C3ACDF}"/>
              </a:ext>
            </a:extLst>
          </p:cNvPr>
          <p:cNvSpPr>
            <a:spLocks noGrp="1"/>
          </p:cNvSpPr>
          <p:nvPr>
            <p:ph idx="1"/>
          </p:nvPr>
        </p:nvSpPr>
        <p:spPr>
          <a:xfrm>
            <a:off x="843517" y="1637623"/>
            <a:ext cx="6471684" cy="3978618"/>
          </a:xfrm>
        </p:spPr>
        <p:txBody>
          <a:bodyPr>
            <a:normAutofit/>
          </a:bodyPr>
          <a:lstStyle/>
          <a:p>
            <a:pPr marL="0" indent="0">
              <a:buNone/>
            </a:pPr>
            <a:r>
              <a:rPr lang="en-GB" sz="2400" i="1" dirty="0">
                <a:latin typeface="Arial" panose="020B0604020202020204" pitchFamily="34" charset="0"/>
                <a:cs typeface="Arial" panose="020B0604020202020204" pitchFamily="34" charset="0"/>
              </a:rPr>
              <a:t>“We are facing twin crises - an ecological crisis that is exacerbated by, and exacerbates, the climate crisis. </a:t>
            </a:r>
          </a:p>
          <a:p>
            <a:pPr marL="0" indent="0">
              <a:buNone/>
            </a:pPr>
            <a:endParaRPr lang="en-GB" sz="2400" i="1" dirty="0">
              <a:latin typeface="Arial" panose="020B0604020202020204" pitchFamily="34" charset="0"/>
              <a:cs typeface="Arial" panose="020B0604020202020204" pitchFamily="34" charset="0"/>
            </a:endParaRPr>
          </a:p>
          <a:p>
            <a:pPr marL="0" indent="0">
              <a:buNone/>
            </a:pPr>
            <a:r>
              <a:rPr lang="en-GB" sz="2400" i="1" dirty="0">
                <a:latin typeface="Arial" panose="020B0604020202020204" pitchFamily="34" charset="0"/>
                <a:cs typeface="Arial" panose="020B0604020202020204" pitchFamily="34" charset="0"/>
              </a:rPr>
              <a:t>Along with the transformative changes needed to tackle climate change and deliver Net Zero, transformative change is also needed to deliver Nature Recovery, and this requires a mind-set shift for national government and local authorities.” </a:t>
            </a:r>
          </a:p>
        </p:txBody>
      </p:sp>
      <p:sp>
        <p:nvSpPr>
          <p:cNvPr id="10" name="TextBox 9">
            <a:extLst>
              <a:ext uri="{FF2B5EF4-FFF2-40B4-BE49-F238E27FC236}">
                <a16:creationId xmlns:a16="http://schemas.microsoft.com/office/drawing/2014/main" id="{C4800FD1-3854-1564-EF16-FD1710DCC320}"/>
              </a:ext>
            </a:extLst>
          </p:cNvPr>
          <p:cNvSpPr txBox="1"/>
          <p:nvPr/>
        </p:nvSpPr>
        <p:spPr>
          <a:xfrm>
            <a:off x="1387294" y="5467718"/>
            <a:ext cx="71109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ＭＳ Ｐゴシック"/>
                <a:cs typeface="+mn-cs"/>
              </a:rPr>
              <a:t>Addressing both together is a win </a:t>
            </a:r>
            <a:r>
              <a:rPr kumimoji="0" lang="en-GB" sz="2800" b="1" i="0" u="none" strike="noStrike" kern="1200" cap="none" spc="0" normalizeH="0" baseline="0" noProof="0" dirty="0" err="1">
                <a:ln>
                  <a:noFill/>
                </a:ln>
                <a:solidFill>
                  <a:srgbClr val="000000"/>
                </a:solidFill>
                <a:effectLst/>
                <a:uLnTx/>
                <a:uFillTx/>
                <a:latin typeface="Arial"/>
                <a:ea typeface="ＭＳ Ｐゴシック"/>
                <a:cs typeface="+mn-cs"/>
              </a:rPr>
              <a:t>win</a:t>
            </a:r>
            <a:r>
              <a:rPr kumimoji="0" lang="en-GB" sz="2800" b="1" i="0" u="none" strike="noStrike" kern="1200" cap="none" spc="0" normalizeH="0" baseline="0" noProof="0" dirty="0">
                <a:ln>
                  <a:noFill/>
                </a:ln>
                <a:solidFill>
                  <a:srgbClr val="000000"/>
                </a:solidFill>
                <a:effectLst/>
                <a:uLnTx/>
                <a:uFillTx/>
                <a:latin typeface="Arial"/>
                <a:ea typeface="ＭＳ Ｐゴシック"/>
                <a:cs typeface="+mn-cs"/>
              </a:rPr>
              <a:t>! </a:t>
            </a:r>
          </a:p>
        </p:txBody>
      </p:sp>
      <p:sp>
        <p:nvSpPr>
          <p:cNvPr id="4" name="TextBox 3">
            <a:extLst>
              <a:ext uri="{FF2B5EF4-FFF2-40B4-BE49-F238E27FC236}">
                <a16:creationId xmlns:a16="http://schemas.microsoft.com/office/drawing/2014/main" id="{B6A406A2-FFC6-A776-1C9D-136215DE8FF8}"/>
              </a:ext>
            </a:extLst>
          </p:cNvPr>
          <p:cNvSpPr txBox="1"/>
          <p:nvPr/>
        </p:nvSpPr>
        <p:spPr>
          <a:xfrm>
            <a:off x="1511029" y="6244847"/>
            <a:ext cx="174296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Source: </a:t>
            </a:r>
            <a:r>
              <a:rPr lang="en-GB" dirty="0">
                <a:latin typeface="Arial" panose="020B0604020202020204" pitchFamily="34" charset="0"/>
                <a:cs typeface="Arial" panose="020B0604020202020204" pitchFamily="34" charset="0"/>
                <a:hlinkClick r:id="rId3"/>
              </a:rPr>
              <a:t>UK100</a:t>
            </a:r>
            <a:endParaRPr lang="en-GB"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AF3BF73-5EE9-4B8C-A8EE-59D97BD51D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9937" y="1637623"/>
            <a:ext cx="2943056" cy="4238244"/>
          </a:xfrm>
          <a:prstGeom prst="rect">
            <a:avLst/>
          </a:prstGeom>
        </p:spPr>
      </p:pic>
    </p:spTree>
    <p:extLst>
      <p:ext uri="{BB962C8B-B14F-4D97-AF65-F5344CB8AC3E}">
        <p14:creationId xmlns:p14="http://schemas.microsoft.com/office/powerpoint/2010/main" val="2566246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2852-BA1B-7E04-6E7D-5A701A927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CEE74-A7C8-10DF-7C38-B24E8030BC1A}"/>
              </a:ext>
            </a:extLst>
          </p:cNvPr>
          <p:cNvSpPr>
            <a:spLocks noGrp="1"/>
          </p:cNvSpPr>
          <p:nvPr>
            <p:ph type="title"/>
          </p:nvPr>
        </p:nvSpPr>
        <p:spPr>
          <a:xfrm>
            <a:off x="2478024" y="142058"/>
            <a:ext cx="7370064" cy="868027"/>
          </a:xfrm>
        </p:spPr>
        <p:txBody>
          <a:bodyPr>
            <a:normAutofit fontScale="90000"/>
          </a:bodyPr>
          <a:lstStyle/>
          <a:p>
            <a:pPr algn="ctr"/>
            <a:r>
              <a:rPr lang="en-GB" sz="3600" b="1" dirty="0">
                <a:solidFill>
                  <a:srgbClr val="008000"/>
                </a:solidFill>
                <a:latin typeface="Arial"/>
                <a:cs typeface="Arial"/>
              </a:rPr>
              <a:t>The Purpose Of Todays Workshop </a:t>
            </a:r>
          </a:p>
        </p:txBody>
      </p:sp>
      <p:sp>
        <p:nvSpPr>
          <p:cNvPr id="3" name="Content Placeholder 2">
            <a:extLst>
              <a:ext uri="{FF2B5EF4-FFF2-40B4-BE49-F238E27FC236}">
                <a16:creationId xmlns:a16="http://schemas.microsoft.com/office/drawing/2014/main" id="{9DE17BBD-9A54-368A-9E6F-71C5556E2AEF}"/>
              </a:ext>
            </a:extLst>
          </p:cNvPr>
          <p:cNvSpPr>
            <a:spLocks noGrp="1"/>
          </p:cNvSpPr>
          <p:nvPr>
            <p:ph idx="1"/>
          </p:nvPr>
        </p:nvSpPr>
        <p:spPr>
          <a:xfrm>
            <a:off x="149744" y="1300192"/>
            <a:ext cx="11664303" cy="4818888"/>
          </a:xfrm>
        </p:spPr>
        <p:txBody>
          <a:bodyPr vert="horz" lIns="91440" tIns="45720" rIns="91440" bIns="45720" rtlCol="0" anchor="t">
            <a:noAutofit/>
          </a:bodyPr>
          <a:lstStyle/>
          <a:p>
            <a:pPr marL="0" lvl="0" indent="0">
              <a:lnSpc>
                <a:spcPct val="100000"/>
              </a:lnSpc>
              <a:spcBef>
                <a:spcPts val="0"/>
              </a:spcBef>
              <a:buNone/>
            </a:pPr>
            <a:r>
              <a:rPr lang="en-GB" sz="2900" b="1" dirty="0">
                <a:solidFill>
                  <a:srgbClr val="127200"/>
                </a:solidFill>
              </a:rPr>
              <a:t>AIM: </a:t>
            </a:r>
            <a:r>
              <a:rPr lang="en-GB" dirty="0"/>
              <a:t>To consider how  nature recovery measures can be delivered throughout the council’s services &amp; operations</a:t>
            </a:r>
          </a:p>
          <a:p>
            <a:pPr marL="0" lvl="0" indent="0">
              <a:lnSpc>
                <a:spcPct val="100000"/>
              </a:lnSpc>
              <a:spcBef>
                <a:spcPts val="0"/>
              </a:spcBef>
              <a:buNone/>
            </a:pPr>
            <a:endParaRPr lang="en-GB" sz="1000" dirty="0">
              <a:solidFill>
                <a:srgbClr val="127200"/>
              </a:solidFill>
            </a:endParaRPr>
          </a:p>
          <a:p>
            <a:pPr marL="0" indent="0">
              <a:lnSpc>
                <a:spcPct val="100000"/>
              </a:lnSpc>
              <a:spcBef>
                <a:spcPts val="0"/>
              </a:spcBef>
              <a:buNone/>
            </a:pPr>
            <a:r>
              <a:rPr lang="en-GB" sz="2900" b="1" dirty="0">
                <a:solidFill>
                  <a:srgbClr val="127200"/>
                </a:solidFill>
              </a:rPr>
              <a:t>KEY OBJECTIVE: </a:t>
            </a:r>
            <a:r>
              <a:rPr lang="en-GB" dirty="0">
                <a:ea typeface="Calibri"/>
                <a:cs typeface="Calibri"/>
              </a:rPr>
              <a:t>Identify opportunities and actions the council can take forward to achieve this aim </a:t>
            </a:r>
          </a:p>
          <a:p>
            <a:pPr>
              <a:lnSpc>
                <a:spcPct val="100000"/>
              </a:lnSpc>
              <a:spcBef>
                <a:spcPts val="0"/>
              </a:spcBef>
            </a:pPr>
            <a:endParaRPr lang="en-GB" sz="1800" dirty="0">
              <a:ea typeface="Calibri"/>
              <a:cs typeface="Calibri"/>
            </a:endParaRPr>
          </a:p>
        </p:txBody>
      </p:sp>
      <p:pic>
        <p:nvPicPr>
          <p:cNvPr id="5" name="Picture 4" descr="A person riding a horse in a field&#10;&#10;AI-generated content may be incorrect.">
            <a:extLst>
              <a:ext uri="{FF2B5EF4-FFF2-40B4-BE49-F238E27FC236}">
                <a16:creationId xmlns:a16="http://schemas.microsoft.com/office/drawing/2014/main" id="{032EA424-9FC2-1BFF-C6B4-72E279D4FE9C}"/>
              </a:ext>
            </a:extLst>
          </p:cNvPr>
          <p:cNvPicPr>
            <a:picLocks noChangeAspect="1"/>
          </p:cNvPicPr>
          <p:nvPr/>
        </p:nvPicPr>
        <p:blipFill>
          <a:blip r:embed="rId3"/>
          <a:srcRect t="20836"/>
          <a:stretch>
            <a:fillRect/>
          </a:stretch>
        </p:blipFill>
        <p:spPr>
          <a:xfrm>
            <a:off x="0" y="3264408"/>
            <a:ext cx="12204241" cy="3593592"/>
          </a:xfrm>
          <a:prstGeom prst="rect">
            <a:avLst/>
          </a:prstGeom>
        </p:spPr>
      </p:pic>
    </p:spTree>
    <p:extLst>
      <p:ext uri="{BB962C8B-B14F-4D97-AF65-F5344CB8AC3E}">
        <p14:creationId xmlns:p14="http://schemas.microsoft.com/office/powerpoint/2010/main" val="3899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8436-5A31-A17B-7DF4-155CE1C63DAB}"/>
              </a:ext>
            </a:extLst>
          </p:cNvPr>
          <p:cNvSpPr>
            <a:spLocks noGrp="1"/>
          </p:cNvSpPr>
          <p:nvPr>
            <p:ph type="title"/>
          </p:nvPr>
        </p:nvSpPr>
        <p:spPr>
          <a:xfrm>
            <a:off x="2317898" y="212651"/>
            <a:ext cx="7357730" cy="960461"/>
          </a:xfrm>
        </p:spPr>
        <p:txBody>
          <a:bodyPr>
            <a:normAutofit fontScale="90000"/>
          </a:bodyPr>
          <a:lstStyle/>
          <a:p>
            <a:pPr algn="ctr"/>
            <a:br>
              <a:rPr lang="en-GB" sz="4000" b="1" kern="0" dirty="0">
                <a:solidFill>
                  <a:srgbClr val="006600"/>
                </a:solidFill>
                <a:latin typeface="Arial"/>
              </a:rPr>
            </a:br>
            <a:r>
              <a:rPr lang="en-GB" sz="4000" b="1" kern="0" dirty="0">
                <a:solidFill>
                  <a:srgbClr val="006600"/>
                </a:solidFill>
                <a:latin typeface="Arial"/>
              </a:rPr>
              <a:t>What is the link between climate &amp; nature?</a:t>
            </a:r>
          </a:p>
        </p:txBody>
      </p:sp>
      <p:sp>
        <p:nvSpPr>
          <p:cNvPr id="4" name="Content Placeholder 2">
            <a:extLst>
              <a:ext uri="{FF2B5EF4-FFF2-40B4-BE49-F238E27FC236}">
                <a16:creationId xmlns:a16="http://schemas.microsoft.com/office/drawing/2014/main" id="{9B2C8FA7-646B-0F70-F922-5722A051D55E}"/>
              </a:ext>
            </a:extLst>
          </p:cNvPr>
          <p:cNvSpPr txBox="1">
            <a:spLocks/>
          </p:cNvSpPr>
          <p:nvPr/>
        </p:nvSpPr>
        <p:spPr>
          <a:xfrm>
            <a:off x="7379208" y="1435878"/>
            <a:ext cx="4447031" cy="449469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are facing twin crises - an ecological crisis that is exacerbated by, and exacerbates, the climate crisis.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Along with the transformative changes needed to tackle climate change and deliver Net Zero, transformative change is also needed to deliver Nature Recovery, and this </a:t>
            </a:r>
            <a:r>
              <a:rPr kumimoji="0" lang="en-GB" sz="2600" b="0" i="1" u="none" strike="noStrike" kern="1200" cap="none" spc="0" normalizeH="0" baseline="0" noProof="0" dirty="0">
                <a:ln>
                  <a:noFill/>
                </a:ln>
                <a:solidFill>
                  <a:srgbClr val="127200"/>
                </a:solidFill>
                <a:effectLst/>
                <a:uLnTx/>
                <a:uFillTx/>
                <a:latin typeface="Arial" panose="020B0604020202020204" pitchFamily="34" charset="0"/>
                <a:ea typeface="+mn-ea"/>
                <a:cs typeface="Arial" panose="020B0604020202020204" pitchFamily="34" charset="0"/>
              </a:rPr>
              <a:t>requires a mind-set shift for national government and local authorities.” </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UK100</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6828AB3-CA76-0496-25D1-3F731C6A6AC3}"/>
              </a:ext>
            </a:extLst>
          </p:cNvPr>
          <p:cNvPicPr>
            <a:picLocks noChangeAspect="1"/>
          </p:cNvPicPr>
          <p:nvPr/>
        </p:nvPicPr>
        <p:blipFill>
          <a:blip r:embed="rId3"/>
          <a:stretch>
            <a:fillRect/>
          </a:stretch>
        </p:blipFill>
        <p:spPr>
          <a:xfrm>
            <a:off x="416304" y="1473390"/>
            <a:ext cx="6962904" cy="3911220"/>
          </a:xfrm>
          <a:prstGeom prst="rect">
            <a:avLst/>
          </a:prstGeom>
        </p:spPr>
      </p:pic>
      <p:sp>
        <p:nvSpPr>
          <p:cNvPr id="8" name="TextBox 7">
            <a:extLst>
              <a:ext uri="{FF2B5EF4-FFF2-40B4-BE49-F238E27FC236}">
                <a16:creationId xmlns:a16="http://schemas.microsoft.com/office/drawing/2014/main" id="{420F5664-8C9F-AC9C-E179-95E709E310D1}"/>
              </a:ext>
            </a:extLst>
          </p:cNvPr>
          <p:cNvSpPr txBox="1"/>
          <p:nvPr/>
        </p:nvSpPr>
        <p:spPr>
          <a:xfrm>
            <a:off x="1666874" y="6093751"/>
            <a:ext cx="7267575" cy="523220"/>
          </a:xfrm>
          <a:prstGeom prst="rect">
            <a:avLst/>
          </a:prstGeom>
          <a:noFill/>
        </p:spPr>
        <p:txBody>
          <a:bodyPr wrap="square">
            <a:spAutoFit/>
          </a:bodyPr>
          <a:lstStyle/>
          <a:p>
            <a:pPr>
              <a:defRPr/>
            </a:pPr>
            <a:r>
              <a:rPr lang="en-GB" sz="2800" b="1" dirty="0">
                <a:solidFill>
                  <a:srgbClr val="000000"/>
                </a:solidFill>
                <a:latin typeface="Arial"/>
                <a:ea typeface="ＭＳ Ｐゴシック"/>
              </a:rPr>
              <a:t>Addressing both together is a win </a:t>
            </a:r>
            <a:r>
              <a:rPr lang="en-GB" sz="2800" b="1" dirty="0" err="1">
                <a:solidFill>
                  <a:srgbClr val="000000"/>
                </a:solidFill>
                <a:latin typeface="Arial"/>
                <a:ea typeface="ＭＳ Ｐゴシック"/>
              </a:rPr>
              <a:t>win</a:t>
            </a:r>
            <a:r>
              <a:rPr lang="en-GB" sz="2800" b="1" dirty="0">
                <a:solidFill>
                  <a:srgbClr val="000000"/>
                </a:solidFill>
                <a:latin typeface="Arial"/>
                <a:ea typeface="ＭＳ Ｐゴシック"/>
              </a:rPr>
              <a:t>! </a:t>
            </a:r>
          </a:p>
        </p:txBody>
      </p:sp>
      <p:sp>
        <p:nvSpPr>
          <p:cNvPr id="9" name="TextBox 8">
            <a:extLst>
              <a:ext uri="{FF2B5EF4-FFF2-40B4-BE49-F238E27FC236}">
                <a16:creationId xmlns:a16="http://schemas.microsoft.com/office/drawing/2014/main" id="{F361C54F-6440-2C6F-6FB9-52483A1D98D5}"/>
              </a:ext>
            </a:extLst>
          </p:cNvPr>
          <p:cNvSpPr txBox="1"/>
          <p:nvPr/>
        </p:nvSpPr>
        <p:spPr>
          <a:xfrm>
            <a:off x="1500188" y="5561238"/>
            <a:ext cx="6098874" cy="369332"/>
          </a:xfrm>
          <a:prstGeom prst="rect">
            <a:avLst/>
          </a:prstGeom>
          <a:noFill/>
        </p:spPr>
        <p:txBody>
          <a:bodyPr wrap="square">
            <a:spAutoFit/>
          </a:bodyPr>
          <a:lstStyle/>
          <a:p>
            <a:r>
              <a:rPr lang="en-GB" dirty="0">
                <a:solidFill>
                  <a:srgbClr val="000000"/>
                </a:solidFill>
                <a:latin typeface="Arial"/>
                <a:ea typeface="ＭＳ Ｐゴシック"/>
              </a:rPr>
              <a:t>Source: </a:t>
            </a:r>
            <a:r>
              <a:rPr lang="en-GB" dirty="0">
                <a:solidFill>
                  <a:srgbClr val="000000"/>
                </a:solidFill>
                <a:latin typeface="Arial"/>
                <a:ea typeface="ＭＳ Ｐゴシック"/>
                <a:hlinkClick r:id="rId4"/>
              </a:rPr>
              <a:t>WWF</a:t>
            </a:r>
            <a:endParaRPr lang="en-GB" dirty="0">
              <a:solidFill>
                <a:srgbClr val="000000"/>
              </a:solidFill>
              <a:latin typeface="Arial"/>
              <a:ea typeface="ＭＳ Ｐゴシック"/>
            </a:endParaRPr>
          </a:p>
        </p:txBody>
      </p:sp>
    </p:spTree>
    <p:extLst>
      <p:ext uri="{BB962C8B-B14F-4D97-AF65-F5344CB8AC3E}">
        <p14:creationId xmlns:p14="http://schemas.microsoft.com/office/powerpoint/2010/main" val="2113328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86DC-5031-75EB-ACA4-0C831C816623}"/>
              </a:ext>
            </a:extLst>
          </p:cNvPr>
          <p:cNvSpPr>
            <a:spLocks noGrp="1"/>
          </p:cNvSpPr>
          <p:nvPr>
            <p:ph type="title"/>
          </p:nvPr>
        </p:nvSpPr>
        <p:spPr>
          <a:xfrm>
            <a:off x="700240" y="207281"/>
            <a:ext cx="10515600" cy="729321"/>
          </a:xfrm>
        </p:spPr>
        <p:txBody>
          <a:bodyPr>
            <a:normAutofit/>
          </a:bodyPr>
          <a:lstStyle/>
          <a:p>
            <a:pPr algn="ctr"/>
            <a:r>
              <a:rPr lang="en-GB" sz="4000" b="1" kern="0" dirty="0">
                <a:solidFill>
                  <a:srgbClr val="006600"/>
                </a:solidFill>
                <a:latin typeface="Arial"/>
              </a:rPr>
              <a:t>Valuing The Benefits From Nature</a:t>
            </a:r>
          </a:p>
        </p:txBody>
      </p:sp>
      <p:pic>
        <p:nvPicPr>
          <p:cNvPr id="8" name="Picture 2" descr="5 climate lessons to learn from the past | World Economic Forum">
            <a:extLst>
              <a:ext uri="{FF2B5EF4-FFF2-40B4-BE49-F238E27FC236}">
                <a16:creationId xmlns:a16="http://schemas.microsoft.com/office/drawing/2014/main" id="{919D9ABA-2269-1AD0-2E80-C6203B72A1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15059" y="1465573"/>
            <a:ext cx="5098836" cy="44232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200B78-905A-0007-3D67-9489C2BD4C68}"/>
              </a:ext>
            </a:extLst>
          </p:cNvPr>
          <p:cNvSpPr txBox="1"/>
          <p:nvPr/>
        </p:nvSpPr>
        <p:spPr bwMode="auto">
          <a:xfrm>
            <a:off x="1446470" y="4452151"/>
            <a:ext cx="2658094" cy="1310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p>
            <a:pPr fontAlgn="base">
              <a:lnSpc>
                <a:spcPct val="90000"/>
              </a:lnSpc>
              <a:spcBef>
                <a:spcPct val="20000"/>
              </a:spcBef>
              <a:spcAft>
                <a:spcPct val="0"/>
              </a:spcAft>
              <a:defRPr/>
            </a:pPr>
            <a:r>
              <a:rPr lang="en-GB" dirty="0">
                <a:solidFill>
                  <a:srgbClr val="000000"/>
                </a:solidFill>
                <a:latin typeface="Arial"/>
                <a:ea typeface="ＭＳ Ｐゴシック"/>
              </a:rPr>
              <a:t>The extent of </a:t>
            </a:r>
            <a:r>
              <a:rPr lang="en-GB" b="1" dirty="0">
                <a:solidFill>
                  <a:srgbClr val="000000"/>
                </a:solidFill>
                <a:latin typeface="Arial"/>
                <a:ea typeface="ＭＳ Ｐゴシック"/>
              </a:rPr>
              <a:t>UK urban areas increased 30% </a:t>
            </a:r>
            <a:r>
              <a:rPr lang="en-GB" dirty="0">
                <a:solidFill>
                  <a:srgbClr val="000000"/>
                </a:solidFill>
                <a:latin typeface="Arial"/>
                <a:ea typeface="ＭＳ Ｐゴシック"/>
              </a:rPr>
              <a:t>between 1990 and 2019, while </a:t>
            </a:r>
            <a:r>
              <a:rPr lang="en-GB" b="1" dirty="0">
                <a:solidFill>
                  <a:srgbClr val="000000"/>
                </a:solidFill>
                <a:latin typeface="Arial"/>
                <a:ea typeface="ＭＳ Ｐゴシック"/>
              </a:rPr>
              <a:t>enclosed farmland fell 5%</a:t>
            </a:r>
            <a:r>
              <a:rPr lang="en-GB" dirty="0">
                <a:solidFill>
                  <a:srgbClr val="000000"/>
                </a:solidFill>
                <a:latin typeface="Arial"/>
                <a:ea typeface="ＭＳ Ｐゴシック"/>
              </a:rPr>
              <a:t>.</a:t>
            </a:r>
          </a:p>
          <a:p>
            <a:pPr marL="285750" indent="-285750" fontAlgn="base">
              <a:lnSpc>
                <a:spcPct val="90000"/>
              </a:lnSpc>
              <a:spcBef>
                <a:spcPct val="20000"/>
              </a:spcBef>
              <a:spcAft>
                <a:spcPct val="0"/>
              </a:spcAft>
              <a:buFont typeface="Arial" panose="020B0604020202020204" pitchFamily="34" charset="0"/>
              <a:buChar char="•"/>
              <a:defRPr/>
            </a:pPr>
            <a:endParaRPr lang="en-GB" dirty="0">
              <a:solidFill>
                <a:srgbClr val="000000"/>
              </a:solidFill>
              <a:latin typeface="Arial"/>
              <a:ea typeface="ＭＳ Ｐゴシック"/>
            </a:endParaRPr>
          </a:p>
          <a:p>
            <a:pPr marL="285750" indent="-285750" fontAlgn="base">
              <a:lnSpc>
                <a:spcPct val="90000"/>
              </a:lnSpc>
              <a:spcBef>
                <a:spcPct val="20000"/>
              </a:spcBef>
              <a:spcAft>
                <a:spcPct val="0"/>
              </a:spcAft>
              <a:buFont typeface="Arial" panose="020B0604020202020204" pitchFamily="34" charset="0"/>
              <a:buChar char="•"/>
              <a:defRPr/>
            </a:pPr>
            <a:endParaRPr lang="en-GB" dirty="0">
              <a:solidFill>
                <a:srgbClr val="000000"/>
              </a:solidFill>
              <a:latin typeface="Arial"/>
              <a:ea typeface="ＭＳ Ｐゴシック"/>
            </a:endParaRPr>
          </a:p>
        </p:txBody>
      </p:sp>
      <p:sp>
        <p:nvSpPr>
          <p:cNvPr id="10" name="Content Placeholder 6">
            <a:extLst>
              <a:ext uri="{FF2B5EF4-FFF2-40B4-BE49-F238E27FC236}">
                <a16:creationId xmlns:a16="http://schemas.microsoft.com/office/drawing/2014/main" id="{3A3B0DE5-273D-82D6-8862-2327CA8266E7}"/>
              </a:ext>
            </a:extLst>
          </p:cNvPr>
          <p:cNvSpPr txBox="1">
            <a:spLocks/>
          </p:cNvSpPr>
          <p:nvPr/>
        </p:nvSpPr>
        <p:spPr>
          <a:xfrm>
            <a:off x="3476265" y="5819627"/>
            <a:ext cx="5339567" cy="90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GB" dirty="0">
                <a:solidFill>
                  <a:sysClr val="windowText" lastClr="000000"/>
                </a:solidFill>
                <a:ea typeface="ＭＳ Ｐゴシック"/>
              </a:rPr>
              <a:t>82% of people agree that being in nature makes them happy!</a:t>
            </a:r>
          </a:p>
        </p:txBody>
      </p:sp>
      <p:sp>
        <p:nvSpPr>
          <p:cNvPr id="11" name="Speech Bubble: Oval 10">
            <a:extLst>
              <a:ext uri="{FF2B5EF4-FFF2-40B4-BE49-F238E27FC236}">
                <a16:creationId xmlns:a16="http://schemas.microsoft.com/office/drawing/2014/main" id="{83C87C8C-85EB-3626-873A-F992A0973147}"/>
              </a:ext>
            </a:extLst>
          </p:cNvPr>
          <p:cNvSpPr/>
          <p:nvPr/>
        </p:nvSpPr>
        <p:spPr bwMode="auto">
          <a:xfrm>
            <a:off x="8312052" y="1401879"/>
            <a:ext cx="2768184" cy="1633848"/>
          </a:xfrm>
          <a:prstGeom prst="wedgeEllipseCallout">
            <a:avLst>
              <a:gd name="adj1" fmla="val -56413"/>
              <a:gd name="adj2" fmla="val 21350"/>
            </a:avLst>
          </a:prstGeom>
          <a:noFill/>
          <a:ln>
            <a:solidFill>
              <a:srgbClr val="92D05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defRPr/>
            </a:pPr>
            <a:endParaRPr lang="en-GB" sz="4400" b="1">
              <a:solidFill>
                <a:srgbClr val="000000"/>
              </a:solidFill>
              <a:latin typeface="Arial" charset="0"/>
              <a:ea typeface="ＭＳ Ｐゴシック" charset="0"/>
            </a:endParaRPr>
          </a:p>
        </p:txBody>
      </p:sp>
      <p:sp>
        <p:nvSpPr>
          <p:cNvPr id="12" name="TextBox 11">
            <a:extLst>
              <a:ext uri="{FF2B5EF4-FFF2-40B4-BE49-F238E27FC236}">
                <a16:creationId xmlns:a16="http://schemas.microsoft.com/office/drawing/2014/main" id="{23A9F352-01D2-E74F-6A82-15BDAC876750}"/>
              </a:ext>
            </a:extLst>
          </p:cNvPr>
          <p:cNvSpPr txBox="1"/>
          <p:nvPr/>
        </p:nvSpPr>
        <p:spPr>
          <a:xfrm>
            <a:off x="8655891" y="1647475"/>
            <a:ext cx="2226593" cy="1200329"/>
          </a:xfrm>
          <a:prstGeom prst="rect">
            <a:avLst/>
          </a:prstGeom>
          <a:noFill/>
        </p:spPr>
        <p:txBody>
          <a:bodyPr wrap="square" rtlCol="0">
            <a:spAutoFit/>
          </a:bodyPr>
          <a:lstStyle/>
          <a:p>
            <a:pPr>
              <a:defRPr/>
            </a:pPr>
            <a:r>
              <a:rPr lang="en-GB" b="1">
                <a:solidFill>
                  <a:srgbClr val="000000"/>
                </a:solidFill>
                <a:latin typeface="Arial"/>
                <a:ea typeface="ＭＳ Ｐゴシック"/>
              </a:rPr>
              <a:t>UK natural capital </a:t>
            </a:r>
            <a:r>
              <a:rPr lang="en-GB">
                <a:solidFill>
                  <a:srgbClr val="000000"/>
                </a:solidFill>
                <a:latin typeface="Arial"/>
                <a:ea typeface="ＭＳ Ｐゴシック"/>
              </a:rPr>
              <a:t>has an estimated value of </a:t>
            </a:r>
            <a:r>
              <a:rPr lang="en-GB" b="1">
                <a:solidFill>
                  <a:srgbClr val="000000"/>
                </a:solidFill>
                <a:latin typeface="Arial"/>
                <a:ea typeface="ＭＳ Ｐゴシック"/>
              </a:rPr>
              <a:t>£1.2 trillion </a:t>
            </a:r>
            <a:r>
              <a:rPr lang="en-GB">
                <a:solidFill>
                  <a:srgbClr val="000000"/>
                </a:solidFill>
                <a:latin typeface="Arial"/>
                <a:ea typeface="ＭＳ Ｐゴシック"/>
              </a:rPr>
              <a:t>(2019)</a:t>
            </a:r>
          </a:p>
        </p:txBody>
      </p:sp>
      <p:sp>
        <p:nvSpPr>
          <p:cNvPr id="13" name="Speech Bubble: Oval 12">
            <a:extLst>
              <a:ext uri="{FF2B5EF4-FFF2-40B4-BE49-F238E27FC236}">
                <a16:creationId xmlns:a16="http://schemas.microsoft.com/office/drawing/2014/main" id="{50EA5E89-096B-ED38-A861-D23179B8B628}"/>
              </a:ext>
            </a:extLst>
          </p:cNvPr>
          <p:cNvSpPr/>
          <p:nvPr/>
        </p:nvSpPr>
        <p:spPr bwMode="auto">
          <a:xfrm>
            <a:off x="8782875" y="3429000"/>
            <a:ext cx="2956892" cy="2145031"/>
          </a:xfrm>
          <a:prstGeom prst="wedgeEllipseCallout">
            <a:avLst>
              <a:gd name="adj1" fmla="val -70626"/>
              <a:gd name="adj2" fmla="val -12642"/>
            </a:avLst>
          </a:prstGeom>
          <a:noFill/>
          <a:ln>
            <a:solidFill>
              <a:srgbClr val="00B05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defRPr/>
            </a:pPr>
            <a:endParaRPr lang="en-GB" sz="4400" b="1">
              <a:solidFill>
                <a:srgbClr val="000000"/>
              </a:solidFill>
              <a:latin typeface="Arial" charset="0"/>
              <a:ea typeface="ＭＳ Ｐゴシック" charset="0"/>
            </a:endParaRPr>
          </a:p>
        </p:txBody>
      </p:sp>
      <p:sp>
        <p:nvSpPr>
          <p:cNvPr id="14" name="TextBox 13">
            <a:extLst>
              <a:ext uri="{FF2B5EF4-FFF2-40B4-BE49-F238E27FC236}">
                <a16:creationId xmlns:a16="http://schemas.microsoft.com/office/drawing/2014/main" id="{E7563036-9E26-E456-5475-AA5F79E2D0D8}"/>
              </a:ext>
            </a:extLst>
          </p:cNvPr>
          <p:cNvSpPr txBox="1"/>
          <p:nvPr/>
        </p:nvSpPr>
        <p:spPr>
          <a:xfrm>
            <a:off x="9349928" y="3820673"/>
            <a:ext cx="2145150" cy="1200329"/>
          </a:xfrm>
          <a:prstGeom prst="rect">
            <a:avLst/>
          </a:prstGeom>
          <a:noFill/>
        </p:spPr>
        <p:txBody>
          <a:bodyPr wrap="square" rtlCol="0">
            <a:spAutoFit/>
          </a:bodyPr>
          <a:lstStyle/>
          <a:p>
            <a:pPr>
              <a:defRPr/>
            </a:pPr>
            <a:r>
              <a:rPr lang="en-GB" dirty="0">
                <a:solidFill>
                  <a:srgbClr val="000000"/>
                </a:solidFill>
                <a:latin typeface="Arial"/>
                <a:ea typeface="ＭＳ Ｐゴシック"/>
              </a:rPr>
              <a:t>Restoring half of peatlands could have a value of  </a:t>
            </a:r>
          </a:p>
          <a:p>
            <a:pPr>
              <a:defRPr/>
            </a:pPr>
            <a:r>
              <a:rPr lang="en-GB" b="1" dirty="0">
                <a:solidFill>
                  <a:srgbClr val="000000"/>
                </a:solidFill>
                <a:latin typeface="Arial"/>
                <a:ea typeface="ＭＳ Ｐゴシック"/>
              </a:rPr>
              <a:t>£45 -51 billion</a:t>
            </a:r>
            <a:endParaRPr lang="en-GB" dirty="0">
              <a:solidFill>
                <a:srgbClr val="000000"/>
              </a:solidFill>
              <a:latin typeface="Arial"/>
              <a:ea typeface="ＭＳ Ｐゴシック"/>
            </a:endParaRPr>
          </a:p>
        </p:txBody>
      </p:sp>
      <p:sp>
        <p:nvSpPr>
          <p:cNvPr id="15" name="Speech Bubble: Oval 14">
            <a:extLst>
              <a:ext uri="{FF2B5EF4-FFF2-40B4-BE49-F238E27FC236}">
                <a16:creationId xmlns:a16="http://schemas.microsoft.com/office/drawing/2014/main" id="{0649C180-D2BB-276E-6009-4845628682C6}"/>
              </a:ext>
            </a:extLst>
          </p:cNvPr>
          <p:cNvSpPr/>
          <p:nvPr/>
        </p:nvSpPr>
        <p:spPr bwMode="auto">
          <a:xfrm>
            <a:off x="249243" y="824195"/>
            <a:ext cx="3178300" cy="2846891"/>
          </a:xfrm>
          <a:prstGeom prst="wedgeEllipseCallout">
            <a:avLst>
              <a:gd name="adj1" fmla="val 89214"/>
              <a:gd name="adj2" fmla="val -3486"/>
            </a:avLst>
          </a:prstGeom>
          <a:noFill/>
          <a:ln>
            <a:solidFill>
              <a:srgbClr val="BBE0E3">
                <a:lumMod val="50000"/>
              </a:srgb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4400" b="1" i="0" u="none" strike="noStrike" kern="0" cap="none" spc="0" normalizeH="0" baseline="0" noProof="0">
              <a:ln>
                <a:noFill/>
              </a:ln>
              <a:solidFill>
                <a:srgbClr val="000000"/>
              </a:solidFill>
              <a:effectLst/>
              <a:uLnTx/>
              <a:uFillTx/>
              <a:latin typeface="Arial" charset="0"/>
              <a:ea typeface="ＭＳ Ｐゴシック" charset="0"/>
            </a:endParaRPr>
          </a:p>
        </p:txBody>
      </p:sp>
      <p:sp>
        <p:nvSpPr>
          <p:cNvPr id="16" name="TextBox 15">
            <a:extLst>
              <a:ext uri="{FF2B5EF4-FFF2-40B4-BE49-F238E27FC236}">
                <a16:creationId xmlns:a16="http://schemas.microsoft.com/office/drawing/2014/main" id="{04841C90-9C51-1A91-768B-72C096AF9AA3}"/>
              </a:ext>
            </a:extLst>
          </p:cNvPr>
          <p:cNvSpPr txBox="1"/>
          <p:nvPr/>
        </p:nvSpPr>
        <p:spPr>
          <a:xfrm>
            <a:off x="700240" y="1257005"/>
            <a:ext cx="2644012" cy="2031325"/>
          </a:xfrm>
          <a:prstGeom prst="rect">
            <a:avLst/>
          </a:prstGeom>
          <a:noFill/>
        </p:spPr>
        <p:txBody>
          <a:bodyPr wrap="square" rtlCol="0">
            <a:spAutoFit/>
          </a:bodyPr>
          <a:lstStyle/>
          <a:p>
            <a:pPr>
              <a:defRPr/>
            </a:pPr>
            <a:r>
              <a:rPr lang="en-GB" b="1" dirty="0">
                <a:solidFill>
                  <a:srgbClr val="000000"/>
                </a:solidFill>
                <a:latin typeface="Arial"/>
                <a:ea typeface="ＭＳ Ｐゴシック"/>
              </a:rPr>
              <a:t>Health benefits </a:t>
            </a:r>
            <a:r>
              <a:rPr lang="en-GB" dirty="0">
                <a:solidFill>
                  <a:srgbClr val="000000"/>
                </a:solidFill>
                <a:latin typeface="Arial"/>
                <a:ea typeface="ＭＳ Ｐゴシック"/>
              </a:rPr>
              <a:t>associated with outdoor recreation in the UK was estimated to be between </a:t>
            </a:r>
            <a:r>
              <a:rPr lang="en-GB" b="1" dirty="0">
                <a:solidFill>
                  <a:srgbClr val="000000"/>
                </a:solidFill>
                <a:latin typeface="Arial"/>
                <a:ea typeface="ＭＳ Ｐゴシック"/>
              </a:rPr>
              <a:t>£6.2 billion and £8.4 billion </a:t>
            </a:r>
            <a:r>
              <a:rPr lang="en-GB" dirty="0">
                <a:solidFill>
                  <a:srgbClr val="000000"/>
                </a:solidFill>
                <a:latin typeface="Arial"/>
                <a:ea typeface="ＭＳ Ｐゴシック"/>
              </a:rPr>
              <a:t>in 2020</a:t>
            </a:r>
          </a:p>
        </p:txBody>
      </p:sp>
      <p:sp>
        <p:nvSpPr>
          <p:cNvPr id="17" name="Speech Bubble: Oval 16">
            <a:extLst>
              <a:ext uri="{FF2B5EF4-FFF2-40B4-BE49-F238E27FC236}">
                <a16:creationId xmlns:a16="http://schemas.microsoft.com/office/drawing/2014/main" id="{BBF0985D-054D-02CC-040A-C1806E2538C7}"/>
              </a:ext>
            </a:extLst>
          </p:cNvPr>
          <p:cNvSpPr/>
          <p:nvPr/>
        </p:nvSpPr>
        <p:spPr bwMode="auto">
          <a:xfrm>
            <a:off x="1022223" y="3852820"/>
            <a:ext cx="3178301" cy="2405105"/>
          </a:xfrm>
          <a:prstGeom prst="wedgeEllipseCallout">
            <a:avLst>
              <a:gd name="adj1" fmla="val 51455"/>
              <a:gd name="adj2" fmla="val -50107"/>
            </a:avLst>
          </a:prstGeom>
          <a:noFill/>
          <a:ln>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defRPr/>
            </a:pPr>
            <a:endParaRPr lang="en-GB" sz="4400" b="1">
              <a:solidFill>
                <a:srgbClr val="000000"/>
              </a:solidFill>
              <a:latin typeface="Arial" charset="0"/>
              <a:ea typeface="ＭＳ Ｐゴシック" charset="0"/>
            </a:endParaRPr>
          </a:p>
        </p:txBody>
      </p:sp>
    </p:spTree>
    <p:extLst>
      <p:ext uri="{BB962C8B-B14F-4D97-AF65-F5344CB8AC3E}">
        <p14:creationId xmlns:p14="http://schemas.microsoft.com/office/powerpoint/2010/main" val="316061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EB43-60F0-68B0-0808-1B339E2210C0}"/>
              </a:ext>
            </a:extLst>
          </p:cNvPr>
          <p:cNvSpPr>
            <a:spLocks noGrp="1"/>
          </p:cNvSpPr>
          <p:nvPr>
            <p:ph type="title"/>
          </p:nvPr>
        </p:nvSpPr>
        <p:spPr/>
        <p:txBody>
          <a:bodyPr>
            <a:normAutofit/>
          </a:bodyPr>
          <a:lstStyle/>
          <a:p>
            <a:pPr algn="ctr"/>
            <a:r>
              <a:rPr lang="en-GB" sz="4000" b="1" kern="0" dirty="0">
                <a:solidFill>
                  <a:srgbClr val="006600"/>
                </a:solidFill>
                <a:latin typeface="Arial"/>
              </a:rPr>
              <a:t>The benefits of nature for people </a:t>
            </a:r>
          </a:p>
        </p:txBody>
      </p:sp>
      <p:sp>
        <p:nvSpPr>
          <p:cNvPr id="6" name="Freeform 6">
            <a:extLst>
              <a:ext uri="{FF2B5EF4-FFF2-40B4-BE49-F238E27FC236}">
                <a16:creationId xmlns:a16="http://schemas.microsoft.com/office/drawing/2014/main" id="{6B3D65DD-4DC4-BFF0-D573-109E3370908F}"/>
              </a:ext>
            </a:extLst>
          </p:cNvPr>
          <p:cNvSpPr/>
          <p:nvPr/>
        </p:nvSpPr>
        <p:spPr>
          <a:xfrm>
            <a:off x="10422232" y="4298081"/>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5">
            <a:extLst>
              <a:ext uri="{FF2B5EF4-FFF2-40B4-BE49-F238E27FC236}">
                <a16:creationId xmlns:a16="http://schemas.microsoft.com/office/drawing/2014/main" id="{DDB53A15-B830-0AF4-CD32-A3334C8D5386}"/>
              </a:ext>
            </a:extLst>
          </p:cNvPr>
          <p:cNvSpPr/>
          <p:nvPr/>
        </p:nvSpPr>
        <p:spPr>
          <a:xfrm flipH="1">
            <a:off x="4439045" y="2642717"/>
            <a:ext cx="2110612" cy="2047938"/>
          </a:xfrm>
          <a:custGeom>
            <a:avLst/>
            <a:gdLst/>
            <a:ahLst/>
            <a:cxnLst/>
            <a:rect l="l" t="t" r="r" b="b"/>
            <a:pathLst>
              <a:path w="3165918" h="2209599">
                <a:moveTo>
                  <a:pt x="3165918" y="0"/>
                </a:moveTo>
                <a:lnTo>
                  <a:pt x="0" y="0"/>
                </a:lnTo>
                <a:lnTo>
                  <a:pt x="0" y="2209600"/>
                </a:lnTo>
                <a:lnTo>
                  <a:pt x="3165918" y="2209600"/>
                </a:lnTo>
                <a:lnTo>
                  <a:pt x="3165918"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9" name="Freeform 6">
            <a:extLst>
              <a:ext uri="{FF2B5EF4-FFF2-40B4-BE49-F238E27FC236}">
                <a16:creationId xmlns:a16="http://schemas.microsoft.com/office/drawing/2014/main" id="{6DAA72E4-A3E3-7924-61D7-94953595C5D2}"/>
              </a:ext>
            </a:extLst>
          </p:cNvPr>
          <p:cNvSpPr/>
          <p:nvPr/>
        </p:nvSpPr>
        <p:spPr>
          <a:xfrm>
            <a:off x="4103303" y="4801821"/>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6">
            <a:extLst>
              <a:ext uri="{FF2B5EF4-FFF2-40B4-BE49-F238E27FC236}">
                <a16:creationId xmlns:a16="http://schemas.microsoft.com/office/drawing/2014/main" id="{0D5C5923-F72A-05D2-B671-1686B0FAD4FC}"/>
              </a:ext>
            </a:extLst>
          </p:cNvPr>
          <p:cNvSpPr/>
          <p:nvPr/>
        </p:nvSpPr>
        <p:spPr>
          <a:xfrm>
            <a:off x="7788752" y="4828844"/>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6">
            <a:extLst>
              <a:ext uri="{FF2B5EF4-FFF2-40B4-BE49-F238E27FC236}">
                <a16:creationId xmlns:a16="http://schemas.microsoft.com/office/drawing/2014/main" id="{790E1D42-C16B-9661-973D-0FCAD8DB23F6}"/>
              </a:ext>
            </a:extLst>
          </p:cNvPr>
          <p:cNvSpPr/>
          <p:nvPr/>
        </p:nvSpPr>
        <p:spPr>
          <a:xfrm>
            <a:off x="9204111" y="4879976"/>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id="{8A956EBE-EA0F-7141-B7E5-80EB5DE04CF7}"/>
              </a:ext>
            </a:extLst>
          </p:cNvPr>
          <p:cNvSpPr/>
          <p:nvPr/>
        </p:nvSpPr>
        <p:spPr>
          <a:xfrm>
            <a:off x="5557342" y="4773989"/>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6">
            <a:extLst>
              <a:ext uri="{FF2B5EF4-FFF2-40B4-BE49-F238E27FC236}">
                <a16:creationId xmlns:a16="http://schemas.microsoft.com/office/drawing/2014/main" id="{44162C16-D986-BEF3-9DDE-F9FD989EF15D}"/>
              </a:ext>
            </a:extLst>
          </p:cNvPr>
          <p:cNvSpPr/>
          <p:nvPr/>
        </p:nvSpPr>
        <p:spPr>
          <a:xfrm>
            <a:off x="6679876" y="4200877"/>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3">
            <a:extLst>
              <a:ext uri="{FF2B5EF4-FFF2-40B4-BE49-F238E27FC236}">
                <a16:creationId xmlns:a16="http://schemas.microsoft.com/office/drawing/2014/main" id="{D7D49AA3-99B1-FADB-635D-68C8F88850AC}"/>
              </a:ext>
            </a:extLst>
          </p:cNvPr>
          <p:cNvSpPr/>
          <p:nvPr/>
        </p:nvSpPr>
        <p:spPr>
          <a:xfrm rot="20837504">
            <a:off x="6561135" y="2169472"/>
            <a:ext cx="2878644" cy="1889966"/>
          </a:xfrm>
          <a:custGeom>
            <a:avLst/>
            <a:gdLst/>
            <a:ahLst/>
            <a:cxnLst/>
            <a:rect l="l" t="t" r="r" b="b"/>
            <a:pathLst>
              <a:path w="3551447" h="2478673">
                <a:moveTo>
                  <a:pt x="0" y="0"/>
                </a:moveTo>
                <a:lnTo>
                  <a:pt x="3551447" y="0"/>
                </a:lnTo>
                <a:lnTo>
                  <a:pt x="3551447" y="2478673"/>
                </a:lnTo>
                <a:lnTo>
                  <a:pt x="0" y="247867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TextBox 1">
            <a:extLst>
              <a:ext uri="{FF2B5EF4-FFF2-40B4-BE49-F238E27FC236}">
                <a16:creationId xmlns:a16="http://schemas.microsoft.com/office/drawing/2014/main" id="{205B3DDE-1E05-71D8-BDE7-272A8A6EBAA2}"/>
              </a:ext>
            </a:extLst>
          </p:cNvPr>
          <p:cNvSpPr txBox="1"/>
          <p:nvPr/>
        </p:nvSpPr>
        <p:spPr>
          <a:xfrm>
            <a:off x="4557228" y="2982173"/>
            <a:ext cx="1892158"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100">
                <a:solidFill>
                  <a:srgbClr val="000000"/>
                </a:solidFill>
                <a:latin typeface="Arial"/>
                <a:ea typeface="+mn-lt"/>
                <a:cs typeface="Arial"/>
              </a:rPr>
              <a:t>The annual value of air pollution removal services by urban vegetation was around £800 million in avoided negative health impacts in 2021.</a:t>
            </a:r>
            <a:r>
              <a:rPr lang="en-GB" sz="1100">
                <a:solidFill>
                  <a:srgbClr val="323132"/>
                </a:solidFill>
                <a:latin typeface="Arial"/>
                <a:ea typeface="+mn-lt"/>
                <a:cs typeface="Arial"/>
              </a:rPr>
              <a:t> </a:t>
            </a:r>
            <a:endParaRPr lang="en-US" sz="1100">
              <a:solidFill>
                <a:srgbClr val="000000"/>
              </a:solidFill>
              <a:latin typeface="Arial"/>
              <a:ea typeface="ＭＳ Ｐゴシック"/>
              <a:cs typeface="Calibri" panose="020F0502020204030204"/>
            </a:endParaRPr>
          </a:p>
          <a:p>
            <a:pPr>
              <a:defRPr/>
            </a:pPr>
            <a:endParaRPr lang="en-GB">
              <a:solidFill>
                <a:srgbClr val="000000"/>
              </a:solidFill>
              <a:latin typeface="Arial"/>
              <a:ea typeface="ＭＳ Ｐゴシック"/>
              <a:cs typeface="Calibri"/>
            </a:endParaRPr>
          </a:p>
        </p:txBody>
      </p:sp>
      <p:sp>
        <p:nvSpPr>
          <p:cNvPr id="17" name="Freeform 2">
            <a:extLst>
              <a:ext uri="{FF2B5EF4-FFF2-40B4-BE49-F238E27FC236}">
                <a16:creationId xmlns:a16="http://schemas.microsoft.com/office/drawing/2014/main" id="{7302E67B-F77F-D294-C58F-56C5F19B91F6}"/>
              </a:ext>
            </a:extLst>
          </p:cNvPr>
          <p:cNvSpPr/>
          <p:nvPr/>
        </p:nvSpPr>
        <p:spPr>
          <a:xfrm rot="635173" flipH="1">
            <a:off x="1894903" y="1852002"/>
            <a:ext cx="2596502" cy="1987181"/>
          </a:xfrm>
          <a:custGeom>
            <a:avLst/>
            <a:gdLst/>
            <a:ahLst/>
            <a:cxnLst/>
            <a:rect l="l" t="t" r="r" b="b"/>
            <a:pathLst>
              <a:path w="3165918" h="2209599">
                <a:moveTo>
                  <a:pt x="3165918" y="0"/>
                </a:moveTo>
                <a:lnTo>
                  <a:pt x="0" y="0"/>
                </a:lnTo>
                <a:lnTo>
                  <a:pt x="0" y="2209599"/>
                </a:lnTo>
                <a:lnTo>
                  <a:pt x="3165918" y="2209599"/>
                </a:lnTo>
                <a:lnTo>
                  <a:pt x="3165918" y="0"/>
                </a:lnTo>
                <a:close/>
              </a:path>
            </a:pathLst>
          </a:custGeom>
          <a:blipFill>
            <a:blip>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18" name="Freeform 6">
            <a:extLst>
              <a:ext uri="{FF2B5EF4-FFF2-40B4-BE49-F238E27FC236}">
                <a16:creationId xmlns:a16="http://schemas.microsoft.com/office/drawing/2014/main" id="{A93768E6-FA48-9A0D-E0B9-3695BB4C9852}"/>
              </a:ext>
            </a:extLst>
          </p:cNvPr>
          <p:cNvSpPr/>
          <p:nvPr/>
        </p:nvSpPr>
        <p:spPr>
          <a:xfrm>
            <a:off x="1581055" y="4681972"/>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6">
            <a:extLst>
              <a:ext uri="{FF2B5EF4-FFF2-40B4-BE49-F238E27FC236}">
                <a16:creationId xmlns:a16="http://schemas.microsoft.com/office/drawing/2014/main" id="{27468356-D88E-57DC-114A-DC6E732E6E4D}"/>
              </a:ext>
            </a:extLst>
          </p:cNvPr>
          <p:cNvSpPr/>
          <p:nvPr/>
        </p:nvSpPr>
        <p:spPr>
          <a:xfrm>
            <a:off x="3010050" y="4033325"/>
            <a:ext cx="1244627" cy="1244627"/>
          </a:xfrm>
          <a:custGeom>
            <a:avLst/>
            <a:gdLst/>
            <a:ahLst/>
            <a:cxnLst/>
            <a:rect l="l" t="t" r="r" b="b"/>
            <a:pathLst>
              <a:path w="1866941" h="1866941">
                <a:moveTo>
                  <a:pt x="0" y="0"/>
                </a:moveTo>
                <a:lnTo>
                  <a:pt x="1866941" y="0"/>
                </a:lnTo>
                <a:lnTo>
                  <a:pt x="1866941" y="1866941"/>
                </a:lnTo>
                <a:lnTo>
                  <a:pt x="0" y="18669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0" name="Freeform 4">
            <a:extLst>
              <a:ext uri="{FF2B5EF4-FFF2-40B4-BE49-F238E27FC236}">
                <a16:creationId xmlns:a16="http://schemas.microsoft.com/office/drawing/2014/main" id="{EEA0EB6F-6706-09A4-4116-AF71A43C9B7C}"/>
              </a:ext>
            </a:extLst>
          </p:cNvPr>
          <p:cNvSpPr/>
          <p:nvPr/>
        </p:nvSpPr>
        <p:spPr>
          <a:xfrm flipH="1">
            <a:off x="256995" y="2907785"/>
            <a:ext cx="2304289" cy="1652449"/>
          </a:xfrm>
          <a:custGeom>
            <a:avLst/>
            <a:gdLst/>
            <a:ahLst/>
            <a:cxnLst/>
            <a:rect l="l" t="t" r="r" b="b"/>
            <a:pathLst>
              <a:path w="4060307" h="2833823">
                <a:moveTo>
                  <a:pt x="0" y="0"/>
                </a:moveTo>
                <a:lnTo>
                  <a:pt x="4060306" y="0"/>
                </a:lnTo>
                <a:lnTo>
                  <a:pt x="4060306" y="2833822"/>
                </a:lnTo>
                <a:lnTo>
                  <a:pt x="0" y="2833822"/>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GB"/>
          </a:p>
        </p:txBody>
      </p:sp>
      <p:sp>
        <p:nvSpPr>
          <p:cNvPr id="21" name="TextBox 1">
            <a:extLst>
              <a:ext uri="{FF2B5EF4-FFF2-40B4-BE49-F238E27FC236}">
                <a16:creationId xmlns:a16="http://schemas.microsoft.com/office/drawing/2014/main" id="{8819CDB3-E240-2C64-34F3-CD57CC5AC112}"/>
              </a:ext>
            </a:extLst>
          </p:cNvPr>
          <p:cNvSpPr txBox="1"/>
          <p:nvPr/>
        </p:nvSpPr>
        <p:spPr>
          <a:xfrm>
            <a:off x="2094486" y="2169884"/>
            <a:ext cx="2066326"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a:solidFill>
                  <a:srgbClr val="000000"/>
                </a:solidFill>
                <a:latin typeface="Arial"/>
                <a:ea typeface="ＭＳ Ｐゴシック"/>
                <a:cs typeface="Arial"/>
              </a:rPr>
              <a:t> </a:t>
            </a:r>
            <a:r>
              <a:rPr lang="en-GB" sz="1400">
                <a:solidFill>
                  <a:srgbClr val="000000"/>
                </a:solidFill>
                <a:latin typeface="Arial"/>
                <a:ea typeface="ＭＳ Ｐゴシック"/>
                <a:cs typeface="Arial"/>
              </a:rPr>
              <a:t>   Good access to green space in England could save £2.1bn per  </a:t>
            </a:r>
            <a:br>
              <a:rPr lang="en-GB" sz="1400">
                <a:solidFill>
                  <a:srgbClr val="000000"/>
                </a:solidFill>
                <a:latin typeface="Arial"/>
                <a:ea typeface="ＭＳ Ｐゴシック"/>
                <a:cs typeface="Arial"/>
              </a:rPr>
            </a:br>
            <a:r>
              <a:rPr lang="en-GB" sz="1400">
                <a:solidFill>
                  <a:srgbClr val="000000"/>
                </a:solidFill>
                <a:latin typeface="Arial"/>
                <a:ea typeface="ＭＳ Ｐゴシック"/>
                <a:cs typeface="Arial"/>
              </a:rPr>
              <a:t> year in health costs  </a:t>
            </a:r>
            <a:endParaRPr lang="en-GB" sz="1400">
              <a:solidFill>
                <a:srgbClr val="000000"/>
              </a:solidFill>
              <a:latin typeface="Arial" panose="020B0604020202020204" pitchFamily="34" charset="0"/>
              <a:ea typeface="ＭＳ Ｐゴシック"/>
              <a:cs typeface="Arial" panose="020B0604020202020204" pitchFamily="34" charset="0"/>
            </a:endParaRPr>
          </a:p>
        </p:txBody>
      </p:sp>
      <p:sp>
        <p:nvSpPr>
          <p:cNvPr id="22" name="TextBox 1">
            <a:extLst>
              <a:ext uri="{FF2B5EF4-FFF2-40B4-BE49-F238E27FC236}">
                <a16:creationId xmlns:a16="http://schemas.microsoft.com/office/drawing/2014/main" id="{FD91C373-C065-AA3B-672D-C14662C76F8B}"/>
              </a:ext>
            </a:extLst>
          </p:cNvPr>
          <p:cNvSpPr txBox="1"/>
          <p:nvPr/>
        </p:nvSpPr>
        <p:spPr>
          <a:xfrm>
            <a:off x="265230" y="3143466"/>
            <a:ext cx="2228976" cy="10464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400" dirty="0">
                <a:solidFill>
                  <a:srgbClr val="000000"/>
                </a:solidFill>
                <a:latin typeface="Arial"/>
                <a:ea typeface="ＭＳ Ｐゴシック"/>
                <a:cs typeface="Arial"/>
              </a:rPr>
              <a:t>    </a:t>
            </a:r>
            <a:r>
              <a:rPr lang="en-GB" sz="1200" dirty="0">
                <a:solidFill>
                  <a:srgbClr val="000000"/>
                </a:solidFill>
                <a:latin typeface="Arial"/>
                <a:ea typeface="ＭＳ Ｐゴシック"/>
                <a:cs typeface="Arial"/>
              </a:rPr>
              <a:t>In 2015, 2.1m </a:t>
            </a:r>
            <a:br>
              <a:rPr lang="en-GB" sz="1200" dirty="0">
                <a:solidFill>
                  <a:srgbClr val="000000"/>
                </a:solidFill>
                <a:latin typeface="Arial" panose="020B0604020202020204" pitchFamily="34" charset="0"/>
                <a:ea typeface="ＭＳ Ｐゴシック"/>
                <a:cs typeface="Arial" panose="020B0604020202020204" pitchFamily="34" charset="0"/>
              </a:rPr>
            </a:br>
            <a:r>
              <a:rPr lang="en-GB" sz="1200" dirty="0">
                <a:solidFill>
                  <a:srgbClr val="000000"/>
                </a:solidFill>
                <a:latin typeface="Arial"/>
                <a:ea typeface="ＭＳ Ｐゴシック"/>
                <a:cs typeface="Arial"/>
              </a:rPr>
              <a:t>active visitors to urban   blue and green spaces </a:t>
            </a:r>
            <a:br>
              <a:rPr lang="en-GB" sz="1200" dirty="0">
                <a:solidFill>
                  <a:srgbClr val="000000"/>
                </a:solidFill>
                <a:latin typeface="Arial"/>
                <a:ea typeface="ＭＳ Ｐゴシック"/>
                <a:cs typeface="Arial"/>
              </a:rPr>
            </a:br>
            <a:r>
              <a:rPr lang="en-GB" sz="1200" dirty="0">
                <a:solidFill>
                  <a:srgbClr val="000000"/>
                </a:solidFill>
                <a:latin typeface="Arial"/>
                <a:ea typeface="ＭＳ Ｐゴシック"/>
                <a:cs typeface="Arial"/>
              </a:rPr>
              <a:t>      Creating 74,000 </a:t>
            </a:r>
            <a:br>
              <a:rPr lang="en-GB" sz="1200" dirty="0">
                <a:solidFill>
                  <a:srgbClr val="000000"/>
                </a:solidFill>
                <a:latin typeface="Arial" panose="020B0604020202020204" pitchFamily="34" charset="0"/>
                <a:ea typeface="ＭＳ Ｐゴシック"/>
                <a:cs typeface="Arial" panose="020B0604020202020204" pitchFamily="34" charset="0"/>
              </a:rPr>
            </a:br>
            <a:r>
              <a:rPr lang="en-GB" sz="1200" dirty="0">
                <a:solidFill>
                  <a:srgbClr val="000000"/>
                </a:solidFill>
                <a:latin typeface="Arial"/>
                <a:ea typeface="ＭＳ Ｐゴシック"/>
                <a:cs typeface="Arial"/>
              </a:rPr>
              <a:t>       adjusted life yrs.</a:t>
            </a:r>
            <a:endParaRPr lang="en-US" sz="1200" dirty="0">
              <a:solidFill>
                <a:srgbClr val="000000"/>
              </a:solidFill>
              <a:latin typeface="Arial"/>
              <a:ea typeface="ＭＳ Ｐゴシック"/>
            </a:endParaRPr>
          </a:p>
        </p:txBody>
      </p:sp>
      <p:sp>
        <p:nvSpPr>
          <p:cNvPr id="23" name="TextBox 22">
            <a:extLst>
              <a:ext uri="{FF2B5EF4-FFF2-40B4-BE49-F238E27FC236}">
                <a16:creationId xmlns:a16="http://schemas.microsoft.com/office/drawing/2014/main" id="{38E7FCAB-7B34-6263-4414-DCA5866CDDCF}"/>
              </a:ext>
            </a:extLst>
          </p:cNvPr>
          <p:cNvSpPr txBox="1"/>
          <p:nvPr/>
        </p:nvSpPr>
        <p:spPr>
          <a:xfrm>
            <a:off x="7039155" y="2510288"/>
            <a:ext cx="20674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400">
                <a:solidFill>
                  <a:srgbClr val="000000"/>
                </a:solidFill>
                <a:latin typeface="Arial"/>
                <a:ea typeface="ＭＳ Ｐゴシック"/>
                <a:cs typeface="Calibri"/>
              </a:rPr>
              <a:t>Urban nature provides over </a:t>
            </a:r>
            <a:r>
              <a:rPr lang="en-US" sz="1400">
                <a:solidFill>
                  <a:srgbClr val="323132"/>
                </a:solidFill>
                <a:latin typeface="Arial"/>
                <a:ea typeface="ＭＳ Ｐゴシック"/>
                <a:cs typeface="Calibri"/>
              </a:rPr>
              <a:t> £15 billion of benefits to the economy every year</a:t>
            </a:r>
            <a:endParaRPr lang="en-US" sz="1400">
              <a:solidFill>
                <a:srgbClr val="000000"/>
              </a:solidFill>
              <a:latin typeface="Arial"/>
              <a:ea typeface="ＭＳ Ｐゴシック"/>
              <a:cs typeface="Calibri" panose="020F0502020204030204"/>
            </a:endParaRPr>
          </a:p>
        </p:txBody>
      </p:sp>
      <p:sp>
        <p:nvSpPr>
          <p:cNvPr id="24" name="TextBox 23">
            <a:extLst>
              <a:ext uri="{FF2B5EF4-FFF2-40B4-BE49-F238E27FC236}">
                <a16:creationId xmlns:a16="http://schemas.microsoft.com/office/drawing/2014/main" id="{CE5E389B-7C01-31AC-5AD9-9B206046B28A}"/>
              </a:ext>
            </a:extLst>
          </p:cNvPr>
          <p:cNvSpPr txBox="1"/>
          <p:nvPr/>
        </p:nvSpPr>
        <p:spPr>
          <a:xfrm>
            <a:off x="9534506" y="2057941"/>
            <a:ext cx="241252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400" dirty="0">
                <a:solidFill>
                  <a:srgbClr val="000000"/>
                </a:solidFill>
                <a:latin typeface="Arial"/>
                <a:ea typeface="ＭＳ Ｐゴシック"/>
                <a:cs typeface="Calibri"/>
              </a:rPr>
              <a:t>for every £1 invested in TWT specialised health or social needs projects which connect people to nature, there is a £7 social return</a:t>
            </a:r>
          </a:p>
        </p:txBody>
      </p:sp>
      <p:sp>
        <p:nvSpPr>
          <p:cNvPr id="3" name="Freeform 2">
            <a:extLst>
              <a:ext uri="{FF2B5EF4-FFF2-40B4-BE49-F238E27FC236}">
                <a16:creationId xmlns:a16="http://schemas.microsoft.com/office/drawing/2014/main" id="{5629350B-372A-4F02-D279-49AACA9EEAC2}"/>
              </a:ext>
            </a:extLst>
          </p:cNvPr>
          <p:cNvSpPr/>
          <p:nvPr/>
        </p:nvSpPr>
        <p:spPr>
          <a:xfrm rot="20964827">
            <a:off x="9442516" y="1626625"/>
            <a:ext cx="2596502" cy="2509141"/>
          </a:xfrm>
          <a:custGeom>
            <a:avLst/>
            <a:gdLst/>
            <a:ahLst/>
            <a:cxnLst/>
            <a:rect l="l" t="t" r="r" b="b"/>
            <a:pathLst>
              <a:path w="3165918" h="2209599">
                <a:moveTo>
                  <a:pt x="3165918" y="0"/>
                </a:moveTo>
                <a:lnTo>
                  <a:pt x="0" y="0"/>
                </a:lnTo>
                <a:lnTo>
                  <a:pt x="0" y="2209599"/>
                </a:lnTo>
                <a:lnTo>
                  <a:pt x="3165918" y="2209599"/>
                </a:lnTo>
                <a:lnTo>
                  <a:pt x="3165918" y="0"/>
                </a:lnTo>
                <a:close/>
              </a:path>
            </a:pathLst>
          </a:custGeom>
          <a:blipFill>
            <a:blip>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Tree>
    <p:extLst>
      <p:ext uri="{BB962C8B-B14F-4D97-AF65-F5344CB8AC3E}">
        <p14:creationId xmlns:p14="http://schemas.microsoft.com/office/powerpoint/2010/main" val="41072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F204-0B9A-F7F3-D4E3-176227F96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EFE3A-80F5-D567-4728-6B9820F3C296}"/>
              </a:ext>
            </a:extLst>
          </p:cNvPr>
          <p:cNvSpPr>
            <a:spLocks noGrp="1"/>
          </p:cNvSpPr>
          <p:nvPr>
            <p:ph type="ctrTitle"/>
          </p:nvPr>
        </p:nvSpPr>
        <p:spPr>
          <a:xfrm>
            <a:off x="677592" y="3655025"/>
            <a:ext cx="11322292" cy="1125537"/>
          </a:xfrm>
        </p:spPr>
        <p:txBody>
          <a:bodyPr>
            <a:normAutofit/>
          </a:bodyPr>
          <a:lstStyle/>
          <a:p>
            <a:pPr algn="l"/>
            <a:r>
              <a:rPr lang="en-GB" sz="4000" b="1" kern="0" dirty="0">
                <a:solidFill>
                  <a:srgbClr val="006600"/>
                </a:solidFill>
                <a:latin typeface="Arial"/>
              </a:rPr>
              <a:t>LUNCH BREAK</a:t>
            </a:r>
          </a:p>
        </p:txBody>
      </p:sp>
      <p:pic>
        <p:nvPicPr>
          <p:cNvPr id="1026" name="Picture 2">
            <a:extLst>
              <a:ext uri="{FF2B5EF4-FFF2-40B4-BE49-F238E27FC236}">
                <a16:creationId xmlns:a16="http://schemas.microsoft.com/office/drawing/2014/main" id="{AF3919D5-C281-514C-BDBC-5492BDE5B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948" y="2129790"/>
            <a:ext cx="7063240" cy="481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445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1382-06DF-EA5A-CF1A-378C69D41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58382-F0AA-3EE9-D049-E00A0DD0406A}"/>
              </a:ext>
            </a:extLst>
          </p:cNvPr>
          <p:cNvSpPr>
            <a:spLocks noGrp="1"/>
          </p:cNvSpPr>
          <p:nvPr>
            <p:ph type="title"/>
          </p:nvPr>
        </p:nvSpPr>
        <p:spPr>
          <a:xfrm>
            <a:off x="1370273" y="310419"/>
            <a:ext cx="8995148" cy="820010"/>
          </a:xfrm>
        </p:spPr>
        <p:txBody>
          <a:bodyPr>
            <a:normAutofit fontScale="90000"/>
          </a:bodyPr>
          <a:lstStyle/>
          <a:p>
            <a:pPr algn="ctr"/>
            <a:r>
              <a:rPr lang="en-GB" sz="3600" b="1" dirty="0">
                <a:solidFill>
                  <a:srgbClr val="008000"/>
                </a:solidFill>
                <a:latin typeface="Arial"/>
                <a:cs typeface="Arial"/>
              </a:rPr>
              <a:t>Exercise – Priorities, Opportunities</a:t>
            </a:r>
            <a:br>
              <a:rPr lang="en-GB" sz="3200" b="1" dirty="0">
                <a:solidFill>
                  <a:srgbClr val="008000"/>
                </a:solidFill>
                <a:latin typeface="Arial"/>
                <a:cs typeface="Arial"/>
              </a:rPr>
            </a:br>
            <a:endParaRPr lang="en-GB" sz="3200" b="1" dirty="0">
              <a:solidFill>
                <a:srgbClr val="008000"/>
              </a:solidFill>
              <a:latin typeface="Arial"/>
              <a:cs typeface="Arial"/>
            </a:endParaRPr>
          </a:p>
        </p:txBody>
      </p:sp>
      <p:sp>
        <p:nvSpPr>
          <p:cNvPr id="3" name="Content Placeholder 2">
            <a:extLst>
              <a:ext uri="{FF2B5EF4-FFF2-40B4-BE49-F238E27FC236}">
                <a16:creationId xmlns:a16="http://schemas.microsoft.com/office/drawing/2014/main" id="{1116B104-EAEB-F76F-E249-BE4EA110AFDE}"/>
              </a:ext>
            </a:extLst>
          </p:cNvPr>
          <p:cNvSpPr>
            <a:spLocks noGrp="1"/>
          </p:cNvSpPr>
          <p:nvPr>
            <p:ph idx="1"/>
          </p:nvPr>
        </p:nvSpPr>
        <p:spPr>
          <a:xfrm>
            <a:off x="446237" y="1640472"/>
            <a:ext cx="6292649" cy="3979118"/>
          </a:xfrm>
        </p:spPr>
        <p:txBody>
          <a:bodyPr vert="horz" lIns="91440" tIns="45720" rIns="91440" bIns="45720" rtlCol="0" anchor="t">
            <a:normAutofit/>
          </a:bodyPr>
          <a:lstStyle/>
          <a:p>
            <a:r>
              <a:rPr lang="en-GB" sz="3600" dirty="0">
                <a:solidFill>
                  <a:srgbClr val="FF0000"/>
                </a:solidFill>
                <a:latin typeface="Arial"/>
                <a:cs typeface="Arial"/>
              </a:rPr>
              <a:t>Rose </a:t>
            </a:r>
            <a:r>
              <a:rPr lang="en-GB" sz="3600" dirty="0">
                <a:latin typeface="Arial"/>
                <a:cs typeface="Arial"/>
              </a:rPr>
              <a:t>– what's being done/what's planned/what’s working/has worked already, strengths</a:t>
            </a:r>
          </a:p>
          <a:p>
            <a:pPr marL="0" indent="0">
              <a:buNone/>
            </a:pPr>
            <a:endParaRPr lang="en-GB" sz="3600" dirty="0">
              <a:latin typeface="Arial"/>
              <a:cs typeface="Arial"/>
            </a:endParaRPr>
          </a:p>
          <a:p>
            <a:r>
              <a:rPr lang="en-GB" sz="3600" dirty="0">
                <a:solidFill>
                  <a:srgbClr val="00B050"/>
                </a:solidFill>
                <a:latin typeface="Arial"/>
                <a:cs typeface="Arial"/>
              </a:rPr>
              <a:t>Bud</a:t>
            </a:r>
            <a:r>
              <a:rPr lang="en-GB" sz="3600" dirty="0">
                <a:latin typeface="Arial"/>
                <a:cs typeface="Arial"/>
              </a:rPr>
              <a:t> – what’s the potential - would you like to see? </a:t>
            </a:r>
          </a:p>
          <a:p>
            <a:endParaRPr lang="en-GB" sz="3600" dirty="0">
              <a:solidFill>
                <a:schemeClr val="bg1">
                  <a:lumMod val="85000"/>
                </a:schemeClr>
              </a:solidFill>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6FFD99E-430A-02E3-86C9-CD7A8E0EF2F4}"/>
              </a:ext>
            </a:extLst>
          </p:cNvPr>
          <p:cNvGrpSpPr/>
          <p:nvPr/>
        </p:nvGrpSpPr>
        <p:grpSpPr>
          <a:xfrm>
            <a:off x="7077509" y="1640472"/>
            <a:ext cx="4572000" cy="4908918"/>
            <a:chOff x="7077509" y="1583957"/>
            <a:chExt cx="4572000" cy="4908918"/>
          </a:xfrm>
        </p:grpSpPr>
        <p:pic>
          <p:nvPicPr>
            <p:cNvPr id="7" name="Picture 6" descr="A person pointing at a paper on a wall&#10;&#10;AI-generated content may be incorrect.">
              <a:extLst>
                <a:ext uri="{FF2B5EF4-FFF2-40B4-BE49-F238E27FC236}">
                  <a16:creationId xmlns:a16="http://schemas.microsoft.com/office/drawing/2014/main" id="{5598BD87-81ED-FC1B-3EA8-DBAA8D2ED4A7}"/>
                </a:ext>
              </a:extLst>
            </p:cNvPr>
            <p:cNvPicPr>
              <a:picLocks noChangeAspect="1"/>
            </p:cNvPicPr>
            <p:nvPr/>
          </p:nvPicPr>
          <p:blipFill>
            <a:blip r:embed="rId3">
              <a:extLst>
                <a:ext uri="{28A0092B-C50C-407E-A947-70E740481C1C}">
                  <a14:useLocalDpi xmlns:a14="http://schemas.microsoft.com/office/drawing/2010/main" val="0"/>
                </a:ext>
              </a:extLst>
            </a:blip>
            <a:srcRect b="19473"/>
            <a:stretch>
              <a:fillRect/>
            </a:stretch>
          </p:blipFill>
          <p:spPr>
            <a:xfrm>
              <a:off x="7077509" y="1583957"/>
              <a:ext cx="4572000" cy="4908918"/>
            </a:xfrm>
            <a:prstGeom prst="rect">
              <a:avLst/>
            </a:prstGeom>
          </p:spPr>
        </p:pic>
        <p:sp>
          <p:nvSpPr>
            <p:cNvPr id="8" name="TextBox 7">
              <a:extLst>
                <a:ext uri="{FF2B5EF4-FFF2-40B4-BE49-F238E27FC236}">
                  <a16:creationId xmlns:a16="http://schemas.microsoft.com/office/drawing/2014/main" id="{C9F309D2-C34E-8ADE-94E8-5910383F1D8A}"/>
                </a:ext>
              </a:extLst>
            </p:cNvPr>
            <p:cNvSpPr txBox="1"/>
            <p:nvPr/>
          </p:nvSpPr>
          <p:spPr>
            <a:xfrm>
              <a:off x="7077509" y="6163261"/>
              <a:ext cx="1954530" cy="246221"/>
            </a:xfrm>
            <a:prstGeom prst="rect">
              <a:avLst/>
            </a:prstGeom>
            <a:noFill/>
          </p:spPr>
          <p:txBody>
            <a:bodyPr wrap="square" rtlCol="0">
              <a:spAutoFit/>
            </a:bodyPr>
            <a:lstStyle/>
            <a:p>
              <a:r>
                <a:rPr lang="en-GB" sz="1000">
                  <a:solidFill>
                    <a:schemeClr val="bg1"/>
                  </a:solidFill>
                </a:rPr>
                <a:t>PHOTO CREDIT: R Murtagh 2025 </a:t>
              </a:r>
            </a:p>
          </p:txBody>
        </p:sp>
      </p:grpSp>
      <p:sp>
        <p:nvSpPr>
          <p:cNvPr id="10" name="TextBox 9">
            <a:extLst>
              <a:ext uri="{FF2B5EF4-FFF2-40B4-BE49-F238E27FC236}">
                <a16:creationId xmlns:a16="http://schemas.microsoft.com/office/drawing/2014/main" id="{B48490A7-FDE8-F50D-7979-D9C5D1C84C78}"/>
              </a:ext>
            </a:extLst>
          </p:cNvPr>
          <p:cNvSpPr txBox="1"/>
          <p:nvPr/>
        </p:nvSpPr>
        <p:spPr>
          <a:xfrm>
            <a:off x="1724387" y="5619590"/>
            <a:ext cx="5353122" cy="400110"/>
          </a:xfrm>
          <a:prstGeom prst="rect">
            <a:avLst/>
          </a:prstGeom>
          <a:noFill/>
          <a:ln>
            <a:solidFill>
              <a:srgbClr val="008000"/>
            </a:solidFill>
          </a:ln>
        </p:spPr>
        <p:txBody>
          <a:bodyPr wrap="square" lIns="91440" tIns="45720" rIns="91440" bIns="45720" rtlCol="0" anchor="t">
            <a:spAutoFit/>
          </a:bodyPr>
          <a:lstStyle/>
          <a:p>
            <a:r>
              <a:rPr lang="en-GB" sz="2000" b="1" dirty="0">
                <a:solidFill>
                  <a:srgbClr val="008000"/>
                </a:solidFill>
              </a:rPr>
              <a:t>15 -minute exercise. Feedback after next section</a:t>
            </a:r>
          </a:p>
        </p:txBody>
      </p:sp>
      <p:pic>
        <p:nvPicPr>
          <p:cNvPr id="5" name="Picture 4">
            <a:extLst>
              <a:ext uri="{FF2B5EF4-FFF2-40B4-BE49-F238E27FC236}">
                <a16:creationId xmlns:a16="http://schemas.microsoft.com/office/drawing/2014/main" id="{34F2B138-AB62-FED5-D8D8-BC3A80C01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789" y="5497416"/>
            <a:ext cx="1051973" cy="105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316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90A131-F076-4CA5-6D04-824E632AABC6}"/>
              </a:ext>
            </a:extLst>
          </p:cNvPr>
          <p:cNvSpPr/>
          <p:nvPr/>
        </p:nvSpPr>
        <p:spPr>
          <a:xfrm>
            <a:off x="1023508" y="1699227"/>
            <a:ext cx="4568931" cy="3633322"/>
          </a:xfrm>
          <a:prstGeom prst="rect">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3525"/>
            <a:r>
              <a:rPr lang="en-GB" sz="3200" b="1" dirty="0">
                <a:solidFill>
                  <a:schemeClr val="tx1"/>
                </a:solidFill>
                <a:latin typeface="Arial" panose="020B0604020202020204" pitchFamily="34" charset="0"/>
                <a:cs typeface="Arial" panose="020B0604020202020204" pitchFamily="34" charset="0"/>
              </a:rPr>
              <a:t>Rose - Strengths   </a:t>
            </a:r>
          </a:p>
          <a:p>
            <a:pPr marL="263525"/>
            <a:r>
              <a:rPr lang="en-GB" dirty="0">
                <a:solidFill>
                  <a:schemeClr val="tx1"/>
                </a:solidFill>
                <a:latin typeface="Arial" panose="020B0604020202020204" pitchFamily="34" charset="0"/>
                <a:cs typeface="Arial" panose="020B0604020202020204" pitchFamily="34" charset="0"/>
              </a:rPr>
              <a:t>Capture </a:t>
            </a:r>
            <a:r>
              <a:rPr lang="en-GB" b="1" dirty="0">
                <a:solidFill>
                  <a:schemeClr val="tx1"/>
                </a:solidFill>
                <a:latin typeface="Arial" panose="020B0604020202020204" pitchFamily="34" charset="0"/>
                <a:cs typeface="Arial" panose="020B0604020202020204" pitchFamily="34" charset="0"/>
              </a:rPr>
              <a:t>what's worked </a:t>
            </a:r>
            <a:r>
              <a:rPr lang="en-GB" dirty="0">
                <a:solidFill>
                  <a:schemeClr val="tx1"/>
                </a:solidFill>
                <a:latin typeface="Arial" panose="020B0604020202020204" pitchFamily="34" charset="0"/>
                <a:cs typeface="Arial" panose="020B0604020202020204" pitchFamily="34" charset="0"/>
              </a:rPr>
              <a:t>well:</a:t>
            </a:r>
          </a:p>
          <a:p>
            <a:pPr marL="549275"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projects and programmes already delivering for nature</a:t>
            </a:r>
          </a:p>
          <a:p>
            <a:pPr marL="549275" indent="-2857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How is nature already supporting your service delivery?</a:t>
            </a:r>
          </a:p>
        </p:txBody>
      </p:sp>
      <p:sp>
        <p:nvSpPr>
          <p:cNvPr id="3" name="Rectangle 2">
            <a:extLst>
              <a:ext uri="{FF2B5EF4-FFF2-40B4-BE49-F238E27FC236}">
                <a16:creationId xmlns:a16="http://schemas.microsoft.com/office/drawing/2014/main" id="{F1ABCEC5-FDF1-F567-8FED-61361683F67E}"/>
              </a:ext>
            </a:extLst>
          </p:cNvPr>
          <p:cNvSpPr/>
          <p:nvPr/>
        </p:nvSpPr>
        <p:spPr>
          <a:xfrm>
            <a:off x="6859905" y="1645260"/>
            <a:ext cx="4568932" cy="363332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3525"/>
            <a:r>
              <a:rPr lang="en-GB" sz="3200" b="1" dirty="0">
                <a:solidFill>
                  <a:schemeClr val="tx1"/>
                </a:solidFill>
                <a:latin typeface="Arial" panose="020B0604020202020204" pitchFamily="34" charset="0"/>
                <a:cs typeface="Arial" panose="020B0604020202020204" pitchFamily="34" charset="0"/>
              </a:rPr>
              <a:t>Bud – Aspirations</a:t>
            </a:r>
          </a:p>
          <a:p>
            <a:pPr marL="263525"/>
            <a:r>
              <a:rPr lang="en-GB" dirty="0">
                <a:solidFill>
                  <a:schemeClr val="tx1"/>
                </a:solidFill>
                <a:latin typeface="Arial" panose="020B0604020202020204" pitchFamily="34" charset="0"/>
                <a:cs typeface="Arial" panose="020B0604020202020204" pitchFamily="34" charset="0"/>
              </a:rPr>
              <a:t>Capture the outcomes you want:</a:t>
            </a:r>
          </a:p>
          <a:p>
            <a:pPr marL="606425" indent="-34290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This is the place for ‘blue sky thinking – the detail is coming later!</a:t>
            </a:r>
          </a:p>
          <a:p>
            <a:pPr marL="606425" indent="-34290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If money &amp; resourcing were no object, what would you like to see?</a:t>
            </a:r>
          </a:p>
          <a:p>
            <a:pPr marL="263525"/>
            <a:endParaRPr lang="en-GB"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619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BE164-C5F3-10A5-DE70-D84B8C1D4251}"/>
              </a:ext>
            </a:extLst>
          </p:cNvPr>
          <p:cNvPicPr>
            <a:picLocks noChangeAspect="1"/>
          </p:cNvPicPr>
          <p:nvPr/>
        </p:nvPicPr>
        <p:blipFill>
          <a:blip r:embed="rId3"/>
          <a:stretch>
            <a:fillRect/>
          </a:stretch>
        </p:blipFill>
        <p:spPr>
          <a:xfrm>
            <a:off x="151240" y="0"/>
            <a:ext cx="10060608" cy="6858000"/>
          </a:xfrm>
          <a:prstGeom prst="rect">
            <a:avLst/>
          </a:prstGeom>
        </p:spPr>
      </p:pic>
      <p:pic>
        <p:nvPicPr>
          <p:cNvPr id="2" name="Picture 1" descr="LG_Association_RGB.jpg">
            <a:extLst>
              <a:ext uri="{FF2B5EF4-FFF2-40B4-BE49-F238E27FC236}">
                <a16:creationId xmlns:a16="http://schemas.microsoft.com/office/drawing/2014/main" id="{80312443-C604-FB1A-CD24-3DEEC1D65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1194" y="208903"/>
            <a:ext cx="1694286" cy="1000932"/>
          </a:xfrm>
          <a:prstGeom prst="rect">
            <a:avLst/>
          </a:prstGeom>
        </p:spPr>
      </p:pic>
      <p:pic>
        <p:nvPicPr>
          <p:cNvPr id="3" name="Picture 4">
            <a:extLst>
              <a:ext uri="{FF2B5EF4-FFF2-40B4-BE49-F238E27FC236}">
                <a16:creationId xmlns:a16="http://schemas.microsoft.com/office/drawing/2014/main" id="{A11878DB-C6D4-85B3-ABF9-6B1FF5AD0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884" y="528253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2443F45F-0A85-9740-1CE4-4C7F8866A4C0}"/>
              </a:ext>
            </a:extLst>
          </p:cNvPr>
          <p:cNvSpPr txBox="1">
            <a:spLocks/>
          </p:cNvSpPr>
          <p:nvPr/>
        </p:nvSpPr>
        <p:spPr>
          <a:xfrm>
            <a:off x="3202018" y="1381207"/>
            <a:ext cx="6042661" cy="4235822"/>
          </a:xfrm>
          <a:prstGeom prst="rect">
            <a:avLst/>
          </a:prstGeom>
          <a:solidFill>
            <a:srgbClr val="008000"/>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ct val="20000"/>
              </a:spcBef>
              <a:spcAft>
                <a:spcPct val="0"/>
              </a:spcAft>
              <a:buFontTx/>
              <a:buNone/>
              <a:defRPr/>
            </a:pPr>
            <a:r>
              <a:rPr lang="en-GB" sz="2400" b="1" kern="0">
                <a:solidFill>
                  <a:schemeClr val="bg1"/>
                </a:solidFill>
                <a:latin typeface="Arial"/>
                <a:ea typeface="ＭＳ Ｐゴシック"/>
              </a:rPr>
              <a:t>Purpose of this section: </a:t>
            </a:r>
          </a:p>
          <a:p>
            <a:pPr marL="0" indent="0" fontAlgn="base">
              <a:lnSpc>
                <a:spcPct val="100000"/>
              </a:lnSpc>
              <a:spcBef>
                <a:spcPct val="20000"/>
              </a:spcBef>
              <a:spcAft>
                <a:spcPct val="0"/>
              </a:spcAft>
              <a:buFontTx/>
              <a:buNone/>
              <a:defRPr/>
            </a:pPr>
            <a:r>
              <a:rPr lang="en-GB" sz="2400" kern="0">
                <a:solidFill>
                  <a:schemeClr val="bg1"/>
                </a:solidFill>
                <a:latin typeface="Arial"/>
                <a:ea typeface="ＭＳ Ｐゴシック"/>
              </a:rPr>
              <a:t>To understand the barriers to action, then explore the types of solutions that could help address these barriers.</a:t>
            </a:r>
          </a:p>
          <a:p>
            <a:pPr marL="0" indent="0" fontAlgn="base">
              <a:lnSpc>
                <a:spcPct val="100000"/>
              </a:lnSpc>
              <a:spcBef>
                <a:spcPct val="20000"/>
              </a:spcBef>
              <a:spcAft>
                <a:spcPct val="0"/>
              </a:spcAft>
              <a:buFontTx/>
              <a:buNone/>
              <a:defRPr/>
            </a:pPr>
            <a:endParaRPr lang="en-GB" sz="2400" kern="0">
              <a:solidFill>
                <a:schemeClr val="bg1"/>
              </a:solidFill>
              <a:latin typeface="Arial"/>
              <a:ea typeface="ＭＳ Ｐゴシック"/>
            </a:endParaRPr>
          </a:p>
          <a:p>
            <a:pPr marL="0" indent="0" fontAlgn="base">
              <a:lnSpc>
                <a:spcPct val="100000"/>
              </a:lnSpc>
              <a:spcBef>
                <a:spcPct val="20000"/>
              </a:spcBef>
              <a:spcAft>
                <a:spcPct val="0"/>
              </a:spcAft>
              <a:buFontTx/>
              <a:buNone/>
              <a:defRPr/>
            </a:pPr>
            <a:r>
              <a:rPr lang="en-GB" sz="2400" b="1" kern="0">
                <a:solidFill>
                  <a:schemeClr val="bg1"/>
                </a:solidFill>
                <a:latin typeface="Arial"/>
                <a:ea typeface="ＭＳ Ｐゴシック"/>
              </a:rPr>
              <a:t>Output: </a:t>
            </a:r>
          </a:p>
          <a:p>
            <a:pPr marL="0" indent="0" fontAlgn="base">
              <a:lnSpc>
                <a:spcPct val="100000"/>
              </a:lnSpc>
              <a:spcBef>
                <a:spcPct val="20000"/>
              </a:spcBef>
              <a:spcAft>
                <a:spcPct val="0"/>
              </a:spcAft>
              <a:buFontTx/>
              <a:buNone/>
              <a:defRPr/>
            </a:pPr>
            <a:r>
              <a:rPr lang="en-GB" sz="2400" i="1" kern="0">
                <a:solidFill>
                  <a:schemeClr val="bg1"/>
                </a:solidFill>
                <a:latin typeface="Arial"/>
                <a:ea typeface="ＭＳ Ｐゴシック"/>
              </a:rPr>
              <a:t>Develop</a:t>
            </a:r>
            <a:r>
              <a:rPr lang="en-GB" sz="2400" kern="0">
                <a:solidFill>
                  <a:schemeClr val="bg1"/>
                </a:solidFill>
                <a:latin typeface="Arial"/>
                <a:ea typeface="ＭＳ Ｐゴシック"/>
              </a:rPr>
              <a:t> a set of outline short-, medium- and long-term ideas/opportunities that can be progressed in more detail. </a:t>
            </a:r>
          </a:p>
        </p:txBody>
      </p:sp>
    </p:spTree>
    <p:extLst>
      <p:ext uri="{BB962C8B-B14F-4D97-AF65-F5344CB8AC3E}">
        <p14:creationId xmlns:p14="http://schemas.microsoft.com/office/powerpoint/2010/main" val="15209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143271" y="3703320"/>
            <a:ext cx="11762501" cy="2423160"/>
          </a:xfrm>
        </p:spPr>
        <p:txBody>
          <a:bodyPr>
            <a:normAutofit/>
          </a:bodyPr>
          <a:lstStyle/>
          <a:p>
            <a:pPr marL="571500" indent="-571500" algn="l">
              <a:lnSpc>
                <a:spcPct val="100000"/>
              </a:lnSpc>
              <a:spcBef>
                <a:spcPct val="0"/>
              </a:spcBef>
              <a:buFont typeface="+mj-lt"/>
              <a:buAutoNum type="romanLcPeriod"/>
            </a:pPr>
            <a:r>
              <a:rPr lang="en-GB" sz="2800" kern="0">
                <a:solidFill>
                  <a:srgbClr val="006600"/>
                </a:solidFill>
                <a:latin typeface="Arial"/>
                <a:ea typeface="+mj-ea"/>
                <a:cs typeface="+mj-cs"/>
              </a:rPr>
              <a:t>What are the principal gaps?</a:t>
            </a:r>
          </a:p>
          <a:p>
            <a:pPr marL="571500" indent="-571500" algn="l">
              <a:lnSpc>
                <a:spcPct val="100000"/>
              </a:lnSpc>
              <a:spcBef>
                <a:spcPct val="0"/>
              </a:spcBef>
              <a:buFont typeface="+mj-lt"/>
              <a:buAutoNum type="romanLcPeriod"/>
            </a:pPr>
            <a:r>
              <a:rPr lang="en-GB" sz="2800" kern="0">
                <a:solidFill>
                  <a:srgbClr val="006600"/>
                </a:solidFill>
                <a:latin typeface="Arial"/>
                <a:ea typeface="+mj-ea"/>
                <a:cs typeface="+mj-cs"/>
              </a:rPr>
              <a:t>Are there technical barriers to delivery?</a:t>
            </a:r>
          </a:p>
          <a:p>
            <a:pPr marL="571500" indent="-571500" algn="l">
              <a:lnSpc>
                <a:spcPct val="100000"/>
              </a:lnSpc>
              <a:spcBef>
                <a:spcPct val="0"/>
              </a:spcBef>
              <a:buFont typeface="+mj-lt"/>
              <a:buAutoNum type="romanLcPeriod"/>
            </a:pPr>
            <a:r>
              <a:rPr lang="en-GB" sz="2800" kern="0">
                <a:solidFill>
                  <a:srgbClr val="006600"/>
                </a:solidFill>
                <a:latin typeface="Arial"/>
                <a:ea typeface="+mj-ea"/>
                <a:cs typeface="+mj-cs"/>
              </a:rPr>
              <a:t>What resource gaps are there?</a:t>
            </a:r>
          </a:p>
          <a:p>
            <a:pPr marL="571500" indent="-571500" algn="l">
              <a:lnSpc>
                <a:spcPct val="100000"/>
              </a:lnSpc>
              <a:spcBef>
                <a:spcPct val="0"/>
              </a:spcBef>
              <a:buFont typeface="+mj-lt"/>
              <a:buAutoNum type="romanLcPeriod"/>
            </a:pPr>
            <a:r>
              <a:rPr lang="en-GB" sz="2800" kern="0">
                <a:solidFill>
                  <a:srgbClr val="006600"/>
                </a:solidFill>
                <a:latin typeface="Arial"/>
                <a:ea typeface="+mj-ea"/>
                <a:cs typeface="+mj-cs"/>
              </a:rPr>
              <a:t>Are there any common issues affecting delivery?</a:t>
            </a:r>
          </a:p>
          <a:p>
            <a:pPr marL="571500" indent="-571500" algn="l">
              <a:lnSpc>
                <a:spcPct val="100000"/>
              </a:lnSpc>
              <a:spcBef>
                <a:spcPct val="0"/>
              </a:spcBef>
              <a:buFont typeface="+mj-lt"/>
              <a:buAutoNum type="romanLcPeriod"/>
            </a:pPr>
            <a:r>
              <a:rPr lang="en-GB" sz="2800" kern="0">
                <a:solidFill>
                  <a:srgbClr val="006600"/>
                </a:solidFill>
                <a:latin typeface="Arial"/>
                <a:ea typeface="+mj-ea"/>
                <a:cs typeface="+mj-cs"/>
              </a:rPr>
              <a:t>Are there opportunities or possible solutions?</a:t>
            </a:r>
            <a:endParaRPr lang="en-GB" sz="3200">
              <a:highlight>
                <a:srgbClr val="FFFF00"/>
              </a:highlight>
            </a:endParaRPr>
          </a:p>
        </p:txBody>
      </p:sp>
      <p:sp>
        <p:nvSpPr>
          <p:cNvPr id="4" name="Title 1">
            <a:extLst>
              <a:ext uri="{FF2B5EF4-FFF2-40B4-BE49-F238E27FC236}">
                <a16:creationId xmlns:a16="http://schemas.microsoft.com/office/drawing/2014/main" id="{64D9E544-28F0-6056-8B8A-E2FB3DE3326A}"/>
              </a:ext>
            </a:extLst>
          </p:cNvPr>
          <p:cNvSpPr txBox="1">
            <a:spLocks/>
          </p:cNvSpPr>
          <p:nvPr/>
        </p:nvSpPr>
        <p:spPr>
          <a:xfrm>
            <a:off x="1051830" y="2303463"/>
            <a:ext cx="10747169" cy="11255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kern="0">
                <a:solidFill>
                  <a:srgbClr val="006600"/>
                </a:solidFill>
                <a:latin typeface="Arial"/>
              </a:rPr>
              <a:t>Scene setting – barriers &amp; solutions</a:t>
            </a:r>
          </a:p>
        </p:txBody>
      </p:sp>
    </p:spTree>
    <p:extLst>
      <p:ext uri="{BB962C8B-B14F-4D97-AF65-F5344CB8AC3E}">
        <p14:creationId xmlns:p14="http://schemas.microsoft.com/office/powerpoint/2010/main" val="273548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535A2-88C9-3E1A-701D-146F878E71E7}"/>
              </a:ext>
            </a:extLst>
          </p:cNvPr>
          <p:cNvPicPr>
            <a:picLocks noChangeAspect="1"/>
          </p:cNvPicPr>
          <p:nvPr/>
        </p:nvPicPr>
        <p:blipFill>
          <a:blip r:embed="rId3"/>
          <a:srcRect l="14387" r="18055" b="8490"/>
          <a:stretch>
            <a:fillRect/>
          </a:stretch>
        </p:blipFill>
        <p:spPr>
          <a:xfrm>
            <a:off x="5725097" y="1178010"/>
            <a:ext cx="6098874" cy="5572712"/>
          </a:xfrm>
          <a:prstGeom prst="rect">
            <a:avLst/>
          </a:prstGeom>
        </p:spPr>
      </p:pic>
      <p:sp>
        <p:nvSpPr>
          <p:cNvPr id="2" name="Title 1">
            <a:extLst>
              <a:ext uri="{FF2B5EF4-FFF2-40B4-BE49-F238E27FC236}">
                <a16:creationId xmlns:a16="http://schemas.microsoft.com/office/drawing/2014/main" id="{FF4C8436-5A31-A17B-7DF4-155CE1C63DAB}"/>
              </a:ext>
            </a:extLst>
          </p:cNvPr>
          <p:cNvSpPr>
            <a:spLocks noGrp="1"/>
          </p:cNvSpPr>
          <p:nvPr>
            <p:ph type="title"/>
          </p:nvPr>
        </p:nvSpPr>
        <p:spPr>
          <a:xfrm>
            <a:off x="1773716" y="107278"/>
            <a:ext cx="8383836" cy="1325563"/>
          </a:xfrm>
        </p:spPr>
        <p:txBody>
          <a:bodyPr>
            <a:normAutofit fontScale="90000"/>
          </a:bodyPr>
          <a:lstStyle/>
          <a:p>
            <a:pPr algn="ctr"/>
            <a:r>
              <a:rPr lang="en-GB" sz="3600" b="1" kern="0" dirty="0">
                <a:solidFill>
                  <a:srgbClr val="006600"/>
                </a:solidFill>
                <a:latin typeface="Arial"/>
              </a:rPr>
              <a:t>Linking policy agendas &amp; </a:t>
            </a:r>
            <a:br>
              <a:rPr lang="en-GB" sz="3600" b="1" kern="0" dirty="0">
                <a:solidFill>
                  <a:srgbClr val="006600"/>
                </a:solidFill>
                <a:latin typeface="Arial"/>
              </a:rPr>
            </a:br>
            <a:r>
              <a:rPr lang="en-GB" sz="3600" b="1" kern="0" dirty="0">
                <a:solidFill>
                  <a:srgbClr val="006600"/>
                </a:solidFill>
                <a:latin typeface="Arial"/>
              </a:rPr>
              <a:t>delivering multifunctional benefits simultaneously</a:t>
            </a:r>
          </a:p>
        </p:txBody>
      </p:sp>
      <p:sp>
        <p:nvSpPr>
          <p:cNvPr id="3" name="Text Placeholder 3">
            <a:extLst>
              <a:ext uri="{FF2B5EF4-FFF2-40B4-BE49-F238E27FC236}">
                <a16:creationId xmlns:a16="http://schemas.microsoft.com/office/drawing/2014/main" id="{5F0E348C-BC44-0972-269C-74A0F0033AEC}"/>
              </a:ext>
            </a:extLst>
          </p:cNvPr>
          <p:cNvSpPr txBox="1">
            <a:spLocks/>
          </p:cNvSpPr>
          <p:nvPr/>
        </p:nvSpPr>
        <p:spPr bwMode="auto">
          <a:xfrm>
            <a:off x="573019" y="1743591"/>
            <a:ext cx="5392615" cy="3849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Supporting housing development</a:t>
            </a:r>
          </a:p>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Sustainable transport</a:t>
            </a:r>
          </a:p>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Better health and well being</a:t>
            </a:r>
          </a:p>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Ensuring climate change adaptation and mitigation</a:t>
            </a:r>
          </a:p>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Reducing flood risk</a:t>
            </a:r>
          </a:p>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Improving air and water quality</a:t>
            </a:r>
          </a:p>
          <a:p>
            <a:pPr marL="420688" indent="-420688" fontAlgn="base">
              <a:spcBef>
                <a:spcPct val="20000"/>
              </a:spcBef>
              <a:spcAft>
                <a:spcPct val="0"/>
              </a:spcAft>
              <a:buFont typeface="+mj-lt"/>
              <a:buChar char="•"/>
              <a:defRPr/>
            </a:pPr>
            <a:r>
              <a:rPr lang="en-US" dirty="0">
                <a:solidFill>
                  <a:srgbClr val="000000"/>
                </a:solidFill>
                <a:latin typeface="Arial"/>
                <a:ea typeface="ＭＳ Ｐゴシック"/>
              </a:rPr>
              <a:t>Thriving biodiversity – including the pollinators on which we all depend on</a:t>
            </a:r>
          </a:p>
          <a:p>
            <a:pPr marL="420688" indent="-420688" fontAlgn="base">
              <a:spcBef>
                <a:spcPct val="20000"/>
              </a:spcBef>
              <a:spcAft>
                <a:spcPct val="0"/>
              </a:spcAft>
              <a:buFont typeface="Arial" panose="020B0604020202020204" pitchFamily="34" charset="0"/>
              <a:buChar char="•"/>
              <a:defRPr/>
            </a:pPr>
            <a:endParaRPr lang="en-US" dirty="0">
              <a:solidFill>
                <a:srgbClr val="000000"/>
              </a:solidFill>
              <a:latin typeface="Arial"/>
              <a:ea typeface="ＭＳ Ｐゴシック"/>
            </a:endParaRPr>
          </a:p>
          <a:p>
            <a:pPr marL="420688" indent="-420688" fontAlgn="base">
              <a:spcBef>
                <a:spcPct val="20000"/>
              </a:spcBef>
              <a:spcAft>
                <a:spcPct val="0"/>
              </a:spcAft>
              <a:buFont typeface="Arial" panose="020B0604020202020204" pitchFamily="34" charset="0"/>
              <a:buChar char="•"/>
              <a:defRPr/>
            </a:pPr>
            <a:endParaRPr lang="en-US" dirty="0">
              <a:solidFill>
                <a:srgbClr val="000000"/>
              </a:solidFill>
              <a:latin typeface="Arial"/>
              <a:ea typeface="ＭＳ Ｐゴシック"/>
            </a:endParaRPr>
          </a:p>
        </p:txBody>
      </p:sp>
      <p:sp>
        <p:nvSpPr>
          <p:cNvPr id="6" name="TextBox 5">
            <a:extLst>
              <a:ext uri="{FF2B5EF4-FFF2-40B4-BE49-F238E27FC236}">
                <a16:creationId xmlns:a16="http://schemas.microsoft.com/office/drawing/2014/main" id="{D93420E9-9140-0B2E-79E7-3A30D8931420}"/>
              </a:ext>
            </a:extLst>
          </p:cNvPr>
          <p:cNvSpPr txBox="1"/>
          <p:nvPr/>
        </p:nvSpPr>
        <p:spPr>
          <a:xfrm>
            <a:off x="719138" y="6488668"/>
            <a:ext cx="6098874" cy="369332"/>
          </a:xfrm>
          <a:prstGeom prst="rect">
            <a:avLst/>
          </a:prstGeom>
          <a:noFill/>
        </p:spPr>
        <p:txBody>
          <a:bodyPr wrap="square">
            <a:spAutoFit/>
          </a:bodyPr>
          <a:lstStyle/>
          <a:p>
            <a:r>
              <a:rPr lang="en-GB" dirty="0">
                <a:solidFill>
                  <a:srgbClr val="000000"/>
                </a:solidFill>
                <a:latin typeface="Arial"/>
                <a:ea typeface="ＭＳ Ｐゴシック"/>
              </a:rPr>
              <a:t>Source: </a:t>
            </a:r>
            <a:r>
              <a:rPr lang="en-GB" dirty="0">
                <a:solidFill>
                  <a:srgbClr val="000000"/>
                </a:solidFill>
                <a:latin typeface="Arial"/>
                <a:ea typeface="ＭＳ Ｐゴシック"/>
                <a:hlinkClick r:id="rId4"/>
              </a:rPr>
              <a:t>UK100</a:t>
            </a:r>
            <a:endParaRPr lang="en-GB" dirty="0">
              <a:solidFill>
                <a:srgbClr val="000000"/>
              </a:solidFill>
              <a:latin typeface="Arial"/>
              <a:ea typeface="ＭＳ Ｐゴシック"/>
            </a:endParaRPr>
          </a:p>
        </p:txBody>
      </p:sp>
    </p:spTree>
    <p:extLst>
      <p:ext uri="{BB962C8B-B14F-4D97-AF65-F5344CB8AC3E}">
        <p14:creationId xmlns:p14="http://schemas.microsoft.com/office/powerpoint/2010/main" val="2295478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CC2CC-18E1-6566-2217-A736E2C7E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16488-0D31-804F-714B-A2CE1EEAE73E}"/>
              </a:ext>
            </a:extLst>
          </p:cNvPr>
          <p:cNvSpPr>
            <a:spLocks noGrp="1"/>
          </p:cNvSpPr>
          <p:nvPr>
            <p:ph type="title"/>
          </p:nvPr>
        </p:nvSpPr>
        <p:spPr>
          <a:xfrm>
            <a:off x="1734819" y="106326"/>
            <a:ext cx="8376922" cy="1225535"/>
          </a:xfrm>
        </p:spPr>
        <p:txBody>
          <a:bodyPr>
            <a:normAutofit/>
          </a:bodyPr>
          <a:lstStyle/>
          <a:p>
            <a:pPr algn="ctr"/>
            <a:r>
              <a:rPr lang="en-GB" sz="3200" b="1" dirty="0">
                <a:solidFill>
                  <a:srgbClr val="008000"/>
                </a:solidFill>
                <a:latin typeface="Arial"/>
                <a:cs typeface="Arial"/>
              </a:rPr>
              <a:t>Exercise –  Barriers, Gaps &amp; Solutions – For You And For Nature </a:t>
            </a:r>
          </a:p>
        </p:txBody>
      </p:sp>
      <p:sp>
        <p:nvSpPr>
          <p:cNvPr id="3" name="Content Placeholder 2">
            <a:extLst>
              <a:ext uri="{FF2B5EF4-FFF2-40B4-BE49-F238E27FC236}">
                <a16:creationId xmlns:a16="http://schemas.microsoft.com/office/drawing/2014/main" id="{9A3A7657-6FC4-AF58-26A6-C2A6F45A09CA}"/>
              </a:ext>
            </a:extLst>
          </p:cNvPr>
          <p:cNvSpPr>
            <a:spLocks noGrp="1"/>
          </p:cNvSpPr>
          <p:nvPr>
            <p:ph idx="1"/>
          </p:nvPr>
        </p:nvSpPr>
        <p:spPr>
          <a:xfrm>
            <a:off x="542491" y="2082488"/>
            <a:ext cx="6383634" cy="2932790"/>
          </a:xfrm>
        </p:spPr>
        <p:txBody>
          <a:bodyPr vert="horz" lIns="91440" tIns="45720" rIns="91440" bIns="45720" rtlCol="0" anchor="t">
            <a:normAutofit lnSpcReduction="10000"/>
          </a:bodyPr>
          <a:lstStyle/>
          <a:p>
            <a:endParaRPr lang="en-GB" sz="3600" dirty="0">
              <a:solidFill>
                <a:schemeClr val="bg1">
                  <a:lumMod val="85000"/>
                </a:schemeClr>
              </a:solidFill>
              <a:latin typeface="Arial" panose="020B0604020202020204" pitchFamily="34" charset="0"/>
              <a:cs typeface="Arial" panose="020B0604020202020204" pitchFamily="34" charset="0"/>
            </a:endParaRPr>
          </a:p>
          <a:p>
            <a:pPr>
              <a:lnSpc>
                <a:spcPct val="100000"/>
              </a:lnSpc>
              <a:spcBef>
                <a:spcPts val="1200"/>
              </a:spcBef>
              <a:spcAft>
                <a:spcPts val="1200"/>
              </a:spcAft>
            </a:pPr>
            <a:r>
              <a:rPr lang="en-GB" sz="3600" u="sng" dirty="0">
                <a:solidFill>
                  <a:schemeClr val="accent2"/>
                </a:solidFill>
                <a:latin typeface="Arial"/>
                <a:cs typeface="Arial"/>
              </a:rPr>
              <a:t>Thorn</a:t>
            </a:r>
            <a:r>
              <a:rPr lang="en-GB" sz="3600" u="sng" dirty="0">
                <a:latin typeface="Arial"/>
                <a:cs typeface="Arial"/>
              </a:rPr>
              <a:t> – gaps &amp; barriers </a:t>
            </a:r>
          </a:p>
          <a:p>
            <a:pPr marL="0" indent="0">
              <a:lnSpc>
                <a:spcPct val="100000"/>
              </a:lnSpc>
              <a:spcBef>
                <a:spcPts val="1200"/>
              </a:spcBef>
              <a:spcAft>
                <a:spcPts val="1200"/>
              </a:spcAft>
              <a:buNone/>
            </a:pPr>
            <a:endParaRPr lang="en-GB" sz="3600" u="sng" dirty="0">
              <a:latin typeface="Arial"/>
              <a:cs typeface="Arial"/>
            </a:endParaRPr>
          </a:p>
          <a:p>
            <a:pPr>
              <a:lnSpc>
                <a:spcPct val="100000"/>
              </a:lnSpc>
              <a:spcBef>
                <a:spcPts val="1200"/>
              </a:spcBef>
              <a:spcAft>
                <a:spcPts val="1200"/>
              </a:spcAft>
            </a:pPr>
            <a:r>
              <a:rPr lang="en-GB" sz="3600" u="sng" dirty="0">
                <a:solidFill>
                  <a:schemeClr val="accent4">
                    <a:lumMod val="60000"/>
                    <a:lumOff val="40000"/>
                  </a:schemeClr>
                </a:solidFill>
                <a:latin typeface="Arial"/>
                <a:cs typeface="Arial"/>
              </a:rPr>
              <a:t>New shoots </a:t>
            </a:r>
            <a:r>
              <a:rPr lang="en-GB" sz="3600" u="sng" dirty="0">
                <a:latin typeface="Arial"/>
                <a:cs typeface="Arial"/>
              </a:rPr>
              <a:t>- solutions</a:t>
            </a:r>
          </a:p>
          <a:p>
            <a:pPr marL="0" indent="0">
              <a:buNone/>
            </a:pPr>
            <a:endParaRPr lang="en-GB"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25EAF44-6D5D-3359-C1EC-FF66A86FB997}"/>
              </a:ext>
            </a:extLst>
          </p:cNvPr>
          <p:cNvGrpSpPr/>
          <p:nvPr/>
        </p:nvGrpSpPr>
        <p:grpSpPr>
          <a:xfrm>
            <a:off x="6818712" y="1419721"/>
            <a:ext cx="4281377" cy="4112009"/>
            <a:chOff x="6818712" y="1419721"/>
            <a:chExt cx="4281377" cy="4112009"/>
          </a:xfrm>
        </p:grpSpPr>
        <p:pic>
          <p:nvPicPr>
            <p:cNvPr id="4" name="Picture 3">
              <a:extLst>
                <a:ext uri="{FF2B5EF4-FFF2-40B4-BE49-F238E27FC236}">
                  <a16:creationId xmlns:a16="http://schemas.microsoft.com/office/drawing/2014/main" id="{076C1447-EE26-0971-4E6C-F05B23AB5408}"/>
                </a:ext>
              </a:extLst>
            </p:cNvPr>
            <p:cNvPicPr>
              <a:picLocks noChangeAspect="1"/>
            </p:cNvPicPr>
            <p:nvPr/>
          </p:nvPicPr>
          <p:blipFill>
            <a:blip r:embed="rId3"/>
            <a:srcRect t="9767" r="-1094" b="17399"/>
            <a:stretch>
              <a:fillRect/>
            </a:stretch>
          </p:blipFill>
          <p:spPr>
            <a:xfrm>
              <a:off x="6818712" y="1419721"/>
              <a:ext cx="4281377" cy="4112009"/>
            </a:xfrm>
            <a:prstGeom prst="rect">
              <a:avLst/>
            </a:prstGeom>
          </p:spPr>
        </p:pic>
        <p:sp>
          <p:nvSpPr>
            <p:cNvPr id="6" name="TextBox 5">
              <a:extLst>
                <a:ext uri="{FF2B5EF4-FFF2-40B4-BE49-F238E27FC236}">
                  <a16:creationId xmlns:a16="http://schemas.microsoft.com/office/drawing/2014/main" id="{94F2B93C-5D4D-99BE-A255-0737AD788891}"/>
                </a:ext>
              </a:extLst>
            </p:cNvPr>
            <p:cNvSpPr txBox="1"/>
            <p:nvPr/>
          </p:nvSpPr>
          <p:spPr>
            <a:xfrm>
              <a:off x="6925037" y="5206329"/>
              <a:ext cx="3785707" cy="246221"/>
            </a:xfrm>
            <a:prstGeom prst="rect">
              <a:avLst/>
            </a:prstGeom>
            <a:noFill/>
          </p:spPr>
          <p:txBody>
            <a:bodyPr wrap="square" rtlCol="0">
              <a:spAutoFit/>
            </a:bodyPr>
            <a:lstStyle/>
            <a:p>
              <a:r>
                <a:rPr lang="en-GB" sz="1000">
                  <a:solidFill>
                    <a:schemeClr val="bg1"/>
                  </a:solidFill>
                </a:rPr>
                <a:t>PHOTO CREDIT: R Murtagh 2026 Central Bedfordshire </a:t>
              </a:r>
            </a:p>
          </p:txBody>
        </p:sp>
      </p:grpSp>
    </p:spTree>
    <p:extLst>
      <p:ext uri="{BB962C8B-B14F-4D97-AF65-F5344CB8AC3E}">
        <p14:creationId xmlns:p14="http://schemas.microsoft.com/office/powerpoint/2010/main" val="288665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7028-C5D9-88DF-D27C-3ECB29342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C49E8-D8F5-82E6-F445-81B12F917115}"/>
              </a:ext>
            </a:extLst>
          </p:cNvPr>
          <p:cNvSpPr>
            <a:spLocks noGrp="1"/>
          </p:cNvSpPr>
          <p:nvPr>
            <p:ph type="title"/>
          </p:nvPr>
        </p:nvSpPr>
        <p:spPr>
          <a:xfrm>
            <a:off x="2548890" y="150457"/>
            <a:ext cx="7269480" cy="1325563"/>
          </a:xfrm>
        </p:spPr>
        <p:txBody>
          <a:bodyPr>
            <a:normAutofit/>
          </a:bodyPr>
          <a:lstStyle/>
          <a:p>
            <a:pPr algn="ctr"/>
            <a:r>
              <a:rPr lang="en-GB" sz="3600" b="1">
                <a:solidFill>
                  <a:srgbClr val="008000"/>
                </a:solidFill>
                <a:latin typeface="Arial" panose="020B0604020202020204" pitchFamily="34" charset="0"/>
                <a:cs typeface="Arial" panose="020B0604020202020204" pitchFamily="34" charset="0"/>
              </a:rPr>
              <a:t>Key take-aways for attendees</a:t>
            </a:r>
          </a:p>
        </p:txBody>
      </p:sp>
      <p:pic>
        <p:nvPicPr>
          <p:cNvPr id="5" name="Picture 4">
            <a:extLst>
              <a:ext uri="{FF2B5EF4-FFF2-40B4-BE49-F238E27FC236}">
                <a16:creationId xmlns:a16="http://schemas.microsoft.com/office/drawing/2014/main" id="{DC184964-79D4-8F95-F717-79D8EBBD4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630" y="5448227"/>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5FD7D6F-5FE6-5B86-B176-CE7D8E107F1F}"/>
              </a:ext>
            </a:extLst>
          </p:cNvPr>
          <p:cNvGrpSpPr/>
          <p:nvPr/>
        </p:nvGrpSpPr>
        <p:grpSpPr>
          <a:xfrm>
            <a:off x="7629100" y="1476020"/>
            <a:ext cx="4100718" cy="5154103"/>
            <a:chOff x="7766892" y="1419709"/>
            <a:chExt cx="3703145" cy="4936700"/>
          </a:xfrm>
        </p:grpSpPr>
        <p:pic>
          <p:nvPicPr>
            <p:cNvPr id="4" name="Picture 3">
              <a:extLst>
                <a:ext uri="{FF2B5EF4-FFF2-40B4-BE49-F238E27FC236}">
                  <a16:creationId xmlns:a16="http://schemas.microsoft.com/office/drawing/2014/main" id="{980484CF-3FFA-1E69-2DA3-8B4505FA8BD3}"/>
                </a:ext>
              </a:extLst>
            </p:cNvPr>
            <p:cNvPicPr>
              <a:picLocks noChangeAspect="1"/>
            </p:cNvPicPr>
            <p:nvPr/>
          </p:nvPicPr>
          <p:blipFill>
            <a:blip r:embed="rId4"/>
            <a:stretch>
              <a:fillRect/>
            </a:stretch>
          </p:blipFill>
          <p:spPr>
            <a:xfrm>
              <a:off x="7766892" y="1419709"/>
              <a:ext cx="3703145" cy="4936700"/>
            </a:xfrm>
            <a:prstGeom prst="rect">
              <a:avLst/>
            </a:prstGeom>
          </p:spPr>
        </p:pic>
        <p:sp>
          <p:nvSpPr>
            <p:cNvPr id="6" name="TextBox 5">
              <a:extLst>
                <a:ext uri="{FF2B5EF4-FFF2-40B4-BE49-F238E27FC236}">
                  <a16:creationId xmlns:a16="http://schemas.microsoft.com/office/drawing/2014/main" id="{FAEDC3F8-9BF1-AA44-68F9-DB363E5A1B19}"/>
                </a:ext>
              </a:extLst>
            </p:cNvPr>
            <p:cNvSpPr txBox="1"/>
            <p:nvPr/>
          </p:nvSpPr>
          <p:spPr>
            <a:xfrm>
              <a:off x="7766892" y="6110188"/>
              <a:ext cx="2752693" cy="246221"/>
            </a:xfrm>
            <a:prstGeom prst="rect">
              <a:avLst/>
            </a:prstGeom>
            <a:noFill/>
          </p:spPr>
          <p:txBody>
            <a:bodyPr wrap="square" rtlCol="0">
              <a:spAutoFit/>
            </a:bodyPr>
            <a:lstStyle/>
            <a:p>
              <a:r>
                <a:rPr lang="en-GB" sz="1000">
                  <a:solidFill>
                    <a:schemeClr val="bg1"/>
                  </a:solidFill>
                </a:rPr>
                <a:t>PHOTO CREDIT: R Murtagh frosty view to dovecot</a:t>
              </a:r>
            </a:p>
          </p:txBody>
        </p:sp>
      </p:grpSp>
      <p:sp>
        <p:nvSpPr>
          <p:cNvPr id="9" name="Content Placeholder 2">
            <a:extLst>
              <a:ext uri="{FF2B5EF4-FFF2-40B4-BE49-F238E27FC236}">
                <a16:creationId xmlns:a16="http://schemas.microsoft.com/office/drawing/2014/main" id="{99F1504C-B436-43E1-D487-E650B740F7E3}"/>
              </a:ext>
            </a:extLst>
          </p:cNvPr>
          <p:cNvSpPr txBox="1">
            <a:spLocks/>
          </p:cNvSpPr>
          <p:nvPr/>
        </p:nvSpPr>
        <p:spPr>
          <a:xfrm>
            <a:off x="297453" y="1706560"/>
            <a:ext cx="7241771" cy="49235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t>Realise what actions are already being undertaken and what we can all do to help the Council improve</a:t>
            </a:r>
          </a:p>
          <a:p>
            <a:pPr marL="514350" indent="-514350">
              <a:buFont typeface="+mj-lt"/>
              <a:buAutoNum type="arabicPeriod"/>
            </a:pPr>
            <a:r>
              <a:rPr lang="en-GB" dirty="0"/>
              <a:t>Increased awareness of the delivery options for nature recovery &amp; knowing where to find support and who to work with</a:t>
            </a:r>
          </a:p>
          <a:p>
            <a:pPr marL="514350" indent="-514350">
              <a:buFont typeface="+mj-lt"/>
              <a:buAutoNum type="arabicPeriod"/>
            </a:pPr>
            <a:r>
              <a:rPr lang="en-GB" dirty="0"/>
              <a:t>Understand your role and that of your service area for nature recovery  </a:t>
            </a:r>
            <a:endParaRPr lang="en-GB" dirty="0">
              <a:ea typeface="Calibri"/>
              <a:cs typeface="Calibri"/>
            </a:endParaRPr>
          </a:p>
          <a:p>
            <a:pPr marL="0" indent="0" algn="ctr">
              <a:buFont typeface="Arial" panose="020B0604020202020204" pitchFamily="34" charset="0"/>
              <a:buNone/>
            </a:pPr>
            <a:endParaRPr lang="en-GB" sz="4000" dirty="0">
              <a:ea typeface="Calibri"/>
              <a:cs typeface="Calibri"/>
            </a:endParaRPr>
          </a:p>
        </p:txBody>
      </p:sp>
    </p:spTree>
    <p:extLst>
      <p:ext uri="{BB962C8B-B14F-4D97-AF65-F5344CB8AC3E}">
        <p14:creationId xmlns:p14="http://schemas.microsoft.com/office/powerpoint/2010/main" val="4235917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8990-08D3-AACE-0181-1D2F6DA2073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25B585-FC74-47B6-24FA-DF787EF4392C}"/>
              </a:ext>
            </a:extLst>
          </p:cNvPr>
          <p:cNvSpPr/>
          <p:nvPr/>
        </p:nvSpPr>
        <p:spPr>
          <a:xfrm>
            <a:off x="933620" y="1821832"/>
            <a:ext cx="4870279" cy="3633323"/>
          </a:xfrm>
          <a:prstGeom prst="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3525"/>
            <a:r>
              <a:rPr lang="en-GB" sz="3200" b="1" dirty="0">
                <a:solidFill>
                  <a:schemeClr val="tx1"/>
                </a:solidFill>
                <a:latin typeface="Arial" panose="020B0604020202020204" pitchFamily="34" charset="0"/>
                <a:cs typeface="Arial" panose="020B0604020202020204" pitchFamily="34" charset="0"/>
              </a:rPr>
              <a:t>Thorn - Weaknesses</a:t>
            </a:r>
            <a:endParaRPr lang="en-GB" sz="3200" dirty="0">
              <a:solidFill>
                <a:schemeClr val="tx1"/>
              </a:solidFill>
              <a:latin typeface="Arial" panose="020B0604020202020204" pitchFamily="34" charset="0"/>
              <a:cs typeface="Arial" panose="020B0604020202020204" pitchFamily="34" charset="0"/>
            </a:endParaRP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currently challenges the “Now”?</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risks are there to achieving the ambitions?</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practice is currently impossible to implement (what are we waiting for and need to know?)</a:t>
            </a:r>
          </a:p>
        </p:txBody>
      </p:sp>
      <p:sp>
        <p:nvSpPr>
          <p:cNvPr id="8" name="Rectangle 7">
            <a:extLst>
              <a:ext uri="{FF2B5EF4-FFF2-40B4-BE49-F238E27FC236}">
                <a16:creationId xmlns:a16="http://schemas.microsoft.com/office/drawing/2014/main" id="{4BB0CDC1-1BC2-93E2-846E-A9FE2522FD35}"/>
              </a:ext>
            </a:extLst>
          </p:cNvPr>
          <p:cNvSpPr/>
          <p:nvPr/>
        </p:nvSpPr>
        <p:spPr>
          <a:xfrm>
            <a:off x="6388104" y="1488559"/>
            <a:ext cx="5130876" cy="3966596"/>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3525"/>
            <a:r>
              <a:rPr lang="en-GB" sz="3200" b="1" dirty="0">
                <a:solidFill>
                  <a:schemeClr val="tx1"/>
                </a:solidFill>
                <a:latin typeface="Arial" panose="020B0604020202020204" pitchFamily="34" charset="0"/>
                <a:cs typeface="Arial" panose="020B0604020202020204" pitchFamily="34" charset="0"/>
              </a:rPr>
              <a:t>New shoots - solutions</a:t>
            </a:r>
          </a:p>
          <a:p>
            <a:pPr marL="263525"/>
            <a:r>
              <a:rPr lang="en-GB" dirty="0">
                <a:solidFill>
                  <a:schemeClr val="tx1"/>
                </a:solidFill>
                <a:latin typeface="Arial" panose="020B0604020202020204" pitchFamily="34" charset="0"/>
                <a:cs typeface="Arial" panose="020B0604020202020204" pitchFamily="34" charset="0"/>
              </a:rPr>
              <a:t>For each orange note capture what could be improved and/or what more could you do:</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is within the council's discretion?</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How can you reduce the risk?</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could government do to help?</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can you do better?</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What can you stop doing? </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Solutions to fill existing gaps in processes. </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Focus on incremental benefits</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Reinventing the wheel is OK.</a:t>
            </a:r>
          </a:p>
          <a:p>
            <a:pPr marL="536575" lvl="1" indent="-27305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RACI</a:t>
            </a:r>
          </a:p>
        </p:txBody>
      </p:sp>
    </p:spTree>
    <p:extLst>
      <p:ext uri="{BB962C8B-B14F-4D97-AF65-F5344CB8AC3E}">
        <p14:creationId xmlns:p14="http://schemas.microsoft.com/office/powerpoint/2010/main" val="146921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6F0B7-A24C-8158-659B-F8D4D6BE7DC6}"/>
              </a:ext>
            </a:extLst>
          </p:cNvPr>
          <p:cNvPicPr>
            <a:picLocks noChangeAspect="1"/>
          </p:cNvPicPr>
          <p:nvPr/>
        </p:nvPicPr>
        <p:blipFill>
          <a:blip r:embed="rId3"/>
          <a:srcRect b="3574"/>
          <a:stretch>
            <a:fillRect/>
          </a:stretch>
        </p:blipFill>
        <p:spPr>
          <a:xfrm>
            <a:off x="459129" y="44777"/>
            <a:ext cx="9701365" cy="6636470"/>
          </a:xfrm>
          <a:prstGeom prst="rect">
            <a:avLst/>
          </a:prstGeom>
        </p:spPr>
      </p:pic>
      <p:sp>
        <p:nvSpPr>
          <p:cNvPr id="5" name="TextBox 4">
            <a:extLst>
              <a:ext uri="{FF2B5EF4-FFF2-40B4-BE49-F238E27FC236}">
                <a16:creationId xmlns:a16="http://schemas.microsoft.com/office/drawing/2014/main" id="{6B5CFCA7-A1DC-4A21-283E-E480A0461796}"/>
              </a:ext>
            </a:extLst>
          </p:cNvPr>
          <p:cNvSpPr txBox="1"/>
          <p:nvPr/>
        </p:nvSpPr>
        <p:spPr>
          <a:xfrm>
            <a:off x="7191052" y="5804555"/>
            <a:ext cx="2198046" cy="369332"/>
          </a:xfrm>
          <a:prstGeom prst="rect">
            <a:avLst/>
          </a:prstGeom>
          <a:noFill/>
        </p:spPr>
        <p:txBody>
          <a:bodyPr wrap="square">
            <a:spAutoFit/>
          </a:bodyPr>
          <a:lstStyle/>
          <a:p>
            <a:r>
              <a:rPr lang="en-GB">
                <a:solidFill>
                  <a:srgbClr val="00FFFF"/>
                </a:solidFill>
                <a:hlinkClick r:id="rId4">
                  <a:extLst>
                    <a:ext uri="{A12FA001-AC4F-418D-AE19-62706E023703}">
                      <ahyp:hlinkClr xmlns:ahyp="http://schemas.microsoft.com/office/drawing/2018/hyperlinkcolor" val="tx"/>
                    </a:ext>
                  </a:extLst>
                </a:hlinkClick>
              </a:rPr>
              <a:t>Funding and delivery</a:t>
            </a:r>
            <a:endParaRPr lang="en-GB">
              <a:solidFill>
                <a:srgbClr val="00FFFF"/>
              </a:solidFill>
            </a:endParaRPr>
          </a:p>
        </p:txBody>
      </p:sp>
      <p:pic>
        <p:nvPicPr>
          <p:cNvPr id="2" name="Picture 1" descr="LG_Association_RGB.jpg">
            <a:extLst>
              <a:ext uri="{FF2B5EF4-FFF2-40B4-BE49-F238E27FC236}">
                <a16:creationId xmlns:a16="http://schemas.microsoft.com/office/drawing/2014/main" id="{99425B99-1911-0AC5-2719-768710AE4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494" y="393569"/>
            <a:ext cx="1694286" cy="1000932"/>
          </a:xfrm>
          <a:prstGeom prst="rect">
            <a:avLst/>
          </a:prstGeom>
        </p:spPr>
      </p:pic>
      <p:pic>
        <p:nvPicPr>
          <p:cNvPr id="4" name="Picture 4">
            <a:extLst>
              <a:ext uri="{FF2B5EF4-FFF2-40B4-BE49-F238E27FC236}">
                <a16:creationId xmlns:a16="http://schemas.microsoft.com/office/drawing/2014/main" id="{57486439-3CD2-EFDC-7E3C-A89F52762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0884" y="528253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E2DF30C-A19C-BAA2-447F-762075F0261A}"/>
              </a:ext>
            </a:extLst>
          </p:cNvPr>
          <p:cNvSpPr/>
          <p:nvPr/>
        </p:nvSpPr>
        <p:spPr>
          <a:xfrm>
            <a:off x="3317735" y="1723604"/>
            <a:ext cx="5429755" cy="355893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defRPr/>
            </a:pPr>
            <a:r>
              <a:rPr lang="en-GB" b="1" kern="0">
                <a:solidFill>
                  <a:srgbClr val="000000"/>
                </a:solidFill>
                <a:latin typeface="Arial"/>
                <a:ea typeface="ＭＳ Ｐゴシック"/>
              </a:rPr>
              <a:t>Purpose: </a:t>
            </a:r>
          </a:p>
          <a:p>
            <a:pPr lvl="0" fontAlgn="base">
              <a:spcBef>
                <a:spcPct val="20000"/>
              </a:spcBef>
              <a:spcAft>
                <a:spcPct val="0"/>
              </a:spcAft>
              <a:defRPr/>
            </a:pPr>
            <a:r>
              <a:rPr lang="en-GB" kern="0">
                <a:solidFill>
                  <a:srgbClr val="000000"/>
                </a:solidFill>
                <a:latin typeface="Arial"/>
                <a:ea typeface="ＭＳ Ｐゴシック"/>
              </a:rPr>
              <a:t>To understand how the opportunities are going to be delivered. How might you make the whole thing work financially, who else needs to be involved including potential partnerships both internally and externally.</a:t>
            </a:r>
            <a:endParaRPr lang="en-GB" b="1" kern="0">
              <a:solidFill>
                <a:srgbClr val="000000"/>
              </a:solidFill>
              <a:latin typeface="Arial"/>
              <a:ea typeface="ＭＳ Ｐゴシック"/>
            </a:endParaRPr>
          </a:p>
          <a:p>
            <a:pPr lvl="0" fontAlgn="base">
              <a:spcBef>
                <a:spcPct val="20000"/>
              </a:spcBef>
              <a:spcAft>
                <a:spcPct val="0"/>
              </a:spcAft>
              <a:defRPr/>
            </a:pPr>
            <a:endParaRPr lang="en-GB" b="1" kern="0">
              <a:solidFill>
                <a:srgbClr val="000000"/>
              </a:solidFill>
              <a:latin typeface="Arial"/>
              <a:ea typeface="ＭＳ Ｐゴシック"/>
            </a:endParaRPr>
          </a:p>
          <a:p>
            <a:pPr lvl="0" fontAlgn="base">
              <a:spcBef>
                <a:spcPct val="20000"/>
              </a:spcBef>
              <a:spcAft>
                <a:spcPct val="0"/>
              </a:spcAft>
              <a:defRPr/>
            </a:pPr>
            <a:r>
              <a:rPr lang="en-GB" b="1" kern="0">
                <a:solidFill>
                  <a:srgbClr val="000000"/>
                </a:solidFill>
                <a:latin typeface="Arial"/>
                <a:ea typeface="ＭＳ Ｐゴシック"/>
              </a:rPr>
              <a:t>Output: </a:t>
            </a:r>
          </a:p>
          <a:p>
            <a:pPr lvl="0" fontAlgn="base">
              <a:spcBef>
                <a:spcPct val="20000"/>
              </a:spcBef>
              <a:spcAft>
                <a:spcPct val="0"/>
              </a:spcAft>
              <a:defRPr/>
            </a:pPr>
            <a:r>
              <a:rPr lang="en-GB" kern="0">
                <a:solidFill>
                  <a:srgbClr val="000000"/>
                </a:solidFill>
                <a:latin typeface="Arial"/>
                <a:ea typeface="ＭＳ Ｐゴシック"/>
              </a:rPr>
              <a:t>Set of short-, medium- and long-term opportunities including quick wins and projects that need developing.</a:t>
            </a:r>
          </a:p>
        </p:txBody>
      </p:sp>
      <p:sp>
        <p:nvSpPr>
          <p:cNvPr id="7" name="TextBox 6">
            <a:extLst>
              <a:ext uri="{FF2B5EF4-FFF2-40B4-BE49-F238E27FC236}">
                <a16:creationId xmlns:a16="http://schemas.microsoft.com/office/drawing/2014/main" id="{82965C14-35E0-A215-7920-406CBC1E4D76}"/>
              </a:ext>
            </a:extLst>
          </p:cNvPr>
          <p:cNvSpPr txBox="1"/>
          <p:nvPr/>
        </p:nvSpPr>
        <p:spPr>
          <a:xfrm>
            <a:off x="879762" y="5635278"/>
            <a:ext cx="2303488" cy="707886"/>
          </a:xfrm>
          <a:prstGeom prst="rect">
            <a:avLst/>
          </a:prstGeom>
          <a:solidFill>
            <a:srgbClr val="008000"/>
          </a:solidFill>
        </p:spPr>
        <p:txBody>
          <a:bodyPr wrap="square" rtlCol="0">
            <a:spAutoFit/>
          </a:bodyPr>
          <a:lstStyle/>
          <a:p>
            <a:pPr algn="r"/>
            <a:r>
              <a:rPr lang="en-GB" sz="4000" b="1">
                <a:solidFill>
                  <a:schemeClr val="bg1"/>
                </a:solidFill>
              </a:rPr>
              <a:t>ACTION</a:t>
            </a:r>
          </a:p>
        </p:txBody>
      </p:sp>
    </p:spTree>
    <p:extLst>
      <p:ext uri="{BB962C8B-B14F-4D97-AF65-F5344CB8AC3E}">
        <p14:creationId xmlns:p14="http://schemas.microsoft.com/office/powerpoint/2010/main" val="596296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C60-3939-04DE-BD9A-8B4D233F384F}"/>
              </a:ext>
            </a:extLst>
          </p:cNvPr>
          <p:cNvSpPr>
            <a:spLocks noGrp="1"/>
          </p:cNvSpPr>
          <p:nvPr>
            <p:ph type="ctrTitle"/>
          </p:nvPr>
        </p:nvSpPr>
        <p:spPr>
          <a:xfrm>
            <a:off x="301560" y="2303463"/>
            <a:ext cx="11588880" cy="1125537"/>
          </a:xfrm>
        </p:spPr>
        <p:txBody>
          <a:bodyPr>
            <a:normAutofit/>
          </a:bodyPr>
          <a:lstStyle/>
          <a:p>
            <a:r>
              <a:rPr lang="en-GB" sz="4000" b="1" kern="0" dirty="0">
                <a:solidFill>
                  <a:srgbClr val="006600"/>
                </a:solidFill>
                <a:latin typeface="Arial"/>
              </a:rPr>
              <a:t>Scene setting – PRIORITIES &amp; ACTIONS</a:t>
            </a:r>
          </a:p>
        </p:txBody>
      </p:sp>
      <p:sp>
        <p:nvSpPr>
          <p:cNvPr id="3" name="Subtitle 2">
            <a:extLst>
              <a:ext uri="{FF2B5EF4-FFF2-40B4-BE49-F238E27FC236}">
                <a16:creationId xmlns:a16="http://schemas.microsoft.com/office/drawing/2014/main" id="{CEA93F3D-8F8B-9E0D-900E-EB62E33DBC1C}"/>
              </a:ext>
            </a:extLst>
          </p:cNvPr>
          <p:cNvSpPr>
            <a:spLocks noGrp="1"/>
          </p:cNvSpPr>
          <p:nvPr>
            <p:ph type="subTitle" idx="1"/>
          </p:nvPr>
        </p:nvSpPr>
        <p:spPr>
          <a:xfrm>
            <a:off x="1143271" y="3703320"/>
            <a:ext cx="11762501" cy="2423160"/>
          </a:xfrm>
        </p:spPr>
        <p:txBody>
          <a:bodyPr>
            <a:normAutofit/>
          </a:bodyPr>
          <a:lstStyle/>
          <a:p>
            <a:endParaRPr lang="en-GB" sz="3200"/>
          </a:p>
          <a:p>
            <a:endParaRPr lang="en-GB" sz="3200"/>
          </a:p>
        </p:txBody>
      </p:sp>
    </p:spTree>
    <p:extLst>
      <p:ext uri="{BB962C8B-B14F-4D97-AF65-F5344CB8AC3E}">
        <p14:creationId xmlns:p14="http://schemas.microsoft.com/office/powerpoint/2010/main" val="1433025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003E-2C2B-1BA3-162E-2A5766076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16F80-B440-4CB1-0B93-E3EF52DD5DF9}"/>
              </a:ext>
            </a:extLst>
          </p:cNvPr>
          <p:cNvSpPr>
            <a:spLocks noGrp="1"/>
          </p:cNvSpPr>
          <p:nvPr>
            <p:ph type="title"/>
          </p:nvPr>
        </p:nvSpPr>
        <p:spPr>
          <a:xfrm>
            <a:off x="2367643" y="0"/>
            <a:ext cx="7456714" cy="1325563"/>
          </a:xfrm>
        </p:spPr>
        <p:txBody>
          <a:bodyPr>
            <a:normAutofit/>
          </a:bodyPr>
          <a:lstStyle/>
          <a:p>
            <a:pPr algn="ctr"/>
            <a:r>
              <a:rPr lang="en-GB" sz="3200" b="1" dirty="0">
                <a:solidFill>
                  <a:srgbClr val="008000"/>
                </a:solidFill>
                <a:latin typeface="+mn-lt"/>
              </a:rPr>
              <a:t>Strategic approaches to unlock development &amp; deliver nature recovery</a:t>
            </a:r>
          </a:p>
        </p:txBody>
      </p:sp>
      <p:sp>
        <p:nvSpPr>
          <p:cNvPr id="5" name="Rectangle 2">
            <a:extLst>
              <a:ext uri="{FF2B5EF4-FFF2-40B4-BE49-F238E27FC236}">
                <a16:creationId xmlns:a16="http://schemas.microsoft.com/office/drawing/2014/main" id="{4D3CB356-63F9-3018-2E3B-E1307AB5B7D2}"/>
              </a:ext>
            </a:extLst>
          </p:cNvPr>
          <p:cNvSpPr>
            <a:spLocks noGrp="1" noChangeArrowheads="1"/>
          </p:cNvSpPr>
          <p:nvPr>
            <p:ph idx="1"/>
          </p:nvPr>
        </p:nvSpPr>
        <p:spPr bwMode="auto">
          <a:xfrm>
            <a:off x="1402945" y="1159673"/>
            <a:ext cx="10515600" cy="523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en-GB" sz="1600" dirty="0">
                <a:latin typeface="Aptos" panose="020B0004020202020204" pitchFamily="34" charset="0"/>
              </a:rPr>
              <a:t>Direct impacts: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latin typeface="Aptos" panose="020B0004020202020204" pitchFamily="34" charset="0"/>
              </a:rPr>
              <a:t>1. Biodiversity Net Gain: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dirty="0">
                <a:latin typeface="Aptos" panose="020B0004020202020204" pitchFamily="34" charset="0"/>
              </a:rPr>
              <a:t>Move to nature positive development is providing </a:t>
            </a:r>
            <a:r>
              <a:rPr lang="en-US" altLang="en-US" sz="1600" b="1" dirty="0">
                <a:latin typeface="Aptos" panose="020B0004020202020204" pitchFamily="34" charset="0"/>
              </a:rPr>
              <a:t>clarity and level playing field for developers, </a:t>
            </a:r>
            <a:r>
              <a:rPr lang="en-US" altLang="en-US" sz="1600" dirty="0">
                <a:latin typeface="Aptos" panose="020B0004020202020204" pitchFamily="34" charset="0"/>
              </a:rPr>
              <a:t>and mechanism for</a:t>
            </a:r>
            <a:r>
              <a:rPr lang="en-US" altLang="en-US" sz="1600" b="1" dirty="0">
                <a:latin typeface="Aptos" panose="020B0004020202020204" pitchFamily="34" charset="0"/>
              </a:rPr>
              <a:t> ongoing greenspace management.</a:t>
            </a:r>
            <a:endParaRPr lang="en-US" altLang="en-US" sz="1800" b="1" dirty="0">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GB" sz="1600" dirty="0">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GB" sz="1600" dirty="0">
                <a:latin typeface="Aptos" panose="020B0004020202020204" pitchFamily="34" charset="0"/>
              </a:rPr>
              <a:t>Indirect impacts on protected sites and species:</a:t>
            </a:r>
            <a:endParaRPr kumimoji="0" lang="en-US" altLang="en-US" sz="1600" b="1"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600" b="1" dirty="0">
                <a:latin typeface="Aptos" panose="020B0004020202020204" pitchFamily="34" charset="0"/>
              </a:rPr>
              <a:t>2</a:t>
            </a:r>
            <a:r>
              <a:rPr kumimoji="0" lang="en-US" altLang="en-US" sz="1600" b="1" i="0" u="none" strike="noStrike" cap="none" normalizeH="0" baseline="0" dirty="0">
                <a:ln>
                  <a:noFill/>
                </a:ln>
                <a:solidFill>
                  <a:schemeClr val="tx1"/>
                </a:solidFill>
                <a:effectLst/>
                <a:latin typeface="Aptos" panose="020B0004020202020204" pitchFamily="34" charset="0"/>
              </a:rPr>
              <a:t>. Alternative Greenspace to address recreational disturbance  - Thames Basin Heaths SPA:</a:t>
            </a:r>
            <a:endParaRPr lang="en-US" altLang="en-US" sz="1600" dirty="0">
              <a:latin typeface="Aptos" panose="020B00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i="0" u="none" strike="noStrike" cap="none" normalizeH="0" baseline="0" dirty="0">
                <a:ln>
                  <a:noFill/>
                </a:ln>
                <a:solidFill>
                  <a:schemeClr val="tx1"/>
                </a:solidFill>
                <a:effectLst/>
                <a:latin typeface="Aptos" panose="020B0004020202020204" pitchFamily="34" charset="0"/>
              </a:rPr>
              <a:t>Strategic approach delivering nature recovery and access to nature </a:t>
            </a:r>
            <a:r>
              <a:rPr kumimoji="0" lang="en-US" altLang="en-US" sz="1600" b="1" i="0" u="none" strike="noStrike" cap="none" normalizeH="0" baseline="0" dirty="0">
                <a:ln>
                  <a:noFill/>
                </a:ln>
                <a:solidFill>
                  <a:schemeClr val="tx1"/>
                </a:solidFill>
                <a:effectLst/>
                <a:latin typeface="Aptos" panose="020B0004020202020204" pitchFamily="34" charset="0"/>
              </a:rPr>
              <a:t>at scale </a:t>
            </a:r>
            <a:r>
              <a:rPr kumimoji="0" lang="en-US" altLang="en-US" sz="1600" i="0" u="none" strike="noStrike" cap="none" normalizeH="0" baseline="0" dirty="0">
                <a:ln>
                  <a:noFill/>
                </a:ln>
                <a:solidFill>
                  <a:schemeClr val="tx1"/>
                </a:solidFill>
                <a:effectLst/>
                <a:latin typeface="Aptos" panose="020B0004020202020204" pitchFamily="34" charset="0"/>
              </a:rPr>
              <a:t>and</a:t>
            </a:r>
            <a:r>
              <a:rPr lang="en-US" altLang="en-US" sz="1600" dirty="0">
                <a:latin typeface="Aptos" panose="020B0004020202020204" pitchFamily="34" charset="0"/>
              </a:rPr>
              <a:t> </a:t>
            </a:r>
            <a:r>
              <a:rPr lang="en-US" altLang="en-US" sz="1600" b="1" dirty="0">
                <a:latin typeface="Aptos" panose="020B0004020202020204" pitchFamily="34" charset="0"/>
              </a:rPr>
              <a:t>a</a:t>
            </a:r>
            <a:r>
              <a:rPr kumimoji="0" lang="en-US" altLang="en-US" sz="1600" b="1" i="0" u="none" strike="noStrike" cap="none" normalizeH="0" baseline="0" dirty="0">
                <a:ln>
                  <a:noFill/>
                </a:ln>
                <a:solidFill>
                  <a:schemeClr val="tx1"/>
                </a:solidFill>
                <a:effectLst/>
                <a:latin typeface="Aptos" panose="020B0004020202020204" pitchFamily="34" charset="0"/>
              </a:rPr>
              <a:t>voiding delays </a:t>
            </a:r>
            <a:r>
              <a:rPr kumimoji="0" lang="en-US" altLang="en-US" sz="1600" i="0" u="none" strike="noStrike" cap="none" normalizeH="0" baseline="0" dirty="0">
                <a:ln>
                  <a:noFill/>
                </a:ln>
                <a:solidFill>
                  <a:schemeClr val="tx1"/>
                </a:solidFill>
                <a:effectLst/>
                <a:latin typeface="Aptos" panose="020B0004020202020204" pitchFamily="34" charset="0"/>
              </a:rPr>
              <a:t>to 50,000+ homes by delivering 2,000 hectares of new green space</a:t>
            </a:r>
            <a:r>
              <a:rPr lang="en-US" altLang="en-US" sz="1600" dirty="0">
                <a:latin typeface="Aptos" panose="020B0004020202020204" pitchFamily="34" charset="0"/>
              </a:rPr>
              <a:t> </a:t>
            </a:r>
            <a:r>
              <a:rPr kumimoji="0" lang="en-US" altLang="en-US" sz="1600" i="0" u="none" strike="noStrike" cap="none" normalizeH="0" baseline="0" dirty="0">
                <a:ln>
                  <a:noFill/>
                </a:ln>
                <a:solidFill>
                  <a:schemeClr val="tx1"/>
                </a:solidFill>
                <a:effectLst/>
                <a:latin typeface="Aptos" panose="020B0004020202020204" pitchFamily="34" charset="0"/>
              </a:rPr>
              <a:t>and increased bird populations.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1"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600" b="1" dirty="0">
                <a:latin typeface="Aptos" panose="020B0004020202020204" pitchFamily="34" charset="0"/>
              </a:rPr>
              <a:t>3</a:t>
            </a:r>
            <a:r>
              <a:rPr kumimoji="0" lang="en-US" altLang="en-US" sz="1600" b="1" i="0" u="none" strike="noStrike" cap="none" normalizeH="0" baseline="0" dirty="0">
                <a:ln>
                  <a:noFill/>
                </a:ln>
                <a:solidFill>
                  <a:schemeClr val="tx1"/>
                </a:solidFill>
                <a:effectLst/>
                <a:latin typeface="Aptos" panose="020B0004020202020204" pitchFamily="34" charset="0"/>
              </a:rPr>
              <a:t>. District Level Licensing - Great Crested Newts:</a:t>
            </a:r>
            <a:endParaRPr kumimoji="0" lang="en-US" altLang="en-US" sz="1600" b="0" i="0" u="none" strike="noStrike" cap="none" normalizeH="0" baseline="0" dirty="0">
              <a:ln>
                <a:noFill/>
              </a:ln>
              <a:solidFill>
                <a:schemeClr val="tx1"/>
              </a:solidFill>
              <a:effectLst/>
              <a:latin typeface="Aptos" panose="020B0004020202020204" pitchFamily="34" charset="0"/>
            </a:endParaRPr>
          </a:p>
          <a:p>
            <a:pPr marL="285750" indent="-285750" eaLnBrk="0" fontAlgn="base" hangingPunct="0">
              <a:lnSpc>
                <a:spcPct val="100000"/>
              </a:lnSpc>
              <a:spcBef>
                <a:spcPct val="0"/>
              </a:spcBef>
              <a:spcAft>
                <a:spcPct val="0"/>
              </a:spcAft>
              <a:buFont typeface="Arial" panose="020B0604020202020204" pitchFamily="34" charset="0"/>
              <a:buChar char="•"/>
            </a:pPr>
            <a:r>
              <a:rPr kumimoji="0" lang="en-US" altLang="en-US" sz="1600" i="0" u="none" strike="noStrike" cap="none" normalizeH="0" baseline="0" dirty="0">
                <a:ln>
                  <a:noFill/>
                </a:ln>
                <a:solidFill>
                  <a:schemeClr val="tx1"/>
                </a:solidFill>
                <a:effectLst/>
                <a:latin typeface="Aptos" panose="020B0004020202020204" pitchFamily="34" charset="0"/>
              </a:rPr>
              <a:t>Strategic approach that</a:t>
            </a:r>
            <a:r>
              <a:rPr lang="en-US" altLang="en-US" sz="1600" dirty="0">
                <a:latin typeface="Aptos" panose="020B0004020202020204" pitchFamily="34" charset="0"/>
              </a:rPr>
              <a:t> streamlined assessment and </a:t>
            </a:r>
            <a:r>
              <a:rPr lang="en-US" altLang="en-US" sz="1600" b="1" dirty="0">
                <a:latin typeface="Aptos" panose="020B0004020202020204" pitchFamily="34" charset="0"/>
              </a:rPr>
              <a:t>reduced c</a:t>
            </a:r>
            <a:r>
              <a:rPr kumimoji="0" lang="en-US" altLang="en-US" sz="1600" b="1" i="0" u="none" strike="noStrike" cap="none" normalizeH="0" baseline="0" dirty="0">
                <a:ln>
                  <a:noFill/>
                </a:ln>
                <a:solidFill>
                  <a:schemeClr val="tx1"/>
                </a:solidFill>
                <a:effectLst/>
                <a:latin typeface="Aptos" panose="020B0004020202020204" pitchFamily="34" charset="0"/>
              </a:rPr>
              <a:t>ost to </a:t>
            </a:r>
            <a:r>
              <a:rPr lang="en-US" altLang="en-US" sz="1600" b="1" dirty="0">
                <a:latin typeface="Aptos" panose="020B0004020202020204" pitchFamily="34" charset="0"/>
              </a:rPr>
              <a:t>developers </a:t>
            </a:r>
            <a:r>
              <a:rPr lang="en-US" altLang="en-US" sz="1600" dirty="0">
                <a:latin typeface="Aptos" panose="020B0004020202020204" pitchFamily="34" charset="0"/>
              </a:rPr>
              <a:t>(estimated to be around £45m),  with</a:t>
            </a:r>
            <a:r>
              <a:rPr kumimoji="0" lang="en-US" altLang="en-US" sz="1600" i="0" u="none" strike="noStrike" cap="none" normalizeH="0" baseline="0" dirty="0">
                <a:ln>
                  <a:noFill/>
                </a:ln>
                <a:solidFill>
                  <a:schemeClr val="tx1"/>
                </a:solidFill>
                <a:effectLst/>
                <a:latin typeface="Aptos" panose="020B0004020202020204" pitchFamily="34" charset="0"/>
              </a:rPr>
              <a:t> £40M+ generated for </a:t>
            </a:r>
            <a:r>
              <a:rPr kumimoji="0" lang="en-US" altLang="en-US" sz="1600" b="1" i="0" u="none" strike="noStrike" cap="none" normalizeH="0" baseline="0" dirty="0">
                <a:ln>
                  <a:noFill/>
                </a:ln>
                <a:solidFill>
                  <a:schemeClr val="tx1"/>
                </a:solidFill>
                <a:effectLst/>
                <a:latin typeface="Aptos" panose="020B0004020202020204" pitchFamily="34" charset="0"/>
              </a:rPr>
              <a:t>nature conservation on the ground</a:t>
            </a:r>
            <a:r>
              <a:rPr lang="en-US" altLang="en-US" sz="1600" dirty="0">
                <a:latin typeface="Aptos" panose="020B0004020202020204" pitchFamily="34" charset="0"/>
              </a:rPr>
              <a:t>.</a:t>
            </a:r>
            <a:endParaRPr kumimoji="0" lang="en-US" altLang="en-US" sz="160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600" dirty="0">
                <a:latin typeface="Aptos" panose="020B0004020202020204" pitchFamily="34" charset="0"/>
              </a:rPr>
              <a:t>Advisory Standards:</a:t>
            </a:r>
          </a:p>
          <a:p>
            <a:pPr marL="0" marR="0" lvl="0" indent="0" algn="l" defTabSz="914400" rtl="0" eaLnBrk="0" fontAlgn="base" latinLnBrk="0" hangingPunct="0">
              <a:lnSpc>
                <a:spcPct val="100000"/>
              </a:lnSpc>
              <a:spcBef>
                <a:spcPct val="0"/>
              </a:spcBef>
              <a:spcAft>
                <a:spcPct val="0"/>
              </a:spcAft>
              <a:buClrTx/>
              <a:buSzTx/>
              <a:buNone/>
              <a:tabLst/>
            </a:pPr>
            <a:r>
              <a:rPr lang="en-US" altLang="en-US" sz="1600" b="1" dirty="0">
                <a:latin typeface="Aptos" panose="020B0004020202020204" pitchFamily="34" charset="0"/>
              </a:rPr>
              <a:t>4</a:t>
            </a:r>
            <a:r>
              <a:rPr kumimoji="0" lang="en-US" altLang="en-US" sz="1600" b="1" i="0" u="none" strike="noStrike" cap="none" normalizeH="0" baseline="0" dirty="0">
                <a:ln>
                  <a:noFill/>
                </a:ln>
                <a:solidFill>
                  <a:schemeClr val="tx1"/>
                </a:solidFill>
                <a:effectLst/>
                <a:latin typeface="Aptos" panose="020B0004020202020204" pitchFamily="34" charset="0"/>
              </a:rPr>
              <a:t>. Green Infrastructure Standards</a:t>
            </a:r>
            <a:r>
              <a:rPr kumimoji="0" lang="en-US" altLang="en-US" sz="1600" i="0" u="none" strike="noStrike" cap="none" normalizeH="0" baseline="0" dirty="0">
                <a:ln>
                  <a:noFill/>
                </a:ln>
                <a:solidFill>
                  <a:schemeClr val="tx1"/>
                </a:solidFill>
                <a:effectLst/>
                <a:latin typeface="Aptos" panose="020B0004020202020204" pitchFamily="34" charset="0"/>
              </a:rPr>
              <a:t>:   </a:t>
            </a:r>
          </a:p>
          <a:p>
            <a:pPr marL="285750" indent="-285750">
              <a:buFont typeface="Arial" panose="020B0604020202020204" pitchFamily="34" charset="0"/>
              <a:buChar char="•"/>
            </a:pPr>
            <a:r>
              <a:rPr lang="en-US" altLang="en-US" sz="1600" dirty="0">
                <a:latin typeface="Aptos" panose="020B0004020202020204" pitchFamily="34" charset="0"/>
              </a:rPr>
              <a:t>Strategic approach setting national standards for green infrastructure that are embedded through local plans and local design codes, providing </a:t>
            </a:r>
            <a:r>
              <a:rPr lang="en-US" altLang="en-US" sz="1600" b="1" dirty="0">
                <a:latin typeface="Aptos" panose="020B0004020202020204" pitchFamily="34" charset="0"/>
              </a:rPr>
              <a:t>clarity for developers</a:t>
            </a:r>
            <a:r>
              <a:rPr lang="en-US" altLang="en-US" sz="1600" dirty="0">
                <a:latin typeface="Aptos" panose="020B0004020202020204" pitchFamily="34" charset="0"/>
              </a:rPr>
              <a:t>.</a:t>
            </a:r>
          </a:p>
          <a:p>
            <a:pPr marL="0" indent="0">
              <a:buNone/>
            </a:pPr>
            <a:endParaRPr lang="en-US" altLang="en-US" sz="1600" dirty="0">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ptos" panose="020B0004020202020204" pitchFamily="34" charset="0"/>
              </a:rPr>
              <a:t>SOURCE: Natural England 2025</a:t>
            </a:r>
          </a:p>
        </p:txBody>
      </p:sp>
    </p:spTree>
    <p:extLst>
      <p:ext uri="{BB962C8B-B14F-4D97-AF65-F5344CB8AC3E}">
        <p14:creationId xmlns:p14="http://schemas.microsoft.com/office/powerpoint/2010/main" val="3981099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E84E-055A-3D67-A5B0-CA81EF7C5F23}"/>
              </a:ext>
            </a:extLst>
          </p:cNvPr>
          <p:cNvSpPr>
            <a:spLocks noGrp="1"/>
          </p:cNvSpPr>
          <p:nvPr>
            <p:ph type="title"/>
          </p:nvPr>
        </p:nvSpPr>
        <p:spPr>
          <a:xfrm>
            <a:off x="609600" y="270933"/>
            <a:ext cx="10972800" cy="1183299"/>
          </a:xfrm>
        </p:spPr>
        <p:txBody>
          <a:bodyPr vert="horz" lIns="91440" tIns="45720" rIns="91440" bIns="45720" rtlCol="0" anchor="ctr">
            <a:noAutofit/>
          </a:bodyPr>
          <a:lstStyle/>
          <a:p>
            <a:pPr algn="ctr"/>
            <a:r>
              <a:rPr lang="en-GB" sz="4000" b="1" kern="0" dirty="0">
                <a:solidFill>
                  <a:srgbClr val="006600"/>
                </a:solidFill>
                <a:latin typeface="Arial"/>
              </a:rPr>
              <a:t>Do you have the </a:t>
            </a:r>
            <a:br>
              <a:rPr lang="en-GB" sz="4000" b="1" kern="0" dirty="0">
                <a:solidFill>
                  <a:srgbClr val="006600"/>
                </a:solidFill>
                <a:latin typeface="Arial"/>
              </a:rPr>
            </a:br>
            <a:r>
              <a:rPr lang="en-GB" sz="4000" b="1" kern="0" dirty="0">
                <a:solidFill>
                  <a:srgbClr val="006600"/>
                </a:solidFill>
                <a:latin typeface="Arial"/>
              </a:rPr>
              <a:t>right people to champion nature?</a:t>
            </a:r>
          </a:p>
        </p:txBody>
      </p:sp>
      <p:sp>
        <p:nvSpPr>
          <p:cNvPr id="8" name="Content Placeholder 2">
            <a:extLst>
              <a:ext uri="{FF2B5EF4-FFF2-40B4-BE49-F238E27FC236}">
                <a16:creationId xmlns:a16="http://schemas.microsoft.com/office/drawing/2014/main" id="{FCBCB697-BA98-A053-F3B0-C139C282CA3D}"/>
              </a:ext>
            </a:extLst>
          </p:cNvPr>
          <p:cNvSpPr txBox="1">
            <a:spLocks/>
          </p:cNvSpPr>
          <p:nvPr/>
        </p:nvSpPr>
        <p:spPr bwMode="auto">
          <a:xfrm>
            <a:off x="719138" y="2149867"/>
            <a:ext cx="5059363" cy="4281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20688" indent="-420688" algn="l" rtl="0" eaLnBrk="1" fontAlgn="base" hangingPunct="1">
              <a:spcBef>
                <a:spcPct val="20000"/>
              </a:spcBef>
              <a:spcAft>
                <a:spcPct val="0"/>
              </a:spcAft>
              <a:buChar char="•"/>
              <a:defRPr sz="3900">
                <a:solidFill>
                  <a:schemeClr val="tx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0" cap="none" spc="0" normalizeH="0" baseline="0" noProof="0">
                <a:ln>
                  <a:noFill/>
                </a:ln>
                <a:solidFill>
                  <a:srgbClr val="000000"/>
                </a:solidFill>
                <a:effectLst/>
                <a:uLnTx/>
                <a:uFillTx/>
                <a:latin typeface="Arial"/>
                <a:ea typeface="ＭＳ Ｐゴシック"/>
              </a:rPr>
              <a:t>Do you need to find a senior sponsor in the council such as a Chief Executive, deputy leader or portfolio holder to allow people to spend time on this.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0" cap="none" spc="0" normalizeH="0" baseline="0" noProof="0">
              <a:ln>
                <a:noFill/>
              </a:ln>
              <a:solidFill>
                <a:srgbClr val="000000"/>
              </a:solidFill>
              <a:effectLst/>
              <a:uLnTx/>
              <a:uFillTx/>
              <a:latin typeface="Arial"/>
              <a:ea typeface="ＭＳ Ｐゴシック"/>
            </a:endParaRP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srgbClr val="000000"/>
                </a:solidFill>
                <a:effectLst/>
                <a:uLnTx/>
                <a:uFillTx/>
                <a:latin typeface="Arial"/>
                <a:ea typeface="ＭＳ Ｐゴシック"/>
              </a:rPr>
              <a:t>Who do you need to speak to? </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srgbClr val="000000"/>
                </a:solidFill>
                <a:effectLst/>
                <a:uLnTx/>
                <a:uFillTx/>
                <a:latin typeface="Arial"/>
                <a:ea typeface="ＭＳ Ｐゴシック"/>
              </a:rPr>
              <a:t>Are you pushing at open door? </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srgbClr val="000000"/>
                </a:solidFill>
                <a:effectLst/>
                <a:uLnTx/>
                <a:uFillTx/>
                <a:latin typeface="Arial"/>
                <a:ea typeface="ＭＳ Ｐゴシック"/>
              </a:rPr>
              <a:t>Is it an environment lead or another portfolio holder?</a:t>
            </a:r>
          </a:p>
          <a:p>
            <a:pPr marL="420688" marR="0" lvl="0" indent="-420688"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srgbClr val="000000"/>
                </a:solidFill>
                <a:effectLst/>
                <a:uLnTx/>
                <a:uFillTx/>
                <a:latin typeface="Arial"/>
                <a:ea typeface="ＭＳ Ｐゴシック"/>
              </a:rPr>
              <a:t>Do you also need an officer?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Arial"/>
              <a:ea typeface="ＭＳ Ｐゴシック"/>
            </a:endParaRPr>
          </a:p>
        </p:txBody>
      </p:sp>
      <p:pic>
        <p:nvPicPr>
          <p:cNvPr id="9" name="Picture 8">
            <a:extLst>
              <a:ext uri="{FF2B5EF4-FFF2-40B4-BE49-F238E27FC236}">
                <a16:creationId xmlns:a16="http://schemas.microsoft.com/office/drawing/2014/main" id="{7581F052-E9A0-A1EE-2FF2-40709C77BEBD}"/>
              </a:ext>
            </a:extLst>
          </p:cNvPr>
          <p:cNvPicPr>
            <a:picLocks noChangeAspect="1"/>
          </p:cNvPicPr>
          <p:nvPr/>
        </p:nvPicPr>
        <p:blipFill>
          <a:blip r:embed="rId3"/>
          <a:stretch>
            <a:fillRect/>
          </a:stretch>
        </p:blipFill>
        <p:spPr>
          <a:xfrm>
            <a:off x="6540502" y="2141313"/>
            <a:ext cx="4828155" cy="1988317"/>
          </a:xfrm>
          <a:prstGeom prst="rect">
            <a:avLst/>
          </a:prstGeom>
        </p:spPr>
      </p:pic>
      <p:sp>
        <p:nvSpPr>
          <p:cNvPr id="10" name="TextBox 9">
            <a:extLst>
              <a:ext uri="{FF2B5EF4-FFF2-40B4-BE49-F238E27FC236}">
                <a16:creationId xmlns:a16="http://schemas.microsoft.com/office/drawing/2014/main" id="{A1D6B01A-D4D5-D5CC-23C5-A8087193E9F8}"/>
              </a:ext>
            </a:extLst>
          </p:cNvPr>
          <p:cNvSpPr txBox="1"/>
          <p:nvPr/>
        </p:nvSpPr>
        <p:spPr>
          <a:xfrm>
            <a:off x="6540502" y="4290536"/>
            <a:ext cx="5059363" cy="1754326"/>
          </a:xfrm>
          <a:prstGeom prst="rect">
            <a:avLst/>
          </a:prstGeom>
          <a:noFill/>
        </p:spPr>
        <p:txBody>
          <a:bodyPr wrap="square">
            <a:spAutoFit/>
          </a:bodyPr>
          <a:lstStyle/>
          <a:p>
            <a:pPr>
              <a:defRPr/>
            </a:pPr>
            <a:r>
              <a:rPr lang="en-GB" i="1" dirty="0">
                <a:solidFill>
                  <a:srgbClr val="000000"/>
                </a:solidFill>
                <a:latin typeface="Arial"/>
                <a:ea typeface="ＭＳ Ｐゴシック"/>
              </a:rPr>
              <a:t>“Introducing climate champions at councillor and officer level has created a distinct change of culture at the council, with climate change and ecological impacts now considered in every report, in a similar manner to impacts on equality and finances.”</a:t>
            </a:r>
          </a:p>
        </p:txBody>
      </p:sp>
      <p:sp>
        <p:nvSpPr>
          <p:cNvPr id="11" name="TextBox 10">
            <a:extLst>
              <a:ext uri="{FF2B5EF4-FFF2-40B4-BE49-F238E27FC236}">
                <a16:creationId xmlns:a16="http://schemas.microsoft.com/office/drawing/2014/main" id="{974F3A25-8BFC-2C4A-B031-0B4A5455B237}"/>
              </a:ext>
            </a:extLst>
          </p:cNvPr>
          <p:cNvSpPr txBox="1"/>
          <p:nvPr/>
        </p:nvSpPr>
        <p:spPr>
          <a:xfrm>
            <a:off x="719138" y="6488668"/>
            <a:ext cx="6098874" cy="369332"/>
          </a:xfrm>
          <a:prstGeom prst="rect">
            <a:avLst/>
          </a:prstGeom>
          <a:noFill/>
        </p:spPr>
        <p:txBody>
          <a:bodyPr wrap="square">
            <a:spAutoFit/>
          </a:bodyPr>
          <a:lstStyle/>
          <a:p>
            <a:r>
              <a:rPr lang="en-GB" dirty="0">
                <a:solidFill>
                  <a:srgbClr val="000000"/>
                </a:solidFill>
                <a:latin typeface="Arial"/>
                <a:ea typeface="ＭＳ Ｐゴシック"/>
              </a:rPr>
              <a:t>Source: </a:t>
            </a:r>
            <a:r>
              <a:rPr lang="en-GB" dirty="0">
                <a:solidFill>
                  <a:srgbClr val="000000"/>
                </a:solidFill>
                <a:latin typeface="Arial"/>
                <a:ea typeface="ＭＳ Ｐゴシック"/>
                <a:hlinkClick r:id="rId4"/>
              </a:rPr>
              <a:t>Friends of the Earth</a:t>
            </a:r>
            <a:endParaRPr lang="en-GB" dirty="0">
              <a:solidFill>
                <a:srgbClr val="000000"/>
              </a:solidFill>
              <a:latin typeface="Arial"/>
              <a:ea typeface="ＭＳ Ｐゴシック"/>
            </a:endParaRPr>
          </a:p>
        </p:txBody>
      </p:sp>
    </p:spTree>
    <p:extLst>
      <p:ext uri="{BB962C8B-B14F-4D97-AF65-F5344CB8AC3E}">
        <p14:creationId xmlns:p14="http://schemas.microsoft.com/office/powerpoint/2010/main" val="2713830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CB48-1CF9-9C39-F316-2412B2648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25DEA-71F1-FE6F-BA0E-13B6EA4578CE}"/>
              </a:ext>
            </a:extLst>
          </p:cNvPr>
          <p:cNvSpPr>
            <a:spLocks noGrp="1"/>
          </p:cNvSpPr>
          <p:nvPr>
            <p:ph type="title"/>
          </p:nvPr>
        </p:nvSpPr>
        <p:spPr>
          <a:xfrm>
            <a:off x="2040141" y="109833"/>
            <a:ext cx="8111718" cy="1090195"/>
          </a:xfrm>
        </p:spPr>
        <p:txBody>
          <a:bodyPr>
            <a:normAutofit/>
          </a:bodyPr>
          <a:lstStyle/>
          <a:p>
            <a:pPr algn="ctr"/>
            <a:r>
              <a:rPr lang="en-GB" sz="3200" b="1" dirty="0">
                <a:solidFill>
                  <a:srgbClr val="008000"/>
                </a:solidFill>
                <a:latin typeface="Arial" panose="020B0604020202020204" pitchFamily="34" charset="0"/>
                <a:cs typeface="Arial" panose="020B0604020202020204" pitchFamily="34" charset="0"/>
              </a:rPr>
              <a:t>Exercise –  Priorities and Actions</a:t>
            </a:r>
            <a:endParaRPr lang="en-GB" sz="3200" b="1" dirty="0">
              <a:solidFill>
                <a:srgbClr val="008000"/>
              </a:solidFill>
              <a:latin typeface="+mn-lt"/>
            </a:endParaRPr>
          </a:p>
        </p:txBody>
      </p:sp>
      <p:sp>
        <p:nvSpPr>
          <p:cNvPr id="3" name="Content Placeholder 2">
            <a:extLst>
              <a:ext uri="{FF2B5EF4-FFF2-40B4-BE49-F238E27FC236}">
                <a16:creationId xmlns:a16="http://schemas.microsoft.com/office/drawing/2014/main" id="{3BA830F5-11E8-042E-3881-D11F80AD3F35}"/>
              </a:ext>
            </a:extLst>
          </p:cNvPr>
          <p:cNvSpPr>
            <a:spLocks noGrp="1"/>
          </p:cNvSpPr>
          <p:nvPr>
            <p:ph idx="1"/>
          </p:nvPr>
        </p:nvSpPr>
        <p:spPr>
          <a:xfrm>
            <a:off x="629577" y="1493407"/>
            <a:ext cx="5289095" cy="4351338"/>
          </a:xfrm>
        </p:spPr>
        <p:txBody>
          <a:bodyPr>
            <a:normAutofit/>
          </a:bodyPr>
          <a:lstStyle/>
          <a:p>
            <a:r>
              <a:rPr lang="en-GB" sz="3600" dirty="0">
                <a:solidFill>
                  <a:srgbClr val="FF0000"/>
                </a:solidFill>
              </a:rPr>
              <a:t>Harvest: </a:t>
            </a:r>
            <a:r>
              <a:rPr lang="en-GB" sz="3600" dirty="0"/>
              <a:t>Immediate gains you can collect now, </a:t>
            </a:r>
          </a:p>
          <a:p>
            <a:r>
              <a:rPr lang="en-GB" sz="3600" dirty="0">
                <a:solidFill>
                  <a:schemeClr val="accent4">
                    <a:lumMod val="75000"/>
                  </a:schemeClr>
                </a:solidFill>
              </a:rPr>
              <a:t>Cultivate: </a:t>
            </a:r>
            <a:r>
              <a:rPr lang="en-GB" sz="3600" dirty="0"/>
              <a:t>Work in progress requiring active development, </a:t>
            </a:r>
          </a:p>
          <a:p>
            <a:r>
              <a:rPr lang="en-GB" sz="3600" dirty="0">
                <a:solidFill>
                  <a:schemeClr val="accent6">
                    <a:lumMod val="75000"/>
                  </a:schemeClr>
                </a:solidFill>
              </a:rPr>
              <a:t>Plant: </a:t>
            </a:r>
            <a:r>
              <a:rPr lang="en-GB" sz="3600" dirty="0"/>
              <a:t>Strategic bets for the future</a:t>
            </a:r>
          </a:p>
        </p:txBody>
      </p:sp>
      <p:sp>
        <p:nvSpPr>
          <p:cNvPr id="10" name="TextBox 9">
            <a:extLst>
              <a:ext uri="{FF2B5EF4-FFF2-40B4-BE49-F238E27FC236}">
                <a16:creationId xmlns:a16="http://schemas.microsoft.com/office/drawing/2014/main" id="{E87046D0-A0AB-A9AE-E074-19FB54779A03}"/>
              </a:ext>
            </a:extLst>
          </p:cNvPr>
          <p:cNvSpPr txBox="1"/>
          <p:nvPr/>
        </p:nvSpPr>
        <p:spPr>
          <a:xfrm>
            <a:off x="1859714" y="5991810"/>
            <a:ext cx="5200650" cy="400110"/>
          </a:xfrm>
          <a:prstGeom prst="rect">
            <a:avLst/>
          </a:prstGeom>
          <a:noFill/>
          <a:ln>
            <a:solidFill>
              <a:srgbClr val="008000"/>
            </a:solidFill>
          </a:ln>
        </p:spPr>
        <p:txBody>
          <a:bodyPr wrap="square" rtlCol="0">
            <a:spAutoFit/>
          </a:bodyPr>
          <a:lstStyle/>
          <a:p>
            <a:r>
              <a:rPr lang="en-GB" sz="2000" b="1">
                <a:solidFill>
                  <a:srgbClr val="008000"/>
                </a:solidFill>
              </a:rPr>
              <a:t>20 -minute exercise. 5-minute feedback (timed)</a:t>
            </a:r>
          </a:p>
        </p:txBody>
      </p:sp>
      <p:grpSp>
        <p:nvGrpSpPr>
          <p:cNvPr id="12" name="Group 11">
            <a:extLst>
              <a:ext uri="{FF2B5EF4-FFF2-40B4-BE49-F238E27FC236}">
                <a16:creationId xmlns:a16="http://schemas.microsoft.com/office/drawing/2014/main" id="{33D3DE31-2C68-AA7C-9EFA-71804CD9D3F7}"/>
              </a:ext>
            </a:extLst>
          </p:cNvPr>
          <p:cNvGrpSpPr/>
          <p:nvPr/>
        </p:nvGrpSpPr>
        <p:grpSpPr>
          <a:xfrm>
            <a:off x="6273329" y="1346342"/>
            <a:ext cx="4031246" cy="4174367"/>
            <a:chOff x="6931394" y="1417333"/>
            <a:chExt cx="4031246" cy="4174367"/>
          </a:xfrm>
        </p:grpSpPr>
        <p:pic>
          <p:nvPicPr>
            <p:cNvPr id="6" name="Picture 5" descr="A person and person digging a hole in a fence&#10;&#10;AI-generated content may be incorrect.">
              <a:extLst>
                <a:ext uri="{FF2B5EF4-FFF2-40B4-BE49-F238E27FC236}">
                  <a16:creationId xmlns:a16="http://schemas.microsoft.com/office/drawing/2014/main" id="{1A55B449-CC5B-8113-01C4-FCBD458C31F6}"/>
                </a:ext>
              </a:extLst>
            </p:cNvPr>
            <p:cNvPicPr>
              <a:picLocks noChangeAspect="1"/>
            </p:cNvPicPr>
            <p:nvPr/>
          </p:nvPicPr>
          <p:blipFill>
            <a:blip r:embed="rId3">
              <a:extLst>
                <a:ext uri="{28A0092B-C50C-407E-A947-70E740481C1C}">
                  <a14:useLocalDpi xmlns:a14="http://schemas.microsoft.com/office/drawing/2010/main" val="0"/>
                </a:ext>
              </a:extLst>
            </a:blip>
            <a:srcRect t="11649" b="10689"/>
            <a:stretch>
              <a:fillRect/>
            </a:stretch>
          </p:blipFill>
          <p:spPr>
            <a:xfrm>
              <a:off x="6931394" y="1417333"/>
              <a:ext cx="4031246" cy="4174367"/>
            </a:xfrm>
            <a:prstGeom prst="rect">
              <a:avLst/>
            </a:prstGeom>
          </p:spPr>
        </p:pic>
        <p:sp>
          <p:nvSpPr>
            <p:cNvPr id="11" name="TextBox 10">
              <a:extLst>
                <a:ext uri="{FF2B5EF4-FFF2-40B4-BE49-F238E27FC236}">
                  <a16:creationId xmlns:a16="http://schemas.microsoft.com/office/drawing/2014/main" id="{E8B628E8-342B-FD24-B552-7C1DC67C9AC4}"/>
                </a:ext>
              </a:extLst>
            </p:cNvPr>
            <p:cNvSpPr txBox="1"/>
            <p:nvPr/>
          </p:nvSpPr>
          <p:spPr>
            <a:xfrm>
              <a:off x="6931394" y="5310979"/>
              <a:ext cx="2039886" cy="246221"/>
            </a:xfrm>
            <a:prstGeom prst="rect">
              <a:avLst/>
            </a:prstGeom>
            <a:noFill/>
          </p:spPr>
          <p:txBody>
            <a:bodyPr wrap="square" rtlCol="0">
              <a:spAutoFit/>
            </a:bodyPr>
            <a:lstStyle/>
            <a:p>
              <a:r>
                <a:rPr lang="en-GB" sz="1000">
                  <a:solidFill>
                    <a:schemeClr val="bg1"/>
                  </a:solidFill>
                </a:rPr>
                <a:t>PHOTO CREDIT: R Murtagh 2022</a:t>
              </a:r>
            </a:p>
          </p:txBody>
        </p:sp>
      </p:grpSp>
    </p:spTree>
    <p:extLst>
      <p:ext uri="{BB962C8B-B14F-4D97-AF65-F5344CB8AC3E}">
        <p14:creationId xmlns:p14="http://schemas.microsoft.com/office/powerpoint/2010/main" val="64077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CAED2-058A-80F4-1712-27CACAA441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07A5AB-7781-B5AF-8C3D-424211A44CB4}"/>
              </a:ext>
            </a:extLst>
          </p:cNvPr>
          <p:cNvPicPr>
            <a:picLocks noChangeAspect="1"/>
          </p:cNvPicPr>
          <p:nvPr/>
        </p:nvPicPr>
        <p:blipFill>
          <a:blip r:embed="rId3"/>
          <a:stretch>
            <a:fillRect/>
          </a:stretch>
        </p:blipFill>
        <p:spPr>
          <a:xfrm>
            <a:off x="10668503" y="219893"/>
            <a:ext cx="1190791" cy="790685"/>
          </a:xfrm>
          <a:prstGeom prst="rect">
            <a:avLst/>
          </a:prstGeom>
        </p:spPr>
      </p:pic>
      <p:sp>
        <p:nvSpPr>
          <p:cNvPr id="3" name="Rectangle: Rounded Corners 2">
            <a:extLst>
              <a:ext uri="{FF2B5EF4-FFF2-40B4-BE49-F238E27FC236}">
                <a16:creationId xmlns:a16="http://schemas.microsoft.com/office/drawing/2014/main" id="{A1DF85A8-0563-3E1B-7693-7BB653FD8224}"/>
              </a:ext>
            </a:extLst>
          </p:cNvPr>
          <p:cNvSpPr/>
          <p:nvPr/>
        </p:nvSpPr>
        <p:spPr>
          <a:xfrm>
            <a:off x="1121818" y="1616566"/>
            <a:ext cx="5306278" cy="1418787"/>
          </a:xfrm>
          <a:prstGeom prst="roundRect">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3525"/>
            <a:r>
              <a:rPr lang="en-GB" sz="2400" b="1" dirty="0">
                <a:solidFill>
                  <a:schemeClr val="tx1"/>
                </a:solidFill>
                <a:latin typeface="Arial" panose="020B0604020202020204" pitchFamily="34" charset="0"/>
                <a:cs typeface="Arial" panose="020B0604020202020204" pitchFamily="34" charset="0"/>
              </a:rPr>
              <a:t>Harvest – Quick wins</a:t>
            </a:r>
          </a:p>
          <a:p>
            <a:pPr marL="606425" indent="-3429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Practice that is low risk, high acceptability and easy to implement.</a:t>
            </a:r>
          </a:p>
        </p:txBody>
      </p:sp>
      <p:sp>
        <p:nvSpPr>
          <p:cNvPr id="5" name="Rectangle: Rounded Corners 4">
            <a:extLst>
              <a:ext uri="{FF2B5EF4-FFF2-40B4-BE49-F238E27FC236}">
                <a16:creationId xmlns:a16="http://schemas.microsoft.com/office/drawing/2014/main" id="{289C0F97-E0B8-FC30-DD4D-D22EAFFFE58E}"/>
              </a:ext>
            </a:extLst>
          </p:cNvPr>
          <p:cNvSpPr/>
          <p:nvPr/>
        </p:nvSpPr>
        <p:spPr>
          <a:xfrm>
            <a:off x="7356142" y="1616566"/>
            <a:ext cx="4591935" cy="201373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3525"/>
            <a:r>
              <a:rPr lang="en-GB" sz="2400" b="1" dirty="0">
                <a:solidFill>
                  <a:schemeClr val="tx1"/>
                </a:solidFill>
                <a:latin typeface="Arial" panose="020B0604020202020204" pitchFamily="34" charset="0"/>
                <a:cs typeface="Arial" panose="020B0604020202020204" pitchFamily="34" charset="0"/>
              </a:rPr>
              <a:t>Plant – More aspirational future schemes</a:t>
            </a:r>
            <a:endParaRPr lang="en-GB" sz="2000" b="1" dirty="0">
              <a:solidFill>
                <a:schemeClr val="tx1"/>
              </a:solidFill>
              <a:latin typeface="Arial" panose="020B0604020202020204" pitchFamily="34" charset="0"/>
              <a:cs typeface="Arial" panose="020B0604020202020204" pitchFamily="34" charset="0"/>
            </a:endParaRPr>
          </a:p>
          <a:p>
            <a:pPr marL="536575" lvl="1" indent="-2730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Innovative breakthrough ideas.</a:t>
            </a:r>
          </a:p>
          <a:p>
            <a:pPr marL="536575" lvl="1" indent="-2730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Practice that has high impact. </a:t>
            </a:r>
          </a:p>
          <a:p>
            <a:pPr marL="536575" lvl="1" indent="-2730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Link to your new shoots</a:t>
            </a:r>
          </a:p>
          <a:p>
            <a:pPr marL="263525"/>
            <a:endParaRPr lang="en-GB" sz="2000" b="1"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7B07E0D-E64B-F51C-3226-3189682601FB}"/>
              </a:ext>
            </a:extLst>
          </p:cNvPr>
          <p:cNvSpPr/>
          <p:nvPr/>
        </p:nvSpPr>
        <p:spPr>
          <a:xfrm>
            <a:off x="466726" y="3275464"/>
            <a:ext cx="7518380" cy="3125336"/>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3525"/>
            <a:r>
              <a:rPr lang="en-GB" sz="2400" b="1" dirty="0">
                <a:solidFill>
                  <a:schemeClr val="tx1"/>
                </a:solidFill>
                <a:latin typeface="Arial"/>
                <a:cs typeface="Arial"/>
              </a:rPr>
              <a:t>Cultivate -  Projects that need developing and could be delivered in a timeframe</a:t>
            </a:r>
          </a:p>
          <a:p>
            <a:pPr marL="536575" lvl="1" indent="-2730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Practice that is low risk, high acceptability and easy to implement.</a:t>
            </a:r>
          </a:p>
          <a:p>
            <a:pPr marL="536575" lvl="1" indent="-2730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‘Wow’ ideas are those with potential for significant change and possible to implement within current reality.</a:t>
            </a:r>
          </a:p>
          <a:p>
            <a:pPr marL="549275" indent="-285750">
              <a:buFont typeface="Arial" panose="020B0604020202020204" pitchFamily="34" charset="0"/>
              <a:buChar char="•"/>
            </a:pPr>
            <a:r>
              <a:rPr lang="en-GB" sz="2000" i="1" dirty="0">
                <a:solidFill>
                  <a:schemeClr val="tx1"/>
                </a:solidFill>
                <a:latin typeface="Arial" panose="020B0604020202020204" pitchFamily="34" charset="0"/>
                <a:cs typeface="Arial" panose="020B0604020202020204" pitchFamily="34" charset="0"/>
              </a:rPr>
              <a:t>Remember each opportunity however big or small adds to the understanding of what is possible.</a:t>
            </a:r>
          </a:p>
          <a:p>
            <a:pPr marL="263525"/>
            <a:endParaRPr lang="en-GB" sz="2000" b="1" dirty="0">
              <a:solidFill>
                <a:schemeClr val="tx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31041333-35A9-27C9-EED6-2FBEEF59CE26}"/>
              </a:ext>
            </a:extLst>
          </p:cNvPr>
          <p:cNvSpPr txBox="1">
            <a:spLocks/>
          </p:cNvSpPr>
          <p:nvPr/>
        </p:nvSpPr>
        <p:spPr>
          <a:xfrm>
            <a:off x="332706" y="927102"/>
            <a:ext cx="8111718" cy="6894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008000"/>
                </a:solidFill>
                <a:latin typeface="Arial" panose="020B0604020202020204" pitchFamily="34" charset="0"/>
                <a:cs typeface="Arial" panose="020B0604020202020204" pitchFamily="34" charset="0"/>
              </a:rPr>
              <a:t>Group exercise –  Actions and delivery</a:t>
            </a:r>
            <a:endParaRPr lang="en-GB" sz="3200" b="1" dirty="0">
              <a:solidFill>
                <a:srgbClr val="008000"/>
              </a:solidFill>
              <a:latin typeface="+mn-lt"/>
            </a:endParaRPr>
          </a:p>
        </p:txBody>
      </p:sp>
    </p:spTree>
    <p:extLst>
      <p:ext uri="{BB962C8B-B14F-4D97-AF65-F5344CB8AC3E}">
        <p14:creationId xmlns:p14="http://schemas.microsoft.com/office/powerpoint/2010/main" val="1574495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3CF7-4932-F3CF-2A6B-FB760233881A}"/>
              </a:ext>
            </a:extLst>
          </p:cNvPr>
          <p:cNvSpPr>
            <a:spLocks noGrp="1"/>
          </p:cNvSpPr>
          <p:nvPr>
            <p:ph type="title"/>
          </p:nvPr>
        </p:nvSpPr>
        <p:spPr>
          <a:xfrm>
            <a:off x="838200" y="365125"/>
            <a:ext cx="10515600" cy="549275"/>
          </a:xfrm>
          <a:ln>
            <a:solidFill>
              <a:schemeClr val="bg1"/>
            </a:solidFill>
          </a:ln>
        </p:spPr>
        <p:txBody>
          <a:bodyPr>
            <a:normAutofit fontScale="90000"/>
          </a:bodyPr>
          <a:lstStyle/>
          <a:p>
            <a:pPr algn="ctr"/>
            <a:r>
              <a:rPr lang="en-GB" sz="3800" b="1" kern="0" dirty="0">
                <a:solidFill>
                  <a:srgbClr val="006600"/>
                </a:solidFill>
                <a:latin typeface="Arial"/>
              </a:rPr>
              <a:t>Next Steps</a:t>
            </a:r>
            <a:endParaRPr lang="en-GB" sz="3800" b="1" kern="0" dirty="0">
              <a:solidFill>
                <a:srgbClr val="006600"/>
              </a:solidFill>
              <a:latin typeface="Arial"/>
              <a:cs typeface="Arial"/>
            </a:endParaRPr>
          </a:p>
        </p:txBody>
      </p:sp>
      <p:sp>
        <p:nvSpPr>
          <p:cNvPr id="7" name="Rectangle 6">
            <a:extLst>
              <a:ext uri="{FF2B5EF4-FFF2-40B4-BE49-F238E27FC236}">
                <a16:creationId xmlns:a16="http://schemas.microsoft.com/office/drawing/2014/main" id="{C6D2FC52-6E25-2C35-AD97-DB7A250EE6B7}"/>
              </a:ext>
            </a:extLst>
          </p:cNvPr>
          <p:cNvSpPr/>
          <p:nvPr/>
        </p:nvSpPr>
        <p:spPr>
          <a:xfrm>
            <a:off x="1045384" y="3051697"/>
            <a:ext cx="10101231" cy="754605"/>
          </a:xfrm>
          <a:prstGeom prst="rect">
            <a:avLst/>
          </a:prstGeom>
          <a:noFill/>
          <a:ln>
            <a:noFill/>
          </a:ln>
          <a:effectLst/>
        </p:spPr>
        <p:txBody>
          <a:bodyPr/>
          <a:lstStyle/>
          <a:p>
            <a:endParaRPr lang="en-GB"/>
          </a:p>
        </p:txBody>
      </p:sp>
      <p:sp>
        <p:nvSpPr>
          <p:cNvPr id="3" name="Content Placeholder 2">
            <a:extLst>
              <a:ext uri="{FF2B5EF4-FFF2-40B4-BE49-F238E27FC236}">
                <a16:creationId xmlns:a16="http://schemas.microsoft.com/office/drawing/2014/main" id="{F7E527C1-A51E-0092-DFBB-C2B418806280}"/>
              </a:ext>
            </a:extLst>
          </p:cNvPr>
          <p:cNvSpPr txBox="1">
            <a:spLocks/>
          </p:cNvSpPr>
          <p:nvPr/>
        </p:nvSpPr>
        <p:spPr bwMode="auto">
          <a:xfrm>
            <a:off x="738130" y="1288330"/>
            <a:ext cx="5486400" cy="2270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20688" indent="-420688" algn="l" rtl="0" eaLnBrk="1" fontAlgn="base" hangingPunct="1">
              <a:spcBef>
                <a:spcPct val="20000"/>
              </a:spcBef>
              <a:spcAft>
                <a:spcPct val="0"/>
              </a:spcAft>
              <a:buChar char="•"/>
              <a:defRPr sz="3900">
                <a:solidFill>
                  <a:schemeClr val="tx1"/>
                </a:solidFill>
                <a:latin typeface="+mn-lt"/>
                <a:ea typeface="+mn-ea"/>
                <a:cs typeface="ＭＳ Ｐゴシック" charset="0"/>
              </a:defRPr>
            </a:lvl1pPr>
            <a:lvl2pPr marL="914400" indent="-350838" algn="l" rtl="0" eaLnBrk="1" fontAlgn="base" hangingPunct="1">
              <a:spcBef>
                <a:spcPct val="20000"/>
              </a:spcBef>
              <a:spcAft>
                <a:spcPct val="0"/>
              </a:spcAft>
              <a:buChar char="–"/>
              <a:defRPr sz="3400">
                <a:solidFill>
                  <a:schemeClr val="tx1"/>
                </a:solidFill>
                <a:latin typeface="+mn-lt"/>
                <a:ea typeface="+mn-ea"/>
              </a:defRPr>
            </a:lvl2pPr>
            <a:lvl3pPr marL="1406525" indent="-280988" algn="l" rtl="0" eaLnBrk="1" fontAlgn="base" hangingPunct="1">
              <a:spcBef>
                <a:spcPct val="20000"/>
              </a:spcBef>
              <a:spcAft>
                <a:spcPct val="0"/>
              </a:spcAft>
              <a:buChar char="•"/>
              <a:defRPr sz="2900">
                <a:solidFill>
                  <a:schemeClr val="tx1"/>
                </a:solidFill>
                <a:latin typeface="+mn-lt"/>
                <a:ea typeface="+mn-ea"/>
              </a:defRPr>
            </a:lvl3pPr>
            <a:lvl4pPr marL="1968500" indent="-280988" algn="l" rtl="0" eaLnBrk="1" fontAlgn="base" hangingPunct="1">
              <a:spcBef>
                <a:spcPct val="20000"/>
              </a:spcBef>
              <a:spcAft>
                <a:spcPct val="0"/>
              </a:spcAft>
              <a:buChar char="–"/>
              <a:defRPr sz="2400">
                <a:solidFill>
                  <a:schemeClr val="tx1"/>
                </a:solidFill>
                <a:latin typeface="+mn-lt"/>
                <a:ea typeface="+mn-ea"/>
              </a:defRPr>
            </a:lvl4pPr>
            <a:lvl5pPr marL="2532063" indent="-280988" algn="l" rtl="0" eaLnBrk="1" fontAlgn="base" hangingPunct="1">
              <a:spcBef>
                <a:spcPct val="20000"/>
              </a:spcBef>
              <a:spcAft>
                <a:spcPct val="0"/>
              </a:spcAft>
              <a:buChar char="»"/>
              <a:defRPr sz="2400">
                <a:solidFill>
                  <a:schemeClr val="tx1"/>
                </a:solidFill>
                <a:latin typeface="+mn-lt"/>
                <a:ea typeface="+mn-ea"/>
              </a:defRPr>
            </a:lvl5pPr>
            <a:lvl6pPr marL="3094970" indent="-281361" algn="l" rtl="0" eaLnBrk="1" fontAlgn="base" hangingPunct="1">
              <a:spcBef>
                <a:spcPct val="20000"/>
              </a:spcBef>
              <a:spcAft>
                <a:spcPct val="0"/>
              </a:spcAft>
              <a:buChar char="»"/>
              <a:defRPr sz="2462">
                <a:solidFill>
                  <a:schemeClr val="tx1"/>
                </a:solidFill>
                <a:latin typeface="+mn-lt"/>
                <a:ea typeface="+mn-ea"/>
              </a:defRPr>
            </a:lvl6pPr>
            <a:lvl7pPr marL="3657691" indent="-281361" algn="l" rtl="0" eaLnBrk="1" fontAlgn="base" hangingPunct="1">
              <a:spcBef>
                <a:spcPct val="20000"/>
              </a:spcBef>
              <a:spcAft>
                <a:spcPct val="0"/>
              </a:spcAft>
              <a:buChar char="»"/>
              <a:defRPr sz="2462">
                <a:solidFill>
                  <a:schemeClr val="tx1"/>
                </a:solidFill>
                <a:latin typeface="+mn-lt"/>
                <a:ea typeface="+mn-ea"/>
              </a:defRPr>
            </a:lvl7pPr>
            <a:lvl8pPr marL="4220413" indent="-281361" algn="l" rtl="0" eaLnBrk="1" fontAlgn="base" hangingPunct="1">
              <a:spcBef>
                <a:spcPct val="20000"/>
              </a:spcBef>
              <a:spcAft>
                <a:spcPct val="0"/>
              </a:spcAft>
              <a:buChar char="»"/>
              <a:defRPr sz="2462">
                <a:solidFill>
                  <a:schemeClr val="tx1"/>
                </a:solidFill>
                <a:latin typeface="+mn-lt"/>
                <a:ea typeface="+mn-ea"/>
              </a:defRPr>
            </a:lvl8pPr>
            <a:lvl9pPr marL="4783135" indent="-281361" algn="l" rtl="0" eaLnBrk="1" fontAlgn="base" hangingPunct="1">
              <a:spcBef>
                <a:spcPct val="20000"/>
              </a:spcBef>
              <a:spcAft>
                <a:spcPct val="0"/>
              </a:spcAft>
              <a:buChar char="»"/>
              <a:defRPr sz="2462">
                <a:solidFill>
                  <a:schemeClr val="tx1"/>
                </a:solidFill>
                <a:latin typeface="+mn-lt"/>
                <a:ea typeface="+mn-ea"/>
              </a:defRPr>
            </a:lvl9pPr>
          </a:lstStyle>
          <a:p>
            <a:pPr marL="0" indent="0">
              <a:buNone/>
              <a:defRPr/>
            </a:pPr>
            <a:r>
              <a:rPr lang="en-GB" sz="3400" b="1" kern="0" dirty="0">
                <a:solidFill>
                  <a:srgbClr val="000000"/>
                </a:solidFill>
                <a:latin typeface="Arial"/>
                <a:ea typeface="ＭＳ Ｐゴシック"/>
              </a:rPr>
              <a:t>Council </a:t>
            </a:r>
            <a:r>
              <a:rPr lang="en-GB" sz="3400" kern="0" dirty="0">
                <a:solidFill>
                  <a:srgbClr val="000000"/>
                </a:solidFill>
                <a:latin typeface="Arial"/>
                <a:ea typeface="ＭＳ Ｐゴシック"/>
              </a:rPr>
              <a:t>– Take the output of today &amp; report to SLT with recommendations of next steps</a:t>
            </a:r>
          </a:p>
        </p:txBody>
      </p:sp>
      <p:grpSp>
        <p:nvGrpSpPr>
          <p:cNvPr id="9" name="Group 8">
            <a:extLst>
              <a:ext uri="{FF2B5EF4-FFF2-40B4-BE49-F238E27FC236}">
                <a16:creationId xmlns:a16="http://schemas.microsoft.com/office/drawing/2014/main" id="{0B8C72FE-135A-28B2-B6E1-C82D9262B11E}"/>
              </a:ext>
            </a:extLst>
          </p:cNvPr>
          <p:cNvGrpSpPr/>
          <p:nvPr/>
        </p:nvGrpSpPr>
        <p:grpSpPr>
          <a:xfrm>
            <a:off x="6545244" y="1624541"/>
            <a:ext cx="4033520" cy="4868334"/>
            <a:chOff x="508000" y="1400387"/>
            <a:chExt cx="4033520" cy="4868334"/>
          </a:xfrm>
        </p:grpSpPr>
        <p:pic>
          <p:nvPicPr>
            <p:cNvPr id="6" name="Picture 5" descr="A path through a wood gate&#10;&#10;AI-generated content may be incorrect.">
              <a:extLst>
                <a:ext uri="{FF2B5EF4-FFF2-40B4-BE49-F238E27FC236}">
                  <a16:creationId xmlns:a16="http://schemas.microsoft.com/office/drawing/2014/main" id="{5F492C9E-B4B1-F02B-09AB-0818981FAC84}"/>
                </a:ext>
              </a:extLst>
            </p:cNvPr>
            <p:cNvPicPr>
              <a:picLocks noChangeAspect="1"/>
            </p:cNvPicPr>
            <p:nvPr/>
          </p:nvPicPr>
          <p:blipFill>
            <a:blip r:embed="rId3">
              <a:extLst>
                <a:ext uri="{28A0092B-C50C-407E-A947-70E740481C1C}">
                  <a14:useLocalDpi xmlns:a14="http://schemas.microsoft.com/office/drawing/2010/main" val="0"/>
                </a:ext>
              </a:extLst>
            </a:blip>
            <a:srcRect r="-986" b="8585"/>
            <a:stretch>
              <a:fillRect/>
            </a:stretch>
          </p:blipFill>
          <p:spPr>
            <a:xfrm>
              <a:off x="508000" y="1400387"/>
              <a:ext cx="4033520" cy="4868334"/>
            </a:xfrm>
            <a:prstGeom prst="rect">
              <a:avLst/>
            </a:prstGeom>
          </p:spPr>
        </p:pic>
        <p:sp>
          <p:nvSpPr>
            <p:cNvPr id="8" name="TextBox 7">
              <a:extLst>
                <a:ext uri="{FF2B5EF4-FFF2-40B4-BE49-F238E27FC236}">
                  <a16:creationId xmlns:a16="http://schemas.microsoft.com/office/drawing/2014/main" id="{BB1AB372-2A03-E4FA-B1EE-4009DC23B8FA}"/>
                </a:ext>
              </a:extLst>
            </p:cNvPr>
            <p:cNvSpPr txBox="1"/>
            <p:nvPr/>
          </p:nvSpPr>
          <p:spPr>
            <a:xfrm>
              <a:off x="508000" y="6022500"/>
              <a:ext cx="2418080" cy="246221"/>
            </a:xfrm>
            <a:prstGeom prst="rect">
              <a:avLst/>
            </a:prstGeom>
            <a:noFill/>
          </p:spPr>
          <p:txBody>
            <a:bodyPr wrap="square" rtlCol="0">
              <a:spAutoFit/>
            </a:bodyPr>
            <a:lstStyle/>
            <a:p>
              <a:r>
                <a:rPr lang="en-GB" sz="1000">
                  <a:solidFill>
                    <a:schemeClr val="bg1"/>
                  </a:solidFill>
                </a:rPr>
                <a:t>PHOTO CREDIT: R Murtagh Spring gateway </a:t>
              </a:r>
            </a:p>
          </p:txBody>
        </p:sp>
      </p:grpSp>
      <p:pic>
        <p:nvPicPr>
          <p:cNvPr id="5" name="Picture 4">
            <a:extLst>
              <a:ext uri="{FF2B5EF4-FFF2-40B4-BE49-F238E27FC236}">
                <a16:creationId xmlns:a16="http://schemas.microsoft.com/office/drawing/2014/main" id="{CE33416C-61FC-6FA9-9E43-55765817C600}"/>
              </a:ext>
            </a:extLst>
          </p:cNvPr>
          <p:cNvPicPr>
            <a:picLocks noChangeAspect="1"/>
          </p:cNvPicPr>
          <p:nvPr/>
        </p:nvPicPr>
        <p:blipFill>
          <a:blip r:embed="rId4"/>
          <a:stretch>
            <a:fillRect/>
          </a:stretch>
        </p:blipFill>
        <p:spPr>
          <a:xfrm>
            <a:off x="1443845" y="4550604"/>
            <a:ext cx="3755461" cy="1542422"/>
          </a:xfrm>
          <a:prstGeom prst="rect">
            <a:avLst/>
          </a:prstGeom>
        </p:spPr>
      </p:pic>
    </p:spTree>
    <p:extLst>
      <p:ext uri="{BB962C8B-B14F-4D97-AF65-F5344CB8AC3E}">
        <p14:creationId xmlns:p14="http://schemas.microsoft.com/office/powerpoint/2010/main" val="1842561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578D-D61C-E4DA-94B0-A8DDC924C3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A12AEA-3E36-CFD7-29C8-C0BB691CBA82}"/>
              </a:ext>
            </a:extLst>
          </p:cNvPr>
          <p:cNvSpPr txBox="1"/>
          <p:nvPr/>
        </p:nvSpPr>
        <p:spPr>
          <a:xfrm>
            <a:off x="697634" y="2486140"/>
            <a:ext cx="9977056" cy="21852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a:solidFill>
                  <a:srgbClr val="006600"/>
                </a:solidFill>
                <a:latin typeface="Arial"/>
                <a:cs typeface="Arial"/>
              </a:rPr>
              <a:t>FEEDBACK - SLIDO</a:t>
            </a:r>
          </a:p>
          <a:p>
            <a:pPr>
              <a:defRPr/>
            </a:pPr>
            <a:r>
              <a:rPr kumimoji="0" lang="en-GB" sz="3600" b="1" i="0" u="none" strike="noStrike" kern="1200" cap="none" spc="0" normalizeH="0" baseline="0" noProof="0">
                <a:ln>
                  <a:noFill/>
                </a:ln>
                <a:solidFill>
                  <a:srgbClr val="006600"/>
                </a:solidFill>
                <a:effectLst/>
                <a:uLnTx/>
                <a:uFillTx/>
                <a:latin typeface="Arial"/>
                <a:cs typeface="Arial"/>
              </a:rPr>
              <a:t>Nature Recovery Toolkit </a:t>
            </a:r>
            <a:endParaRPr lang="en-GB" sz="3600" b="1">
              <a:solidFill>
                <a:srgbClr val="006600"/>
              </a:solidFill>
              <a:latin typeface="Arial"/>
              <a:cs typeface="Arial"/>
            </a:endParaRPr>
          </a:p>
          <a:p>
            <a:pPr marL="0" marR="0" lvl="0" indent="0" algn="l" defTabSz="914400">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6600"/>
                </a:solidFill>
                <a:effectLst/>
                <a:uLnTx/>
                <a:uFillTx/>
                <a:latin typeface="Arial"/>
                <a:cs typeface="Arial"/>
              </a:rPr>
              <a:t>Workshop</a:t>
            </a:r>
            <a:endParaRPr lang="en-GB" sz="3600"/>
          </a:p>
          <a:p>
            <a:pPr>
              <a:defRPr/>
            </a:pPr>
            <a:endParaRPr lang="en-GB" sz="2000" b="1">
              <a:solidFill>
                <a:srgbClr val="006600"/>
              </a:solidFill>
              <a:latin typeface="Arial"/>
              <a:ea typeface="+mn-lt"/>
              <a:cs typeface="Arial"/>
            </a:endParaRPr>
          </a:p>
        </p:txBody>
      </p:sp>
      <p:pic>
        <p:nvPicPr>
          <p:cNvPr id="6" name="Picture 4">
            <a:extLst>
              <a:ext uri="{FF2B5EF4-FFF2-40B4-BE49-F238E27FC236}">
                <a16:creationId xmlns:a16="http://schemas.microsoft.com/office/drawing/2014/main" id="{3634E311-9DC1-CCE5-A8B9-C674130E6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38" y="544582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qr code with black squares&#10;&#10;AI-generated content may be incorrect.">
            <a:extLst>
              <a:ext uri="{FF2B5EF4-FFF2-40B4-BE49-F238E27FC236}">
                <a16:creationId xmlns:a16="http://schemas.microsoft.com/office/drawing/2014/main" id="{11A9137F-439E-BAA8-6A4C-4BA72F750CD9}"/>
              </a:ext>
            </a:extLst>
          </p:cNvPr>
          <p:cNvPicPr>
            <a:picLocks noChangeAspect="1"/>
          </p:cNvPicPr>
          <p:nvPr/>
        </p:nvPicPr>
        <p:blipFill>
          <a:blip r:embed="rId4"/>
          <a:stretch>
            <a:fillRect/>
          </a:stretch>
        </p:blipFill>
        <p:spPr>
          <a:xfrm>
            <a:off x="7622116" y="2576023"/>
            <a:ext cx="3460750" cy="3460750"/>
          </a:xfrm>
          <a:prstGeom prst="rect">
            <a:avLst/>
          </a:prstGeom>
        </p:spPr>
      </p:pic>
      <p:sp>
        <p:nvSpPr>
          <p:cNvPr id="12" name="TextBox 11">
            <a:extLst>
              <a:ext uri="{FF2B5EF4-FFF2-40B4-BE49-F238E27FC236}">
                <a16:creationId xmlns:a16="http://schemas.microsoft.com/office/drawing/2014/main" id="{0590F19C-0C63-DECE-78BD-F5E0A0D927B1}"/>
              </a:ext>
            </a:extLst>
          </p:cNvPr>
          <p:cNvSpPr txBox="1"/>
          <p:nvPr/>
        </p:nvSpPr>
        <p:spPr>
          <a:xfrm>
            <a:off x="781380" y="4504591"/>
            <a:ext cx="6756990" cy="369332"/>
          </a:xfrm>
          <a:prstGeom prst="rect">
            <a:avLst/>
          </a:prstGeom>
          <a:noFill/>
        </p:spPr>
        <p:txBody>
          <a:bodyPr wrap="square">
            <a:spAutoFit/>
          </a:bodyPr>
          <a:lstStyle/>
          <a:p>
            <a:r>
              <a:rPr lang="en-GB" dirty="0"/>
              <a:t>Link</a:t>
            </a:r>
          </a:p>
        </p:txBody>
      </p:sp>
    </p:spTree>
    <p:extLst>
      <p:ext uri="{BB962C8B-B14F-4D97-AF65-F5344CB8AC3E}">
        <p14:creationId xmlns:p14="http://schemas.microsoft.com/office/powerpoint/2010/main" val="351415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11A7-0A54-0DA0-3514-F80AACCBC4BD}"/>
              </a:ext>
            </a:extLst>
          </p:cNvPr>
          <p:cNvSpPr>
            <a:spLocks noGrp="1"/>
          </p:cNvSpPr>
          <p:nvPr>
            <p:ph type="title"/>
          </p:nvPr>
        </p:nvSpPr>
        <p:spPr>
          <a:xfrm>
            <a:off x="2514263" y="296299"/>
            <a:ext cx="6720995" cy="646655"/>
          </a:xfrm>
        </p:spPr>
        <p:txBody>
          <a:bodyPr>
            <a:normAutofit fontScale="90000"/>
          </a:bodyPr>
          <a:lstStyle/>
          <a:p>
            <a:r>
              <a:rPr lang="en-GB" b="1" kern="0">
                <a:solidFill>
                  <a:srgbClr val="006600"/>
                </a:solidFill>
                <a:latin typeface="Arial"/>
              </a:rPr>
              <a:t>“Nature Recovery Toolkit” </a:t>
            </a:r>
          </a:p>
        </p:txBody>
      </p:sp>
      <p:sp>
        <p:nvSpPr>
          <p:cNvPr id="6" name="TextBox 5">
            <a:extLst>
              <a:ext uri="{FF2B5EF4-FFF2-40B4-BE49-F238E27FC236}">
                <a16:creationId xmlns:a16="http://schemas.microsoft.com/office/drawing/2014/main" id="{ED2176FB-0EDF-1CE5-0AA2-4A910CBC9772}"/>
              </a:ext>
            </a:extLst>
          </p:cNvPr>
          <p:cNvSpPr txBox="1"/>
          <p:nvPr/>
        </p:nvSpPr>
        <p:spPr>
          <a:xfrm>
            <a:off x="711161" y="1430319"/>
            <a:ext cx="10769677" cy="954107"/>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ＭＳ Ｐゴシック"/>
                <a:cs typeface="+mn-cs"/>
              </a:rPr>
              <a:t>A framework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Supporting corporate objectives through duties including BNG, biodiversity reporting</a:t>
            </a:r>
            <a:r>
              <a:rPr lang="en-GB" sz="1400">
                <a:solidFill>
                  <a:srgbClr val="000000"/>
                </a:solidFill>
                <a:latin typeface="Arial"/>
                <a:ea typeface="ＭＳ Ｐゴシック"/>
              </a:rPr>
              <a:t>, </a:t>
            </a: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and LNRS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Understanding the statutory (must do’s) and opportunities (could/should dos)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Deciding what to do (who contributes, objectives, the evidence base, funding, making it happen etc)</a:t>
            </a:r>
          </a:p>
        </p:txBody>
      </p:sp>
      <p:sp>
        <p:nvSpPr>
          <p:cNvPr id="7" name="TextBox 6">
            <a:extLst>
              <a:ext uri="{FF2B5EF4-FFF2-40B4-BE49-F238E27FC236}">
                <a16:creationId xmlns:a16="http://schemas.microsoft.com/office/drawing/2014/main" id="{A887F455-1A49-7AA0-3BDD-BBF59C33A1FB}"/>
              </a:ext>
            </a:extLst>
          </p:cNvPr>
          <p:cNvSpPr txBox="1"/>
          <p:nvPr/>
        </p:nvSpPr>
        <p:spPr>
          <a:xfrm>
            <a:off x="2123468" y="5657775"/>
            <a:ext cx="7111790" cy="954107"/>
          </a:xfrm>
          <a:prstGeom prst="rect">
            <a:avLst/>
          </a:prstGeom>
          <a:noFill/>
          <a:ln>
            <a:solidFill>
              <a:schemeClr val="accent1">
                <a:shade val="50000"/>
              </a:schemeClr>
            </a:solidFill>
          </a:ln>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ＭＳ Ｐゴシック"/>
                <a:cs typeface="+mn-cs"/>
              </a:rPr>
              <a:t>A process: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Engaging the right stakeholders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Working with stakeholders to decide what to do - </a:t>
            </a:r>
            <a:r>
              <a:rPr kumimoji="0" lang="en-GB" sz="1400" b="0" i="0" u="none" strike="noStrike" kern="1200" cap="none" spc="0" normalizeH="0" baseline="0" noProof="0">
                <a:ln>
                  <a:noFill/>
                </a:ln>
                <a:solidFill>
                  <a:srgbClr val="000000"/>
                </a:solidFill>
                <a:effectLst/>
                <a:highlight>
                  <a:srgbClr val="FFFF00"/>
                </a:highlight>
                <a:uLnTx/>
                <a:uFillTx/>
                <a:latin typeface="Arial"/>
                <a:ea typeface="ＭＳ Ｐゴシック"/>
                <a:cs typeface="+mn-cs"/>
              </a:rPr>
              <a:t>workshop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ＭＳ Ｐゴシック"/>
                <a:cs typeface="+mn-cs"/>
              </a:rPr>
              <a:t>Understanding the oversight and governance requirements for your chosen priorities</a:t>
            </a:r>
          </a:p>
        </p:txBody>
      </p:sp>
      <p:sp>
        <p:nvSpPr>
          <p:cNvPr id="16" name="Arrow: Right 15">
            <a:extLst>
              <a:ext uri="{FF2B5EF4-FFF2-40B4-BE49-F238E27FC236}">
                <a16:creationId xmlns:a16="http://schemas.microsoft.com/office/drawing/2014/main" id="{DD973FE7-6C40-6450-BF89-814EFDAAAA8A}"/>
              </a:ext>
            </a:extLst>
          </p:cNvPr>
          <p:cNvSpPr/>
          <p:nvPr/>
        </p:nvSpPr>
        <p:spPr bwMode="auto">
          <a:xfrm>
            <a:off x="6550702" y="3429000"/>
            <a:ext cx="794478" cy="1472784"/>
          </a:xfrm>
          <a:prstGeom prst="rightArrow">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Arrow: Right 16">
            <a:extLst>
              <a:ext uri="{FF2B5EF4-FFF2-40B4-BE49-F238E27FC236}">
                <a16:creationId xmlns:a16="http://schemas.microsoft.com/office/drawing/2014/main" id="{5FBAE449-E93B-4812-7F11-ADA325C67997}"/>
              </a:ext>
            </a:extLst>
          </p:cNvPr>
          <p:cNvSpPr/>
          <p:nvPr/>
        </p:nvSpPr>
        <p:spPr bwMode="auto">
          <a:xfrm>
            <a:off x="6550702" y="3597639"/>
            <a:ext cx="794478" cy="1304145"/>
          </a:xfrm>
          <a:prstGeom prst="rightArrow">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 name="Title 1">
            <a:extLst>
              <a:ext uri="{FF2B5EF4-FFF2-40B4-BE49-F238E27FC236}">
                <a16:creationId xmlns:a16="http://schemas.microsoft.com/office/drawing/2014/main" id="{2CC8B054-AE4A-17D9-5147-957831319024}"/>
              </a:ext>
            </a:extLst>
          </p:cNvPr>
          <p:cNvSpPr txBox="1">
            <a:spLocks/>
          </p:cNvSpPr>
          <p:nvPr/>
        </p:nvSpPr>
        <p:spPr bwMode="auto">
          <a:xfrm>
            <a:off x="392487" y="1030230"/>
            <a:ext cx="10964549" cy="406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900" b="1">
                <a:solidFill>
                  <a:srgbClr val="BBCB4F"/>
                </a:solidFill>
                <a:latin typeface="+mj-lt"/>
                <a:ea typeface="+mj-ea"/>
                <a:cs typeface="ＭＳ Ｐゴシック" charset="0"/>
              </a:defRPr>
            </a:lvl1pPr>
            <a:lvl2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2pPr>
            <a:lvl3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3pPr>
            <a:lvl4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4pPr>
            <a:lvl5pPr algn="l" rtl="0" eaLnBrk="1" fontAlgn="base" hangingPunct="1">
              <a:spcBef>
                <a:spcPct val="0"/>
              </a:spcBef>
              <a:spcAft>
                <a:spcPct val="0"/>
              </a:spcAft>
              <a:defRPr sz="4900" b="1">
                <a:solidFill>
                  <a:srgbClr val="91278F"/>
                </a:solidFill>
                <a:latin typeface="Arial" charset="0"/>
                <a:ea typeface="ＭＳ Ｐゴシック" charset="0"/>
                <a:cs typeface="ＭＳ Ｐゴシック" charset="0"/>
              </a:defRPr>
            </a:lvl5pPr>
            <a:lvl6pPr marL="562722" algn="l" rtl="0" eaLnBrk="1" fontAlgn="base" hangingPunct="1">
              <a:spcBef>
                <a:spcPct val="0"/>
              </a:spcBef>
              <a:spcAft>
                <a:spcPct val="0"/>
              </a:spcAft>
              <a:defRPr sz="4923" b="1">
                <a:solidFill>
                  <a:srgbClr val="91278F"/>
                </a:solidFill>
                <a:latin typeface="Arial" charset="0"/>
                <a:ea typeface="ＭＳ Ｐゴシック" charset="0"/>
              </a:defRPr>
            </a:lvl6pPr>
            <a:lvl7pPr marL="1125444" algn="l" rtl="0" eaLnBrk="1" fontAlgn="base" hangingPunct="1">
              <a:spcBef>
                <a:spcPct val="0"/>
              </a:spcBef>
              <a:spcAft>
                <a:spcPct val="0"/>
              </a:spcAft>
              <a:defRPr sz="4923" b="1">
                <a:solidFill>
                  <a:srgbClr val="91278F"/>
                </a:solidFill>
                <a:latin typeface="Arial" charset="0"/>
                <a:ea typeface="ＭＳ Ｐゴシック" charset="0"/>
              </a:defRPr>
            </a:lvl7pPr>
            <a:lvl8pPr marL="1688165" algn="l" rtl="0" eaLnBrk="1" fontAlgn="base" hangingPunct="1">
              <a:spcBef>
                <a:spcPct val="0"/>
              </a:spcBef>
              <a:spcAft>
                <a:spcPct val="0"/>
              </a:spcAft>
              <a:defRPr sz="4923" b="1">
                <a:solidFill>
                  <a:srgbClr val="91278F"/>
                </a:solidFill>
                <a:latin typeface="Arial" charset="0"/>
                <a:ea typeface="ＭＳ Ｐゴシック" charset="0"/>
              </a:defRPr>
            </a:lvl8pPr>
            <a:lvl9pPr marL="2250887" algn="l" rtl="0" eaLnBrk="1" fontAlgn="base" hangingPunct="1">
              <a:spcBef>
                <a:spcPct val="0"/>
              </a:spcBef>
              <a:spcAft>
                <a:spcPct val="0"/>
              </a:spcAft>
              <a:defRPr sz="4923" b="1">
                <a:solidFill>
                  <a:srgbClr val="91278F"/>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400" kern="0">
                <a:solidFill>
                  <a:srgbClr val="006600"/>
                </a:solidFill>
                <a:latin typeface="Arial"/>
                <a:cs typeface="+mj-cs"/>
              </a:rPr>
              <a:t>Help councils understand a complex world by providing: </a:t>
            </a:r>
          </a:p>
        </p:txBody>
      </p:sp>
      <p:pic>
        <p:nvPicPr>
          <p:cNvPr id="9" name="Picture 8">
            <a:extLst>
              <a:ext uri="{FF2B5EF4-FFF2-40B4-BE49-F238E27FC236}">
                <a16:creationId xmlns:a16="http://schemas.microsoft.com/office/drawing/2014/main" id="{E473EC7D-3120-EFA9-D8B4-87E345E5262B}"/>
              </a:ext>
            </a:extLst>
          </p:cNvPr>
          <p:cNvPicPr>
            <a:picLocks noChangeAspect="1"/>
          </p:cNvPicPr>
          <p:nvPr/>
        </p:nvPicPr>
        <p:blipFill>
          <a:blip r:embed="rId3"/>
          <a:srcRect b="52972"/>
          <a:stretch>
            <a:fillRect/>
          </a:stretch>
        </p:blipFill>
        <p:spPr>
          <a:xfrm>
            <a:off x="619970" y="2617819"/>
            <a:ext cx="4296375" cy="2813468"/>
          </a:xfrm>
          <a:prstGeom prst="rect">
            <a:avLst/>
          </a:prstGeom>
        </p:spPr>
      </p:pic>
      <p:pic>
        <p:nvPicPr>
          <p:cNvPr id="11" name="Picture 10">
            <a:extLst>
              <a:ext uri="{FF2B5EF4-FFF2-40B4-BE49-F238E27FC236}">
                <a16:creationId xmlns:a16="http://schemas.microsoft.com/office/drawing/2014/main" id="{0CE3710B-166B-9169-F831-8BBF79101A7C}"/>
              </a:ext>
            </a:extLst>
          </p:cNvPr>
          <p:cNvPicPr>
            <a:picLocks noChangeAspect="1"/>
          </p:cNvPicPr>
          <p:nvPr/>
        </p:nvPicPr>
        <p:blipFill>
          <a:blip r:embed="rId3"/>
          <a:srcRect l="1983" t="48873" b="5443"/>
          <a:stretch>
            <a:fillRect/>
          </a:stretch>
        </p:blipFill>
        <p:spPr>
          <a:xfrm>
            <a:off x="5874760" y="2694641"/>
            <a:ext cx="4211180" cy="2733040"/>
          </a:xfrm>
          <a:prstGeom prst="rect">
            <a:avLst/>
          </a:prstGeom>
        </p:spPr>
      </p:pic>
    </p:spTree>
    <p:extLst>
      <p:ext uri="{BB962C8B-B14F-4D97-AF65-F5344CB8AC3E}">
        <p14:creationId xmlns:p14="http://schemas.microsoft.com/office/powerpoint/2010/main" val="92048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F12D-9F84-64E9-948D-EEE3BDAF9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DF7DB-0376-46BD-9045-4D9B522BE99B}"/>
              </a:ext>
            </a:extLst>
          </p:cNvPr>
          <p:cNvSpPr>
            <a:spLocks noGrp="1"/>
          </p:cNvSpPr>
          <p:nvPr>
            <p:ph type="title"/>
          </p:nvPr>
        </p:nvSpPr>
        <p:spPr>
          <a:xfrm>
            <a:off x="3774194" y="136811"/>
            <a:ext cx="4643612" cy="927572"/>
          </a:xfrm>
        </p:spPr>
        <p:txBody>
          <a:bodyPr>
            <a:normAutofit/>
          </a:bodyPr>
          <a:lstStyle/>
          <a:p>
            <a:r>
              <a:rPr lang="en-GB" sz="3600" b="1">
                <a:solidFill>
                  <a:srgbClr val="008000"/>
                </a:solidFill>
                <a:latin typeface="Arial" panose="020B0604020202020204" pitchFamily="34" charset="0"/>
                <a:cs typeface="Arial" panose="020B0604020202020204" pitchFamily="34" charset="0"/>
              </a:rPr>
              <a:t>Workshop Agenda </a:t>
            </a:r>
          </a:p>
        </p:txBody>
      </p:sp>
      <p:graphicFrame>
        <p:nvGraphicFramePr>
          <p:cNvPr id="6" name="Table 5">
            <a:extLst>
              <a:ext uri="{FF2B5EF4-FFF2-40B4-BE49-F238E27FC236}">
                <a16:creationId xmlns:a16="http://schemas.microsoft.com/office/drawing/2014/main" id="{43FC9C6F-9479-6CFB-3030-0E1C9DF4F42E}"/>
              </a:ext>
            </a:extLst>
          </p:cNvPr>
          <p:cNvGraphicFramePr>
            <a:graphicFrameLocks noGrp="1"/>
          </p:cNvGraphicFramePr>
          <p:nvPr>
            <p:extLst>
              <p:ext uri="{D42A27DB-BD31-4B8C-83A1-F6EECF244321}">
                <p14:modId xmlns:p14="http://schemas.microsoft.com/office/powerpoint/2010/main" val="2286472892"/>
              </p:ext>
            </p:extLst>
          </p:nvPr>
        </p:nvGraphicFramePr>
        <p:xfrm>
          <a:off x="0" y="0"/>
          <a:ext cx="12192000" cy="7006728"/>
        </p:xfrm>
        <a:graphic>
          <a:graphicData uri="http://schemas.openxmlformats.org/drawingml/2006/table">
            <a:tbl>
              <a:tblPr firstRow="1" firstCol="1" bandRow="1">
                <a:tableStyleId>{93296810-A885-4BE3-A3E7-6D5BEEA58F35}</a:tableStyleId>
              </a:tblPr>
              <a:tblGrid>
                <a:gridCol w="915831">
                  <a:extLst>
                    <a:ext uri="{9D8B030D-6E8A-4147-A177-3AD203B41FA5}">
                      <a16:colId xmlns:a16="http://schemas.microsoft.com/office/drawing/2014/main" val="3468238214"/>
                    </a:ext>
                  </a:extLst>
                </a:gridCol>
                <a:gridCol w="9934440">
                  <a:extLst>
                    <a:ext uri="{9D8B030D-6E8A-4147-A177-3AD203B41FA5}">
                      <a16:colId xmlns:a16="http://schemas.microsoft.com/office/drawing/2014/main" val="3435025737"/>
                    </a:ext>
                  </a:extLst>
                </a:gridCol>
                <a:gridCol w="1341729">
                  <a:extLst>
                    <a:ext uri="{9D8B030D-6E8A-4147-A177-3AD203B41FA5}">
                      <a16:colId xmlns:a16="http://schemas.microsoft.com/office/drawing/2014/main" val="2094142450"/>
                    </a:ext>
                  </a:extLst>
                </a:gridCol>
              </a:tblGrid>
              <a:tr h="678599">
                <a:tc>
                  <a:txBody>
                    <a:bodyPr/>
                    <a:lstStyle/>
                    <a:p>
                      <a:pPr marL="0" algn="ctr" rtl="0" eaLnBrk="1" latinLnBrk="0" hangingPunct="1">
                        <a:lnSpc>
                          <a:spcPts val="1200"/>
                        </a:lnSpc>
                        <a:spcAft>
                          <a:spcPts val="600"/>
                        </a:spcAft>
                        <a:buNone/>
                      </a:pPr>
                      <a:r>
                        <a:rPr lang="en-GB" sz="2400" kern="100">
                          <a:solidFill>
                            <a:srgbClr val="FFFFFF"/>
                          </a:solidFill>
                          <a:effectLst/>
                        </a:rPr>
                        <a:t>Time</a:t>
                      </a:r>
                      <a:endParaRPr lang="en-GB" sz="2400">
                        <a:effectLst/>
                      </a:endParaRPr>
                    </a:p>
                  </a:txBody>
                  <a:tcPr marL="0" marR="0" marT="0" marB="0" anchor="ctr"/>
                </a:tc>
                <a:tc>
                  <a:txBody>
                    <a:bodyPr/>
                    <a:lstStyle/>
                    <a:p>
                      <a:pPr marL="0" algn="l" rtl="0" eaLnBrk="1" latinLnBrk="0" hangingPunct="1">
                        <a:buNone/>
                      </a:pPr>
                      <a:r>
                        <a:rPr lang="en-GB" sz="2400" kern="100" dirty="0">
                          <a:solidFill>
                            <a:srgbClr val="FFFFFF"/>
                          </a:solidFill>
                          <a:effectLst/>
                        </a:rPr>
                        <a:t>WORKSHOP AGENDA</a:t>
                      </a:r>
                      <a:endParaRPr lang="en-GB" sz="2400" dirty="0">
                        <a:effectLst/>
                      </a:endParaRPr>
                    </a:p>
                  </a:txBody>
                  <a:tcPr marL="0" marR="0" marT="0" marB="0" anchor="ctr"/>
                </a:tc>
                <a:tc>
                  <a:txBody>
                    <a:bodyPr/>
                    <a:lstStyle/>
                    <a:p>
                      <a:pPr marL="0" algn="l" rtl="0" eaLnBrk="1" latinLnBrk="0" hangingPunct="1">
                        <a:lnSpc>
                          <a:spcPts val="1200"/>
                        </a:lnSpc>
                        <a:spcAft>
                          <a:spcPts val="600"/>
                        </a:spcAft>
                        <a:buNone/>
                      </a:pPr>
                      <a:r>
                        <a:rPr lang="en-GB" sz="2400" kern="100" dirty="0">
                          <a:solidFill>
                            <a:srgbClr val="FFFFFF"/>
                          </a:solidFill>
                          <a:effectLst/>
                        </a:rPr>
                        <a:t>Timing</a:t>
                      </a:r>
                      <a:endParaRPr lang="en-GB" sz="2400" dirty="0">
                        <a:effectLst/>
                      </a:endParaRPr>
                    </a:p>
                  </a:txBody>
                  <a:tcPr marL="0" marR="0" marT="0" marB="0" anchor="ctr"/>
                </a:tc>
                <a:extLst>
                  <a:ext uri="{0D108BD9-81ED-4DB2-BD59-A6C34878D82A}">
                    <a16:rowId xmlns:a16="http://schemas.microsoft.com/office/drawing/2014/main" val="2545385575"/>
                  </a:ext>
                </a:extLst>
              </a:tr>
              <a:tr h="361305">
                <a:tc>
                  <a:txBody>
                    <a:bodyPr/>
                    <a:lstStyle/>
                    <a:p>
                      <a:pPr marL="0" algn="ctr" rtl="0" eaLnBrk="1" latinLnBrk="0" hangingPunct="1">
                        <a:lnSpc>
                          <a:spcPts val="1200"/>
                        </a:lnSpc>
                        <a:spcAft>
                          <a:spcPts val="600"/>
                        </a:spcAft>
                        <a:buNone/>
                      </a:pPr>
                      <a:r>
                        <a:rPr lang="en-GB" sz="1800" kern="100">
                          <a:solidFill>
                            <a:srgbClr val="FFFFFF"/>
                          </a:solidFill>
                          <a:effectLst/>
                        </a:rPr>
                        <a:t>10:00</a:t>
                      </a:r>
                      <a:endParaRPr lang="en-GB" sz="1800">
                        <a:effectLst/>
                      </a:endParaRPr>
                    </a:p>
                  </a:txBody>
                  <a:tcPr marL="0" marR="0" marT="0" marB="0" anchor="ctr"/>
                </a:tc>
                <a:tc>
                  <a:txBody>
                    <a:bodyPr/>
                    <a:lstStyle/>
                    <a:p>
                      <a:pPr marL="0" indent="0" algn="l" rtl="0" eaLnBrk="1" latinLnBrk="0" hangingPunct="1">
                        <a:buNone/>
                      </a:pPr>
                      <a:r>
                        <a:rPr lang="en-US" sz="2000" b="1" kern="1200">
                          <a:solidFill>
                            <a:schemeClr val="tx1"/>
                          </a:solidFill>
                          <a:effectLst/>
                        </a:rPr>
                        <a:t>Welcome, housekeeping, introductions</a:t>
                      </a:r>
                      <a:endParaRPr lang="en-US" sz="2000" b="1">
                        <a:solidFill>
                          <a:schemeClr val="tx1"/>
                        </a:solidFill>
                        <a:effectLst/>
                      </a:endParaRPr>
                    </a:p>
                  </a:txBody>
                  <a:tcPr marL="0" marR="0" marT="0" marB="0" anchor="ctr"/>
                </a:tc>
                <a:tc>
                  <a:txBody>
                    <a:bodyPr/>
                    <a:lstStyle/>
                    <a:p>
                      <a:pPr marL="0" algn="l" rtl="0" eaLnBrk="1" latinLnBrk="0" hangingPunct="1">
                        <a:lnSpc>
                          <a:spcPts val="1200"/>
                        </a:lnSpc>
                        <a:spcAft>
                          <a:spcPts val="600"/>
                        </a:spcAft>
                        <a:buNone/>
                      </a:pPr>
                      <a:r>
                        <a:rPr lang="en-GB" sz="2000" b="1" kern="100">
                          <a:solidFill>
                            <a:srgbClr val="000000"/>
                          </a:solidFill>
                          <a:effectLst/>
                        </a:rPr>
                        <a:t>10 mins.</a:t>
                      </a:r>
                      <a:endParaRPr lang="en-GB" sz="2000" b="1">
                        <a:effectLst/>
                      </a:endParaRPr>
                    </a:p>
                  </a:txBody>
                  <a:tcPr marL="0" marR="0" marT="0" marB="0" anchor="ctr"/>
                </a:tc>
                <a:extLst>
                  <a:ext uri="{0D108BD9-81ED-4DB2-BD59-A6C34878D82A}">
                    <a16:rowId xmlns:a16="http://schemas.microsoft.com/office/drawing/2014/main" val="826367881"/>
                  </a:ext>
                </a:extLst>
              </a:tr>
              <a:tr h="361305">
                <a:tc>
                  <a:txBody>
                    <a:bodyPr/>
                    <a:lstStyle/>
                    <a:p>
                      <a:pPr marL="0" algn="ctr" rtl="0" eaLnBrk="1" latinLnBrk="0" hangingPunct="1">
                        <a:lnSpc>
                          <a:spcPts val="1200"/>
                        </a:lnSpc>
                        <a:spcAft>
                          <a:spcPts val="600"/>
                        </a:spcAft>
                        <a:buNone/>
                      </a:pPr>
                      <a:r>
                        <a:rPr lang="en-GB" sz="1800" kern="100">
                          <a:solidFill>
                            <a:srgbClr val="FFFFFF"/>
                          </a:solidFill>
                          <a:effectLst/>
                        </a:rPr>
                        <a:t>10:10</a:t>
                      </a:r>
                      <a:endParaRPr lang="en-GB" sz="1800">
                        <a:effectLst/>
                      </a:endParaRPr>
                    </a:p>
                  </a:txBody>
                  <a:tcPr marL="0" marR="0" marT="0" marB="0" anchor="ctr"/>
                </a:tc>
                <a:tc>
                  <a:txBody>
                    <a:bodyPr/>
                    <a:lstStyle/>
                    <a:p>
                      <a:pPr marL="0" marR="0" indent="0" algn="l" rtl="0" eaLnBrk="1" fontAlgn="auto" latinLnBrk="0" hangingPunct="1">
                        <a:buNone/>
                      </a:pPr>
                      <a:r>
                        <a:rPr lang="en-US" sz="2000" b="1" kern="1200">
                          <a:solidFill>
                            <a:schemeClr val="tx1"/>
                          </a:solidFill>
                          <a:effectLst/>
                        </a:rPr>
                        <a:t>Introduction to the toolkit and this session</a:t>
                      </a:r>
                      <a:endParaRPr lang="en-US" sz="2000" b="1">
                        <a:solidFill>
                          <a:schemeClr val="tx1"/>
                        </a:solidFill>
                        <a:effectLst/>
                      </a:endParaRPr>
                    </a:p>
                  </a:txBody>
                  <a:tcPr marL="0" marR="0" marT="0" marB="0" anchor="ctr"/>
                </a:tc>
                <a:tc>
                  <a:txBody>
                    <a:bodyPr/>
                    <a:lstStyle/>
                    <a:p>
                      <a:pPr marL="0" algn="l" rtl="0" eaLnBrk="1" latinLnBrk="0" hangingPunct="1">
                        <a:lnSpc>
                          <a:spcPts val="1200"/>
                        </a:lnSpc>
                        <a:spcAft>
                          <a:spcPts val="600"/>
                        </a:spcAft>
                        <a:buNone/>
                      </a:pPr>
                      <a:r>
                        <a:rPr lang="en-GB" sz="2000" b="1" kern="100" dirty="0">
                          <a:solidFill>
                            <a:srgbClr val="000000"/>
                          </a:solidFill>
                          <a:effectLst/>
                        </a:rPr>
                        <a:t>25 mins.</a:t>
                      </a:r>
                      <a:endParaRPr lang="en-GB" sz="2000" b="1" dirty="0">
                        <a:effectLst/>
                      </a:endParaRPr>
                    </a:p>
                  </a:txBody>
                  <a:tcPr marL="0" marR="0" marT="0" marB="0" anchor="ctr"/>
                </a:tc>
                <a:extLst>
                  <a:ext uri="{0D108BD9-81ED-4DB2-BD59-A6C34878D82A}">
                    <a16:rowId xmlns:a16="http://schemas.microsoft.com/office/drawing/2014/main" val="3016437324"/>
                  </a:ext>
                </a:extLst>
              </a:tr>
              <a:tr h="1063435">
                <a:tc>
                  <a:txBody>
                    <a:bodyPr/>
                    <a:lstStyle/>
                    <a:p>
                      <a:pPr marL="0" algn="ctr" rtl="0" eaLnBrk="1" latinLnBrk="0" hangingPunct="1">
                        <a:lnSpc>
                          <a:spcPts val="1200"/>
                        </a:lnSpc>
                        <a:spcAft>
                          <a:spcPts val="600"/>
                        </a:spcAft>
                        <a:buNone/>
                      </a:pPr>
                      <a:r>
                        <a:rPr lang="en-GB" sz="1800" kern="100" dirty="0">
                          <a:solidFill>
                            <a:srgbClr val="FFFFFF"/>
                          </a:solidFill>
                          <a:effectLst/>
                        </a:rPr>
                        <a:t>10:35</a:t>
                      </a:r>
                      <a:endParaRPr lang="en-GB" sz="1800" dirty="0">
                        <a:effectLst/>
                      </a:endParaRPr>
                    </a:p>
                  </a:txBody>
                  <a:tcPr marL="0" marR="0" marT="0" marB="0" anchor="ctr"/>
                </a:tc>
                <a:tc>
                  <a:txBody>
                    <a:bodyPr/>
                    <a:lstStyle/>
                    <a:p>
                      <a:pPr marL="0" algn="l" rtl="0" eaLnBrk="1" latinLnBrk="0" hangingPunct="1">
                        <a:buNone/>
                      </a:pPr>
                      <a:r>
                        <a:rPr lang="en-US" sz="2000" b="1" kern="1200" dirty="0">
                          <a:solidFill>
                            <a:srgbClr val="0070C0"/>
                          </a:solidFill>
                          <a:effectLst/>
                        </a:rPr>
                        <a:t>REQUIRMENTS &amp; RESPONSIBILITES</a:t>
                      </a:r>
                    </a:p>
                    <a:p>
                      <a:pPr marL="0" algn="l" rtl="0" eaLnBrk="1" latinLnBrk="0" hangingPunct="1">
                        <a:buNone/>
                      </a:pPr>
                      <a:r>
                        <a:rPr lang="en-US" sz="2000" b="1" kern="1200" dirty="0">
                          <a:solidFill>
                            <a:srgbClr val="0070C0"/>
                          </a:solidFill>
                          <a:effectLst/>
                          <a:latin typeface="Calibri"/>
                          <a:ea typeface="Calibri"/>
                          <a:cs typeface="Calibri"/>
                        </a:rPr>
                        <a:t>Scene setting</a:t>
                      </a:r>
                    </a:p>
                    <a:p>
                      <a:pPr marL="0" algn="l" rtl="0" eaLnBrk="1" latinLnBrk="0" hangingPunct="1">
                        <a:buNone/>
                      </a:pPr>
                      <a:r>
                        <a:rPr lang="en-US" sz="2000" b="1" kern="1200" dirty="0">
                          <a:solidFill>
                            <a:srgbClr val="0070C0"/>
                          </a:solidFill>
                          <a:effectLst/>
                          <a:latin typeface="Calibri"/>
                          <a:ea typeface="Calibri"/>
                          <a:cs typeface="Calibri"/>
                        </a:rPr>
                        <a:t>Exercise - </a:t>
                      </a:r>
                      <a:r>
                        <a:rPr lang="en-GB" sz="2000" b="1" kern="1200" dirty="0">
                          <a:solidFill>
                            <a:srgbClr val="0070C0"/>
                          </a:solidFill>
                          <a:effectLst/>
                          <a:latin typeface="+mn-lt"/>
                          <a:ea typeface="Calibri"/>
                          <a:cs typeface="Calibri"/>
                        </a:rPr>
                        <a:t>mandatory requirements and existing work</a:t>
                      </a:r>
                      <a:endParaRPr lang="en-US" sz="2000" b="1" dirty="0">
                        <a:solidFill>
                          <a:srgbClr val="0070C0"/>
                        </a:solidFill>
                        <a:effectLst/>
                        <a:latin typeface="Calibri"/>
                        <a:ea typeface="Calibri"/>
                        <a:cs typeface="Calibri"/>
                      </a:endParaRPr>
                    </a:p>
                  </a:txBody>
                  <a:tcPr marL="0" marR="0" marT="0" marB="0" anchor="ctr"/>
                </a:tc>
                <a:tc>
                  <a:txBody>
                    <a:bodyPr/>
                    <a:lstStyle/>
                    <a:p>
                      <a:pPr marL="0" algn="l" rtl="0" eaLnBrk="1" latinLnBrk="0" hangingPunct="1">
                        <a:lnSpc>
                          <a:spcPts val="1200"/>
                        </a:lnSpc>
                        <a:spcAft>
                          <a:spcPts val="600"/>
                        </a:spcAft>
                        <a:buNone/>
                      </a:pPr>
                      <a:r>
                        <a:rPr lang="en-GB" sz="2000" b="1" kern="100" dirty="0">
                          <a:solidFill>
                            <a:schemeClr val="tx1"/>
                          </a:solidFill>
                          <a:effectLst/>
                        </a:rPr>
                        <a:t>20 mins. </a:t>
                      </a:r>
                      <a:endParaRPr lang="en-GB" sz="2000" b="1" dirty="0">
                        <a:solidFill>
                          <a:schemeClr val="tx1"/>
                        </a:solidFill>
                        <a:effectLst/>
                      </a:endParaRPr>
                    </a:p>
                  </a:txBody>
                  <a:tcPr marL="0" marR="0" marT="0" marB="0" anchor="ctr"/>
                </a:tc>
                <a:extLst>
                  <a:ext uri="{0D108BD9-81ED-4DB2-BD59-A6C34878D82A}">
                    <a16:rowId xmlns:a16="http://schemas.microsoft.com/office/drawing/2014/main" val="3999293691"/>
                  </a:ext>
                </a:extLst>
              </a:tr>
              <a:tr h="562029">
                <a:tc>
                  <a:txBody>
                    <a:bodyPr/>
                    <a:lstStyle/>
                    <a:p>
                      <a:pPr marL="0" algn="ctr" rtl="0" eaLnBrk="1" latinLnBrk="0" hangingPunct="1">
                        <a:lnSpc>
                          <a:spcPts val="1200"/>
                        </a:lnSpc>
                        <a:spcAft>
                          <a:spcPts val="600"/>
                        </a:spcAft>
                        <a:buNone/>
                      </a:pPr>
                      <a:r>
                        <a:rPr lang="en-GB" sz="1800" dirty="0">
                          <a:effectLst/>
                        </a:rPr>
                        <a:t>11:00</a:t>
                      </a:r>
                    </a:p>
                  </a:txBody>
                  <a:tcPr marL="0" marR="0" marT="0" marB="0" anchor="ctr"/>
                </a:tc>
                <a:tc>
                  <a:txBody>
                    <a:bodyPr/>
                    <a:lstStyle/>
                    <a:p>
                      <a:pPr marL="0" algn="l" rtl="0" eaLnBrk="1" latinLnBrk="0" hangingPunct="1">
                        <a:buNone/>
                      </a:pPr>
                      <a:r>
                        <a:rPr lang="en-US" sz="2000" b="1" dirty="0">
                          <a:solidFill>
                            <a:schemeClr val="tx1"/>
                          </a:solidFill>
                          <a:effectLst/>
                          <a:latin typeface="Calibri"/>
                          <a:ea typeface="Calibri"/>
                          <a:cs typeface="Calibri"/>
                        </a:rPr>
                        <a:t>BREAK</a:t>
                      </a:r>
                    </a:p>
                  </a:txBody>
                  <a:tcPr marL="0" marR="0" marT="0" marB="0" anchor="ctr"/>
                </a:tc>
                <a:tc>
                  <a:txBody>
                    <a:bodyPr/>
                    <a:lstStyle/>
                    <a:p>
                      <a:pPr marL="0" algn="l" rtl="0" eaLnBrk="1" latinLnBrk="0" hangingPunct="1">
                        <a:lnSpc>
                          <a:spcPts val="1200"/>
                        </a:lnSpc>
                        <a:spcAft>
                          <a:spcPts val="600"/>
                        </a:spcAft>
                        <a:buNone/>
                      </a:pPr>
                      <a:r>
                        <a:rPr lang="en-GB" sz="2000" b="1" dirty="0">
                          <a:solidFill>
                            <a:schemeClr val="tx1"/>
                          </a:solidFill>
                          <a:effectLst/>
                        </a:rPr>
                        <a:t>15 mins.</a:t>
                      </a:r>
                    </a:p>
                  </a:txBody>
                  <a:tcPr marL="0" marR="0" marT="0" marB="0" anchor="ctr"/>
                </a:tc>
                <a:extLst>
                  <a:ext uri="{0D108BD9-81ED-4DB2-BD59-A6C34878D82A}">
                    <a16:rowId xmlns:a16="http://schemas.microsoft.com/office/drawing/2014/main" val="3629112595"/>
                  </a:ext>
                </a:extLst>
              </a:tr>
              <a:tr h="956088">
                <a:tc>
                  <a:txBody>
                    <a:bodyPr/>
                    <a:lstStyle/>
                    <a:p>
                      <a:pPr marL="0" algn="ctr" rtl="0" eaLnBrk="1" latinLnBrk="0" hangingPunct="1">
                        <a:lnSpc>
                          <a:spcPts val="1200"/>
                        </a:lnSpc>
                        <a:spcAft>
                          <a:spcPts val="600"/>
                        </a:spcAft>
                        <a:buNone/>
                      </a:pPr>
                      <a:r>
                        <a:rPr lang="en-GB" sz="1800" kern="100" dirty="0">
                          <a:solidFill>
                            <a:srgbClr val="FFFFFF"/>
                          </a:solidFill>
                          <a:effectLst/>
                        </a:rPr>
                        <a:t>11:15</a:t>
                      </a:r>
                      <a:endParaRPr lang="en-GB" sz="1800" dirty="0">
                        <a:effectLst/>
                      </a:endParaRPr>
                    </a:p>
                  </a:txBody>
                  <a:tcPr marL="0" marR="0" marT="0" marB="0" anchor="ctr"/>
                </a:tc>
                <a:tc>
                  <a:txBody>
                    <a:bodyPr/>
                    <a:lstStyle/>
                    <a:p>
                      <a:pPr marL="0" marR="0" indent="0" algn="l" rtl="0" eaLnBrk="1" fontAlgn="auto" latinLnBrk="0" hangingPunct="1">
                        <a:buNone/>
                      </a:pPr>
                      <a:r>
                        <a:rPr lang="en-US" sz="2000" b="1" kern="1200" dirty="0">
                          <a:solidFill>
                            <a:srgbClr val="660066"/>
                          </a:solidFill>
                          <a:effectLst/>
                        </a:rPr>
                        <a:t>PRIORITIES &amp; OPPORTUNITIES</a:t>
                      </a:r>
                    </a:p>
                    <a:p>
                      <a:pPr marL="0" marR="0" indent="0" algn="l" rtl="0" eaLnBrk="1" fontAlgn="auto" latinLnBrk="0" hangingPunct="1">
                        <a:buNone/>
                      </a:pPr>
                      <a:r>
                        <a:rPr lang="en-US" sz="2000" b="1" kern="1200" dirty="0">
                          <a:solidFill>
                            <a:srgbClr val="660066"/>
                          </a:solidFill>
                          <a:effectLst/>
                        </a:rPr>
                        <a:t>Scene setting</a:t>
                      </a:r>
                      <a:endParaRPr lang="en-US" sz="2000" b="1" dirty="0">
                        <a:effectLst/>
                      </a:endParaRPr>
                    </a:p>
                    <a:p>
                      <a:pPr marL="0" marR="0" indent="0" algn="l" rtl="0" eaLnBrk="1" fontAlgn="auto" latinLnBrk="0" hangingPunct="1">
                        <a:buNone/>
                      </a:pPr>
                      <a:r>
                        <a:rPr lang="en-US" sz="2000" b="1" kern="1200" dirty="0">
                          <a:solidFill>
                            <a:srgbClr val="660066"/>
                          </a:solidFill>
                          <a:effectLst/>
                        </a:rPr>
                        <a:t>Exercise –  How can nature help address our corporate &amp; service priorities</a:t>
                      </a:r>
                      <a:endParaRPr lang="en-US" sz="2000" b="1" dirty="0">
                        <a:effectLst/>
                      </a:endParaRPr>
                    </a:p>
                  </a:txBody>
                  <a:tcPr marL="0" marR="0" marT="0" marB="0" anchor="ctr"/>
                </a:tc>
                <a:tc>
                  <a:txBody>
                    <a:bodyPr/>
                    <a:lstStyle/>
                    <a:p>
                      <a:pPr marL="0" algn="l" rtl="0" eaLnBrk="1" latinLnBrk="0" hangingPunct="1">
                        <a:lnSpc>
                          <a:spcPts val="1200"/>
                        </a:lnSpc>
                        <a:spcAft>
                          <a:spcPts val="600"/>
                        </a:spcAft>
                        <a:buNone/>
                      </a:pPr>
                      <a:r>
                        <a:rPr lang="en-GB" sz="2000" b="1" kern="100" dirty="0">
                          <a:solidFill>
                            <a:srgbClr val="000000"/>
                          </a:solidFill>
                          <a:effectLst/>
                        </a:rPr>
                        <a:t>45 mins.</a:t>
                      </a:r>
                      <a:endParaRPr lang="en-GB" sz="2000" b="1" dirty="0">
                        <a:effectLst/>
                      </a:endParaRPr>
                    </a:p>
                  </a:txBody>
                  <a:tcPr marL="0" marR="0" marT="0" marB="0" anchor="ctr"/>
                </a:tc>
                <a:extLst>
                  <a:ext uri="{0D108BD9-81ED-4DB2-BD59-A6C34878D82A}">
                    <a16:rowId xmlns:a16="http://schemas.microsoft.com/office/drawing/2014/main" val="1584331758"/>
                  </a:ext>
                </a:extLst>
              </a:tr>
              <a:tr h="583228">
                <a:tc>
                  <a:txBody>
                    <a:bodyPr/>
                    <a:lstStyle/>
                    <a:p>
                      <a:pPr marL="0" algn="ctr" rtl="0" eaLnBrk="1" latinLnBrk="0" hangingPunct="1">
                        <a:lnSpc>
                          <a:spcPts val="1200"/>
                        </a:lnSpc>
                        <a:spcAft>
                          <a:spcPts val="600"/>
                        </a:spcAft>
                        <a:buNone/>
                      </a:pPr>
                      <a:r>
                        <a:rPr lang="en-GB" sz="1800" kern="100">
                          <a:solidFill>
                            <a:srgbClr val="FFFFFF"/>
                          </a:solidFill>
                          <a:effectLst/>
                        </a:rPr>
                        <a:t>12:00</a:t>
                      </a:r>
                      <a:endParaRPr lang="en-GB" sz="1800">
                        <a:effectLst/>
                      </a:endParaRPr>
                    </a:p>
                  </a:txBody>
                  <a:tcPr marL="0" marR="0" marT="0" marB="0" anchor="ctr"/>
                </a:tc>
                <a:tc>
                  <a:txBody>
                    <a:bodyPr/>
                    <a:lstStyle/>
                    <a:p>
                      <a:pPr marL="0" marR="0" indent="0" algn="l" rtl="0" eaLnBrk="1" fontAlgn="auto" latinLnBrk="0" hangingPunct="1">
                        <a:buNone/>
                      </a:pPr>
                      <a:r>
                        <a:rPr lang="en-US" sz="2000" b="1" kern="1200" dirty="0">
                          <a:solidFill>
                            <a:srgbClr val="000000"/>
                          </a:solidFill>
                          <a:effectLst/>
                        </a:rPr>
                        <a:t>LUNCH</a:t>
                      </a:r>
                      <a:endParaRPr lang="en-US" sz="2000" b="1" dirty="0">
                        <a:effectLst/>
                      </a:endParaRPr>
                    </a:p>
                  </a:txBody>
                  <a:tcPr marL="0" marR="0" marT="0" marB="0" anchor="ctr"/>
                </a:tc>
                <a:tc>
                  <a:txBody>
                    <a:bodyPr/>
                    <a:lstStyle/>
                    <a:p>
                      <a:pPr marL="0" algn="l" rtl="0" eaLnBrk="1" latinLnBrk="0" hangingPunct="1">
                        <a:lnSpc>
                          <a:spcPts val="1200"/>
                        </a:lnSpc>
                        <a:spcAft>
                          <a:spcPts val="600"/>
                        </a:spcAft>
                        <a:buNone/>
                      </a:pPr>
                      <a:r>
                        <a:rPr lang="en-GB" sz="1800" b="1" kern="100" dirty="0">
                          <a:solidFill>
                            <a:schemeClr val="tx1"/>
                          </a:solidFill>
                          <a:effectLst/>
                        </a:rPr>
                        <a:t>60 mins.</a:t>
                      </a:r>
                      <a:endParaRPr lang="en-GB" sz="1800" b="1" dirty="0">
                        <a:solidFill>
                          <a:schemeClr val="tx1"/>
                        </a:solidFill>
                        <a:effectLst/>
                      </a:endParaRPr>
                    </a:p>
                  </a:txBody>
                  <a:tcPr marL="0" marR="0" marT="0" marB="0" anchor="ctr"/>
                </a:tc>
                <a:extLst>
                  <a:ext uri="{0D108BD9-81ED-4DB2-BD59-A6C34878D82A}">
                    <a16:rowId xmlns:a16="http://schemas.microsoft.com/office/drawing/2014/main" val="3352497756"/>
                  </a:ext>
                </a:extLst>
              </a:tr>
              <a:tr h="962769">
                <a:tc>
                  <a:txBody>
                    <a:bodyPr/>
                    <a:lstStyle/>
                    <a:p>
                      <a:pPr marL="0" marR="0" lvl="0" indent="0" algn="ctr" defTabSz="914400" rtl="0" eaLnBrk="1" fontAlgn="auto" latinLnBrk="0" hangingPunct="1">
                        <a:lnSpc>
                          <a:spcPts val="1200"/>
                        </a:lnSpc>
                        <a:spcBef>
                          <a:spcPts val="0"/>
                        </a:spcBef>
                        <a:spcAft>
                          <a:spcPts val="600"/>
                        </a:spcAft>
                        <a:buClrTx/>
                        <a:buSzTx/>
                        <a:buFontTx/>
                        <a:buNone/>
                        <a:tabLst/>
                        <a:defRPr/>
                      </a:pPr>
                      <a:r>
                        <a:rPr lang="en-GB" sz="1800" kern="100" dirty="0">
                          <a:solidFill>
                            <a:srgbClr val="FFFFFF"/>
                          </a:solidFill>
                          <a:effectLst/>
                        </a:rPr>
                        <a:t>13:00</a:t>
                      </a:r>
                      <a:endParaRPr lang="en-GB" sz="1800" dirty="0">
                        <a:effectLst/>
                      </a:endParaRPr>
                    </a:p>
                    <a:p>
                      <a:pPr marL="0" algn="ctr" rtl="0" eaLnBrk="1" latinLnBrk="0" hangingPunct="1">
                        <a:lnSpc>
                          <a:spcPts val="1200"/>
                        </a:lnSpc>
                        <a:spcAft>
                          <a:spcPts val="600"/>
                        </a:spcAft>
                        <a:buNone/>
                      </a:pPr>
                      <a:endParaRPr lang="en-GB" sz="1800" dirty="0">
                        <a:effectLst/>
                      </a:endParaRPr>
                    </a:p>
                  </a:txBody>
                  <a:tcPr marL="0" marR="0" marT="0" marB="0" anchor="ctr"/>
                </a:tc>
                <a:tc>
                  <a:txBody>
                    <a:bodyPr/>
                    <a:lstStyle/>
                    <a:p>
                      <a:pPr marL="0" marR="0" indent="0" algn="l" rtl="0" eaLnBrk="1" fontAlgn="auto" latinLnBrk="0" hangingPunct="1">
                        <a:buNone/>
                      </a:pPr>
                      <a:r>
                        <a:rPr lang="en-US" sz="2000" b="1" kern="1200" dirty="0">
                          <a:solidFill>
                            <a:srgbClr val="127200"/>
                          </a:solidFill>
                          <a:effectLst/>
                        </a:rPr>
                        <a:t>BARRIERS, GAPS &amp; SOLUTIONS</a:t>
                      </a:r>
                      <a:endParaRPr lang="en-US" sz="2000" b="1" dirty="0">
                        <a:effectLst/>
                      </a:endParaRPr>
                    </a:p>
                    <a:p>
                      <a:pPr marL="0" marR="0" indent="0" algn="l" rtl="0" eaLnBrk="1" fontAlgn="auto" latinLnBrk="0" hangingPunct="1">
                        <a:buNone/>
                      </a:pPr>
                      <a:r>
                        <a:rPr lang="en-US" sz="2000" b="1" kern="1200" dirty="0">
                          <a:solidFill>
                            <a:srgbClr val="127200"/>
                          </a:solidFill>
                          <a:effectLst/>
                        </a:rPr>
                        <a:t>D Exercise – How can nature help address your service priorities </a:t>
                      </a:r>
                      <a:endParaRPr lang="en-US" sz="2000" b="1" dirty="0">
                        <a:effectLst/>
                      </a:endParaRPr>
                    </a:p>
                  </a:txBody>
                  <a:tcPr marL="0" marR="0" marT="0" marB="0" anchor="ctr"/>
                </a:tc>
                <a:tc>
                  <a:txBody>
                    <a:bodyPr/>
                    <a:lstStyle/>
                    <a:p>
                      <a:pPr marL="0" algn="l" rtl="0" eaLnBrk="1" latinLnBrk="0" hangingPunct="1">
                        <a:lnSpc>
                          <a:spcPts val="1200"/>
                        </a:lnSpc>
                        <a:spcAft>
                          <a:spcPts val="600"/>
                        </a:spcAft>
                        <a:buNone/>
                      </a:pPr>
                      <a:r>
                        <a:rPr lang="en-GB" sz="2000" b="1" dirty="0">
                          <a:effectLst/>
                        </a:rPr>
                        <a:t>30 mins.</a:t>
                      </a:r>
                    </a:p>
                  </a:txBody>
                  <a:tcPr marL="0" marR="0" marT="0" marB="0" anchor="ctr"/>
                </a:tc>
                <a:extLst>
                  <a:ext uri="{0D108BD9-81ED-4DB2-BD59-A6C34878D82A}">
                    <a16:rowId xmlns:a16="http://schemas.microsoft.com/office/drawing/2014/main" val="1385223737"/>
                  </a:ext>
                </a:extLst>
              </a:tr>
              <a:tr h="956088">
                <a:tc>
                  <a:txBody>
                    <a:bodyPr/>
                    <a:lstStyle/>
                    <a:p>
                      <a:pPr marL="0" marR="0" lvl="0" indent="0" algn="ctr" defTabSz="914400" rtl="0" eaLnBrk="1" fontAlgn="auto" latinLnBrk="0" hangingPunct="1">
                        <a:lnSpc>
                          <a:spcPts val="1200"/>
                        </a:lnSpc>
                        <a:spcBef>
                          <a:spcPts val="0"/>
                        </a:spcBef>
                        <a:spcAft>
                          <a:spcPts val="600"/>
                        </a:spcAft>
                        <a:buClrTx/>
                        <a:buSzTx/>
                        <a:buFontTx/>
                        <a:buNone/>
                        <a:tabLst/>
                        <a:defRPr/>
                      </a:pPr>
                      <a:r>
                        <a:rPr lang="en-GB" sz="1800" kern="100" dirty="0">
                          <a:solidFill>
                            <a:srgbClr val="FFFFFF"/>
                          </a:solidFill>
                          <a:effectLst/>
                        </a:rPr>
                        <a:t>13:30</a:t>
                      </a:r>
                      <a:endParaRPr lang="en-GB" sz="1800" dirty="0">
                        <a:effectLst/>
                      </a:endParaRPr>
                    </a:p>
                    <a:p>
                      <a:pPr marL="0" algn="ctr" rtl="0" eaLnBrk="1" latinLnBrk="0" hangingPunct="1">
                        <a:lnSpc>
                          <a:spcPts val="1200"/>
                        </a:lnSpc>
                        <a:spcAft>
                          <a:spcPts val="600"/>
                        </a:spcAft>
                        <a:buNone/>
                      </a:pPr>
                      <a:endParaRPr lang="en-GB" sz="1800" dirty="0">
                        <a:effectLst/>
                      </a:endParaRPr>
                    </a:p>
                  </a:txBody>
                  <a:tcPr marL="0" marR="0" marT="0" marB="0" anchor="ctr"/>
                </a:tc>
                <a:tc>
                  <a:txBody>
                    <a:bodyPr/>
                    <a:lstStyle/>
                    <a:p>
                      <a:pPr marL="0" indent="0" algn="l" rtl="0" eaLnBrk="1" latinLnBrk="0" hangingPunct="1">
                        <a:buNone/>
                      </a:pPr>
                      <a:r>
                        <a:rPr lang="en-US" sz="2000" b="1" kern="1200">
                          <a:solidFill>
                            <a:schemeClr val="bg2">
                              <a:lumMod val="50000"/>
                            </a:schemeClr>
                          </a:solidFill>
                          <a:effectLst/>
                        </a:rPr>
                        <a:t>ACTION &amp; DELIVERY</a:t>
                      </a:r>
                      <a:endParaRPr lang="en-US" sz="2000" b="1">
                        <a:solidFill>
                          <a:schemeClr val="bg2">
                            <a:lumMod val="50000"/>
                          </a:schemeClr>
                        </a:solidFill>
                        <a:effectLst/>
                      </a:endParaRPr>
                    </a:p>
                    <a:p>
                      <a:pPr marL="0" indent="0" algn="l" rtl="0" eaLnBrk="1" latinLnBrk="0" hangingPunct="1">
                        <a:buNone/>
                      </a:pPr>
                      <a:r>
                        <a:rPr lang="en-US" sz="2000" b="1" kern="1200">
                          <a:solidFill>
                            <a:schemeClr val="bg2">
                              <a:lumMod val="50000"/>
                            </a:schemeClr>
                          </a:solidFill>
                          <a:effectLst/>
                        </a:rPr>
                        <a:t>E Exercise – Action and delivery group exercise</a:t>
                      </a:r>
                    </a:p>
                    <a:p>
                      <a:pPr marL="0" indent="0" algn="l" rtl="0" eaLnBrk="1" latinLnBrk="0" hangingPunct="1">
                        <a:buNone/>
                      </a:pPr>
                      <a:r>
                        <a:rPr lang="en-US" sz="2000" b="1" kern="1200">
                          <a:solidFill>
                            <a:schemeClr val="bg2">
                              <a:lumMod val="50000"/>
                            </a:schemeClr>
                          </a:solidFill>
                          <a:effectLst/>
                        </a:rPr>
                        <a:t>F Exercise - Data monitoring &amp; support</a:t>
                      </a:r>
                    </a:p>
                  </a:txBody>
                  <a:tcPr marL="0" marR="0" marT="0" marB="0" anchor="ctr"/>
                </a:tc>
                <a:tc>
                  <a:txBody>
                    <a:bodyPr/>
                    <a:lstStyle/>
                    <a:p>
                      <a:pPr marL="0" algn="l" rtl="0" eaLnBrk="1" latinLnBrk="0" hangingPunct="1">
                        <a:lnSpc>
                          <a:spcPts val="1200"/>
                        </a:lnSpc>
                        <a:spcAft>
                          <a:spcPts val="600"/>
                        </a:spcAft>
                        <a:buNone/>
                      </a:pPr>
                      <a:r>
                        <a:rPr lang="en-GB" sz="2000" b="1" dirty="0">
                          <a:solidFill>
                            <a:schemeClr val="tx1"/>
                          </a:solidFill>
                          <a:effectLst/>
                        </a:rPr>
                        <a:t>30 mins</a:t>
                      </a:r>
                    </a:p>
                  </a:txBody>
                  <a:tcPr marL="0" marR="0" marT="0" marB="0" anchor="ctr"/>
                </a:tc>
                <a:extLst>
                  <a:ext uri="{0D108BD9-81ED-4DB2-BD59-A6C34878D82A}">
                    <a16:rowId xmlns:a16="http://schemas.microsoft.com/office/drawing/2014/main" val="2817439544"/>
                  </a:ext>
                </a:extLst>
              </a:tr>
              <a:tr h="521882">
                <a:tc>
                  <a:txBody>
                    <a:bodyPr/>
                    <a:lstStyle/>
                    <a:p>
                      <a:pPr marL="0" algn="ctr" rtl="0" eaLnBrk="1" latinLnBrk="0" hangingPunct="1">
                        <a:lnSpc>
                          <a:spcPts val="1200"/>
                        </a:lnSpc>
                        <a:spcAft>
                          <a:spcPts val="600"/>
                        </a:spcAft>
                        <a:buNone/>
                      </a:pPr>
                      <a:r>
                        <a:rPr lang="en-GB" sz="1800" kern="100" dirty="0">
                          <a:solidFill>
                            <a:srgbClr val="FFFFFF"/>
                          </a:solidFill>
                          <a:effectLst/>
                        </a:rPr>
                        <a:t>14:00</a:t>
                      </a:r>
                      <a:endParaRPr lang="en-GB" sz="1800" dirty="0">
                        <a:effectLst/>
                      </a:endParaRPr>
                    </a:p>
                  </a:txBody>
                  <a:tcPr marL="0" marR="0" marT="0" marB="0" anchor="ctr"/>
                </a:tc>
                <a:tc>
                  <a:txBody>
                    <a:bodyPr/>
                    <a:lstStyle/>
                    <a:p>
                      <a:pPr marL="0" lvl="0" algn="l">
                        <a:buNone/>
                      </a:pPr>
                      <a:r>
                        <a:rPr lang="en-US" sz="2000" b="1" i="0" u="none" strike="noStrike" kern="1200" noProof="0" dirty="0">
                          <a:solidFill>
                            <a:srgbClr val="000000"/>
                          </a:solidFill>
                          <a:effectLst/>
                          <a:latin typeface="Calibri"/>
                          <a:ea typeface="Calibri"/>
                          <a:cs typeface="Calibri"/>
                        </a:rPr>
                        <a:t>Next Steps – Feedback &amp; Close</a:t>
                      </a:r>
                      <a:endParaRPr lang="en-US" sz="2000" b="1" dirty="0"/>
                    </a:p>
                  </a:txBody>
                  <a:tcPr marL="0" marR="0" marT="0" marB="0" anchor="ctr"/>
                </a:tc>
                <a:tc>
                  <a:txBody>
                    <a:bodyPr/>
                    <a:lstStyle/>
                    <a:p>
                      <a:pPr marL="0" algn="l" rtl="0" eaLnBrk="1" latinLnBrk="0" hangingPunct="1">
                        <a:lnSpc>
                          <a:spcPts val="1200"/>
                        </a:lnSpc>
                        <a:spcAft>
                          <a:spcPts val="600"/>
                        </a:spcAft>
                        <a:buNone/>
                      </a:pPr>
                      <a:r>
                        <a:rPr lang="en-GB" sz="2000" b="1">
                          <a:effectLst/>
                        </a:rPr>
                        <a:t>15 mins</a:t>
                      </a:r>
                      <a:endParaRPr lang="en-GB" sz="2000" b="1" dirty="0">
                        <a:effectLst/>
                      </a:endParaRPr>
                    </a:p>
                  </a:txBody>
                  <a:tcPr marL="0" marR="0" marT="0" marB="0" anchor="ctr"/>
                </a:tc>
                <a:extLst>
                  <a:ext uri="{0D108BD9-81ED-4DB2-BD59-A6C34878D82A}">
                    <a16:rowId xmlns:a16="http://schemas.microsoft.com/office/drawing/2014/main" val="2464417877"/>
                  </a:ext>
                </a:extLst>
              </a:tr>
            </a:tbl>
          </a:graphicData>
        </a:graphic>
      </p:graphicFrame>
    </p:spTree>
    <p:extLst>
      <p:ext uri="{BB962C8B-B14F-4D97-AF65-F5344CB8AC3E}">
        <p14:creationId xmlns:p14="http://schemas.microsoft.com/office/powerpoint/2010/main" val="273128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5EC-ECFC-0017-1FFB-300A2764FBD0}"/>
              </a:ext>
            </a:extLst>
          </p:cNvPr>
          <p:cNvSpPr>
            <a:spLocks noGrp="1"/>
          </p:cNvSpPr>
          <p:nvPr>
            <p:ph type="title"/>
          </p:nvPr>
        </p:nvSpPr>
        <p:spPr>
          <a:xfrm>
            <a:off x="2889972" y="357296"/>
            <a:ext cx="6375948" cy="739984"/>
          </a:xfrm>
        </p:spPr>
        <p:txBody>
          <a:bodyPr anchor="t">
            <a:normAutofit fontScale="90000"/>
          </a:bodyPr>
          <a:lstStyle/>
          <a:p>
            <a:pPr algn="ctr"/>
            <a:r>
              <a:rPr lang="en-GB" sz="4000" b="1" kern="0">
                <a:solidFill>
                  <a:srgbClr val="008000"/>
                </a:solidFill>
                <a:latin typeface="Arial"/>
                <a:cs typeface="Arial"/>
              </a:rPr>
              <a:t>What nature means to you</a:t>
            </a:r>
          </a:p>
        </p:txBody>
      </p:sp>
      <p:sp>
        <p:nvSpPr>
          <p:cNvPr id="3" name="TextBox 2">
            <a:extLst>
              <a:ext uri="{FF2B5EF4-FFF2-40B4-BE49-F238E27FC236}">
                <a16:creationId xmlns:a16="http://schemas.microsoft.com/office/drawing/2014/main" id="{8DEB7D36-8903-C8B7-948D-D36CA8BD86CE}"/>
              </a:ext>
            </a:extLst>
          </p:cNvPr>
          <p:cNvSpPr txBox="1"/>
          <p:nvPr/>
        </p:nvSpPr>
        <p:spPr>
          <a:xfrm>
            <a:off x="384200" y="1380385"/>
            <a:ext cx="5220025" cy="5216813"/>
          </a:xfrm>
          <a:prstGeom prst="rect">
            <a:avLst/>
          </a:prstGeom>
          <a:noFill/>
        </p:spPr>
        <p:txBody>
          <a:bodyPr wrap="square" rtlCol="0">
            <a:spAutoFit/>
          </a:bodyPr>
          <a:lstStyle/>
          <a:p>
            <a:pPr marL="342900" indent="-342900">
              <a:spcAft>
                <a:spcPts val="600"/>
              </a:spcAft>
              <a:buFont typeface="+mj-lt"/>
              <a:buAutoNum type="arabicPeriod"/>
            </a:pPr>
            <a:r>
              <a:rPr lang="en-GB" sz="2800" b="1" dirty="0">
                <a:solidFill>
                  <a:srgbClr val="663300"/>
                </a:solidFill>
              </a:rPr>
              <a:t>In pairs</a:t>
            </a:r>
            <a:r>
              <a:rPr lang="en-GB" sz="2800" dirty="0">
                <a:solidFill>
                  <a:srgbClr val="663300"/>
                </a:solidFill>
              </a:rPr>
              <a:t>, decide on who is A and who is B</a:t>
            </a:r>
          </a:p>
          <a:p>
            <a:pPr marL="342900" indent="-342900">
              <a:spcAft>
                <a:spcPts val="600"/>
              </a:spcAft>
              <a:buFont typeface="+mj-lt"/>
              <a:buAutoNum type="arabicPeriod"/>
            </a:pPr>
            <a:r>
              <a:rPr lang="en-GB" sz="2800" b="1" dirty="0">
                <a:solidFill>
                  <a:srgbClr val="663300"/>
                </a:solidFill>
              </a:rPr>
              <a:t>Take turns </a:t>
            </a:r>
            <a:r>
              <a:rPr lang="en-GB" sz="2800" dirty="0">
                <a:solidFill>
                  <a:srgbClr val="663300"/>
                </a:solidFill>
              </a:rPr>
              <a:t>to speak – one at a time </a:t>
            </a:r>
            <a:r>
              <a:rPr lang="en-GB" sz="2800" i="1" dirty="0">
                <a:solidFill>
                  <a:srgbClr val="663300"/>
                </a:solidFill>
              </a:rPr>
              <a:t>this is not a conversation </a:t>
            </a:r>
          </a:p>
          <a:p>
            <a:pPr marL="342900" indent="-342900">
              <a:spcAft>
                <a:spcPts val="600"/>
              </a:spcAft>
              <a:buFont typeface="+mj-lt"/>
              <a:buAutoNum type="arabicPeriod"/>
            </a:pPr>
            <a:r>
              <a:rPr lang="en-GB" sz="2800" b="1" dirty="0">
                <a:solidFill>
                  <a:srgbClr val="663300"/>
                </a:solidFill>
              </a:rPr>
              <a:t>Introduce yourself </a:t>
            </a:r>
            <a:r>
              <a:rPr lang="en-GB" sz="2800" dirty="0">
                <a:solidFill>
                  <a:srgbClr val="663300"/>
                </a:solidFill>
              </a:rPr>
              <a:t>(name, role)</a:t>
            </a:r>
          </a:p>
          <a:p>
            <a:pPr marL="342900" indent="-342900">
              <a:spcAft>
                <a:spcPts val="600"/>
              </a:spcAft>
              <a:buFont typeface="+mj-lt"/>
              <a:buAutoNum type="arabicPeriod"/>
            </a:pPr>
            <a:r>
              <a:rPr lang="en-GB" sz="2800" dirty="0">
                <a:solidFill>
                  <a:srgbClr val="663300"/>
                </a:solidFill>
              </a:rPr>
              <a:t>Think of a </a:t>
            </a:r>
            <a:r>
              <a:rPr lang="en-GB" sz="2800" b="1" dirty="0">
                <a:solidFill>
                  <a:srgbClr val="663300"/>
                </a:solidFill>
              </a:rPr>
              <a:t>place in nature </a:t>
            </a:r>
            <a:r>
              <a:rPr lang="en-GB" sz="2800" dirty="0">
                <a:solidFill>
                  <a:srgbClr val="663300"/>
                </a:solidFill>
              </a:rPr>
              <a:t>you know/visit </a:t>
            </a:r>
          </a:p>
          <a:p>
            <a:pPr marL="342900" indent="-342900">
              <a:spcAft>
                <a:spcPts val="600"/>
              </a:spcAft>
              <a:buFont typeface="+mj-lt"/>
              <a:buAutoNum type="arabicPeriod"/>
            </a:pPr>
            <a:r>
              <a:rPr lang="en-GB" sz="2800" dirty="0">
                <a:solidFill>
                  <a:srgbClr val="663300"/>
                </a:solidFill>
              </a:rPr>
              <a:t>Briefly </a:t>
            </a:r>
            <a:r>
              <a:rPr lang="en-GB" sz="2800" b="1" dirty="0">
                <a:solidFill>
                  <a:srgbClr val="663300"/>
                </a:solidFill>
              </a:rPr>
              <a:t>where</a:t>
            </a:r>
            <a:r>
              <a:rPr lang="en-GB" sz="2800" dirty="0">
                <a:solidFill>
                  <a:srgbClr val="663300"/>
                </a:solidFill>
              </a:rPr>
              <a:t> is it? </a:t>
            </a:r>
            <a:r>
              <a:rPr lang="en-GB" sz="2800" b="1" dirty="0">
                <a:solidFill>
                  <a:srgbClr val="663300"/>
                </a:solidFill>
              </a:rPr>
              <a:t>What</a:t>
            </a:r>
            <a:r>
              <a:rPr lang="en-GB" sz="2800" dirty="0">
                <a:solidFill>
                  <a:srgbClr val="663300"/>
                </a:solidFill>
              </a:rPr>
              <a:t> is it?</a:t>
            </a:r>
          </a:p>
          <a:p>
            <a:pPr marL="1428750" lvl="2" indent="-514350">
              <a:spcAft>
                <a:spcPts val="600"/>
              </a:spcAft>
              <a:buFont typeface="+mj-lt"/>
              <a:buAutoNum type="arabicPeriod" startAt="6"/>
            </a:pPr>
            <a:r>
              <a:rPr lang="en-GB" sz="2800" dirty="0">
                <a:solidFill>
                  <a:srgbClr val="663300"/>
                </a:solidFill>
              </a:rPr>
              <a:t>What do you value about it? </a:t>
            </a:r>
            <a:r>
              <a:rPr lang="en-GB" sz="2800" b="1" dirty="0">
                <a:solidFill>
                  <a:srgbClr val="663300"/>
                </a:solidFill>
              </a:rPr>
              <a:t>Why is it special?</a:t>
            </a:r>
          </a:p>
        </p:txBody>
      </p:sp>
      <p:grpSp>
        <p:nvGrpSpPr>
          <p:cNvPr id="8" name="Group 7">
            <a:extLst>
              <a:ext uri="{FF2B5EF4-FFF2-40B4-BE49-F238E27FC236}">
                <a16:creationId xmlns:a16="http://schemas.microsoft.com/office/drawing/2014/main" id="{91D5AAC5-3320-3A93-620E-EB4E8472527A}"/>
              </a:ext>
            </a:extLst>
          </p:cNvPr>
          <p:cNvGrpSpPr/>
          <p:nvPr/>
        </p:nvGrpSpPr>
        <p:grpSpPr>
          <a:xfrm>
            <a:off x="5699760" y="1380385"/>
            <a:ext cx="6012506" cy="4095855"/>
            <a:chOff x="5699760" y="1380385"/>
            <a:chExt cx="6012506" cy="4095855"/>
          </a:xfrm>
        </p:grpSpPr>
        <p:pic>
          <p:nvPicPr>
            <p:cNvPr id="6" name="Picture 5" descr="A close up of a flower&#10;&#10;AI-generated content may be incorrect.">
              <a:extLst>
                <a:ext uri="{FF2B5EF4-FFF2-40B4-BE49-F238E27FC236}">
                  <a16:creationId xmlns:a16="http://schemas.microsoft.com/office/drawing/2014/main" id="{5D2FB176-9B95-17D8-88C6-ECB19BFEFDEE}"/>
                </a:ext>
              </a:extLst>
            </p:cNvPr>
            <p:cNvPicPr>
              <a:picLocks noChangeAspect="1"/>
            </p:cNvPicPr>
            <p:nvPr/>
          </p:nvPicPr>
          <p:blipFill>
            <a:blip r:embed="rId3">
              <a:extLst>
                <a:ext uri="{28A0092B-C50C-407E-A947-70E740481C1C}">
                  <a14:useLocalDpi xmlns:a14="http://schemas.microsoft.com/office/drawing/2010/main" val="0"/>
                </a:ext>
              </a:extLst>
            </a:blip>
            <a:srcRect t="13508" b="11063"/>
            <a:stretch>
              <a:fillRect/>
            </a:stretch>
          </p:blipFill>
          <p:spPr>
            <a:xfrm>
              <a:off x="5699760" y="1380385"/>
              <a:ext cx="6012506" cy="4095855"/>
            </a:xfrm>
            <a:prstGeom prst="rect">
              <a:avLst/>
            </a:prstGeom>
          </p:spPr>
        </p:pic>
        <p:sp>
          <p:nvSpPr>
            <p:cNvPr id="7" name="TextBox 6">
              <a:extLst>
                <a:ext uri="{FF2B5EF4-FFF2-40B4-BE49-F238E27FC236}">
                  <a16:creationId xmlns:a16="http://schemas.microsoft.com/office/drawing/2014/main" id="{7152F7D6-9907-37B5-E416-A28F9D527DEF}"/>
                </a:ext>
              </a:extLst>
            </p:cNvPr>
            <p:cNvSpPr txBox="1"/>
            <p:nvPr/>
          </p:nvSpPr>
          <p:spPr>
            <a:xfrm>
              <a:off x="5699760" y="5230019"/>
              <a:ext cx="4013200" cy="246221"/>
            </a:xfrm>
            <a:prstGeom prst="rect">
              <a:avLst/>
            </a:prstGeom>
            <a:noFill/>
          </p:spPr>
          <p:txBody>
            <a:bodyPr wrap="square" rtlCol="0">
              <a:spAutoFit/>
            </a:bodyPr>
            <a:lstStyle/>
            <a:p>
              <a:r>
                <a:rPr lang="en-GB" sz="1000">
                  <a:solidFill>
                    <a:schemeClr val="bg1"/>
                  </a:solidFill>
                </a:rPr>
                <a:t>PHOTO CREDIT: R Murtagh </a:t>
              </a:r>
            </a:p>
          </p:txBody>
        </p:sp>
      </p:grpSp>
      <p:sp>
        <p:nvSpPr>
          <p:cNvPr id="4" name="TextBox 3">
            <a:extLst>
              <a:ext uri="{FF2B5EF4-FFF2-40B4-BE49-F238E27FC236}">
                <a16:creationId xmlns:a16="http://schemas.microsoft.com/office/drawing/2014/main" id="{4FF02548-7EDA-E576-6F34-740148488C8E}"/>
              </a:ext>
            </a:extLst>
          </p:cNvPr>
          <p:cNvSpPr txBox="1"/>
          <p:nvPr/>
        </p:nvSpPr>
        <p:spPr>
          <a:xfrm>
            <a:off x="5699760" y="5894134"/>
            <a:ext cx="4631942" cy="411131"/>
          </a:xfrm>
          <a:prstGeom prst="rect">
            <a:avLst/>
          </a:prstGeom>
          <a:noFill/>
          <a:ln>
            <a:solidFill>
              <a:srgbClr val="008000"/>
            </a:solidFill>
          </a:ln>
        </p:spPr>
        <p:txBody>
          <a:bodyPr wrap="square" rtlCol="0">
            <a:spAutoFit/>
          </a:bodyPr>
          <a:lstStyle/>
          <a:p>
            <a:r>
              <a:rPr lang="en-GB" sz="2000" b="1">
                <a:solidFill>
                  <a:srgbClr val="008000"/>
                </a:solidFill>
              </a:rPr>
              <a:t>5-minute exercise. 2 minutes each (timed)</a:t>
            </a:r>
          </a:p>
        </p:txBody>
      </p:sp>
    </p:spTree>
    <p:extLst>
      <p:ext uri="{BB962C8B-B14F-4D97-AF65-F5344CB8AC3E}">
        <p14:creationId xmlns:p14="http://schemas.microsoft.com/office/powerpoint/2010/main" val="1694644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3BE9-77ED-A48B-46F6-499D435AA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19AA8-709B-E945-C00A-95580247F975}"/>
              </a:ext>
            </a:extLst>
          </p:cNvPr>
          <p:cNvSpPr>
            <a:spLocks noGrp="1"/>
          </p:cNvSpPr>
          <p:nvPr>
            <p:ph type="ctrTitle"/>
          </p:nvPr>
        </p:nvSpPr>
        <p:spPr>
          <a:xfrm>
            <a:off x="1005840" y="2235200"/>
            <a:ext cx="10993120" cy="1066800"/>
          </a:xfrm>
        </p:spPr>
        <p:txBody>
          <a:bodyPr>
            <a:noAutofit/>
          </a:bodyPr>
          <a:lstStyle/>
          <a:p>
            <a:pPr algn="l" fontAlgn="base">
              <a:spcAft>
                <a:spcPct val="0"/>
              </a:spcAft>
              <a:defRPr/>
            </a:pPr>
            <a:br>
              <a:rPr lang="en-GB" sz="5400" b="1" kern="0">
                <a:solidFill>
                  <a:srgbClr val="006600"/>
                </a:solidFill>
                <a:latin typeface="Arial"/>
              </a:rPr>
            </a:br>
            <a:br>
              <a:rPr lang="en-GB" sz="5400"/>
            </a:br>
            <a:r>
              <a:rPr lang="en-GB" sz="5400" b="1" kern="0">
                <a:solidFill>
                  <a:srgbClr val="006600"/>
                </a:solidFill>
                <a:latin typeface="Arial"/>
              </a:rPr>
              <a:t> </a:t>
            </a:r>
            <a:br>
              <a:rPr lang="en-GB" sz="5400" b="1" kern="0">
                <a:solidFill>
                  <a:srgbClr val="006600"/>
                </a:solidFill>
                <a:latin typeface="Arial"/>
              </a:rPr>
            </a:br>
            <a:r>
              <a:rPr lang="en-GB" sz="5400" b="1" kern="0">
                <a:solidFill>
                  <a:srgbClr val="006600"/>
                </a:solidFill>
                <a:latin typeface="Arial"/>
              </a:rPr>
              <a:t>INTRODUCTION – why bother? </a:t>
            </a:r>
          </a:p>
        </p:txBody>
      </p:sp>
      <p:pic>
        <p:nvPicPr>
          <p:cNvPr id="8" name="Picture 7" descr="A yellow and green vertical lines&#10;&#10;AI-generated content may be incorrect.">
            <a:extLst>
              <a:ext uri="{FF2B5EF4-FFF2-40B4-BE49-F238E27FC236}">
                <a16:creationId xmlns:a16="http://schemas.microsoft.com/office/drawing/2014/main" id="{E7628DBE-CC2A-F717-4079-A70C903D417F}"/>
              </a:ext>
            </a:extLst>
          </p:cNvPr>
          <p:cNvPicPr>
            <a:picLocks noChangeAspect="1"/>
          </p:cNvPicPr>
          <p:nvPr/>
        </p:nvPicPr>
        <p:blipFill>
          <a:blip r:embed="rId3"/>
          <a:stretch>
            <a:fillRect/>
          </a:stretch>
        </p:blipFill>
        <p:spPr>
          <a:xfrm>
            <a:off x="1005840" y="4033413"/>
            <a:ext cx="9661585" cy="1942054"/>
          </a:xfrm>
          <a:prstGeom prst="rect">
            <a:avLst/>
          </a:prstGeom>
        </p:spPr>
      </p:pic>
    </p:spTree>
    <p:extLst>
      <p:ext uri="{BB962C8B-B14F-4D97-AF65-F5344CB8AC3E}">
        <p14:creationId xmlns:p14="http://schemas.microsoft.com/office/powerpoint/2010/main" val="267598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CF67-06EA-D4CC-E404-C348262F09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A3D6F81-DADE-6518-755A-F9E11EA45C84}"/>
              </a:ext>
            </a:extLst>
          </p:cNvPr>
          <p:cNvPicPr>
            <a:picLocks noChangeAspect="1"/>
          </p:cNvPicPr>
          <p:nvPr/>
        </p:nvPicPr>
        <p:blipFill>
          <a:blip r:embed="rId3"/>
          <a:stretch>
            <a:fillRect/>
          </a:stretch>
        </p:blipFill>
        <p:spPr>
          <a:xfrm>
            <a:off x="10668503" y="219893"/>
            <a:ext cx="1190791" cy="790685"/>
          </a:xfrm>
          <a:prstGeom prst="rect">
            <a:avLst/>
          </a:prstGeom>
        </p:spPr>
      </p:pic>
      <p:sp>
        <p:nvSpPr>
          <p:cNvPr id="3" name="Title 1">
            <a:extLst>
              <a:ext uri="{FF2B5EF4-FFF2-40B4-BE49-F238E27FC236}">
                <a16:creationId xmlns:a16="http://schemas.microsoft.com/office/drawing/2014/main" id="{CD02EF47-C119-2E46-4D94-14E9339F9EF0}"/>
              </a:ext>
            </a:extLst>
          </p:cNvPr>
          <p:cNvSpPr txBox="1">
            <a:spLocks/>
          </p:cNvSpPr>
          <p:nvPr/>
        </p:nvSpPr>
        <p:spPr>
          <a:xfrm>
            <a:off x="528112" y="463428"/>
            <a:ext cx="6892120" cy="10942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a:solidFill>
                  <a:srgbClr val="127200"/>
                </a:solidFill>
                <a:latin typeface="+mn-lt"/>
              </a:rPr>
              <a:t>“Nature is not a ‘nice to have’; it is critical national infrastructure.”</a:t>
            </a:r>
          </a:p>
        </p:txBody>
      </p:sp>
      <p:pic>
        <p:nvPicPr>
          <p:cNvPr id="5" name="Picture 4">
            <a:hlinkClick r:id="rId4"/>
            <a:extLst>
              <a:ext uri="{FF2B5EF4-FFF2-40B4-BE49-F238E27FC236}">
                <a16:creationId xmlns:a16="http://schemas.microsoft.com/office/drawing/2014/main" id="{C7035641-68AC-F098-CEDE-F81FB0725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12" y="1372348"/>
            <a:ext cx="11649653" cy="5220957"/>
          </a:xfrm>
          <a:prstGeom prst="rect">
            <a:avLst/>
          </a:prstGeom>
        </p:spPr>
      </p:pic>
      <p:sp>
        <p:nvSpPr>
          <p:cNvPr id="6" name="TextBox 5">
            <a:extLst>
              <a:ext uri="{FF2B5EF4-FFF2-40B4-BE49-F238E27FC236}">
                <a16:creationId xmlns:a16="http://schemas.microsoft.com/office/drawing/2014/main" id="{614BD8D1-4CB9-C8AA-FB96-3B4D8D5D5021}"/>
              </a:ext>
            </a:extLst>
          </p:cNvPr>
          <p:cNvSpPr txBox="1"/>
          <p:nvPr/>
        </p:nvSpPr>
        <p:spPr>
          <a:xfrm>
            <a:off x="684523" y="6110459"/>
            <a:ext cx="6094070" cy="369332"/>
          </a:xfrm>
          <a:prstGeom prst="rect">
            <a:avLst/>
          </a:prstGeom>
          <a:noFill/>
        </p:spPr>
        <p:txBody>
          <a:bodyPr wrap="square">
            <a:spAutoFit/>
          </a:bodyPr>
          <a:lstStyle/>
          <a:p>
            <a:r>
              <a:rPr lang="en-GB">
                <a:hlinkClick r:id="rId6"/>
              </a:rPr>
              <a:t>National Emergency Briefing</a:t>
            </a:r>
            <a:r>
              <a:rPr lang="en-GB"/>
              <a:t> </a:t>
            </a:r>
          </a:p>
        </p:txBody>
      </p:sp>
    </p:spTree>
    <p:extLst>
      <p:ext uri="{BB962C8B-B14F-4D97-AF65-F5344CB8AC3E}">
        <p14:creationId xmlns:p14="http://schemas.microsoft.com/office/powerpoint/2010/main" val="33313637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0774A0D0F4CC4D8CB290BEE6FD2D88" ma:contentTypeVersion="17" ma:contentTypeDescription="Create a new document." ma:contentTypeScope="" ma:versionID="ebc488b8bcd0aa6a36d66abe32969935">
  <xsd:schema xmlns:xsd="http://www.w3.org/2001/XMLSchema" xmlns:xs="http://www.w3.org/2001/XMLSchema" xmlns:p="http://schemas.microsoft.com/office/2006/metadata/properties" xmlns:ns2="570d8842-31e2-4da1-881d-2e6e713e7649" xmlns:ns3="4c0fc6d1-1ff6-4501-9111-f8704c4ff172" targetNamespace="http://schemas.microsoft.com/office/2006/metadata/properties" ma:root="true" ma:fieldsID="3a721cdb89b4c117d3a7778856f04bd6" ns2:_="" ns3:_="">
    <xsd:import namespace="570d8842-31e2-4da1-881d-2e6e713e7649"/>
    <xsd:import namespace="4c0fc6d1-1ff6-4501-9111-f8704c4ff1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d8842-31e2-4da1-881d-2e6e713e7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323a573-f4b2-49c1-a657-d409971bfa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fc6d1-1ff6-4501-9111-f8704c4ff1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6460c269-c4b6-4590-a052-61368eabc0e5}" ma:internalName="TaxCatchAll" ma:showField="CatchAllData" ma:web="4c0fc6d1-1ff6-4501-9111-f8704c4ff1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c0fc6d1-1ff6-4501-9111-f8704c4ff172">
      <UserInfo>
        <DisplayName/>
        <AccountId xsi:nil="true"/>
        <AccountType/>
      </UserInfo>
    </SharedWithUsers>
    <lcf76f155ced4ddcb4097134ff3c332f xmlns="570d8842-31e2-4da1-881d-2e6e713e7649">
      <Terms xmlns="http://schemas.microsoft.com/office/infopath/2007/PartnerControls"/>
    </lcf76f155ced4ddcb4097134ff3c332f>
    <TaxCatchAll xmlns="4c0fc6d1-1ff6-4501-9111-f8704c4ff172" xsi:nil="true"/>
  </documentManagement>
</p:properties>
</file>

<file path=customXml/itemProps1.xml><?xml version="1.0" encoding="utf-8"?>
<ds:datastoreItem xmlns:ds="http://schemas.openxmlformats.org/officeDocument/2006/customXml" ds:itemID="{5D8DEE7E-F831-44C9-B0AF-AD4302E0DDDE}">
  <ds:schemaRefs>
    <ds:schemaRef ds:uri="4c0fc6d1-1ff6-4501-9111-f8704c4ff172"/>
    <ds:schemaRef ds:uri="570d8842-31e2-4da1-881d-2e6e713e76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41271D-7AC4-4A5B-9980-8AEB0B1FF077}">
  <ds:schemaRefs>
    <ds:schemaRef ds:uri="http://schemas.microsoft.com/sharepoint/v3/contenttype/forms"/>
  </ds:schemaRefs>
</ds:datastoreItem>
</file>

<file path=customXml/itemProps3.xml><?xml version="1.0" encoding="utf-8"?>
<ds:datastoreItem xmlns:ds="http://schemas.openxmlformats.org/officeDocument/2006/customXml" ds:itemID="{F958FAD3-E1EF-4C3A-A6DB-903794597C69}">
  <ds:schemaRefs>
    <ds:schemaRef ds:uri="http://schemas.microsoft.com/office/infopath/2007/PartnerControls"/>
    <ds:schemaRef ds:uri="http://schemas.microsoft.com/office/2006/metadata/properties"/>
    <ds:schemaRef ds:uri="http://purl.org/dc/elements/1.1/"/>
    <ds:schemaRef ds:uri="http://purl.org/dc/terms/"/>
    <ds:schemaRef ds:uri="570d8842-31e2-4da1-881d-2e6e713e7649"/>
    <ds:schemaRef ds:uri="http://schemas.microsoft.com/office/2006/documentManagement/types"/>
    <ds:schemaRef ds:uri="http://purl.org/dc/dcmitype/"/>
    <ds:schemaRef ds:uri="http://schemas.openxmlformats.org/package/2006/metadata/core-properties"/>
    <ds:schemaRef ds:uri="4c0fc6d1-1ff6-4501-9111-f8704c4ff17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395</TotalTime>
  <Words>6562</Words>
  <Application>Microsoft Office PowerPoint</Application>
  <PresentationFormat>Widescreen</PresentationFormat>
  <Paragraphs>663</Paragraphs>
  <Slides>48</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ＭＳ Ｐゴシック</vt:lpstr>
      <vt:lpstr>Aptos</vt:lpstr>
      <vt:lpstr>Arial</vt:lpstr>
      <vt:lpstr>Arial,Sans-Serif</vt:lpstr>
      <vt:lpstr>Calibri</vt:lpstr>
      <vt:lpstr>Calibri Light</vt:lpstr>
      <vt:lpstr>Calibri,Sans-Serif</vt:lpstr>
      <vt:lpstr>Times New Roman</vt:lpstr>
      <vt:lpstr>Wingdings</vt:lpstr>
      <vt:lpstr>1_Office Theme</vt:lpstr>
      <vt:lpstr>PowerPoint Presentation</vt:lpstr>
      <vt:lpstr>PowerPoint Presentation</vt:lpstr>
      <vt:lpstr>The Purpose Of Todays Workshop </vt:lpstr>
      <vt:lpstr>Key take-aways for attendees</vt:lpstr>
      <vt:lpstr>“Nature Recovery Toolkit” </vt:lpstr>
      <vt:lpstr>Workshop Agenda </vt:lpstr>
      <vt:lpstr>What nature means to you</vt:lpstr>
      <vt:lpstr>    INTRODUCTION – why bother? </vt:lpstr>
      <vt:lpstr>PowerPoint Presentation</vt:lpstr>
      <vt:lpstr>PowerPoint Presentation</vt:lpstr>
      <vt:lpstr>PowerPoint Presentation</vt:lpstr>
      <vt:lpstr>Scene setting – REQUIRMENTS &amp; RESPONSIBILITES</vt:lpstr>
      <vt:lpstr>Environment Act 2021 Summary</vt:lpstr>
      <vt:lpstr>            Local Nature Recovery Strategy</vt:lpstr>
      <vt:lpstr>Biodiversity Duty</vt:lpstr>
      <vt:lpstr>Biodiversity Duty reporting</vt:lpstr>
      <vt:lpstr>Mandatory Biodiversity Net Gain </vt:lpstr>
      <vt:lpstr>Mandatory Biodiversity Net Gain </vt:lpstr>
      <vt:lpstr>Environmental Improvement Plan 2025</vt:lpstr>
      <vt:lpstr>The Land Use Framework for England </vt:lpstr>
      <vt:lpstr>QUIZ – LA Powers &amp; Duties</vt:lpstr>
      <vt:lpstr>Who is responsible for action? Sphere of influence</vt:lpstr>
      <vt:lpstr>Who is responsible for action? Sphere of influence</vt:lpstr>
      <vt:lpstr>Optimum delivery of nature recovery by local authorities</vt:lpstr>
      <vt:lpstr>BREAK</vt:lpstr>
      <vt:lpstr>PowerPoint Presentation</vt:lpstr>
      <vt:lpstr>Councils Corporate Plan</vt:lpstr>
      <vt:lpstr>Exercise - how can nature help our corporate priorities?</vt:lpstr>
      <vt:lpstr>We are also facing a twin crises!</vt:lpstr>
      <vt:lpstr> What is the link between climate &amp; nature?</vt:lpstr>
      <vt:lpstr>Valuing The Benefits From Nature</vt:lpstr>
      <vt:lpstr>The benefits of nature for people </vt:lpstr>
      <vt:lpstr>LUNCH BREAK</vt:lpstr>
      <vt:lpstr>Exercise – Priorities, Opportunities </vt:lpstr>
      <vt:lpstr>PowerPoint Presentation</vt:lpstr>
      <vt:lpstr>PowerPoint Presentation</vt:lpstr>
      <vt:lpstr>PowerPoint Presentation</vt:lpstr>
      <vt:lpstr>Linking policy agendas &amp;  delivering multifunctional benefits simultaneously</vt:lpstr>
      <vt:lpstr>Exercise –  Barriers, Gaps &amp; Solutions – For You And For Nature </vt:lpstr>
      <vt:lpstr>PowerPoint Presentation</vt:lpstr>
      <vt:lpstr>PowerPoint Presentation</vt:lpstr>
      <vt:lpstr>Scene setting – PRIORITIES &amp; ACTIONS</vt:lpstr>
      <vt:lpstr>Strategic approaches to unlock development &amp; deliver nature recovery</vt:lpstr>
      <vt:lpstr>Do you have the  right people to champion nature?</vt:lpstr>
      <vt:lpstr>Exercise –  Priorities and Actions</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Planning Policy Framework (NPPF)</dc:title>
  <dc:creator>Martin Hutchings</dc:creator>
  <cp:lastModifiedBy>Rachel Murtagh</cp:lastModifiedBy>
  <cp:revision>187</cp:revision>
  <dcterms:created xsi:type="dcterms:W3CDTF">2024-01-24T09:14:50Z</dcterms:created>
  <dcterms:modified xsi:type="dcterms:W3CDTF">2026-04-30T13:39:05Z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0x010100E00774A0D0F4CC4D8CB290BEE6FD2D88</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SIP_Label_3ecdfc32-7be5-4b17-9f97-00453388bdd7_Enabled">
    <vt:lpwstr>true</vt:lpwstr>
  </property>
  <property fmtid="{D5CDD505-2E9C-101B-9397-08002B2CF9AE}" pid="8" name="MSIP_Label_3ecdfc32-7be5-4b17-9f97-00453388bdd7_SetDate">
    <vt:lpwstr>2026-01-21T16:36:50Z</vt:lpwstr>
  </property>
  <property fmtid="{D5CDD505-2E9C-101B-9397-08002B2CF9AE}" pid="9" name="MSIP_Label_3ecdfc32-7be5-4b17-9f97-00453388bdd7_Method">
    <vt:lpwstr>Standard</vt:lpwstr>
  </property>
  <property fmtid="{D5CDD505-2E9C-101B-9397-08002B2CF9AE}" pid="10" name="MSIP_Label_3ecdfc32-7be5-4b17-9f97-00453388bdd7_Name">
    <vt:lpwstr>OFFICIAL</vt:lpwstr>
  </property>
  <property fmtid="{D5CDD505-2E9C-101B-9397-08002B2CF9AE}" pid="11" name="MSIP_Label_3ecdfc32-7be5-4b17-9f97-00453388bdd7_SiteId">
    <vt:lpwstr>ad3d9c73-9830-44a1-b487-e1055441c70e</vt:lpwstr>
  </property>
  <property fmtid="{D5CDD505-2E9C-101B-9397-08002B2CF9AE}" pid="12" name="MSIP_Label_3ecdfc32-7be5-4b17-9f97-00453388bdd7_ActionId">
    <vt:lpwstr>a3258083-bc5e-45b7-a9bd-1668722f095f</vt:lpwstr>
  </property>
  <property fmtid="{D5CDD505-2E9C-101B-9397-08002B2CF9AE}" pid="13" name="MSIP_Label_3ecdfc32-7be5-4b17-9f97-00453388bdd7_ContentBits">
    <vt:lpwstr>2</vt:lpwstr>
  </property>
  <property fmtid="{D5CDD505-2E9C-101B-9397-08002B2CF9AE}" pid="14" name="ClassificationContentMarkingFooterLocations">
    <vt:lpwstr>1_Office Theme:8</vt:lpwstr>
  </property>
  <property fmtid="{D5CDD505-2E9C-101B-9397-08002B2CF9AE}" pid="15" name="ClassificationContentMarkingFooterText">
    <vt:lpwstr>OFFICIAL</vt:lpwstr>
  </property>
</Properties>
</file>