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5" r:id="rId3"/>
    <p:sldId id="259" r:id="rId4"/>
    <p:sldId id="263" r:id="rId5"/>
    <p:sldId id="262"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6B8316-9CEF-4DEE-9FDD-67E7D052BDEA}" v="3" dt="2023-10-06T08:36:28.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7" d="100"/>
          <a:sy n="67" d="100"/>
        </p:scale>
        <p:origin x="4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Ford" userId="7f68e3ff-d45d-46b4-b9de-a0cf65c6ba03" providerId="ADAL" clId="{E56B8316-9CEF-4DEE-9FDD-67E7D052BDEA}"/>
    <pc:docChg chg="delSld modSld">
      <pc:chgData name="Peter Ford" userId="7f68e3ff-d45d-46b4-b9de-a0cf65c6ba03" providerId="ADAL" clId="{E56B8316-9CEF-4DEE-9FDD-67E7D052BDEA}" dt="2023-10-06T08:37:15.250" v="17" actId="47"/>
      <pc:docMkLst>
        <pc:docMk/>
      </pc:docMkLst>
      <pc:sldChg chg="addSp modSp mod">
        <pc:chgData name="Peter Ford" userId="7f68e3ff-d45d-46b4-b9de-a0cf65c6ba03" providerId="ADAL" clId="{E56B8316-9CEF-4DEE-9FDD-67E7D052BDEA}" dt="2023-10-06T08:32:19.457" v="2" actId="14100"/>
        <pc:sldMkLst>
          <pc:docMk/>
          <pc:sldMk cId="2949850683" sldId="257"/>
        </pc:sldMkLst>
        <pc:picChg chg="add mod">
          <ac:chgData name="Peter Ford" userId="7f68e3ff-d45d-46b4-b9de-a0cf65c6ba03" providerId="ADAL" clId="{E56B8316-9CEF-4DEE-9FDD-67E7D052BDEA}" dt="2023-10-06T08:32:19.457" v="2" actId="14100"/>
          <ac:picMkLst>
            <pc:docMk/>
            <pc:sldMk cId="2949850683" sldId="257"/>
            <ac:picMk id="4" creationId="{DBCE1DAA-0DCB-EAF1-29B1-007AFDBB3E00}"/>
          </ac:picMkLst>
        </pc:picChg>
      </pc:sldChg>
      <pc:sldChg chg="del">
        <pc:chgData name="Peter Ford" userId="7f68e3ff-d45d-46b4-b9de-a0cf65c6ba03" providerId="ADAL" clId="{E56B8316-9CEF-4DEE-9FDD-67E7D052BDEA}" dt="2023-10-06T08:35:25.565" v="16" actId="47"/>
        <pc:sldMkLst>
          <pc:docMk/>
          <pc:sldMk cId="1030317428" sldId="260"/>
        </pc:sldMkLst>
      </pc:sldChg>
      <pc:sldChg chg="del">
        <pc:chgData name="Peter Ford" userId="7f68e3ff-d45d-46b4-b9de-a0cf65c6ba03" providerId="ADAL" clId="{E56B8316-9CEF-4DEE-9FDD-67E7D052BDEA}" dt="2023-10-06T08:35:23.950" v="15" actId="47"/>
        <pc:sldMkLst>
          <pc:docMk/>
          <pc:sldMk cId="2000151043" sldId="261"/>
        </pc:sldMkLst>
      </pc:sldChg>
      <pc:sldChg chg="modSp mod">
        <pc:chgData name="Peter Ford" userId="7f68e3ff-d45d-46b4-b9de-a0cf65c6ba03" providerId="ADAL" clId="{E56B8316-9CEF-4DEE-9FDD-67E7D052BDEA}" dt="2023-10-06T08:34:30.484" v="14" actId="255"/>
        <pc:sldMkLst>
          <pc:docMk/>
          <pc:sldMk cId="3838598313" sldId="263"/>
        </pc:sldMkLst>
        <pc:spChg chg="mod">
          <ac:chgData name="Peter Ford" userId="7f68e3ff-d45d-46b4-b9de-a0cf65c6ba03" providerId="ADAL" clId="{E56B8316-9CEF-4DEE-9FDD-67E7D052BDEA}" dt="2023-10-06T08:34:30.484" v="14" actId="255"/>
          <ac:spMkLst>
            <pc:docMk/>
            <pc:sldMk cId="3838598313" sldId="263"/>
            <ac:spMk id="3" creationId="{B81144D1-6576-CF8A-555A-870F7578205B}"/>
          </ac:spMkLst>
        </pc:spChg>
      </pc:sldChg>
      <pc:sldChg chg="addSp modSp mod">
        <pc:chgData name="Peter Ford" userId="7f68e3ff-d45d-46b4-b9de-a0cf65c6ba03" providerId="ADAL" clId="{E56B8316-9CEF-4DEE-9FDD-67E7D052BDEA}" dt="2023-10-06T08:33:33.759" v="13" actId="20577"/>
        <pc:sldMkLst>
          <pc:docMk/>
          <pc:sldMk cId="3060182477" sldId="265"/>
        </pc:sldMkLst>
        <pc:spChg chg="mod">
          <ac:chgData name="Peter Ford" userId="7f68e3ff-d45d-46b4-b9de-a0cf65c6ba03" providerId="ADAL" clId="{E56B8316-9CEF-4DEE-9FDD-67E7D052BDEA}" dt="2023-10-06T08:33:33.759" v="13" actId="20577"/>
          <ac:spMkLst>
            <pc:docMk/>
            <pc:sldMk cId="3060182477" sldId="265"/>
            <ac:spMk id="3" creationId="{B81144D1-6576-CF8A-555A-870F7578205B}"/>
          </ac:spMkLst>
        </pc:spChg>
        <pc:picChg chg="add mod">
          <ac:chgData name="Peter Ford" userId="7f68e3ff-d45d-46b4-b9de-a0cf65c6ba03" providerId="ADAL" clId="{E56B8316-9CEF-4DEE-9FDD-67E7D052BDEA}" dt="2023-10-06T08:33:08.233" v="3"/>
          <ac:picMkLst>
            <pc:docMk/>
            <pc:sldMk cId="3060182477" sldId="265"/>
            <ac:picMk id="4" creationId="{7CA9148F-6035-331D-3F9C-C80EC3FFE982}"/>
          </ac:picMkLst>
        </pc:picChg>
      </pc:sldChg>
      <pc:sldChg chg="del">
        <pc:chgData name="Peter Ford" userId="7f68e3ff-d45d-46b4-b9de-a0cf65c6ba03" providerId="ADAL" clId="{E56B8316-9CEF-4DEE-9FDD-67E7D052BDEA}" dt="2023-10-06T08:37:15.250" v="17" actId="47"/>
        <pc:sldMkLst>
          <pc:docMk/>
          <pc:sldMk cId="3436760445" sldId="54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82E160-4100-4E16-B303-EE80FC90FBCC}" type="datetimeFigureOut">
              <a:rPr lang="en-GB" smtClean="0"/>
              <a:t>06/10/2023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055C6A-5DE3-4674-9A70-358E9A67E038}" type="slidenum">
              <a:rPr lang="en-GB" smtClean="0"/>
              <a:t>‹#›</a:t>
            </a:fld>
            <a:endParaRPr lang="en-GB"/>
          </a:p>
        </p:txBody>
      </p:sp>
    </p:spTree>
    <p:extLst>
      <p:ext uri="{BB962C8B-B14F-4D97-AF65-F5344CB8AC3E}">
        <p14:creationId xmlns:p14="http://schemas.microsoft.com/office/powerpoint/2010/main" val="2976326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FCA30-DAD6-C065-E328-B0C30062195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2F276A7-90EB-43AD-A499-9049DA81BE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E44CE14-83AC-94C1-D4B2-5A58557DEE81}"/>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8AFEBB7F-70F9-8301-872F-C8A723A441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6A1F7A-C9F3-3E15-BE7E-2B253BF9D931}"/>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305323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13402-00DD-8ADD-67FD-B40B03E60F9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EF1F54E-5C0E-005B-3D8F-FB536D92DAD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F9AAC9-39B7-A5D7-8EBC-F4758162E9CD}"/>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20FF3A22-E8C3-C1A6-CE33-2086373D38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8C92F9-5F91-F989-B24F-5124C8CA0C26}"/>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6231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F47FC4-E1F7-DE45-EDB5-F793395A1A2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F54EF48-B29D-CC24-E3BD-FBF7E7B9FAC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E3ED43A-5889-76C3-047C-E48D0194E5A2}"/>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EBABE128-762D-E38E-F075-94E43AC701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4C7618-0FE2-7E7A-7B91-EA3FB0D5A151}"/>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1890777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49C56-0A5F-5FAC-67A9-2819763935B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3C092A8-557D-CB70-7795-754B8BA77C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4607915-FA27-1888-E920-20941CACE802}"/>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52B3A467-597C-2C3E-FC83-8A4382A33A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FA7EBA-7DD2-3345-5384-1702C55F0F61}"/>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42179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E5BEC-5EC2-C4D0-F4A7-ECA7BD8FC4B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ECF5D39-10D2-936B-692E-C9D122FE26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B91B4F9-AAC9-0B45-B053-DF74C63549EE}"/>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B6304B9B-BDDF-E004-97C3-2E15CE7F34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52446D-1BA8-2E0A-9BEB-EF8283BCC004}"/>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2355343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A7DEA-0B05-EB6D-7F43-8A631A37BF0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450531A-D983-45D5-34B0-BBB68F72C62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F4BDE50-0FE4-A36A-C219-6F24469B76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BFC8DA7-9B0F-A102-C9D6-F727BCE666ED}"/>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6" name="Footer Placeholder 5">
            <a:extLst>
              <a:ext uri="{FF2B5EF4-FFF2-40B4-BE49-F238E27FC236}">
                <a16:creationId xmlns:a16="http://schemas.microsoft.com/office/drawing/2014/main" id="{5A450C0A-A833-E913-6DCE-4DD3719390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117F20-D28D-54B9-0E71-CE90588AAE07}"/>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1545387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89ED0-87D4-51EF-EE3A-9A8C21F2BAD4}"/>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9FC2BEF-7D9D-7D4D-D4CF-84DC0349B3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91B6ED-3AB2-1937-2FD3-BA21D04295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70F0F7B-8BD3-4FDF-CF6F-293A81926E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B968E29-5F60-8BB6-5F71-73E8D84C9FD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409B095-A1DC-EB97-9475-4B73F968C3F8}"/>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8" name="Footer Placeholder 7">
            <a:extLst>
              <a:ext uri="{FF2B5EF4-FFF2-40B4-BE49-F238E27FC236}">
                <a16:creationId xmlns:a16="http://schemas.microsoft.com/office/drawing/2014/main" id="{1C5E75C5-5262-600D-9775-7B3C5354BE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AAA3242-A8AA-16A5-569E-D13EB44E0E1A}"/>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385414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2E21-1D96-422A-1D0D-B9005E42787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CF90E76-FC7C-DBA2-EDF2-7D0162E6EEDD}"/>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4" name="Footer Placeholder 3">
            <a:extLst>
              <a:ext uri="{FF2B5EF4-FFF2-40B4-BE49-F238E27FC236}">
                <a16:creationId xmlns:a16="http://schemas.microsoft.com/office/drawing/2014/main" id="{7A2A8ED8-086F-9824-6A5B-E7668D2DCB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2459D1-4874-3783-B024-64B8385711DB}"/>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70431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A5B251-35BD-184B-ED88-4BA155894BDB}"/>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3" name="Footer Placeholder 2">
            <a:extLst>
              <a:ext uri="{FF2B5EF4-FFF2-40B4-BE49-F238E27FC236}">
                <a16:creationId xmlns:a16="http://schemas.microsoft.com/office/drawing/2014/main" id="{02F169B5-17A5-C5D8-89EE-6C555F040D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A677CD-2C0C-6A93-EF86-E05725ABA09B}"/>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2695469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052A5-C4C5-705A-11A4-C4F7A8C33D1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3106972-9705-7435-9D21-4B7D4676A9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3D8C4A3-99CD-E9BC-1C56-C44276314A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D3BB006-A58C-44A1-9DBF-3B303FBB1872}"/>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6" name="Footer Placeholder 5">
            <a:extLst>
              <a:ext uri="{FF2B5EF4-FFF2-40B4-BE49-F238E27FC236}">
                <a16:creationId xmlns:a16="http://schemas.microsoft.com/office/drawing/2014/main" id="{6AF2B8F2-8312-B411-596E-18D9363D42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9AA810-47FF-9FFE-0012-D091FF9F5C05}"/>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295461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C2529-12A1-1831-6861-6320F3B40E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899696C2-D9D5-1FEC-926A-0AF428CA9B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BD9490-96C8-6F2C-8134-48A306C989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E76FAD3-674D-9D68-EAAE-A003AA1DE903}"/>
              </a:ext>
            </a:extLst>
          </p:cNvPr>
          <p:cNvSpPr>
            <a:spLocks noGrp="1"/>
          </p:cNvSpPr>
          <p:nvPr>
            <p:ph type="dt" sz="half" idx="10"/>
          </p:nvPr>
        </p:nvSpPr>
        <p:spPr/>
        <p:txBody>
          <a:bodyPr/>
          <a:lstStyle/>
          <a:p>
            <a:fld id="{2E797E35-2F37-4511-BFDC-4A651EC5ECFC}" type="datetimeFigureOut">
              <a:rPr lang="en-GB" smtClean="0"/>
              <a:t>06/10/2023</a:t>
            </a:fld>
            <a:endParaRPr lang="en-GB"/>
          </a:p>
        </p:txBody>
      </p:sp>
      <p:sp>
        <p:nvSpPr>
          <p:cNvPr id="6" name="Footer Placeholder 5">
            <a:extLst>
              <a:ext uri="{FF2B5EF4-FFF2-40B4-BE49-F238E27FC236}">
                <a16:creationId xmlns:a16="http://schemas.microsoft.com/office/drawing/2014/main" id="{63186B9A-4FA8-652A-0A71-3416CC48AD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B535A2-B5C3-6FB1-4D33-152B762D5835}"/>
              </a:ext>
            </a:extLst>
          </p:cNvPr>
          <p:cNvSpPr>
            <a:spLocks noGrp="1"/>
          </p:cNvSpPr>
          <p:nvPr>
            <p:ph type="sldNum" sz="quarter" idx="12"/>
          </p:nvPr>
        </p:nvSpPr>
        <p:spPr/>
        <p:txBody>
          <a:bodyPr/>
          <a:lstStyle/>
          <a:p>
            <a:fld id="{8FECDA3D-CC6E-4DA2-B48F-767D5208629B}" type="slidenum">
              <a:rPr lang="en-GB" smtClean="0"/>
              <a:t>‹#›</a:t>
            </a:fld>
            <a:endParaRPr lang="en-GB"/>
          </a:p>
        </p:txBody>
      </p:sp>
    </p:spTree>
    <p:extLst>
      <p:ext uri="{BB962C8B-B14F-4D97-AF65-F5344CB8AC3E}">
        <p14:creationId xmlns:p14="http://schemas.microsoft.com/office/powerpoint/2010/main" val="401484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EC0E9E-5F92-83B3-A4AA-C44A3B4719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1271150-A7D6-4EF7-81E9-A39A50F972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9205789-9F35-6CF1-FCEC-7B276164E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97E35-2F37-4511-BFDC-4A651EC5ECFC}" type="datetimeFigureOut">
              <a:rPr lang="en-GB" smtClean="0"/>
              <a:t>06/10/2023</a:t>
            </a:fld>
            <a:endParaRPr lang="en-GB"/>
          </a:p>
        </p:txBody>
      </p:sp>
      <p:sp>
        <p:nvSpPr>
          <p:cNvPr id="5" name="Footer Placeholder 4">
            <a:extLst>
              <a:ext uri="{FF2B5EF4-FFF2-40B4-BE49-F238E27FC236}">
                <a16:creationId xmlns:a16="http://schemas.microsoft.com/office/drawing/2014/main" id="{B7548266-3494-3231-DE73-BF493865EA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A708BD8-CA97-F447-510D-B87C5E10D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CDA3D-CC6E-4DA2-B48F-767D5208629B}" type="slidenum">
              <a:rPr lang="en-GB" smtClean="0"/>
              <a:t>‹#›</a:t>
            </a:fld>
            <a:endParaRPr lang="en-GB"/>
          </a:p>
        </p:txBody>
      </p:sp>
    </p:spTree>
    <p:extLst>
      <p:ext uri="{BB962C8B-B14F-4D97-AF65-F5344CB8AC3E}">
        <p14:creationId xmlns:p14="http://schemas.microsoft.com/office/powerpoint/2010/main" val="1727119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9261-2DA4-4B8C-DD13-2777E3E7916B}"/>
              </a:ext>
            </a:extLst>
          </p:cNvPr>
          <p:cNvSpPr>
            <a:spLocks noGrp="1"/>
          </p:cNvSpPr>
          <p:nvPr>
            <p:ph type="ctrTitle"/>
          </p:nvPr>
        </p:nvSpPr>
        <p:spPr/>
        <p:txBody>
          <a:bodyPr>
            <a:normAutofit fontScale="90000"/>
          </a:bodyPr>
          <a:lstStyle/>
          <a:p>
            <a:r>
              <a:rPr lang="en-GB" b="1" dirty="0"/>
              <a:t>Planning Advisory Service (PAS) &amp; Department for Energy Security and Net Zero (DESNZ)</a:t>
            </a:r>
          </a:p>
        </p:txBody>
      </p:sp>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p:txBody>
          <a:bodyPr/>
          <a:lstStyle/>
          <a:p>
            <a:r>
              <a:rPr lang="en-GB" dirty="0"/>
              <a:t>Joint Webinar on Planning Performance Agreements (PPAs) presented by Peter Ford (PAS) and Steve Densley (DESNZ)</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pic>
        <p:nvPicPr>
          <p:cNvPr id="4" name="Picture 3">
            <a:extLst>
              <a:ext uri="{FF2B5EF4-FFF2-40B4-BE49-F238E27FC236}">
                <a16:creationId xmlns:a16="http://schemas.microsoft.com/office/drawing/2014/main" id="{DBCE1DAA-0DCB-EAF1-29B1-007AFDBB3E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21957" y="5624132"/>
            <a:ext cx="1770043" cy="1233868"/>
          </a:xfrm>
          <a:prstGeom prst="rect">
            <a:avLst/>
          </a:prstGeom>
          <a:noFill/>
          <a:ln>
            <a:noFill/>
          </a:ln>
        </p:spPr>
      </p:pic>
    </p:spTree>
    <p:extLst>
      <p:ext uri="{BB962C8B-B14F-4D97-AF65-F5344CB8AC3E}">
        <p14:creationId xmlns:p14="http://schemas.microsoft.com/office/powerpoint/2010/main" val="2949850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9261-2DA4-4B8C-DD13-2777E3E7916B}"/>
              </a:ext>
            </a:extLst>
          </p:cNvPr>
          <p:cNvSpPr>
            <a:spLocks noGrp="1"/>
          </p:cNvSpPr>
          <p:nvPr>
            <p:ph type="ctrTitle"/>
          </p:nvPr>
        </p:nvSpPr>
        <p:spPr>
          <a:xfrm>
            <a:off x="1393371" y="390752"/>
            <a:ext cx="9144000" cy="924151"/>
          </a:xfrm>
        </p:spPr>
        <p:txBody>
          <a:bodyPr>
            <a:normAutofit/>
          </a:bodyPr>
          <a:lstStyle/>
          <a:p>
            <a:r>
              <a:rPr lang="en-GB" b="1" dirty="0"/>
              <a:t>Housekeeping</a:t>
            </a:r>
          </a:p>
        </p:txBody>
      </p:sp>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a:xfrm>
            <a:off x="1524000" y="1314903"/>
            <a:ext cx="9144000" cy="3942897"/>
          </a:xfrm>
        </p:spPr>
        <p:txBody>
          <a:bodyPr/>
          <a:lstStyle/>
          <a:p>
            <a:pPr algn="l"/>
            <a:r>
              <a:rPr lang="en-GB" dirty="0"/>
              <a:t>The session will be recorded</a:t>
            </a:r>
          </a:p>
          <a:p>
            <a:pPr algn="l"/>
            <a:r>
              <a:rPr lang="en-GB" dirty="0"/>
              <a:t>The recording will be shared internally and externally following the meeting</a:t>
            </a:r>
          </a:p>
          <a:p>
            <a:pPr algn="l"/>
            <a:r>
              <a:rPr lang="en-GB" dirty="0"/>
              <a:t>Q&amp;A will take place at the end – please put questions in the chat</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pic>
        <p:nvPicPr>
          <p:cNvPr id="4" name="Picture 3">
            <a:extLst>
              <a:ext uri="{FF2B5EF4-FFF2-40B4-BE49-F238E27FC236}">
                <a16:creationId xmlns:a16="http://schemas.microsoft.com/office/drawing/2014/main" id="{7CA9148F-6035-331D-3F9C-C80EC3FFE98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21957" y="5624132"/>
            <a:ext cx="1770043" cy="1233868"/>
          </a:xfrm>
          <a:prstGeom prst="rect">
            <a:avLst/>
          </a:prstGeom>
          <a:noFill/>
          <a:ln>
            <a:noFill/>
          </a:ln>
        </p:spPr>
      </p:pic>
    </p:spTree>
    <p:extLst>
      <p:ext uri="{BB962C8B-B14F-4D97-AF65-F5344CB8AC3E}">
        <p14:creationId xmlns:p14="http://schemas.microsoft.com/office/powerpoint/2010/main" val="3060182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a:xfrm>
            <a:off x="1410789" y="1132114"/>
            <a:ext cx="9257211" cy="4125686"/>
          </a:xfrm>
        </p:spPr>
        <p:txBody>
          <a:bodyPr>
            <a:normAutofit/>
          </a:bodyPr>
          <a:lstStyle/>
          <a:p>
            <a:pPr marL="285750" indent="-285750" algn="l">
              <a:buFont typeface="Arial" panose="020B0604020202020204" pitchFamily="34" charset="0"/>
              <a:buChar char="•"/>
            </a:pPr>
            <a:r>
              <a:rPr lang="en-GB" sz="1800" dirty="0"/>
              <a:t>The Department for Energy Security and Net Zero will provide dedicated leadership focused on delivering security of energy supply, ensuring properly functioning markets, greater energy efficiency and seizing the opportunities of net zero to lead the world in new green industries.</a:t>
            </a:r>
          </a:p>
          <a:p>
            <a:pPr marL="285750" indent="-285750" algn="l">
              <a:buFont typeface="Arial" panose="020B0604020202020204" pitchFamily="34" charset="0"/>
              <a:buChar char="•"/>
            </a:pPr>
            <a:r>
              <a:rPr lang="en-GB" sz="1800" dirty="0"/>
              <a:t>We launched the Net Zero Innovation Portfolio in 2021 (NZIP) to focus on 10 priority themes.</a:t>
            </a:r>
          </a:p>
          <a:p>
            <a:pPr marL="742950" lvl="1" indent="-285750" algn="l">
              <a:buFont typeface="Arial" panose="020B0604020202020204" pitchFamily="34" charset="0"/>
              <a:buChar char="•"/>
            </a:pPr>
            <a:r>
              <a:rPr lang="en-GB" sz="1400" dirty="0"/>
              <a:t>Energy Storage and Flexibility </a:t>
            </a:r>
          </a:p>
          <a:p>
            <a:pPr marL="742950" lvl="1" indent="-285750" algn="l">
              <a:buFont typeface="Arial" panose="020B0604020202020204" pitchFamily="34" charset="0"/>
              <a:buChar char="•"/>
            </a:pPr>
            <a:r>
              <a:rPr lang="en-GB" sz="1400" dirty="0"/>
              <a:t>Future Offshore Wind </a:t>
            </a:r>
          </a:p>
          <a:p>
            <a:pPr marL="742950" lvl="1" indent="-285750" algn="l">
              <a:buFont typeface="Arial" panose="020B0604020202020204" pitchFamily="34" charset="0"/>
              <a:buChar char="•"/>
            </a:pPr>
            <a:r>
              <a:rPr lang="en-GB" sz="1400" dirty="0"/>
              <a:t>Advanced Nuclear </a:t>
            </a:r>
          </a:p>
          <a:p>
            <a:pPr marL="742950" lvl="1" indent="-285750" algn="l">
              <a:buFont typeface="Arial" panose="020B0604020202020204" pitchFamily="34" charset="0"/>
              <a:buChar char="•"/>
            </a:pPr>
            <a:r>
              <a:rPr lang="en-GB" sz="1400" dirty="0"/>
              <a:t>Bioenergy </a:t>
            </a:r>
          </a:p>
          <a:p>
            <a:pPr marL="742950" lvl="1" indent="-285750" algn="l">
              <a:buFont typeface="Arial" panose="020B0604020202020204" pitchFamily="34" charset="0"/>
              <a:buChar char="•"/>
            </a:pPr>
            <a:r>
              <a:rPr lang="en-GB" sz="1400" dirty="0"/>
              <a:t>Industry </a:t>
            </a:r>
          </a:p>
          <a:p>
            <a:pPr marL="742950" lvl="1" indent="-285750" algn="l">
              <a:buFont typeface="Arial" panose="020B0604020202020204" pitchFamily="34" charset="0"/>
              <a:buChar char="•"/>
            </a:pPr>
            <a:r>
              <a:rPr lang="en-GB" sz="1400" dirty="0"/>
              <a:t>Hydrogen </a:t>
            </a:r>
          </a:p>
          <a:p>
            <a:pPr marL="742950" lvl="1" indent="-285750" algn="l">
              <a:buFont typeface="Arial" panose="020B0604020202020204" pitchFamily="34" charset="0"/>
              <a:buChar char="•"/>
            </a:pPr>
            <a:r>
              <a:rPr lang="en-GB" sz="1400" dirty="0"/>
              <a:t>Advanced Carbon Capture Usage and Storage </a:t>
            </a:r>
          </a:p>
          <a:p>
            <a:pPr marL="742950" lvl="1" indent="-285750" algn="l">
              <a:buFont typeface="Arial" panose="020B0604020202020204" pitchFamily="34" charset="0"/>
              <a:buChar char="•"/>
            </a:pPr>
            <a:r>
              <a:rPr lang="en-GB" sz="1400" dirty="0"/>
              <a:t>Greenhouse Gas Removal </a:t>
            </a:r>
          </a:p>
          <a:p>
            <a:pPr marL="742950" lvl="1" indent="-285750" algn="l">
              <a:buFont typeface="Arial" panose="020B0604020202020204" pitchFamily="34" charset="0"/>
              <a:buChar char="•"/>
            </a:pPr>
            <a:r>
              <a:rPr lang="en-GB" sz="1400" dirty="0"/>
              <a:t>Homes and Buildings </a:t>
            </a:r>
          </a:p>
          <a:p>
            <a:pPr marL="742950" lvl="1" indent="-285750" algn="l">
              <a:buFont typeface="Arial" panose="020B0604020202020204" pitchFamily="34" charset="0"/>
              <a:buChar char="•"/>
            </a:pPr>
            <a:r>
              <a:rPr lang="en-GB" sz="1400" dirty="0"/>
              <a:t>Disruptive Technologies </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sp>
        <p:nvSpPr>
          <p:cNvPr id="6" name="Title 5">
            <a:extLst>
              <a:ext uri="{FF2B5EF4-FFF2-40B4-BE49-F238E27FC236}">
                <a16:creationId xmlns:a16="http://schemas.microsoft.com/office/drawing/2014/main" id="{242B4900-F0DA-2D43-2291-421AD1646400}"/>
              </a:ext>
            </a:extLst>
          </p:cNvPr>
          <p:cNvSpPr>
            <a:spLocks noGrp="1"/>
          </p:cNvSpPr>
          <p:nvPr>
            <p:ph type="ctrTitle"/>
          </p:nvPr>
        </p:nvSpPr>
        <p:spPr>
          <a:xfrm>
            <a:off x="1410788" y="268923"/>
            <a:ext cx="9257211" cy="645477"/>
          </a:xfrm>
        </p:spPr>
        <p:txBody>
          <a:bodyPr>
            <a:normAutofit fontScale="90000"/>
          </a:bodyPr>
          <a:lstStyle/>
          <a:p>
            <a:r>
              <a:rPr lang="en-GB" b="1" dirty="0"/>
              <a:t>Introducing the Department</a:t>
            </a:r>
          </a:p>
        </p:txBody>
      </p:sp>
    </p:spTree>
    <p:extLst>
      <p:ext uri="{BB962C8B-B14F-4D97-AF65-F5344CB8AC3E}">
        <p14:creationId xmlns:p14="http://schemas.microsoft.com/office/powerpoint/2010/main" val="1616875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a:xfrm>
            <a:off x="1410789" y="1132114"/>
            <a:ext cx="9257211" cy="4125686"/>
          </a:xfrm>
        </p:spPr>
        <p:txBody>
          <a:bodyPr>
            <a:normAutofit/>
          </a:bodyPr>
          <a:lstStyle/>
          <a:p>
            <a:pPr marL="285750" indent="-285750" algn="l">
              <a:buFont typeface="Arial" panose="020B0604020202020204" pitchFamily="34" charset="0"/>
              <a:buChar char="•"/>
            </a:pPr>
            <a:r>
              <a:rPr lang="en-GB" dirty="0"/>
              <a:t>The portfolio has 6 strategic objectives</a:t>
            </a:r>
          </a:p>
          <a:p>
            <a:pPr marL="742950" lvl="1" indent="-285750" algn="l">
              <a:buFont typeface="Arial" panose="020B0604020202020204" pitchFamily="34" charset="0"/>
              <a:buChar char="•"/>
            </a:pPr>
            <a:r>
              <a:rPr lang="en-GB" dirty="0"/>
              <a:t>Support the development and demonstration of new energy technologies, systems and processes.</a:t>
            </a:r>
          </a:p>
          <a:p>
            <a:pPr marL="742950" lvl="1" indent="-285750" algn="l">
              <a:buFont typeface="Arial" panose="020B0604020202020204" pitchFamily="34" charset="0"/>
              <a:buChar char="•"/>
            </a:pPr>
            <a:r>
              <a:rPr lang="en-GB" dirty="0"/>
              <a:t>Stimulate private sector investment in the most promising mid- to late-stage low-carbon innovations facilitating commercialisation.</a:t>
            </a:r>
          </a:p>
          <a:p>
            <a:pPr marL="742950" lvl="1" indent="-285750" algn="l">
              <a:buFont typeface="Arial" panose="020B0604020202020204" pitchFamily="34" charset="0"/>
              <a:buChar char="•"/>
            </a:pPr>
            <a:r>
              <a:rPr lang="en-GB" dirty="0"/>
              <a:t>Maximise international coordination and collaboration opportunities to achieve a timely and effective low carbon transition.</a:t>
            </a:r>
          </a:p>
          <a:p>
            <a:pPr marL="742950" lvl="1" indent="-285750" algn="l">
              <a:buFont typeface="Arial" panose="020B0604020202020204" pitchFamily="34" charset="0"/>
              <a:buChar char="•"/>
            </a:pPr>
            <a:r>
              <a:rPr lang="en-GB" dirty="0"/>
              <a:t>Maintain the UK’s international leadership in areas that will benefit the UK clean energy sector.</a:t>
            </a:r>
          </a:p>
          <a:p>
            <a:pPr marL="742950" lvl="1" indent="-285750" algn="l">
              <a:buFont typeface="Arial" panose="020B0604020202020204" pitchFamily="34" charset="0"/>
              <a:buChar char="•"/>
            </a:pPr>
            <a:r>
              <a:rPr lang="en-GB" dirty="0"/>
              <a:t>Ensure UK net zero policies are based on the most up-to-date and robust technical evidence.</a:t>
            </a:r>
          </a:p>
          <a:p>
            <a:pPr marL="742950" lvl="1" indent="-285750" algn="l">
              <a:buFont typeface="Arial" panose="020B0604020202020204" pitchFamily="34" charset="0"/>
              <a:buChar char="•"/>
            </a:pPr>
            <a:r>
              <a:rPr lang="en-GB" dirty="0"/>
              <a:t>Drive international action on climate change by promoting research and innovation efforts to drive down costs globally and build new markets.</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sp>
        <p:nvSpPr>
          <p:cNvPr id="6" name="Title 5">
            <a:extLst>
              <a:ext uri="{FF2B5EF4-FFF2-40B4-BE49-F238E27FC236}">
                <a16:creationId xmlns:a16="http://schemas.microsoft.com/office/drawing/2014/main" id="{242B4900-F0DA-2D43-2291-421AD1646400}"/>
              </a:ext>
            </a:extLst>
          </p:cNvPr>
          <p:cNvSpPr>
            <a:spLocks noGrp="1"/>
          </p:cNvSpPr>
          <p:nvPr>
            <p:ph type="ctrTitle"/>
          </p:nvPr>
        </p:nvSpPr>
        <p:spPr>
          <a:xfrm>
            <a:off x="1410788" y="268923"/>
            <a:ext cx="9257211" cy="645477"/>
          </a:xfrm>
        </p:spPr>
        <p:txBody>
          <a:bodyPr>
            <a:normAutofit fontScale="90000"/>
          </a:bodyPr>
          <a:lstStyle/>
          <a:p>
            <a:r>
              <a:rPr lang="en-GB" b="1" dirty="0"/>
              <a:t>Introducing the Department</a:t>
            </a:r>
          </a:p>
        </p:txBody>
      </p:sp>
    </p:spTree>
    <p:extLst>
      <p:ext uri="{BB962C8B-B14F-4D97-AF65-F5344CB8AC3E}">
        <p14:creationId xmlns:p14="http://schemas.microsoft.com/office/powerpoint/2010/main" val="383859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a:xfrm>
            <a:off x="1410789" y="1132114"/>
            <a:ext cx="9257211" cy="4125686"/>
          </a:xfrm>
        </p:spPr>
        <p:txBody>
          <a:bodyPr/>
          <a:lstStyle/>
          <a:p>
            <a:pPr marL="342900" indent="-342900" algn="l">
              <a:buFont typeface="Arial" panose="020B0604020202020204" pitchFamily="34" charset="0"/>
              <a:buChar char="•"/>
            </a:pPr>
            <a:r>
              <a:rPr lang="en-GB" dirty="0"/>
              <a:t>Entering the demonstration phase.</a:t>
            </a:r>
          </a:p>
          <a:p>
            <a:pPr marL="342900" indent="-342900" algn="l">
              <a:buFont typeface="Arial" panose="020B0604020202020204" pitchFamily="34" charset="0"/>
              <a:buChar char="•"/>
            </a:pPr>
            <a:r>
              <a:rPr lang="en-GB" dirty="0"/>
              <a:t>Need to start building “stuff” to prove the innovations work.</a:t>
            </a:r>
          </a:p>
          <a:p>
            <a:pPr marL="342900" indent="-342900" algn="l">
              <a:buFont typeface="Arial" panose="020B0604020202020204" pitchFamily="34" charset="0"/>
              <a:buChar char="•"/>
            </a:pPr>
            <a:r>
              <a:rPr lang="en-GB" dirty="0"/>
              <a:t>Innovations need to be scalable and commercially viable.</a:t>
            </a:r>
          </a:p>
          <a:p>
            <a:pPr marL="342900" indent="-342900" algn="l">
              <a:buFont typeface="Arial" panose="020B0604020202020204" pitchFamily="34" charset="0"/>
              <a:buChar char="•"/>
            </a:pPr>
            <a:r>
              <a:rPr lang="en-GB" dirty="0"/>
              <a:t>In many cases building these demonstrator projects requires planning permission.</a:t>
            </a:r>
          </a:p>
          <a:p>
            <a:pPr marL="342900" indent="-342900" algn="l">
              <a:buFont typeface="Arial" panose="020B0604020202020204" pitchFamily="34" charset="0"/>
              <a:buChar char="•"/>
            </a:pPr>
            <a:r>
              <a:rPr lang="en-GB" dirty="0"/>
              <a:t>Construction and demonstration must take place within a strict timescale to comply with government spending policy (SR)</a:t>
            </a:r>
          </a:p>
          <a:p>
            <a:pPr marL="342900" indent="-342900" algn="l">
              <a:buFont typeface="Arial" panose="020B0604020202020204" pitchFamily="34" charset="0"/>
              <a:buChar char="•"/>
            </a:pPr>
            <a:r>
              <a:rPr lang="en-GB" dirty="0"/>
              <a:t>Delays in obtaining planning permission can lead to the failure of a project that has taken years of work and £millions in investment</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sp>
        <p:nvSpPr>
          <p:cNvPr id="6" name="Title 5">
            <a:extLst>
              <a:ext uri="{FF2B5EF4-FFF2-40B4-BE49-F238E27FC236}">
                <a16:creationId xmlns:a16="http://schemas.microsoft.com/office/drawing/2014/main" id="{242B4900-F0DA-2D43-2291-421AD1646400}"/>
              </a:ext>
            </a:extLst>
          </p:cNvPr>
          <p:cNvSpPr>
            <a:spLocks noGrp="1"/>
          </p:cNvSpPr>
          <p:nvPr>
            <p:ph type="ctrTitle"/>
          </p:nvPr>
        </p:nvSpPr>
        <p:spPr>
          <a:xfrm>
            <a:off x="1410788" y="268923"/>
            <a:ext cx="9257211" cy="645477"/>
          </a:xfrm>
        </p:spPr>
        <p:txBody>
          <a:bodyPr>
            <a:noAutofit/>
          </a:bodyPr>
          <a:lstStyle/>
          <a:p>
            <a:r>
              <a:rPr lang="en-GB" sz="4800" b="1" dirty="0"/>
              <a:t>Why do we need to work with PAS?</a:t>
            </a:r>
          </a:p>
        </p:txBody>
      </p:sp>
    </p:spTree>
    <p:extLst>
      <p:ext uri="{BB962C8B-B14F-4D97-AF65-F5344CB8AC3E}">
        <p14:creationId xmlns:p14="http://schemas.microsoft.com/office/powerpoint/2010/main" val="338692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81144D1-6576-CF8A-555A-870F7578205B}"/>
              </a:ext>
            </a:extLst>
          </p:cNvPr>
          <p:cNvSpPr>
            <a:spLocks noGrp="1"/>
          </p:cNvSpPr>
          <p:nvPr>
            <p:ph type="subTitle" idx="1"/>
          </p:nvPr>
        </p:nvSpPr>
        <p:spPr>
          <a:xfrm>
            <a:off x="4406538" y="2923903"/>
            <a:ext cx="2995748" cy="505097"/>
          </a:xfrm>
        </p:spPr>
        <p:txBody>
          <a:bodyPr/>
          <a:lstStyle/>
          <a:p>
            <a:pPr marL="342900" indent="-342900" algn="l">
              <a:buFont typeface="Arial" panose="020B0604020202020204" pitchFamily="34" charset="0"/>
              <a:buChar char="•"/>
            </a:pPr>
            <a:r>
              <a:rPr lang="en-GB" dirty="0"/>
              <a:t>Lack of knowledge </a:t>
            </a:r>
          </a:p>
        </p:txBody>
      </p:sp>
      <p:pic>
        <p:nvPicPr>
          <p:cNvPr id="5" name="Picture 4">
            <a:extLst>
              <a:ext uri="{FF2B5EF4-FFF2-40B4-BE49-F238E27FC236}">
                <a16:creationId xmlns:a16="http://schemas.microsoft.com/office/drawing/2014/main" id="{5535EFAD-E2D9-98C2-4D56-EB8157DEB6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5740327"/>
            <a:ext cx="12192000" cy="1105850"/>
          </a:xfrm>
          <a:prstGeom prst="rect">
            <a:avLst/>
          </a:prstGeom>
        </p:spPr>
      </p:pic>
      <p:sp>
        <p:nvSpPr>
          <p:cNvPr id="6" name="Title 5">
            <a:extLst>
              <a:ext uri="{FF2B5EF4-FFF2-40B4-BE49-F238E27FC236}">
                <a16:creationId xmlns:a16="http://schemas.microsoft.com/office/drawing/2014/main" id="{242B4900-F0DA-2D43-2291-421AD1646400}"/>
              </a:ext>
            </a:extLst>
          </p:cNvPr>
          <p:cNvSpPr>
            <a:spLocks noGrp="1"/>
          </p:cNvSpPr>
          <p:nvPr>
            <p:ph type="ctrTitle"/>
          </p:nvPr>
        </p:nvSpPr>
        <p:spPr>
          <a:xfrm>
            <a:off x="1410788" y="268923"/>
            <a:ext cx="9257211" cy="645477"/>
          </a:xfrm>
        </p:spPr>
        <p:txBody>
          <a:bodyPr>
            <a:noAutofit/>
          </a:bodyPr>
          <a:lstStyle/>
          <a:p>
            <a:r>
              <a:rPr lang="en-GB" sz="4800" b="1" dirty="0"/>
              <a:t>Why would planning permission fail?</a:t>
            </a:r>
          </a:p>
        </p:txBody>
      </p:sp>
    </p:spTree>
    <p:extLst>
      <p:ext uri="{BB962C8B-B14F-4D97-AF65-F5344CB8AC3E}">
        <p14:creationId xmlns:p14="http://schemas.microsoft.com/office/powerpoint/2010/main" val="543262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372</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Planning Advisory Service (PAS) &amp; Department for Energy Security and Net Zero (DESNZ)</vt:lpstr>
      <vt:lpstr>Housekeeping</vt:lpstr>
      <vt:lpstr>Introducing the Department</vt:lpstr>
      <vt:lpstr>Introducing the Department</vt:lpstr>
      <vt:lpstr>Why do we need to work with PAS?</vt:lpstr>
      <vt:lpstr>Why would planning permission fail?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Densley, Steve (Energy Security)</dc:creator>
  <cp:lastModifiedBy>Peter Ford</cp:lastModifiedBy>
  <cp:revision>2</cp:revision>
  <dcterms:created xsi:type="dcterms:W3CDTF">2023-07-05T09:16:09Z</dcterms:created>
  <dcterms:modified xsi:type="dcterms:W3CDTF">2023-10-06T08:37:23Z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a62f585-b40f-4ab9-bafe-39150f03d124_Enabled">
    <vt:lpwstr>true</vt:lpwstr>
  </property>
  <property fmtid="{D5CDD505-2E9C-101B-9397-08002B2CF9AE}" pid="3" name="MSIP_Label_ba62f585-b40f-4ab9-bafe-39150f03d124_SetDate">
    <vt:lpwstr>2023-07-05T09:16:09Z</vt:lpwstr>
  </property>
  <property fmtid="{D5CDD505-2E9C-101B-9397-08002B2CF9AE}" pid="4" name="MSIP_Label_ba62f585-b40f-4ab9-bafe-39150f03d124_Method">
    <vt:lpwstr>Standard</vt:lpwstr>
  </property>
  <property fmtid="{D5CDD505-2E9C-101B-9397-08002B2CF9AE}" pid="5" name="MSIP_Label_ba62f585-b40f-4ab9-bafe-39150f03d124_Name">
    <vt:lpwstr>OFFICIAL</vt:lpwstr>
  </property>
  <property fmtid="{D5CDD505-2E9C-101B-9397-08002B2CF9AE}" pid="6" name="MSIP_Label_ba62f585-b40f-4ab9-bafe-39150f03d124_SiteId">
    <vt:lpwstr>cbac7005-02c1-43eb-b497-e6492d1b2dd8</vt:lpwstr>
  </property>
  <property fmtid="{D5CDD505-2E9C-101B-9397-08002B2CF9AE}" pid="7" name="MSIP_Label_ba62f585-b40f-4ab9-bafe-39150f03d124_ActionId">
    <vt:lpwstr>a3329fba-fc26-4a71-bbb1-61cef77d2f75</vt:lpwstr>
  </property>
  <property fmtid="{D5CDD505-2E9C-101B-9397-08002B2CF9AE}" pid="8" name="MSIP_Label_ba62f585-b40f-4ab9-bafe-39150f03d124_ContentBits">
    <vt:lpwstr>0</vt:lpwstr>
  </property>
</Properties>
</file>