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70"/>
  </p:notesMasterIdLst>
  <p:sldIdLst>
    <p:sldId id="766" r:id="rId6"/>
    <p:sldId id="292" r:id="rId7"/>
    <p:sldId id="294" r:id="rId8"/>
    <p:sldId id="783" r:id="rId9"/>
    <p:sldId id="767" r:id="rId10"/>
    <p:sldId id="790" r:id="rId11"/>
    <p:sldId id="799" r:id="rId12"/>
    <p:sldId id="275" r:id="rId13"/>
    <p:sldId id="274" r:id="rId14"/>
    <p:sldId id="791" r:id="rId15"/>
    <p:sldId id="806" r:id="rId16"/>
    <p:sldId id="803" r:id="rId17"/>
    <p:sldId id="804" r:id="rId18"/>
    <p:sldId id="812" r:id="rId19"/>
    <p:sldId id="814" r:id="rId20"/>
    <p:sldId id="815" r:id="rId21"/>
    <p:sldId id="813" r:id="rId22"/>
    <p:sldId id="260" r:id="rId23"/>
    <p:sldId id="265" r:id="rId24"/>
    <p:sldId id="266" r:id="rId25"/>
    <p:sldId id="276" r:id="rId26"/>
    <p:sldId id="787" r:id="rId27"/>
    <p:sldId id="271" r:id="rId28"/>
    <p:sldId id="788" r:id="rId29"/>
    <p:sldId id="792" r:id="rId30"/>
    <p:sldId id="267" r:id="rId31"/>
    <p:sldId id="777" r:id="rId32"/>
    <p:sldId id="800" r:id="rId33"/>
    <p:sldId id="807" r:id="rId34"/>
    <p:sldId id="798" r:id="rId35"/>
    <p:sldId id="801" r:id="rId36"/>
    <p:sldId id="775" r:id="rId37"/>
    <p:sldId id="802" r:id="rId38"/>
    <p:sldId id="277" r:id="rId39"/>
    <p:sldId id="262" r:id="rId40"/>
    <p:sldId id="816" r:id="rId41"/>
    <p:sldId id="286" r:id="rId42"/>
    <p:sldId id="793" r:id="rId43"/>
    <p:sldId id="278" r:id="rId44"/>
    <p:sldId id="809" r:id="rId45"/>
    <p:sldId id="810" r:id="rId46"/>
    <p:sldId id="811" r:id="rId47"/>
    <p:sldId id="808" r:id="rId48"/>
    <p:sldId id="279" r:id="rId49"/>
    <p:sldId id="784" r:id="rId50"/>
    <p:sldId id="281" r:id="rId51"/>
    <p:sldId id="785" r:id="rId52"/>
    <p:sldId id="283" r:id="rId53"/>
    <p:sldId id="268" r:id="rId54"/>
    <p:sldId id="778" r:id="rId55"/>
    <p:sldId id="794" r:id="rId56"/>
    <p:sldId id="782" r:id="rId57"/>
    <p:sldId id="795" r:id="rId58"/>
    <p:sldId id="805" r:id="rId59"/>
    <p:sldId id="273" r:id="rId60"/>
    <p:sldId id="285" r:id="rId61"/>
    <p:sldId id="339" r:id="rId62"/>
    <p:sldId id="796" r:id="rId63"/>
    <p:sldId id="797" r:id="rId64"/>
    <p:sldId id="768" r:id="rId65"/>
    <p:sldId id="769" r:id="rId66"/>
    <p:sldId id="770" r:id="rId67"/>
    <p:sldId id="771" r:id="rId68"/>
    <p:sldId id="77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46928F-3422-63B6-051C-9CAB2CEEF617}" name="Kat Salter" initials="KS" userId="S::Kat.Salter@local.gov.uk::56e5c0ee-2a43-4c85-b7d5-08395339e36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8B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72F10D-189A-AD81-CA06-786618EA0C94}" v="2" dt="2026-04-14T14:56:02.005"/>
    <p1510:client id="{3D64F6DB-D771-2D82-A063-CDC182C235FC}" v="46" dt="2026-04-14T15:04:37.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6540" autoAdjust="0"/>
    <p:restoredTop sz="66102" autoAdjust="0"/>
  </p:normalViewPr>
  <p:slideViewPr>
    <p:cSldViewPr snapToGrid="0">
      <p:cViewPr varScale="1">
        <p:scale>
          <a:sx n="49" d="100"/>
          <a:sy n="49" d="100"/>
        </p:scale>
        <p:origin x="844" y="24"/>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56" d="100"/>
          <a:sy n="56" d="100"/>
        </p:scale>
        <p:origin x="2588" y="5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8/10/relationships/authors" Target="authors.xml"/><Relationship Id="rId7" Type="http://schemas.openxmlformats.org/officeDocument/2006/relationships/slide" Target="slides/slide2.xml"/><Relationship Id="rId71" Type="http://schemas.openxmlformats.org/officeDocument/2006/relationships/presProps" Target="presProps.xml"/></Relationships>
</file>

<file path=ppt/diagrams/_rels/data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0.svg"/><Relationship Id="rId1" Type="http://schemas.openxmlformats.org/officeDocument/2006/relationships/image" Target="../media/image3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3.svg"/></Relationships>
</file>

<file path=ppt/diagrams/_rels/data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0.png"/><Relationship Id="rId7" Type="http://schemas.openxmlformats.org/officeDocument/2006/relationships/image" Target="../media/image41.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0.svg"/><Relationship Id="rId1" Type="http://schemas.openxmlformats.org/officeDocument/2006/relationships/image" Target="../media/image3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0.png"/><Relationship Id="rId7" Type="http://schemas.openxmlformats.org/officeDocument/2006/relationships/image" Target="../media/image41.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3AD963-CFC9-4032-B674-4ED2A75EE4B2}"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GB"/>
        </a:p>
      </dgm:t>
    </dgm:pt>
    <dgm:pt modelId="{AAC38058-48CE-4299-9371-604987C05FC1}">
      <dgm:prSet phldrT="[Text]" phldr="0"/>
      <dgm:spPr/>
      <dgm:t>
        <a:bodyPr/>
        <a:lstStyle/>
        <a:p>
          <a:r>
            <a:rPr lang="en-GB" b="1" dirty="0">
              <a:solidFill>
                <a:schemeClr val="bg1"/>
              </a:solidFill>
              <a:latin typeface="Calibri Light" panose="020F0302020204030204"/>
            </a:rPr>
            <a:t>Enforcement</a:t>
          </a:r>
          <a:endParaRPr lang="en-GB" b="1" dirty="0">
            <a:solidFill>
              <a:schemeClr val="bg1"/>
            </a:solidFill>
          </a:endParaRPr>
        </a:p>
      </dgm:t>
    </dgm:pt>
    <dgm:pt modelId="{D21ECFDD-C56A-42EA-805B-B03D3188D57D}" type="parTrans" cxnId="{8F39D07F-71FA-43ED-9052-3401259918D8}">
      <dgm:prSet/>
      <dgm:spPr/>
      <dgm:t>
        <a:bodyPr/>
        <a:lstStyle/>
        <a:p>
          <a:endParaRPr lang="en-GB"/>
        </a:p>
      </dgm:t>
    </dgm:pt>
    <dgm:pt modelId="{B623F6C3-0264-4F66-A973-3FB1FE159930}" type="sibTrans" cxnId="{8F39D07F-71FA-43ED-9052-3401259918D8}">
      <dgm:prSet/>
      <dgm:spPr/>
      <dgm:t>
        <a:bodyPr/>
        <a:lstStyle/>
        <a:p>
          <a:endParaRPr lang="en-GB"/>
        </a:p>
      </dgm:t>
    </dgm:pt>
    <dgm:pt modelId="{3B0C5F07-D39B-4BE9-9ECB-40B04CCBA663}">
      <dgm:prSet phldrT="[Text]" phldr="0"/>
      <dgm:spPr/>
      <dgm:t>
        <a:bodyPr/>
        <a:lstStyle/>
        <a:p>
          <a:pPr rtl="0"/>
          <a:r>
            <a:rPr lang="en-GB" sz="1100" b="0" dirty="0">
              <a:solidFill>
                <a:srgbClr val="00B0F0"/>
              </a:solidFill>
              <a:latin typeface="Calibri"/>
              <a:ea typeface="Calibri"/>
              <a:cs typeface="Calibri"/>
            </a:rPr>
            <a:t>Development Control</a:t>
          </a:r>
          <a:endParaRPr lang="en-GB" b="1" dirty="0">
            <a:solidFill>
              <a:srgbClr val="00B0F0"/>
            </a:solidFill>
          </a:endParaRPr>
        </a:p>
      </dgm:t>
    </dgm:pt>
    <dgm:pt modelId="{9D7552FE-1319-4110-B70D-E794122B8B02}" type="parTrans" cxnId="{852043D3-A1CA-442A-9693-04478D5C87A5}">
      <dgm:prSet/>
      <dgm:spPr/>
      <dgm:t>
        <a:bodyPr/>
        <a:lstStyle/>
        <a:p>
          <a:endParaRPr lang="en-GB"/>
        </a:p>
      </dgm:t>
    </dgm:pt>
    <dgm:pt modelId="{B047A9E1-2859-4DB8-B1D4-EE55C30DA239}" type="sibTrans" cxnId="{852043D3-A1CA-442A-9693-04478D5C87A5}">
      <dgm:prSet/>
      <dgm:spPr/>
      <dgm:t>
        <a:bodyPr/>
        <a:lstStyle/>
        <a:p>
          <a:endParaRPr lang="en-GB"/>
        </a:p>
      </dgm:t>
    </dgm:pt>
    <dgm:pt modelId="{65B5CF38-D734-449B-9D93-471DDB8E8DC1}">
      <dgm:prSet phldr="0"/>
      <dgm:spPr/>
      <dgm:t>
        <a:bodyPr/>
        <a:lstStyle/>
        <a:p>
          <a:pPr rtl="0"/>
          <a:r>
            <a:rPr lang="en-GB" sz="1100" b="0" dirty="0">
              <a:solidFill>
                <a:srgbClr val="FFFF00"/>
              </a:solidFill>
              <a:latin typeface="Calibri"/>
              <a:ea typeface="Calibri"/>
              <a:cs typeface="Calibri"/>
            </a:rPr>
            <a:t>Forward </a:t>
          </a:r>
          <a:r>
            <a:rPr lang="en-GB" sz="3000" b="1" dirty="0">
              <a:solidFill>
                <a:srgbClr val="FFFF00"/>
              </a:solidFill>
              <a:latin typeface="Calibri Light" panose="020F0302020204030204"/>
            </a:rPr>
            <a:t>Planning</a:t>
          </a:r>
        </a:p>
      </dgm:t>
    </dgm:pt>
    <dgm:pt modelId="{CA5EAE4C-9763-4110-9F05-24F2F89FBEAA}" type="parTrans" cxnId="{6215A392-BF6E-492C-8651-61E1BE8E8DFF}">
      <dgm:prSet/>
      <dgm:spPr/>
    </dgm:pt>
    <dgm:pt modelId="{5B545BC5-C1AD-443C-841B-78C4C311EBB9}" type="sibTrans" cxnId="{6215A392-BF6E-492C-8651-61E1BE8E8DFF}">
      <dgm:prSet/>
      <dgm:spPr/>
      <dgm:t>
        <a:bodyPr/>
        <a:lstStyle/>
        <a:p>
          <a:endParaRPr lang="en-GB"/>
        </a:p>
      </dgm:t>
    </dgm:pt>
    <dgm:pt modelId="{90465746-2CFF-4DC3-B76E-6635D7F2BB0E}" type="pres">
      <dgm:prSet presAssocID="{633AD963-CFC9-4032-B674-4ED2A75EE4B2}" presName="Name0" presStyleCnt="0">
        <dgm:presLayoutVars>
          <dgm:dir/>
          <dgm:resizeHandles val="exact"/>
        </dgm:presLayoutVars>
      </dgm:prSet>
      <dgm:spPr/>
    </dgm:pt>
    <dgm:pt modelId="{851696BF-C0AB-4D83-849E-1CBEEEA674CD}" type="pres">
      <dgm:prSet presAssocID="{65B5CF38-D734-449B-9D93-471DDB8E8DC1}" presName="node" presStyleLbl="node1" presStyleIdx="0" presStyleCnt="3">
        <dgm:presLayoutVars>
          <dgm:bulletEnabled val="1"/>
        </dgm:presLayoutVars>
      </dgm:prSet>
      <dgm:spPr/>
    </dgm:pt>
    <dgm:pt modelId="{C63FC8A5-2405-441E-8390-20D2145B4A62}" type="pres">
      <dgm:prSet presAssocID="{5B545BC5-C1AD-443C-841B-78C4C311EBB9}" presName="sibTrans" presStyleLbl="sibTrans2D1" presStyleIdx="0" presStyleCnt="3"/>
      <dgm:spPr/>
    </dgm:pt>
    <dgm:pt modelId="{C28B0DFA-1318-45B5-B874-448F53173C98}" type="pres">
      <dgm:prSet presAssocID="{5B545BC5-C1AD-443C-841B-78C4C311EBB9}" presName="connectorText" presStyleLbl="sibTrans2D1" presStyleIdx="0" presStyleCnt="3"/>
      <dgm:spPr/>
    </dgm:pt>
    <dgm:pt modelId="{4E62E283-89E6-4BCD-A1A5-C45C21BE5239}" type="pres">
      <dgm:prSet presAssocID="{AAC38058-48CE-4299-9371-604987C05FC1}" presName="node" presStyleLbl="node1" presStyleIdx="1" presStyleCnt="3">
        <dgm:presLayoutVars>
          <dgm:bulletEnabled val="1"/>
        </dgm:presLayoutVars>
      </dgm:prSet>
      <dgm:spPr/>
    </dgm:pt>
    <dgm:pt modelId="{038637EB-B7DE-4BE8-880D-59071C3F0A4A}" type="pres">
      <dgm:prSet presAssocID="{B623F6C3-0264-4F66-A973-3FB1FE159930}" presName="sibTrans" presStyleLbl="sibTrans2D1" presStyleIdx="1" presStyleCnt="3"/>
      <dgm:spPr/>
    </dgm:pt>
    <dgm:pt modelId="{933AA7E3-28A6-415A-A0A8-862B582D761F}" type="pres">
      <dgm:prSet presAssocID="{B623F6C3-0264-4F66-A973-3FB1FE159930}" presName="connectorText" presStyleLbl="sibTrans2D1" presStyleIdx="1" presStyleCnt="3"/>
      <dgm:spPr/>
    </dgm:pt>
    <dgm:pt modelId="{8BD41A0C-523E-4E10-B6A7-663C19CD4A11}" type="pres">
      <dgm:prSet presAssocID="{3B0C5F07-D39B-4BE9-9ECB-40B04CCBA663}" presName="node" presStyleLbl="node1" presStyleIdx="2" presStyleCnt="3">
        <dgm:presLayoutVars>
          <dgm:bulletEnabled val="1"/>
        </dgm:presLayoutVars>
      </dgm:prSet>
      <dgm:spPr/>
    </dgm:pt>
    <dgm:pt modelId="{7B06FF9F-6871-4F14-9E2D-0BEB4B9394A1}" type="pres">
      <dgm:prSet presAssocID="{B047A9E1-2859-4DB8-B1D4-EE55C30DA239}" presName="sibTrans" presStyleLbl="sibTrans2D1" presStyleIdx="2" presStyleCnt="3"/>
      <dgm:spPr/>
    </dgm:pt>
    <dgm:pt modelId="{42AE3F52-B10A-4D5C-979E-9E1DF369BCA4}" type="pres">
      <dgm:prSet presAssocID="{B047A9E1-2859-4DB8-B1D4-EE55C30DA239}" presName="connectorText" presStyleLbl="sibTrans2D1" presStyleIdx="2" presStyleCnt="3"/>
      <dgm:spPr/>
    </dgm:pt>
  </dgm:ptLst>
  <dgm:cxnLst>
    <dgm:cxn modelId="{49BEC044-B2A8-49D2-903F-0C70922BE89F}" type="presOf" srcId="{633AD963-CFC9-4032-B674-4ED2A75EE4B2}" destId="{90465746-2CFF-4DC3-B76E-6635D7F2BB0E}" srcOrd="0" destOrd="0" presId="urn:microsoft.com/office/officeart/2005/8/layout/cycle7"/>
    <dgm:cxn modelId="{8F39D07F-71FA-43ED-9052-3401259918D8}" srcId="{633AD963-CFC9-4032-B674-4ED2A75EE4B2}" destId="{AAC38058-48CE-4299-9371-604987C05FC1}" srcOrd="1" destOrd="0" parTransId="{D21ECFDD-C56A-42EA-805B-B03D3188D57D}" sibTransId="{B623F6C3-0264-4F66-A973-3FB1FE159930}"/>
    <dgm:cxn modelId="{6215A392-BF6E-492C-8651-61E1BE8E8DFF}" srcId="{633AD963-CFC9-4032-B674-4ED2A75EE4B2}" destId="{65B5CF38-D734-449B-9D93-471DDB8E8DC1}" srcOrd="0" destOrd="0" parTransId="{CA5EAE4C-9763-4110-9F05-24F2F89FBEAA}" sibTransId="{5B545BC5-C1AD-443C-841B-78C4C311EBB9}"/>
    <dgm:cxn modelId="{686F9D97-65E0-4A9C-AE21-DB7B37576B4A}" type="presOf" srcId="{B623F6C3-0264-4F66-A973-3FB1FE159930}" destId="{933AA7E3-28A6-415A-A0A8-862B582D761F}" srcOrd="1" destOrd="0" presId="urn:microsoft.com/office/officeart/2005/8/layout/cycle7"/>
    <dgm:cxn modelId="{BA20C09B-E53E-4EA6-8401-1304C7115BF0}" type="presOf" srcId="{5B545BC5-C1AD-443C-841B-78C4C311EBB9}" destId="{C63FC8A5-2405-441E-8390-20D2145B4A62}" srcOrd="0" destOrd="0" presId="urn:microsoft.com/office/officeart/2005/8/layout/cycle7"/>
    <dgm:cxn modelId="{5C760DBA-E5BC-4BFC-845E-0983339F45C2}" type="presOf" srcId="{B047A9E1-2859-4DB8-B1D4-EE55C30DA239}" destId="{42AE3F52-B10A-4D5C-979E-9E1DF369BCA4}" srcOrd="1" destOrd="0" presId="urn:microsoft.com/office/officeart/2005/8/layout/cycle7"/>
    <dgm:cxn modelId="{62AD78C5-C81C-4154-BCDF-0BB92F6FCB33}" type="presOf" srcId="{B047A9E1-2859-4DB8-B1D4-EE55C30DA239}" destId="{7B06FF9F-6871-4F14-9E2D-0BEB4B9394A1}" srcOrd="0" destOrd="0" presId="urn:microsoft.com/office/officeart/2005/8/layout/cycle7"/>
    <dgm:cxn modelId="{852043D3-A1CA-442A-9693-04478D5C87A5}" srcId="{633AD963-CFC9-4032-B674-4ED2A75EE4B2}" destId="{3B0C5F07-D39B-4BE9-9ECB-40B04CCBA663}" srcOrd="2" destOrd="0" parTransId="{9D7552FE-1319-4110-B70D-E794122B8B02}" sibTransId="{B047A9E1-2859-4DB8-B1D4-EE55C30DA239}"/>
    <dgm:cxn modelId="{043B40E0-1235-43BB-BABC-E3358D3CEC2F}" type="presOf" srcId="{AAC38058-48CE-4299-9371-604987C05FC1}" destId="{4E62E283-89E6-4BCD-A1A5-C45C21BE5239}" srcOrd="0" destOrd="0" presId="urn:microsoft.com/office/officeart/2005/8/layout/cycle7"/>
    <dgm:cxn modelId="{70FF5BEA-56D5-44BD-8201-A1740A34655B}" type="presOf" srcId="{3B0C5F07-D39B-4BE9-9ECB-40B04CCBA663}" destId="{8BD41A0C-523E-4E10-B6A7-663C19CD4A11}" srcOrd="0" destOrd="0" presId="urn:microsoft.com/office/officeart/2005/8/layout/cycle7"/>
    <dgm:cxn modelId="{E29025EC-22C9-4433-A8E7-6E67CBB530F9}" type="presOf" srcId="{B623F6C3-0264-4F66-A973-3FB1FE159930}" destId="{038637EB-B7DE-4BE8-880D-59071C3F0A4A}" srcOrd="0" destOrd="0" presId="urn:microsoft.com/office/officeart/2005/8/layout/cycle7"/>
    <dgm:cxn modelId="{E8EA72F2-3D61-4F39-B43F-0DBD7C3A163C}" type="presOf" srcId="{65B5CF38-D734-449B-9D93-471DDB8E8DC1}" destId="{851696BF-C0AB-4D83-849E-1CBEEEA674CD}" srcOrd="0" destOrd="0" presId="urn:microsoft.com/office/officeart/2005/8/layout/cycle7"/>
    <dgm:cxn modelId="{600458FD-8ED6-4139-9A13-F9CB763A12B3}" type="presOf" srcId="{5B545BC5-C1AD-443C-841B-78C4C311EBB9}" destId="{C28B0DFA-1318-45B5-B874-448F53173C98}" srcOrd="1" destOrd="0" presId="urn:microsoft.com/office/officeart/2005/8/layout/cycle7"/>
    <dgm:cxn modelId="{0DAB1CC6-D6DE-4D83-8C45-439CD0A8DB34}" type="presParOf" srcId="{90465746-2CFF-4DC3-B76E-6635D7F2BB0E}" destId="{851696BF-C0AB-4D83-849E-1CBEEEA674CD}" srcOrd="0" destOrd="0" presId="urn:microsoft.com/office/officeart/2005/8/layout/cycle7"/>
    <dgm:cxn modelId="{6D5B645F-4549-4FE6-8E7E-DC8A529C984E}" type="presParOf" srcId="{90465746-2CFF-4DC3-B76E-6635D7F2BB0E}" destId="{C63FC8A5-2405-441E-8390-20D2145B4A62}" srcOrd="1" destOrd="0" presId="urn:microsoft.com/office/officeart/2005/8/layout/cycle7"/>
    <dgm:cxn modelId="{833D074C-72F2-478A-B03F-FF967D931B2C}" type="presParOf" srcId="{C63FC8A5-2405-441E-8390-20D2145B4A62}" destId="{C28B0DFA-1318-45B5-B874-448F53173C98}" srcOrd="0" destOrd="0" presId="urn:microsoft.com/office/officeart/2005/8/layout/cycle7"/>
    <dgm:cxn modelId="{FB3CCE49-3C19-4986-950B-219EB6270383}" type="presParOf" srcId="{90465746-2CFF-4DC3-B76E-6635D7F2BB0E}" destId="{4E62E283-89E6-4BCD-A1A5-C45C21BE5239}" srcOrd="2" destOrd="0" presId="urn:microsoft.com/office/officeart/2005/8/layout/cycle7"/>
    <dgm:cxn modelId="{534178C6-E9CB-4601-B3EF-5D727A6A0BC9}" type="presParOf" srcId="{90465746-2CFF-4DC3-B76E-6635D7F2BB0E}" destId="{038637EB-B7DE-4BE8-880D-59071C3F0A4A}" srcOrd="3" destOrd="0" presId="urn:microsoft.com/office/officeart/2005/8/layout/cycle7"/>
    <dgm:cxn modelId="{1A13E450-4703-4A83-8C75-F93A49D471A2}" type="presParOf" srcId="{038637EB-B7DE-4BE8-880D-59071C3F0A4A}" destId="{933AA7E3-28A6-415A-A0A8-862B582D761F}" srcOrd="0" destOrd="0" presId="urn:microsoft.com/office/officeart/2005/8/layout/cycle7"/>
    <dgm:cxn modelId="{ED45AE07-A8FC-4E25-8821-4E86FD6FFD0D}" type="presParOf" srcId="{90465746-2CFF-4DC3-B76E-6635D7F2BB0E}" destId="{8BD41A0C-523E-4E10-B6A7-663C19CD4A11}" srcOrd="4" destOrd="0" presId="urn:microsoft.com/office/officeart/2005/8/layout/cycle7"/>
    <dgm:cxn modelId="{FEEB5859-1C4E-4067-A5DF-B5235FBB3A65}" type="presParOf" srcId="{90465746-2CFF-4DC3-B76E-6635D7F2BB0E}" destId="{7B06FF9F-6871-4F14-9E2D-0BEB4B9394A1}" srcOrd="5" destOrd="0" presId="urn:microsoft.com/office/officeart/2005/8/layout/cycle7"/>
    <dgm:cxn modelId="{A7579C65-9F43-4FA0-B102-76C07735BA7D}" type="presParOf" srcId="{7B06FF9F-6871-4F14-9E2D-0BEB4B9394A1}" destId="{42AE3F52-B10A-4D5C-979E-9E1DF369BCA4}"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47BF621-058C-42C3-BFAE-9EB5A0C7C169}" type="doc">
      <dgm:prSet loTypeId="urn:microsoft.com/office/officeart/2018/5/layout/IconLeafLabelList" loCatId="icon" qsTypeId="urn:microsoft.com/office/officeart/2005/8/quickstyle/simple1" qsCatId="simple" csTypeId="urn:microsoft.com/office/officeart/2005/8/colors/accent6_2" csCatId="accent6" phldr="1"/>
      <dgm:spPr/>
      <dgm:t>
        <a:bodyPr/>
        <a:lstStyle/>
        <a:p>
          <a:endParaRPr lang="en-US"/>
        </a:p>
      </dgm:t>
    </dgm:pt>
    <dgm:pt modelId="{FE742460-D201-44A7-AC25-044EEF30AA99}">
      <dgm:prSet/>
      <dgm:spPr/>
      <dgm:t>
        <a:bodyPr/>
        <a:lstStyle/>
        <a:p>
          <a:pPr>
            <a:lnSpc>
              <a:spcPct val="100000"/>
            </a:lnSpc>
            <a:defRPr cap="all"/>
          </a:pPr>
          <a:r>
            <a:rPr lang="en-GB"/>
            <a:t>Direct action</a:t>
          </a:r>
          <a:endParaRPr lang="en-US"/>
        </a:p>
      </dgm:t>
    </dgm:pt>
    <dgm:pt modelId="{D9BE5962-1C5F-470D-AD1F-C1ED3BA14969}" type="parTrans" cxnId="{577A581A-983E-4571-8E65-C5CD8D1C141E}">
      <dgm:prSet/>
      <dgm:spPr/>
      <dgm:t>
        <a:bodyPr/>
        <a:lstStyle/>
        <a:p>
          <a:endParaRPr lang="en-US"/>
        </a:p>
      </dgm:t>
    </dgm:pt>
    <dgm:pt modelId="{9BD57D18-D6B7-4812-87FA-17D278983A1F}" type="sibTrans" cxnId="{577A581A-983E-4571-8E65-C5CD8D1C141E}">
      <dgm:prSet/>
      <dgm:spPr/>
      <dgm:t>
        <a:bodyPr/>
        <a:lstStyle/>
        <a:p>
          <a:endParaRPr lang="en-US"/>
        </a:p>
      </dgm:t>
    </dgm:pt>
    <dgm:pt modelId="{C1DC8B42-C743-41F5-9B33-C4C5AEB6B4CB}">
      <dgm:prSet/>
      <dgm:spPr/>
      <dgm:t>
        <a:bodyPr/>
        <a:lstStyle/>
        <a:p>
          <a:pPr>
            <a:lnSpc>
              <a:spcPct val="100000"/>
            </a:lnSpc>
            <a:defRPr cap="all"/>
          </a:pPr>
          <a:r>
            <a:rPr lang="en-GB"/>
            <a:t>Prosecution</a:t>
          </a:r>
          <a:endParaRPr lang="en-US"/>
        </a:p>
      </dgm:t>
    </dgm:pt>
    <dgm:pt modelId="{8E5FB3CE-4067-48E0-A8E6-DC8793D42E5E}" type="parTrans" cxnId="{0DABC5B8-9B17-4E66-921B-F70478438699}">
      <dgm:prSet/>
      <dgm:spPr/>
      <dgm:t>
        <a:bodyPr/>
        <a:lstStyle/>
        <a:p>
          <a:endParaRPr lang="en-US"/>
        </a:p>
      </dgm:t>
    </dgm:pt>
    <dgm:pt modelId="{A67B0150-080D-454A-A859-130750087BF2}" type="sibTrans" cxnId="{0DABC5B8-9B17-4E66-921B-F70478438699}">
      <dgm:prSet/>
      <dgm:spPr/>
      <dgm:t>
        <a:bodyPr/>
        <a:lstStyle/>
        <a:p>
          <a:endParaRPr lang="en-US"/>
        </a:p>
      </dgm:t>
    </dgm:pt>
    <dgm:pt modelId="{54B0BF04-30FF-46BD-A812-499EA0EC2A2D}">
      <dgm:prSet/>
      <dgm:spPr/>
      <dgm:t>
        <a:bodyPr/>
        <a:lstStyle/>
        <a:p>
          <a:pPr>
            <a:lnSpc>
              <a:spcPct val="100000"/>
            </a:lnSpc>
            <a:defRPr cap="all"/>
          </a:pPr>
          <a:r>
            <a:rPr lang="en-GB"/>
            <a:t>Injunction</a:t>
          </a:r>
          <a:endParaRPr lang="en-US"/>
        </a:p>
      </dgm:t>
    </dgm:pt>
    <dgm:pt modelId="{659C335B-7A57-450C-B4A2-E679A35C4709}" type="parTrans" cxnId="{9EAF4171-A089-4593-BC0A-BD18893A150E}">
      <dgm:prSet/>
      <dgm:spPr/>
      <dgm:t>
        <a:bodyPr/>
        <a:lstStyle/>
        <a:p>
          <a:endParaRPr lang="en-US"/>
        </a:p>
      </dgm:t>
    </dgm:pt>
    <dgm:pt modelId="{4358ED4D-CCED-4BF9-80D0-6E4E8CE0E36F}" type="sibTrans" cxnId="{9EAF4171-A089-4593-BC0A-BD18893A150E}">
      <dgm:prSet/>
      <dgm:spPr/>
      <dgm:t>
        <a:bodyPr/>
        <a:lstStyle/>
        <a:p>
          <a:endParaRPr lang="en-US"/>
        </a:p>
      </dgm:t>
    </dgm:pt>
    <dgm:pt modelId="{462A0033-12F1-4B06-A927-1DC2985EDD5A}" type="pres">
      <dgm:prSet presAssocID="{447BF621-058C-42C3-BFAE-9EB5A0C7C169}" presName="root" presStyleCnt="0">
        <dgm:presLayoutVars>
          <dgm:dir/>
          <dgm:resizeHandles val="exact"/>
        </dgm:presLayoutVars>
      </dgm:prSet>
      <dgm:spPr/>
    </dgm:pt>
    <dgm:pt modelId="{4626FC2B-C659-40DF-AD49-1C7921FF1134}" type="pres">
      <dgm:prSet presAssocID="{FE742460-D201-44A7-AC25-044EEF30AA99}" presName="compNode" presStyleCnt="0"/>
      <dgm:spPr/>
    </dgm:pt>
    <dgm:pt modelId="{F2D3125A-9759-41CD-B31F-DB465AC33A30}" type="pres">
      <dgm:prSet presAssocID="{FE742460-D201-44A7-AC25-044EEF30AA99}" presName="iconBgRect" presStyleLbl="bgShp" presStyleIdx="0" presStyleCnt="3"/>
      <dgm:spPr>
        <a:prstGeom prst="round2DiagRect">
          <a:avLst>
            <a:gd name="adj1" fmla="val 29727"/>
            <a:gd name="adj2" fmla="val 0"/>
          </a:avLst>
        </a:prstGeom>
      </dgm:spPr>
    </dgm:pt>
    <dgm:pt modelId="{7B95850B-8794-45AF-9255-BCDC5B0D46C6}" type="pres">
      <dgm:prSet presAssocID="{FE742460-D201-44A7-AC25-044EEF30AA9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F844C78B-F921-47D5-91CF-91585745A0DD}" type="pres">
      <dgm:prSet presAssocID="{FE742460-D201-44A7-AC25-044EEF30AA99}" presName="spaceRect" presStyleCnt="0"/>
      <dgm:spPr/>
    </dgm:pt>
    <dgm:pt modelId="{3B7E5F13-65AE-4E19-9E50-732021ABE329}" type="pres">
      <dgm:prSet presAssocID="{FE742460-D201-44A7-AC25-044EEF30AA99}" presName="textRect" presStyleLbl="revTx" presStyleIdx="0" presStyleCnt="3">
        <dgm:presLayoutVars>
          <dgm:chMax val="1"/>
          <dgm:chPref val="1"/>
        </dgm:presLayoutVars>
      </dgm:prSet>
      <dgm:spPr/>
    </dgm:pt>
    <dgm:pt modelId="{92806157-4B83-4B73-85F8-E34BEB9B1D59}" type="pres">
      <dgm:prSet presAssocID="{9BD57D18-D6B7-4812-87FA-17D278983A1F}" presName="sibTrans" presStyleCnt="0"/>
      <dgm:spPr/>
    </dgm:pt>
    <dgm:pt modelId="{5B104AFF-C663-46AC-AE3D-B494129A82A0}" type="pres">
      <dgm:prSet presAssocID="{C1DC8B42-C743-41F5-9B33-C4C5AEB6B4CB}" presName="compNode" presStyleCnt="0"/>
      <dgm:spPr/>
    </dgm:pt>
    <dgm:pt modelId="{1F15B87D-8683-4AEB-A4FB-781B31F608E6}" type="pres">
      <dgm:prSet presAssocID="{C1DC8B42-C743-41F5-9B33-C4C5AEB6B4CB}" presName="iconBgRect" presStyleLbl="bgShp" presStyleIdx="1" presStyleCnt="3"/>
      <dgm:spPr>
        <a:prstGeom prst="round2DiagRect">
          <a:avLst>
            <a:gd name="adj1" fmla="val 29727"/>
            <a:gd name="adj2" fmla="val 0"/>
          </a:avLst>
        </a:prstGeom>
      </dgm:spPr>
    </dgm:pt>
    <dgm:pt modelId="{1408AD9A-5057-49DE-B8C5-96EFAB29DA70}" type="pres">
      <dgm:prSet presAssocID="{C1DC8B42-C743-41F5-9B33-C4C5AEB6B4C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Judge"/>
        </a:ext>
      </dgm:extLst>
    </dgm:pt>
    <dgm:pt modelId="{961C952E-4161-4B6C-981E-BD4E34A84E94}" type="pres">
      <dgm:prSet presAssocID="{C1DC8B42-C743-41F5-9B33-C4C5AEB6B4CB}" presName="spaceRect" presStyleCnt="0"/>
      <dgm:spPr/>
    </dgm:pt>
    <dgm:pt modelId="{5C305AF4-03E0-4ECB-A509-0B2304371115}" type="pres">
      <dgm:prSet presAssocID="{C1DC8B42-C743-41F5-9B33-C4C5AEB6B4CB}" presName="textRect" presStyleLbl="revTx" presStyleIdx="1" presStyleCnt="3">
        <dgm:presLayoutVars>
          <dgm:chMax val="1"/>
          <dgm:chPref val="1"/>
        </dgm:presLayoutVars>
      </dgm:prSet>
      <dgm:spPr/>
    </dgm:pt>
    <dgm:pt modelId="{90BA107C-3879-41CA-AFFC-F503044DA480}" type="pres">
      <dgm:prSet presAssocID="{A67B0150-080D-454A-A859-130750087BF2}" presName="sibTrans" presStyleCnt="0"/>
      <dgm:spPr/>
    </dgm:pt>
    <dgm:pt modelId="{60F2CF5B-1E57-46F3-AF78-8B8145CBE420}" type="pres">
      <dgm:prSet presAssocID="{54B0BF04-30FF-46BD-A812-499EA0EC2A2D}" presName="compNode" presStyleCnt="0"/>
      <dgm:spPr/>
    </dgm:pt>
    <dgm:pt modelId="{8A2D42A2-5186-49F5-9611-A3B1066688B9}" type="pres">
      <dgm:prSet presAssocID="{54B0BF04-30FF-46BD-A812-499EA0EC2A2D}" presName="iconBgRect" presStyleLbl="bgShp" presStyleIdx="2" presStyleCnt="3"/>
      <dgm:spPr>
        <a:prstGeom prst="round2DiagRect">
          <a:avLst>
            <a:gd name="adj1" fmla="val 29727"/>
            <a:gd name="adj2" fmla="val 0"/>
          </a:avLst>
        </a:prstGeom>
      </dgm:spPr>
    </dgm:pt>
    <dgm:pt modelId="{FC60FA42-2A10-4953-B413-A8BBA11A8A59}" type="pres">
      <dgm:prSet presAssocID="{54B0BF04-30FF-46BD-A812-499EA0EC2A2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avel"/>
        </a:ext>
      </dgm:extLst>
    </dgm:pt>
    <dgm:pt modelId="{B33FECC0-F77F-4A88-8E14-406971BEDAAB}" type="pres">
      <dgm:prSet presAssocID="{54B0BF04-30FF-46BD-A812-499EA0EC2A2D}" presName="spaceRect" presStyleCnt="0"/>
      <dgm:spPr/>
    </dgm:pt>
    <dgm:pt modelId="{EB830BCE-299C-4A02-A064-233A35D517F4}" type="pres">
      <dgm:prSet presAssocID="{54B0BF04-30FF-46BD-A812-499EA0EC2A2D}" presName="textRect" presStyleLbl="revTx" presStyleIdx="2" presStyleCnt="3">
        <dgm:presLayoutVars>
          <dgm:chMax val="1"/>
          <dgm:chPref val="1"/>
        </dgm:presLayoutVars>
      </dgm:prSet>
      <dgm:spPr/>
    </dgm:pt>
  </dgm:ptLst>
  <dgm:cxnLst>
    <dgm:cxn modelId="{577A581A-983E-4571-8E65-C5CD8D1C141E}" srcId="{447BF621-058C-42C3-BFAE-9EB5A0C7C169}" destId="{FE742460-D201-44A7-AC25-044EEF30AA99}" srcOrd="0" destOrd="0" parTransId="{D9BE5962-1C5F-470D-AD1F-C1ED3BA14969}" sibTransId="{9BD57D18-D6B7-4812-87FA-17D278983A1F}"/>
    <dgm:cxn modelId="{CE787723-A192-4A62-9218-6E9443A98C61}" type="presOf" srcId="{447BF621-058C-42C3-BFAE-9EB5A0C7C169}" destId="{462A0033-12F1-4B06-A927-1DC2985EDD5A}" srcOrd="0" destOrd="0" presId="urn:microsoft.com/office/officeart/2018/5/layout/IconLeafLabelList"/>
    <dgm:cxn modelId="{9EAF4171-A089-4593-BC0A-BD18893A150E}" srcId="{447BF621-058C-42C3-BFAE-9EB5A0C7C169}" destId="{54B0BF04-30FF-46BD-A812-499EA0EC2A2D}" srcOrd="2" destOrd="0" parTransId="{659C335B-7A57-450C-B4A2-E679A35C4709}" sibTransId="{4358ED4D-CCED-4BF9-80D0-6E4E8CE0E36F}"/>
    <dgm:cxn modelId="{CBF5B799-81AC-483A-ADA6-318073430981}" type="presOf" srcId="{54B0BF04-30FF-46BD-A812-499EA0EC2A2D}" destId="{EB830BCE-299C-4A02-A064-233A35D517F4}" srcOrd="0" destOrd="0" presId="urn:microsoft.com/office/officeart/2018/5/layout/IconLeafLabelList"/>
    <dgm:cxn modelId="{0DABC5B8-9B17-4E66-921B-F70478438699}" srcId="{447BF621-058C-42C3-BFAE-9EB5A0C7C169}" destId="{C1DC8B42-C743-41F5-9B33-C4C5AEB6B4CB}" srcOrd="1" destOrd="0" parTransId="{8E5FB3CE-4067-48E0-A8E6-DC8793D42E5E}" sibTransId="{A67B0150-080D-454A-A859-130750087BF2}"/>
    <dgm:cxn modelId="{05F594C2-B5E8-421E-8AA7-6161FEB6582F}" type="presOf" srcId="{C1DC8B42-C743-41F5-9B33-C4C5AEB6B4CB}" destId="{5C305AF4-03E0-4ECB-A509-0B2304371115}" srcOrd="0" destOrd="0" presId="urn:microsoft.com/office/officeart/2018/5/layout/IconLeafLabelList"/>
    <dgm:cxn modelId="{F2F5B6F7-6B73-4670-A5DD-E885D34C918C}" type="presOf" srcId="{FE742460-D201-44A7-AC25-044EEF30AA99}" destId="{3B7E5F13-65AE-4E19-9E50-732021ABE329}" srcOrd="0" destOrd="0" presId="urn:microsoft.com/office/officeart/2018/5/layout/IconLeafLabelList"/>
    <dgm:cxn modelId="{DA4C6634-5D46-4012-A806-22AAA00BFEDD}" type="presParOf" srcId="{462A0033-12F1-4B06-A927-1DC2985EDD5A}" destId="{4626FC2B-C659-40DF-AD49-1C7921FF1134}" srcOrd="0" destOrd="0" presId="urn:microsoft.com/office/officeart/2018/5/layout/IconLeafLabelList"/>
    <dgm:cxn modelId="{5D574407-E7B9-485C-A548-7CC5547E1FC9}" type="presParOf" srcId="{4626FC2B-C659-40DF-AD49-1C7921FF1134}" destId="{F2D3125A-9759-41CD-B31F-DB465AC33A30}" srcOrd="0" destOrd="0" presId="urn:microsoft.com/office/officeart/2018/5/layout/IconLeafLabelList"/>
    <dgm:cxn modelId="{BA07558C-D76C-49CC-B999-8A0BDA137C07}" type="presParOf" srcId="{4626FC2B-C659-40DF-AD49-1C7921FF1134}" destId="{7B95850B-8794-45AF-9255-BCDC5B0D46C6}" srcOrd="1" destOrd="0" presId="urn:microsoft.com/office/officeart/2018/5/layout/IconLeafLabelList"/>
    <dgm:cxn modelId="{6C2873AB-2EF9-489A-9F01-A076C39A630A}" type="presParOf" srcId="{4626FC2B-C659-40DF-AD49-1C7921FF1134}" destId="{F844C78B-F921-47D5-91CF-91585745A0DD}" srcOrd="2" destOrd="0" presId="urn:microsoft.com/office/officeart/2018/5/layout/IconLeafLabelList"/>
    <dgm:cxn modelId="{ADB0DE14-0F56-4E86-888E-28793C30F1A8}" type="presParOf" srcId="{4626FC2B-C659-40DF-AD49-1C7921FF1134}" destId="{3B7E5F13-65AE-4E19-9E50-732021ABE329}" srcOrd="3" destOrd="0" presId="urn:microsoft.com/office/officeart/2018/5/layout/IconLeafLabelList"/>
    <dgm:cxn modelId="{2D5E743C-3BCB-4C95-8D3C-D975D12F45A8}" type="presParOf" srcId="{462A0033-12F1-4B06-A927-1DC2985EDD5A}" destId="{92806157-4B83-4B73-85F8-E34BEB9B1D59}" srcOrd="1" destOrd="0" presId="urn:microsoft.com/office/officeart/2018/5/layout/IconLeafLabelList"/>
    <dgm:cxn modelId="{481001EF-5A34-4D80-9184-2619FF76A0DF}" type="presParOf" srcId="{462A0033-12F1-4B06-A927-1DC2985EDD5A}" destId="{5B104AFF-C663-46AC-AE3D-B494129A82A0}" srcOrd="2" destOrd="0" presId="urn:microsoft.com/office/officeart/2018/5/layout/IconLeafLabelList"/>
    <dgm:cxn modelId="{D02C14E3-F6B7-40AA-87D8-23AC3B84151D}" type="presParOf" srcId="{5B104AFF-C663-46AC-AE3D-B494129A82A0}" destId="{1F15B87D-8683-4AEB-A4FB-781B31F608E6}" srcOrd="0" destOrd="0" presId="urn:microsoft.com/office/officeart/2018/5/layout/IconLeafLabelList"/>
    <dgm:cxn modelId="{976CBED8-0F7C-4A02-8F13-B7EC5DCD8D3A}" type="presParOf" srcId="{5B104AFF-C663-46AC-AE3D-B494129A82A0}" destId="{1408AD9A-5057-49DE-B8C5-96EFAB29DA70}" srcOrd="1" destOrd="0" presId="urn:microsoft.com/office/officeart/2018/5/layout/IconLeafLabelList"/>
    <dgm:cxn modelId="{431A5D6D-FCCA-414D-916B-67390C1B5841}" type="presParOf" srcId="{5B104AFF-C663-46AC-AE3D-B494129A82A0}" destId="{961C952E-4161-4B6C-981E-BD4E34A84E94}" srcOrd="2" destOrd="0" presId="urn:microsoft.com/office/officeart/2018/5/layout/IconLeafLabelList"/>
    <dgm:cxn modelId="{5096D54E-B792-41D3-94C7-61701A91F777}" type="presParOf" srcId="{5B104AFF-C663-46AC-AE3D-B494129A82A0}" destId="{5C305AF4-03E0-4ECB-A509-0B2304371115}" srcOrd="3" destOrd="0" presId="urn:microsoft.com/office/officeart/2018/5/layout/IconLeafLabelList"/>
    <dgm:cxn modelId="{2BBBF428-667E-4AAA-88DF-E0C70AFBA887}" type="presParOf" srcId="{462A0033-12F1-4B06-A927-1DC2985EDD5A}" destId="{90BA107C-3879-41CA-AFFC-F503044DA480}" srcOrd="3" destOrd="0" presId="urn:microsoft.com/office/officeart/2018/5/layout/IconLeafLabelList"/>
    <dgm:cxn modelId="{FE7C7DF1-C304-421A-ADAD-23363DE0B513}" type="presParOf" srcId="{462A0033-12F1-4B06-A927-1DC2985EDD5A}" destId="{60F2CF5B-1E57-46F3-AF78-8B8145CBE420}" srcOrd="4" destOrd="0" presId="urn:microsoft.com/office/officeart/2018/5/layout/IconLeafLabelList"/>
    <dgm:cxn modelId="{BCCD1A50-107A-42D9-BD54-A3E1EB03C06D}" type="presParOf" srcId="{60F2CF5B-1E57-46F3-AF78-8B8145CBE420}" destId="{8A2D42A2-5186-49F5-9611-A3B1066688B9}" srcOrd="0" destOrd="0" presId="urn:microsoft.com/office/officeart/2018/5/layout/IconLeafLabelList"/>
    <dgm:cxn modelId="{7DB02862-F0AB-46DA-8E85-B2CDC6ACC70F}" type="presParOf" srcId="{60F2CF5B-1E57-46F3-AF78-8B8145CBE420}" destId="{FC60FA42-2A10-4953-B413-A8BBA11A8A59}" srcOrd="1" destOrd="0" presId="urn:microsoft.com/office/officeart/2018/5/layout/IconLeafLabelList"/>
    <dgm:cxn modelId="{8B48E925-C590-401E-9011-8C1309A1543F}" type="presParOf" srcId="{60F2CF5B-1E57-46F3-AF78-8B8145CBE420}" destId="{B33FECC0-F77F-4A88-8E14-406971BEDAAB}" srcOrd="2" destOrd="0" presId="urn:microsoft.com/office/officeart/2018/5/layout/IconLeafLabelList"/>
    <dgm:cxn modelId="{D99CB3FA-4858-4A7F-ABDF-54D9DE7DB8FD}" type="presParOf" srcId="{60F2CF5B-1E57-46F3-AF78-8B8145CBE420}" destId="{EB830BCE-299C-4A02-A064-233A35D517F4}"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7C9205-20FF-40A3-9DE3-5D38D98B6117}"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3D657ED8-D58B-4304-AD4E-773755EA8C06}">
      <dgm:prSet custT="1"/>
      <dgm:spPr/>
      <dgm:t>
        <a:bodyPr/>
        <a:lstStyle/>
        <a:p>
          <a:pPr>
            <a:lnSpc>
              <a:spcPct val="100000"/>
            </a:lnSpc>
          </a:pPr>
          <a:r>
            <a:rPr lang="en-US" sz="1800" dirty="0">
              <a:latin typeface="Calibri"/>
              <a:ea typeface="Calibri"/>
              <a:cs typeface="Calibri"/>
            </a:rPr>
            <a:t>Build public trust in ‘the planning system’</a:t>
          </a:r>
        </a:p>
      </dgm:t>
    </dgm:pt>
    <dgm:pt modelId="{2500D8FB-A129-491C-AADD-418BEB07B1C4}" type="parTrans" cxnId="{375230DF-235E-451C-973F-6567763054B2}">
      <dgm:prSet/>
      <dgm:spPr/>
      <dgm:t>
        <a:bodyPr/>
        <a:lstStyle/>
        <a:p>
          <a:endParaRPr lang="en-US"/>
        </a:p>
      </dgm:t>
    </dgm:pt>
    <dgm:pt modelId="{833A93C0-E480-4A03-9A28-F914384A974E}" type="sibTrans" cxnId="{375230DF-235E-451C-973F-6567763054B2}">
      <dgm:prSet/>
      <dgm:spPr/>
      <dgm:t>
        <a:bodyPr/>
        <a:lstStyle/>
        <a:p>
          <a:endParaRPr lang="en-US"/>
        </a:p>
      </dgm:t>
    </dgm:pt>
    <dgm:pt modelId="{2E4B4B21-CF83-4D83-A313-75E30FCD23A5}">
      <dgm:prSet/>
      <dgm:spPr/>
      <dgm:t>
        <a:bodyPr/>
        <a:lstStyle/>
        <a:p>
          <a:pPr>
            <a:lnSpc>
              <a:spcPct val="100000"/>
            </a:lnSpc>
          </a:pPr>
          <a:r>
            <a:rPr lang="en-US" sz="2000" dirty="0">
              <a:latin typeface="Calibri"/>
              <a:ea typeface="Calibri"/>
              <a:cs typeface="Calibri"/>
            </a:rPr>
            <a:t>Be a powerful process to ensure compliance with panning policy for the area</a:t>
          </a:r>
        </a:p>
      </dgm:t>
    </dgm:pt>
    <dgm:pt modelId="{AFA2F278-7216-4CE1-997F-5C7EE1A23E06}" type="parTrans" cxnId="{F07665E8-5A46-46BB-AAA3-F85D49005646}">
      <dgm:prSet/>
      <dgm:spPr/>
      <dgm:t>
        <a:bodyPr/>
        <a:lstStyle/>
        <a:p>
          <a:endParaRPr lang="en-US"/>
        </a:p>
      </dgm:t>
    </dgm:pt>
    <dgm:pt modelId="{357FEE8A-1FB4-4271-BFB5-2C74C95CC4FB}" type="sibTrans" cxnId="{F07665E8-5A46-46BB-AAA3-F85D49005646}">
      <dgm:prSet/>
      <dgm:spPr/>
      <dgm:t>
        <a:bodyPr/>
        <a:lstStyle/>
        <a:p>
          <a:endParaRPr lang="en-US"/>
        </a:p>
      </dgm:t>
    </dgm:pt>
    <dgm:pt modelId="{68089160-9491-4179-980C-E0D0BE9B42AF}">
      <dgm:prSet/>
      <dgm:spPr/>
      <dgm:t>
        <a:bodyPr/>
        <a:lstStyle/>
        <a:p>
          <a:pPr>
            <a:lnSpc>
              <a:spcPct val="100000"/>
            </a:lnSpc>
          </a:pPr>
          <a:r>
            <a:rPr lang="en-US" sz="2000" dirty="0">
              <a:latin typeface="Calibri"/>
              <a:ea typeface="Calibri"/>
              <a:cs typeface="Calibri"/>
            </a:rPr>
            <a:t>Solve a multitude of problems.</a:t>
          </a:r>
        </a:p>
      </dgm:t>
    </dgm:pt>
    <dgm:pt modelId="{AF65FE7D-BF49-41C5-A6DF-B09E7D04B82C}" type="parTrans" cxnId="{07872DA3-F534-4F97-9AA0-EC94F4884D25}">
      <dgm:prSet/>
      <dgm:spPr/>
      <dgm:t>
        <a:bodyPr/>
        <a:lstStyle/>
        <a:p>
          <a:endParaRPr lang="en-US"/>
        </a:p>
      </dgm:t>
    </dgm:pt>
    <dgm:pt modelId="{1136C18E-2459-466A-A14D-AA5D709185BE}" type="sibTrans" cxnId="{07872DA3-F534-4F97-9AA0-EC94F4884D25}">
      <dgm:prSet/>
      <dgm:spPr/>
      <dgm:t>
        <a:bodyPr/>
        <a:lstStyle/>
        <a:p>
          <a:endParaRPr lang="en-US"/>
        </a:p>
      </dgm:t>
    </dgm:pt>
    <dgm:pt modelId="{9497DE5A-C686-467A-9989-1CFC98A9ACEB}">
      <dgm:prSet/>
      <dgm:spPr/>
      <dgm:t>
        <a:bodyPr/>
        <a:lstStyle/>
        <a:p>
          <a:pPr>
            <a:lnSpc>
              <a:spcPct val="100000"/>
            </a:lnSpc>
          </a:pPr>
          <a:r>
            <a:rPr lang="en-US" sz="2000" dirty="0">
              <a:latin typeface="Calibri"/>
              <a:ea typeface="Calibri"/>
              <a:cs typeface="Calibri"/>
            </a:rPr>
            <a:t>Protect the natural and built environment</a:t>
          </a:r>
        </a:p>
      </dgm:t>
    </dgm:pt>
    <dgm:pt modelId="{3E1AD169-E190-47CD-B201-011987BC0A0C}" type="parTrans" cxnId="{84BA37D9-AD6E-442B-8A80-39885A9F17AC}">
      <dgm:prSet/>
      <dgm:spPr/>
      <dgm:t>
        <a:bodyPr/>
        <a:lstStyle/>
        <a:p>
          <a:endParaRPr lang="en-US"/>
        </a:p>
      </dgm:t>
    </dgm:pt>
    <dgm:pt modelId="{6BD4B528-B65F-461D-AA89-C9D44E4AAD41}" type="sibTrans" cxnId="{84BA37D9-AD6E-442B-8A80-39885A9F17AC}">
      <dgm:prSet/>
      <dgm:spPr/>
      <dgm:t>
        <a:bodyPr/>
        <a:lstStyle/>
        <a:p>
          <a:endParaRPr lang="en-US"/>
        </a:p>
      </dgm:t>
    </dgm:pt>
    <dgm:pt modelId="{2DD00422-DA58-4DA0-A016-CFE28B30FA21}" type="pres">
      <dgm:prSet presAssocID="{3F7C9205-20FF-40A3-9DE3-5D38D98B6117}" presName="root" presStyleCnt="0">
        <dgm:presLayoutVars>
          <dgm:dir/>
          <dgm:resizeHandles val="exact"/>
        </dgm:presLayoutVars>
      </dgm:prSet>
      <dgm:spPr/>
    </dgm:pt>
    <dgm:pt modelId="{54A0A3D5-62C3-4C0D-87EB-D144F7E3ECC4}" type="pres">
      <dgm:prSet presAssocID="{3D657ED8-D58B-4304-AD4E-773755EA8C06}" presName="compNode" presStyleCnt="0"/>
      <dgm:spPr/>
    </dgm:pt>
    <dgm:pt modelId="{3879537B-17FF-4B14-AD67-8C743CDF0D73}" type="pres">
      <dgm:prSet presAssocID="{3D657ED8-D58B-4304-AD4E-773755EA8C06}" presName="bgRect" presStyleLbl="bgShp" presStyleIdx="0" presStyleCnt="4"/>
      <dgm:spPr/>
    </dgm:pt>
    <dgm:pt modelId="{FA0CF49A-DF23-49FB-9F2E-DD338E0010F9}" type="pres">
      <dgm:prSet presAssocID="{3D657ED8-D58B-4304-AD4E-773755EA8C0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k"/>
        </a:ext>
      </dgm:extLst>
    </dgm:pt>
    <dgm:pt modelId="{EC79171F-C89C-4F47-8FAB-8FBA528B2360}" type="pres">
      <dgm:prSet presAssocID="{3D657ED8-D58B-4304-AD4E-773755EA8C06}" presName="spaceRect" presStyleCnt="0"/>
      <dgm:spPr/>
    </dgm:pt>
    <dgm:pt modelId="{BA86643E-9C38-42B2-A246-CF82E9E8968B}" type="pres">
      <dgm:prSet presAssocID="{3D657ED8-D58B-4304-AD4E-773755EA8C06}" presName="parTx" presStyleLbl="revTx" presStyleIdx="0" presStyleCnt="4">
        <dgm:presLayoutVars>
          <dgm:chMax val="0"/>
          <dgm:chPref val="0"/>
        </dgm:presLayoutVars>
      </dgm:prSet>
      <dgm:spPr/>
    </dgm:pt>
    <dgm:pt modelId="{014069D1-F763-43C1-8DF0-D6E9ACC749C2}" type="pres">
      <dgm:prSet presAssocID="{833A93C0-E480-4A03-9A28-F914384A974E}" presName="sibTrans" presStyleCnt="0"/>
      <dgm:spPr/>
    </dgm:pt>
    <dgm:pt modelId="{849212BD-722A-456D-93F6-55D453DFE616}" type="pres">
      <dgm:prSet presAssocID="{2E4B4B21-CF83-4D83-A313-75E30FCD23A5}" presName="compNode" presStyleCnt="0"/>
      <dgm:spPr/>
    </dgm:pt>
    <dgm:pt modelId="{24A481B5-8ED9-4650-B7C4-0803D42E5BF5}" type="pres">
      <dgm:prSet presAssocID="{2E4B4B21-CF83-4D83-A313-75E30FCD23A5}" presName="bgRect" presStyleLbl="bgShp" presStyleIdx="1" presStyleCnt="4"/>
      <dgm:spPr/>
    </dgm:pt>
    <dgm:pt modelId="{4B36DE03-1AC8-47C8-B3BA-1C1B79C0E1A1}" type="pres">
      <dgm:prSet presAssocID="{2E4B4B21-CF83-4D83-A313-75E30FCD23A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List"/>
        </a:ext>
      </dgm:extLst>
    </dgm:pt>
    <dgm:pt modelId="{1D1EE97C-7A6C-4CFB-A7DC-FAB5EF78DB19}" type="pres">
      <dgm:prSet presAssocID="{2E4B4B21-CF83-4D83-A313-75E30FCD23A5}" presName="spaceRect" presStyleCnt="0"/>
      <dgm:spPr/>
    </dgm:pt>
    <dgm:pt modelId="{94A683F2-18C0-4353-AF2F-BBFF349C7548}" type="pres">
      <dgm:prSet presAssocID="{2E4B4B21-CF83-4D83-A313-75E30FCD23A5}" presName="parTx" presStyleLbl="revTx" presStyleIdx="1" presStyleCnt="4">
        <dgm:presLayoutVars>
          <dgm:chMax val="0"/>
          <dgm:chPref val="0"/>
        </dgm:presLayoutVars>
      </dgm:prSet>
      <dgm:spPr/>
    </dgm:pt>
    <dgm:pt modelId="{61CB5675-02B6-4911-8D28-C10A64FFB630}" type="pres">
      <dgm:prSet presAssocID="{357FEE8A-1FB4-4271-BFB5-2C74C95CC4FB}" presName="sibTrans" presStyleCnt="0"/>
      <dgm:spPr/>
    </dgm:pt>
    <dgm:pt modelId="{0FE12C9D-5DEF-4C65-8805-F270B53FB90C}" type="pres">
      <dgm:prSet presAssocID="{68089160-9491-4179-980C-E0D0BE9B42AF}" presName="compNode" presStyleCnt="0"/>
      <dgm:spPr/>
    </dgm:pt>
    <dgm:pt modelId="{A8DA68B8-057B-41FF-82AC-24128577DE37}" type="pres">
      <dgm:prSet presAssocID="{68089160-9491-4179-980C-E0D0BE9B42AF}" presName="bgRect" presStyleLbl="bgShp" presStyleIdx="2" presStyleCnt="4"/>
      <dgm:spPr/>
    </dgm:pt>
    <dgm:pt modelId="{6807CE06-5B51-449E-9D37-37D39AC8CAE2}" type="pres">
      <dgm:prSet presAssocID="{68089160-9491-4179-980C-E0D0BE9B42A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rawing Compass"/>
        </a:ext>
      </dgm:extLst>
    </dgm:pt>
    <dgm:pt modelId="{BB6256FF-C449-49E8-A07A-4A0F9AEB438B}" type="pres">
      <dgm:prSet presAssocID="{68089160-9491-4179-980C-E0D0BE9B42AF}" presName="spaceRect" presStyleCnt="0"/>
      <dgm:spPr/>
    </dgm:pt>
    <dgm:pt modelId="{8E0BB489-066F-4A5C-B630-A73A0D1E779F}" type="pres">
      <dgm:prSet presAssocID="{68089160-9491-4179-980C-E0D0BE9B42AF}" presName="parTx" presStyleLbl="revTx" presStyleIdx="2" presStyleCnt="4">
        <dgm:presLayoutVars>
          <dgm:chMax val="0"/>
          <dgm:chPref val="0"/>
        </dgm:presLayoutVars>
      </dgm:prSet>
      <dgm:spPr/>
    </dgm:pt>
    <dgm:pt modelId="{B004A545-1A5F-4824-9548-74E5E5A65FDF}" type="pres">
      <dgm:prSet presAssocID="{1136C18E-2459-466A-A14D-AA5D709185BE}" presName="sibTrans" presStyleCnt="0"/>
      <dgm:spPr/>
    </dgm:pt>
    <dgm:pt modelId="{B16C9CEC-52EE-4E6D-8594-6644EEC95CF7}" type="pres">
      <dgm:prSet presAssocID="{9497DE5A-C686-467A-9989-1CFC98A9ACEB}" presName="compNode" presStyleCnt="0"/>
      <dgm:spPr/>
    </dgm:pt>
    <dgm:pt modelId="{58A4F4B8-E155-4533-B6D8-084AA2768EF5}" type="pres">
      <dgm:prSet presAssocID="{9497DE5A-C686-467A-9989-1CFC98A9ACEB}" presName="bgRect" presStyleLbl="bgShp" presStyleIdx="3" presStyleCnt="4"/>
      <dgm:spPr/>
    </dgm:pt>
    <dgm:pt modelId="{B509D10D-7DC8-4610-B854-C50B56B46FBE}" type="pres">
      <dgm:prSet presAssocID="{9497DE5A-C686-467A-9989-1CFC98A9ACE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eciduous tree"/>
        </a:ext>
      </dgm:extLst>
    </dgm:pt>
    <dgm:pt modelId="{B066E450-FDAA-4C29-B905-1B894B7422F3}" type="pres">
      <dgm:prSet presAssocID="{9497DE5A-C686-467A-9989-1CFC98A9ACEB}" presName="spaceRect" presStyleCnt="0"/>
      <dgm:spPr/>
    </dgm:pt>
    <dgm:pt modelId="{DA9A3CC6-2155-456B-8298-764010C39F04}" type="pres">
      <dgm:prSet presAssocID="{9497DE5A-C686-467A-9989-1CFC98A9ACEB}" presName="parTx" presStyleLbl="revTx" presStyleIdx="3" presStyleCnt="4">
        <dgm:presLayoutVars>
          <dgm:chMax val="0"/>
          <dgm:chPref val="0"/>
        </dgm:presLayoutVars>
      </dgm:prSet>
      <dgm:spPr/>
    </dgm:pt>
  </dgm:ptLst>
  <dgm:cxnLst>
    <dgm:cxn modelId="{0105B324-7B6E-481C-8461-0304D3593A23}" type="presOf" srcId="{68089160-9491-4179-980C-E0D0BE9B42AF}" destId="{8E0BB489-066F-4A5C-B630-A73A0D1E779F}" srcOrd="0" destOrd="0" presId="urn:microsoft.com/office/officeart/2018/2/layout/IconVerticalSolidList"/>
    <dgm:cxn modelId="{0525C049-8AD4-418D-8252-9C86EA1AEBC0}" type="presOf" srcId="{2E4B4B21-CF83-4D83-A313-75E30FCD23A5}" destId="{94A683F2-18C0-4353-AF2F-BBFF349C7548}" srcOrd="0" destOrd="0" presId="urn:microsoft.com/office/officeart/2018/2/layout/IconVerticalSolidList"/>
    <dgm:cxn modelId="{B72A6559-00D2-4940-B998-553FF172DE1D}" type="presOf" srcId="{3F7C9205-20FF-40A3-9DE3-5D38D98B6117}" destId="{2DD00422-DA58-4DA0-A016-CFE28B30FA21}" srcOrd="0" destOrd="0" presId="urn:microsoft.com/office/officeart/2018/2/layout/IconVerticalSolidList"/>
    <dgm:cxn modelId="{07872DA3-F534-4F97-9AA0-EC94F4884D25}" srcId="{3F7C9205-20FF-40A3-9DE3-5D38D98B6117}" destId="{68089160-9491-4179-980C-E0D0BE9B42AF}" srcOrd="2" destOrd="0" parTransId="{AF65FE7D-BF49-41C5-A6DF-B09E7D04B82C}" sibTransId="{1136C18E-2459-466A-A14D-AA5D709185BE}"/>
    <dgm:cxn modelId="{11732EAA-0549-4C5B-88B9-F1C6FAA4D513}" type="presOf" srcId="{3D657ED8-D58B-4304-AD4E-773755EA8C06}" destId="{BA86643E-9C38-42B2-A246-CF82E9E8968B}" srcOrd="0" destOrd="0" presId="urn:microsoft.com/office/officeart/2018/2/layout/IconVerticalSolidList"/>
    <dgm:cxn modelId="{84BA37D9-AD6E-442B-8A80-39885A9F17AC}" srcId="{3F7C9205-20FF-40A3-9DE3-5D38D98B6117}" destId="{9497DE5A-C686-467A-9989-1CFC98A9ACEB}" srcOrd="3" destOrd="0" parTransId="{3E1AD169-E190-47CD-B201-011987BC0A0C}" sibTransId="{6BD4B528-B65F-461D-AA89-C9D44E4AAD41}"/>
    <dgm:cxn modelId="{375230DF-235E-451C-973F-6567763054B2}" srcId="{3F7C9205-20FF-40A3-9DE3-5D38D98B6117}" destId="{3D657ED8-D58B-4304-AD4E-773755EA8C06}" srcOrd="0" destOrd="0" parTransId="{2500D8FB-A129-491C-AADD-418BEB07B1C4}" sibTransId="{833A93C0-E480-4A03-9A28-F914384A974E}"/>
    <dgm:cxn modelId="{C5FCE8E4-7831-4E32-94B9-056AB76F7FD3}" type="presOf" srcId="{9497DE5A-C686-467A-9989-1CFC98A9ACEB}" destId="{DA9A3CC6-2155-456B-8298-764010C39F04}" srcOrd="0" destOrd="0" presId="urn:microsoft.com/office/officeart/2018/2/layout/IconVerticalSolidList"/>
    <dgm:cxn modelId="{F07665E8-5A46-46BB-AAA3-F85D49005646}" srcId="{3F7C9205-20FF-40A3-9DE3-5D38D98B6117}" destId="{2E4B4B21-CF83-4D83-A313-75E30FCD23A5}" srcOrd="1" destOrd="0" parTransId="{AFA2F278-7216-4CE1-997F-5C7EE1A23E06}" sibTransId="{357FEE8A-1FB4-4271-BFB5-2C74C95CC4FB}"/>
    <dgm:cxn modelId="{A81E942C-10D8-43A9-94E3-C15DE1A2C388}" type="presParOf" srcId="{2DD00422-DA58-4DA0-A016-CFE28B30FA21}" destId="{54A0A3D5-62C3-4C0D-87EB-D144F7E3ECC4}" srcOrd="0" destOrd="0" presId="urn:microsoft.com/office/officeart/2018/2/layout/IconVerticalSolidList"/>
    <dgm:cxn modelId="{3091FC2D-8149-4BFE-8B5F-3FB7C1DCF225}" type="presParOf" srcId="{54A0A3D5-62C3-4C0D-87EB-D144F7E3ECC4}" destId="{3879537B-17FF-4B14-AD67-8C743CDF0D73}" srcOrd="0" destOrd="0" presId="urn:microsoft.com/office/officeart/2018/2/layout/IconVerticalSolidList"/>
    <dgm:cxn modelId="{D52A9ADD-50FA-4436-A29B-5270DC9C5601}" type="presParOf" srcId="{54A0A3D5-62C3-4C0D-87EB-D144F7E3ECC4}" destId="{FA0CF49A-DF23-49FB-9F2E-DD338E0010F9}" srcOrd="1" destOrd="0" presId="urn:microsoft.com/office/officeart/2018/2/layout/IconVerticalSolidList"/>
    <dgm:cxn modelId="{3681E5E3-42D2-4003-8D8E-8BAD200FB360}" type="presParOf" srcId="{54A0A3D5-62C3-4C0D-87EB-D144F7E3ECC4}" destId="{EC79171F-C89C-4F47-8FAB-8FBA528B2360}" srcOrd="2" destOrd="0" presId="urn:microsoft.com/office/officeart/2018/2/layout/IconVerticalSolidList"/>
    <dgm:cxn modelId="{A02612DC-E7C9-4F97-8A90-084770A52056}" type="presParOf" srcId="{54A0A3D5-62C3-4C0D-87EB-D144F7E3ECC4}" destId="{BA86643E-9C38-42B2-A246-CF82E9E8968B}" srcOrd="3" destOrd="0" presId="urn:microsoft.com/office/officeart/2018/2/layout/IconVerticalSolidList"/>
    <dgm:cxn modelId="{D6E4CAB3-10A0-49AD-B3D6-B967E64E2FB7}" type="presParOf" srcId="{2DD00422-DA58-4DA0-A016-CFE28B30FA21}" destId="{014069D1-F763-43C1-8DF0-D6E9ACC749C2}" srcOrd="1" destOrd="0" presId="urn:microsoft.com/office/officeart/2018/2/layout/IconVerticalSolidList"/>
    <dgm:cxn modelId="{5DA28CA0-1671-4A32-9537-5DA9784C71A4}" type="presParOf" srcId="{2DD00422-DA58-4DA0-A016-CFE28B30FA21}" destId="{849212BD-722A-456D-93F6-55D453DFE616}" srcOrd="2" destOrd="0" presId="urn:microsoft.com/office/officeart/2018/2/layout/IconVerticalSolidList"/>
    <dgm:cxn modelId="{CD64C40E-B153-41C5-9171-66FC1B0805E6}" type="presParOf" srcId="{849212BD-722A-456D-93F6-55D453DFE616}" destId="{24A481B5-8ED9-4650-B7C4-0803D42E5BF5}" srcOrd="0" destOrd="0" presId="urn:microsoft.com/office/officeart/2018/2/layout/IconVerticalSolidList"/>
    <dgm:cxn modelId="{79C5287C-B77D-44D0-80BB-82B8D62C1DD6}" type="presParOf" srcId="{849212BD-722A-456D-93F6-55D453DFE616}" destId="{4B36DE03-1AC8-47C8-B3BA-1C1B79C0E1A1}" srcOrd="1" destOrd="0" presId="urn:microsoft.com/office/officeart/2018/2/layout/IconVerticalSolidList"/>
    <dgm:cxn modelId="{D6BAA08F-31E5-400C-8B29-93B2D760E198}" type="presParOf" srcId="{849212BD-722A-456D-93F6-55D453DFE616}" destId="{1D1EE97C-7A6C-4CFB-A7DC-FAB5EF78DB19}" srcOrd="2" destOrd="0" presId="urn:microsoft.com/office/officeart/2018/2/layout/IconVerticalSolidList"/>
    <dgm:cxn modelId="{84D192E1-EFC4-430C-9793-B4CCDD2E8E40}" type="presParOf" srcId="{849212BD-722A-456D-93F6-55D453DFE616}" destId="{94A683F2-18C0-4353-AF2F-BBFF349C7548}" srcOrd="3" destOrd="0" presId="urn:microsoft.com/office/officeart/2018/2/layout/IconVerticalSolidList"/>
    <dgm:cxn modelId="{ADF07845-7D25-48B7-B3DA-F9F4D99C41FB}" type="presParOf" srcId="{2DD00422-DA58-4DA0-A016-CFE28B30FA21}" destId="{61CB5675-02B6-4911-8D28-C10A64FFB630}" srcOrd="3" destOrd="0" presId="urn:microsoft.com/office/officeart/2018/2/layout/IconVerticalSolidList"/>
    <dgm:cxn modelId="{3B07586C-CAFF-4D15-8D37-4C2EBCAF7C91}" type="presParOf" srcId="{2DD00422-DA58-4DA0-A016-CFE28B30FA21}" destId="{0FE12C9D-5DEF-4C65-8805-F270B53FB90C}" srcOrd="4" destOrd="0" presId="urn:microsoft.com/office/officeart/2018/2/layout/IconVerticalSolidList"/>
    <dgm:cxn modelId="{98F21FC9-0F5B-4B4F-A516-7051064C8662}" type="presParOf" srcId="{0FE12C9D-5DEF-4C65-8805-F270B53FB90C}" destId="{A8DA68B8-057B-41FF-82AC-24128577DE37}" srcOrd="0" destOrd="0" presId="urn:microsoft.com/office/officeart/2018/2/layout/IconVerticalSolidList"/>
    <dgm:cxn modelId="{C526380A-3FDE-492A-A69B-D9CB01E77FC4}" type="presParOf" srcId="{0FE12C9D-5DEF-4C65-8805-F270B53FB90C}" destId="{6807CE06-5B51-449E-9D37-37D39AC8CAE2}" srcOrd="1" destOrd="0" presId="urn:microsoft.com/office/officeart/2018/2/layout/IconVerticalSolidList"/>
    <dgm:cxn modelId="{C04847D6-F7A5-48D3-9A40-86FC70488255}" type="presParOf" srcId="{0FE12C9D-5DEF-4C65-8805-F270B53FB90C}" destId="{BB6256FF-C449-49E8-A07A-4A0F9AEB438B}" srcOrd="2" destOrd="0" presId="urn:microsoft.com/office/officeart/2018/2/layout/IconVerticalSolidList"/>
    <dgm:cxn modelId="{82957572-8CC5-479A-9D6A-0D7F5607A5B4}" type="presParOf" srcId="{0FE12C9D-5DEF-4C65-8805-F270B53FB90C}" destId="{8E0BB489-066F-4A5C-B630-A73A0D1E779F}" srcOrd="3" destOrd="0" presId="urn:microsoft.com/office/officeart/2018/2/layout/IconVerticalSolidList"/>
    <dgm:cxn modelId="{2A0A09FF-4587-435C-9713-64DEF2037EC9}" type="presParOf" srcId="{2DD00422-DA58-4DA0-A016-CFE28B30FA21}" destId="{B004A545-1A5F-4824-9548-74E5E5A65FDF}" srcOrd="5" destOrd="0" presId="urn:microsoft.com/office/officeart/2018/2/layout/IconVerticalSolidList"/>
    <dgm:cxn modelId="{88947510-7F9D-4F09-A87C-EE824B338AB4}" type="presParOf" srcId="{2DD00422-DA58-4DA0-A016-CFE28B30FA21}" destId="{B16C9CEC-52EE-4E6D-8594-6644EEC95CF7}" srcOrd="6" destOrd="0" presId="urn:microsoft.com/office/officeart/2018/2/layout/IconVerticalSolidList"/>
    <dgm:cxn modelId="{C552B9A9-C0E0-4723-803A-757402136AE7}" type="presParOf" srcId="{B16C9CEC-52EE-4E6D-8594-6644EEC95CF7}" destId="{58A4F4B8-E155-4533-B6D8-084AA2768EF5}" srcOrd="0" destOrd="0" presId="urn:microsoft.com/office/officeart/2018/2/layout/IconVerticalSolidList"/>
    <dgm:cxn modelId="{DE0A82BA-D3AA-4122-A7AB-A3DAF777C26E}" type="presParOf" srcId="{B16C9CEC-52EE-4E6D-8594-6644EEC95CF7}" destId="{B509D10D-7DC8-4610-B854-C50B56B46FBE}" srcOrd="1" destOrd="0" presId="urn:microsoft.com/office/officeart/2018/2/layout/IconVerticalSolidList"/>
    <dgm:cxn modelId="{36060C7E-E9C6-48C7-AABE-BD7E7C6F9593}" type="presParOf" srcId="{B16C9CEC-52EE-4E6D-8594-6644EEC95CF7}" destId="{B066E450-FDAA-4C29-B905-1B894B7422F3}" srcOrd="2" destOrd="0" presId="urn:microsoft.com/office/officeart/2018/2/layout/IconVerticalSolidList"/>
    <dgm:cxn modelId="{AB547DF9-8B2D-4E4F-ADCF-8035695F10DB}" type="presParOf" srcId="{B16C9CEC-52EE-4E6D-8594-6644EEC95CF7}" destId="{DA9A3CC6-2155-456B-8298-764010C39F0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EA56F0-A16B-4AE8-87C9-8B49E1FE66B7}"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CB384C52-8BFB-434A-96DB-DE73D756018C}">
      <dgm:prSet custT="1"/>
      <dgm:spPr/>
      <dgm:t>
        <a:bodyPr/>
        <a:lstStyle/>
        <a:p>
          <a:pPr>
            <a:lnSpc>
              <a:spcPct val="100000"/>
            </a:lnSpc>
          </a:pPr>
          <a:r>
            <a:rPr lang="en-US" sz="1800" dirty="0">
              <a:latin typeface="Calibri"/>
              <a:ea typeface="Calibri"/>
              <a:cs typeface="Calibri"/>
            </a:rPr>
            <a:t>Without doubt, the most difficult part of the planning system to administer</a:t>
          </a:r>
        </a:p>
      </dgm:t>
    </dgm:pt>
    <dgm:pt modelId="{2C2ED41F-7A8B-44D6-9B9F-99C242DBE79C}" type="parTrans" cxnId="{FFC638B1-0521-48C1-A9B8-8968BEB27F16}">
      <dgm:prSet/>
      <dgm:spPr/>
      <dgm:t>
        <a:bodyPr/>
        <a:lstStyle/>
        <a:p>
          <a:endParaRPr lang="en-US"/>
        </a:p>
      </dgm:t>
    </dgm:pt>
    <dgm:pt modelId="{506B1014-5171-4934-8CB3-A2FC68173048}" type="sibTrans" cxnId="{FFC638B1-0521-48C1-A9B8-8968BEB27F16}">
      <dgm:prSet/>
      <dgm:spPr/>
      <dgm:t>
        <a:bodyPr/>
        <a:lstStyle/>
        <a:p>
          <a:endParaRPr lang="en-US"/>
        </a:p>
      </dgm:t>
    </dgm:pt>
    <dgm:pt modelId="{89E9649C-74FF-4D5D-B639-4C15D035706D}">
      <dgm:prSet/>
      <dgm:spPr/>
      <dgm:t>
        <a:bodyPr/>
        <a:lstStyle/>
        <a:p>
          <a:pPr>
            <a:lnSpc>
              <a:spcPct val="100000"/>
            </a:lnSpc>
          </a:pPr>
          <a:r>
            <a:rPr lang="en-US" sz="1800" dirty="0">
              <a:latin typeface="Calibri"/>
              <a:ea typeface="Calibri"/>
              <a:cs typeface="Calibri"/>
            </a:rPr>
            <a:t>Litigious – Attracts more litigation than the rest of the planning process put together</a:t>
          </a:r>
        </a:p>
      </dgm:t>
    </dgm:pt>
    <dgm:pt modelId="{EB02193E-5070-4DF7-BEE8-08C7C2D321A3}" type="parTrans" cxnId="{0B9505C7-EB42-48E9-8A5B-19095F71A42F}">
      <dgm:prSet/>
      <dgm:spPr/>
      <dgm:t>
        <a:bodyPr/>
        <a:lstStyle/>
        <a:p>
          <a:endParaRPr lang="en-US"/>
        </a:p>
      </dgm:t>
    </dgm:pt>
    <dgm:pt modelId="{4D7413C0-E86C-4B24-9C93-E75B049BB9B3}" type="sibTrans" cxnId="{0B9505C7-EB42-48E9-8A5B-19095F71A42F}">
      <dgm:prSet/>
      <dgm:spPr/>
      <dgm:t>
        <a:bodyPr/>
        <a:lstStyle/>
        <a:p>
          <a:endParaRPr lang="en-US"/>
        </a:p>
      </dgm:t>
    </dgm:pt>
    <dgm:pt modelId="{B21DFC91-CB2E-4093-AAAD-88CAF8D36967}">
      <dgm:prSet/>
      <dgm:spPr/>
      <dgm:t>
        <a:bodyPr/>
        <a:lstStyle/>
        <a:p>
          <a:pPr>
            <a:lnSpc>
              <a:spcPct val="100000"/>
            </a:lnSpc>
          </a:pPr>
          <a:r>
            <a:rPr lang="en-US" sz="1800" dirty="0">
              <a:latin typeface="Calibri"/>
              <a:ea typeface="Calibri"/>
              <a:cs typeface="Calibri"/>
            </a:rPr>
            <a:t>A legal minefield – the number of instances where local authority notices have to be corrected or quashed for legal inaccuracy is very considerable</a:t>
          </a:r>
        </a:p>
      </dgm:t>
    </dgm:pt>
    <dgm:pt modelId="{204F5A03-4C92-4B0E-B8D8-A05CB0ACD2FF}" type="parTrans" cxnId="{D90CFA80-FE4E-4158-80EB-F7B1B8B76DBD}">
      <dgm:prSet/>
      <dgm:spPr/>
      <dgm:t>
        <a:bodyPr/>
        <a:lstStyle/>
        <a:p>
          <a:endParaRPr lang="en-US"/>
        </a:p>
      </dgm:t>
    </dgm:pt>
    <dgm:pt modelId="{47F541B3-94A8-47B1-8757-BC1482E7C2EE}" type="sibTrans" cxnId="{D90CFA80-FE4E-4158-80EB-F7B1B8B76DBD}">
      <dgm:prSet/>
      <dgm:spPr/>
      <dgm:t>
        <a:bodyPr/>
        <a:lstStyle/>
        <a:p>
          <a:endParaRPr lang="en-US"/>
        </a:p>
      </dgm:t>
    </dgm:pt>
    <dgm:pt modelId="{2925B49F-CC62-4049-B22C-528DA632CEF0}">
      <dgm:prSet/>
      <dgm:spPr/>
      <dgm:t>
        <a:bodyPr/>
        <a:lstStyle/>
        <a:p>
          <a:pPr>
            <a:lnSpc>
              <a:spcPct val="100000"/>
            </a:lnSpc>
          </a:pPr>
          <a:r>
            <a:rPr lang="en-US" sz="1800" dirty="0">
              <a:latin typeface="Calibri"/>
              <a:ea typeface="Calibri"/>
              <a:cs typeface="Calibri"/>
            </a:rPr>
            <a:t>Confrontational!!!!</a:t>
          </a:r>
        </a:p>
      </dgm:t>
    </dgm:pt>
    <dgm:pt modelId="{44A0861D-EFDF-4151-9D17-DB06F73565A7}" type="parTrans" cxnId="{14F270E1-9F39-41F8-8B9E-10FCB81A3F59}">
      <dgm:prSet/>
      <dgm:spPr/>
      <dgm:t>
        <a:bodyPr/>
        <a:lstStyle/>
        <a:p>
          <a:endParaRPr lang="en-US"/>
        </a:p>
      </dgm:t>
    </dgm:pt>
    <dgm:pt modelId="{E3884A7E-C99F-40F7-8D70-4580C25799F5}" type="sibTrans" cxnId="{14F270E1-9F39-41F8-8B9E-10FCB81A3F59}">
      <dgm:prSet/>
      <dgm:spPr/>
      <dgm:t>
        <a:bodyPr/>
        <a:lstStyle/>
        <a:p>
          <a:endParaRPr lang="en-US"/>
        </a:p>
      </dgm:t>
    </dgm:pt>
    <dgm:pt modelId="{C355372D-CF17-4E2A-A34D-1407ED0AC863}" type="pres">
      <dgm:prSet presAssocID="{D4EA56F0-A16B-4AE8-87C9-8B49E1FE66B7}" presName="root" presStyleCnt="0">
        <dgm:presLayoutVars>
          <dgm:dir/>
          <dgm:resizeHandles val="exact"/>
        </dgm:presLayoutVars>
      </dgm:prSet>
      <dgm:spPr/>
    </dgm:pt>
    <dgm:pt modelId="{00A62D47-9BEE-451B-8F81-A8524DF362E0}" type="pres">
      <dgm:prSet presAssocID="{CB384C52-8BFB-434A-96DB-DE73D756018C}" presName="compNode" presStyleCnt="0"/>
      <dgm:spPr/>
    </dgm:pt>
    <dgm:pt modelId="{43B1BFF2-0869-4600-93FC-3ACFF9F99952}" type="pres">
      <dgm:prSet presAssocID="{CB384C52-8BFB-434A-96DB-DE73D756018C}" presName="bgRect" presStyleLbl="bgShp" presStyleIdx="0" presStyleCnt="4"/>
      <dgm:spPr/>
    </dgm:pt>
    <dgm:pt modelId="{8B978E04-BFBB-4C4A-A479-043F2B53DAAF}" type="pres">
      <dgm:prSet presAssocID="{CB384C52-8BFB-434A-96DB-DE73D756018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rritant"/>
        </a:ext>
      </dgm:extLst>
    </dgm:pt>
    <dgm:pt modelId="{907EF8D8-18BC-45F5-9D68-EB0DDCBEB5F6}" type="pres">
      <dgm:prSet presAssocID="{CB384C52-8BFB-434A-96DB-DE73D756018C}" presName="spaceRect" presStyleCnt="0"/>
      <dgm:spPr/>
    </dgm:pt>
    <dgm:pt modelId="{C94640BA-BD58-4643-9559-4D3EFF4A7FD5}" type="pres">
      <dgm:prSet presAssocID="{CB384C52-8BFB-434A-96DB-DE73D756018C}" presName="parTx" presStyleLbl="revTx" presStyleIdx="0" presStyleCnt="4">
        <dgm:presLayoutVars>
          <dgm:chMax val="0"/>
          <dgm:chPref val="0"/>
        </dgm:presLayoutVars>
      </dgm:prSet>
      <dgm:spPr/>
    </dgm:pt>
    <dgm:pt modelId="{02DC0E40-0260-4163-8459-048C78DF5E05}" type="pres">
      <dgm:prSet presAssocID="{506B1014-5171-4934-8CB3-A2FC68173048}" presName="sibTrans" presStyleCnt="0"/>
      <dgm:spPr/>
    </dgm:pt>
    <dgm:pt modelId="{D547401C-5931-4F8D-99C8-9CC59B416EFB}" type="pres">
      <dgm:prSet presAssocID="{89E9649C-74FF-4D5D-B639-4C15D035706D}" presName="compNode" presStyleCnt="0"/>
      <dgm:spPr/>
    </dgm:pt>
    <dgm:pt modelId="{55663FB4-B5A7-4EFA-B536-085233286D91}" type="pres">
      <dgm:prSet presAssocID="{89E9649C-74FF-4D5D-B639-4C15D035706D}" presName="bgRect" presStyleLbl="bgShp" presStyleIdx="1" presStyleCnt="4"/>
      <dgm:spPr/>
    </dgm:pt>
    <dgm:pt modelId="{3B426031-6DC8-4785-A5CD-217B96C9CD3F}" type="pres">
      <dgm:prSet presAssocID="{89E9649C-74FF-4D5D-B639-4C15D035706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vel"/>
        </a:ext>
      </dgm:extLst>
    </dgm:pt>
    <dgm:pt modelId="{A1F36A56-0599-41F7-A4D3-41F7D0E8B7C5}" type="pres">
      <dgm:prSet presAssocID="{89E9649C-74FF-4D5D-B639-4C15D035706D}" presName="spaceRect" presStyleCnt="0"/>
      <dgm:spPr/>
    </dgm:pt>
    <dgm:pt modelId="{BCD0C39C-5E65-49C8-8138-A91064394562}" type="pres">
      <dgm:prSet presAssocID="{89E9649C-74FF-4D5D-B639-4C15D035706D}" presName="parTx" presStyleLbl="revTx" presStyleIdx="1" presStyleCnt="4">
        <dgm:presLayoutVars>
          <dgm:chMax val="0"/>
          <dgm:chPref val="0"/>
        </dgm:presLayoutVars>
      </dgm:prSet>
      <dgm:spPr/>
    </dgm:pt>
    <dgm:pt modelId="{CEE07CC1-A018-404B-861A-44A17F36248D}" type="pres">
      <dgm:prSet presAssocID="{4D7413C0-E86C-4B24-9C93-E75B049BB9B3}" presName="sibTrans" presStyleCnt="0"/>
      <dgm:spPr/>
    </dgm:pt>
    <dgm:pt modelId="{1D62C4CD-C16F-452D-AF26-42EC53BE9D3B}" type="pres">
      <dgm:prSet presAssocID="{B21DFC91-CB2E-4093-AAAD-88CAF8D36967}" presName="compNode" presStyleCnt="0"/>
      <dgm:spPr/>
    </dgm:pt>
    <dgm:pt modelId="{9B8C11F0-9916-4B07-A7C7-34957EC901EE}" type="pres">
      <dgm:prSet presAssocID="{B21DFC91-CB2E-4093-AAAD-88CAF8D36967}" presName="bgRect" presStyleLbl="bgShp" presStyleIdx="2" presStyleCnt="4"/>
      <dgm:spPr/>
    </dgm:pt>
    <dgm:pt modelId="{5D87DDE4-B86C-43B4-9245-E319B321DDC9}" type="pres">
      <dgm:prSet presAssocID="{B21DFC91-CB2E-4093-AAAD-88CAF8D3696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Judge"/>
        </a:ext>
      </dgm:extLst>
    </dgm:pt>
    <dgm:pt modelId="{4D6B5BCA-8F5F-4258-B1B7-2EED8E54D4EE}" type="pres">
      <dgm:prSet presAssocID="{B21DFC91-CB2E-4093-AAAD-88CAF8D36967}" presName="spaceRect" presStyleCnt="0"/>
      <dgm:spPr/>
    </dgm:pt>
    <dgm:pt modelId="{0DCE9CE9-6DBC-4135-91F1-AA57ACBC29B1}" type="pres">
      <dgm:prSet presAssocID="{B21DFC91-CB2E-4093-AAAD-88CAF8D36967}" presName="parTx" presStyleLbl="revTx" presStyleIdx="2" presStyleCnt="4">
        <dgm:presLayoutVars>
          <dgm:chMax val="0"/>
          <dgm:chPref val="0"/>
        </dgm:presLayoutVars>
      </dgm:prSet>
      <dgm:spPr/>
    </dgm:pt>
    <dgm:pt modelId="{E5B60BD8-36A9-446C-BBA0-D09C7F965775}" type="pres">
      <dgm:prSet presAssocID="{47F541B3-94A8-47B1-8757-BC1482E7C2EE}" presName="sibTrans" presStyleCnt="0"/>
      <dgm:spPr/>
    </dgm:pt>
    <dgm:pt modelId="{B6E307EC-386F-4136-9102-53BEEBA369C1}" type="pres">
      <dgm:prSet presAssocID="{2925B49F-CC62-4049-B22C-528DA632CEF0}" presName="compNode" presStyleCnt="0"/>
      <dgm:spPr/>
    </dgm:pt>
    <dgm:pt modelId="{13E1E30C-F8B2-4052-AF24-F12475510A6B}" type="pres">
      <dgm:prSet presAssocID="{2925B49F-CC62-4049-B22C-528DA632CEF0}" presName="bgRect" presStyleLbl="bgShp" presStyleIdx="3" presStyleCnt="4"/>
      <dgm:spPr/>
    </dgm:pt>
    <dgm:pt modelId="{8F5586C9-1DFC-4F3B-9BE8-07DCC835BB87}" type="pres">
      <dgm:prSet presAssocID="{2925B49F-CC62-4049-B22C-528DA632CEF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evil Face with Solid Fill"/>
        </a:ext>
      </dgm:extLst>
    </dgm:pt>
    <dgm:pt modelId="{158C10BA-9270-4B20-B96F-C78500CD49BE}" type="pres">
      <dgm:prSet presAssocID="{2925B49F-CC62-4049-B22C-528DA632CEF0}" presName="spaceRect" presStyleCnt="0"/>
      <dgm:spPr/>
    </dgm:pt>
    <dgm:pt modelId="{0DB7862E-7EEA-44F6-AACF-93A00CC9BB57}" type="pres">
      <dgm:prSet presAssocID="{2925B49F-CC62-4049-B22C-528DA632CEF0}" presName="parTx" presStyleLbl="revTx" presStyleIdx="3" presStyleCnt="4">
        <dgm:presLayoutVars>
          <dgm:chMax val="0"/>
          <dgm:chPref val="0"/>
        </dgm:presLayoutVars>
      </dgm:prSet>
      <dgm:spPr/>
    </dgm:pt>
  </dgm:ptLst>
  <dgm:cxnLst>
    <dgm:cxn modelId="{60883104-08E0-4812-A826-DF1810D599C9}" type="presOf" srcId="{CB384C52-8BFB-434A-96DB-DE73D756018C}" destId="{C94640BA-BD58-4643-9559-4D3EFF4A7FD5}" srcOrd="0" destOrd="0" presId="urn:microsoft.com/office/officeart/2018/2/layout/IconVerticalSolidList"/>
    <dgm:cxn modelId="{81F83555-F407-43F6-82B8-2D8394A0D9D8}" type="presOf" srcId="{89E9649C-74FF-4D5D-B639-4C15D035706D}" destId="{BCD0C39C-5E65-49C8-8138-A91064394562}" srcOrd="0" destOrd="0" presId="urn:microsoft.com/office/officeart/2018/2/layout/IconVerticalSolidList"/>
    <dgm:cxn modelId="{B312CA7C-6E30-44CE-8405-FA5D32C39AC0}" type="presOf" srcId="{2925B49F-CC62-4049-B22C-528DA632CEF0}" destId="{0DB7862E-7EEA-44F6-AACF-93A00CC9BB57}" srcOrd="0" destOrd="0" presId="urn:microsoft.com/office/officeart/2018/2/layout/IconVerticalSolidList"/>
    <dgm:cxn modelId="{D90CFA80-FE4E-4158-80EB-F7B1B8B76DBD}" srcId="{D4EA56F0-A16B-4AE8-87C9-8B49E1FE66B7}" destId="{B21DFC91-CB2E-4093-AAAD-88CAF8D36967}" srcOrd="2" destOrd="0" parTransId="{204F5A03-4C92-4B0E-B8D8-A05CB0ACD2FF}" sibTransId="{47F541B3-94A8-47B1-8757-BC1482E7C2EE}"/>
    <dgm:cxn modelId="{B87B938A-B768-481D-A5C9-6DE5F5D55106}" type="presOf" srcId="{D4EA56F0-A16B-4AE8-87C9-8B49E1FE66B7}" destId="{C355372D-CF17-4E2A-A34D-1407ED0AC863}" srcOrd="0" destOrd="0" presId="urn:microsoft.com/office/officeart/2018/2/layout/IconVerticalSolidList"/>
    <dgm:cxn modelId="{FFC638B1-0521-48C1-A9B8-8968BEB27F16}" srcId="{D4EA56F0-A16B-4AE8-87C9-8B49E1FE66B7}" destId="{CB384C52-8BFB-434A-96DB-DE73D756018C}" srcOrd="0" destOrd="0" parTransId="{2C2ED41F-7A8B-44D6-9B9F-99C242DBE79C}" sibTransId="{506B1014-5171-4934-8CB3-A2FC68173048}"/>
    <dgm:cxn modelId="{5E528EBC-0EED-4AE7-91AC-737D79DA8AC6}" type="presOf" srcId="{B21DFC91-CB2E-4093-AAAD-88CAF8D36967}" destId="{0DCE9CE9-6DBC-4135-91F1-AA57ACBC29B1}" srcOrd="0" destOrd="0" presId="urn:microsoft.com/office/officeart/2018/2/layout/IconVerticalSolidList"/>
    <dgm:cxn modelId="{0B9505C7-EB42-48E9-8A5B-19095F71A42F}" srcId="{D4EA56F0-A16B-4AE8-87C9-8B49E1FE66B7}" destId="{89E9649C-74FF-4D5D-B639-4C15D035706D}" srcOrd="1" destOrd="0" parTransId="{EB02193E-5070-4DF7-BEE8-08C7C2D321A3}" sibTransId="{4D7413C0-E86C-4B24-9C93-E75B049BB9B3}"/>
    <dgm:cxn modelId="{14F270E1-9F39-41F8-8B9E-10FCB81A3F59}" srcId="{D4EA56F0-A16B-4AE8-87C9-8B49E1FE66B7}" destId="{2925B49F-CC62-4049-B22C-528DA632CEF0}" srcOrd="3" destOrd="0" parTransId="{44A0861D-EFDF-4151-9D17-DB06F73565A7}" sibTransId="{E3884A7E-C99F-40F7-8D70-4580C25799F5}"/>
    <dgm:cxn modelId="{B1E50D32-8B59-4375-A906-686C5BC588E3}" type="presParOf" srcId="{C355372D-CF17-4E2A-A34D-1407ED0AC863}" destId="{00A62D47-9BEE-451B-8F81-A8524DF362E0}" srcOrd="0" destOrd="0" presId="urn:microsoft.com/office/officeart/2018/2/layout/IconVerticalSolidList"/>
    <dgm:cxn modelId="{CEDCA278-9B25-4457-8C9D-B4C2CB3FA406}" type="presParOf" srcId="{00A62D47-9BEE-451B-8F81-A8524DF362E0}" destId="{43B1BFF2-0869-4600-93FC-3ACFF9F99952}" srcOrd="0" destOrd="0" presId="urn:microsoft.com/office/officeart/2018/2/layout/IconVerticalSolidList"/>
    <dgm:cxn modelId="{01461D12-E446-4780-9390-11BFE4938742}" type="presParOf" srcId="{00A62D47-9BEE-451B-8F81-A8524DF362E0}" destId="{8B978E04-BFBB-4C4A-A479-043F2B53DAAF}" srcOrd="1" destOrd="0" presId="urn:microsoft.com/office/officeart/2018/2/layout/IconVerticalSolidList"/>
    <dgm:cxn modelId="{F6A88FA1-09E6-4943-8156-3DCAD667C187}" type="presParOf" srcId="{00A62D47-9BEE-451B-8F81-A8524DF362E0}" destId="{907EF8D8-18BC-45F5-9D68-EB0DDCBEB5F6}" srcOrd="2" destOrd="0" presId="urn:microsoft.com/office/officeart/2018/2/layout/IconVerticalSolidList"/>
    <dgm:cxn modelId="{1CE24AD0-DB79-4A05-815A-E8300716B704}" type="presParOf" srcId="{00A62D47-9BEE-451B-8F81-A8524DF362E0}" destId="{C94640BA-BD58-4643-9559-4D3EFF4A7FD5}" srcOrd="3" destOrd="0" presId="urn:microsoft.com/office/officeart/2018/2/layout/IconVerticalSolidList"/>
    <dgm:cxn modelId="{8921CD3A-0A80-4C71-985D-96145A316666}" type="presParOf" srcId="{C355372D-CF17-4E2A-A34D-1407ED0AC863}" destId="{02DC0E40-0260-4163-8459-048C78DF5E05}" srcOrd="1" destOrd="0" presId="urn:microsoft.com/office/officeart/2018/2/layout/IconVerticalSolidList"/>
    <dgm:cxn modelId="{59A03699-DB56-408C-95A9-14B68B3DF7F5}" type="presParOf" srcId="{C355372D-CF17-4E2A-A34D-1407ED0AC863}" destId="{D547401C-5931-4F8D-99C8-9CC59B416EFB}" srcOrd="2" destOrd="0" presId="urn:microsoft.com/office/officeart/2018/2/layout/IconVerticalSolidList"/>
    <dgm:cxn modelId="{06E4544A-1567-42EA-B3F7-C83103CE466C}" type="presParOf" srcId="{D547401C-5931-4F8D-99C8-9CC59B416EFB}" destId="{55663FB4-B5A7-4EFA-B536-085233286D91}" srcOrd="0" destOrd="0" presId="urn:microsoft.com/office/officeart/2018/2/layout/IconVerticalSolidList"/>
    <dgm:cxn modelId="{2117850D-A119-4F8B-A3B4-1E528EFE1F45}" type="presParOf" srcId="{D547401C-5931-4F8D-99C8-9CC59B416EFB}" destId="{3B426031-6DC8-4785-A5CD-217B96C9CD3F}" srcOrd="1" destOrd="0" presId="urn:microsoft.com/office/officeart/2018/2/layout/IconVerticalSolidList"/>
    <dgm:cxn modelId="{B9FCFF07-4351-4652-BDA1-C234AAF92414}" type="presParOf" srcId="{D547401C-5931-4F8D-99C8-9CC59B416EFB}" destId="{A1F36A56-0599-41F7-A4D3-41F7D0E8B7C5}" srcOrd="2" destOrd="0" presId="urn:microsoft.com/office/officeart/2018/2/layout/IconVerticalSolidList"/>
    <dgm:cxn modelId="{229D0DEA-34E1-4E72-AC6F-09D54AC8D6D0}" type="presParOf" srcId="{D547401C-5931-4F8D-99C8-9CC59B416EFB}" destId="{BCD0C39C-5E65-49C8-8138-A91064394562}" srcOrd="3" destOrd="0" presId="urn:microsoft.com/office/officeart/2018/2/layout/IconVerticalSolidList"/>
    <dgm:cxn modelId="{A25AC222-C871-409C-AABC-C98D0370ED2C}" type="presParOf" srcId="{C355372D-CF17-4E2A-A34D-1407ED0AC863}" destId="{CEE07CC1-A018-404B-861A-44A17F36248D}" srcOrd="3" destOrd="0" presId="urn:microsoft.com/office/officeart/2018/2/layout/IconVerticalSolidList"/>
    <dgm:cxn modelId="{B8B064B7-4643-44C9-BF38-07D88FC8D5EA}" type="presParOf" srcId="{C355372D-CF17-4E2A-A34D-1407ED0AC863}" destId="{1D62C4CD-C16F-452D-AF26-42EC53BE9D3B}" srcOrd="4" destOrd="0" presId="urn:microsoft.com/office/officeart/2018/2/layout/IconVerticalSolidList"/>
    <dgm:cxn modelId="{DD835C2C-C0B6-4156-BDB9-8B3776005AFB}" type="presParOf" srcId="{1D62C4CD-C16F-452D-AF26-42EC53BE9D3B}" destId="{9B8C11F0-9916-4B07-A7C7-34957EC901EE}" srcOrd="0" destOrd="0" presId="urn:microsoft.com/office/officeart/2018/2/layout/IconVerticalSolidList"/>
    <dgm:cxn modelId="{2725D3C0-90E5-4FE6-B1D1-DED83995A730}" type="presParOf" srcId="{1D62C4CD-C16F-452D-AF26-42EC53BE9D3B}" destId="{5D87DDE4-B86C-43B4-9245-E319B321DDC9}" srcOrd="1" destOrd="0" presId="urn:microsoft.com/office/officeart/2018/2/layout/IconVerticalSolidList"/>
    <dgm:cxn modelId="{2F29F048-9D96-4148-A40B-8ED01926741F}" type="presParOf" srcId="{1D62C4CD-C16F-452D-AF26-42EC53BE9D3B}" destId="{4D6B5BCA-8F5F-4258-B1B7-2EED8E54D4EE}" srcOrd="2" destOrd="0" presId="urn:microsoft.com/office/officeart/2018/2/layout/IconVerticalSolidList"/>
    <dgm:cxn modelId="{47627237-F907-4610-ADF2-CAFD3AC4973C}" type="presParOf" srcId="{1D62C4CD-C16F-452D-AF26-42EC53BE9D3B}" destId="{0DCE9CE9-6DBC-4135-91F1-AA57ACBC29B1}" srcOrd="3" destOrd="0" presId="urn:microsoft.com/office/officeart/2018/2/layout/IconVerticalSolidList"/>
    <dgm:cxn modelId="{FE0BA968-1EEA-4843-A4CF-B9644699B82F}" type="presParOf" srcId="{C355372D-CF17-4E2A-A34D-1407ED0AC863}" destId="{E5B60BD8-36A9-446C-BBA0-D09C7F965775}" srcOrd="5" destOrd="0" presId="urn:microsoft.com/office/officeart/2018/2/layout/IconVerticalSolidList"/>
    <dgm:cxn modelId="{4F91AD89-8592-4B42-A1D7-51251389D2F9}" type="presParOf" srcId="{C355372D-CF17-4E2A-A34D-1407ED0AC863}" destId="{B6E307EC-386F-4136-9102-53BEEBA369C1}" srcOrd="6" destOrd="0" presId="urn:microsoft.com/office/officeart/2018/2/layout/IconVerticalSolidList"/>
    <dgm:cxn modelId="{73E449F8-FFE5-4940-8CA4-480BC4BD89F6}" type="presParOf" srcId="{B6E307EC-386F-4136-9102-53BEEBA369C1}" destId="{13E1E30C-F8B2-4052-AF24-F12475510A6B}" srcOrd="0" destOrd="0" presId="urn:microsoft.com/office/officeart/2018/2/layout/IconVerticalSolidList"/>
    <dgm:cxn modelId="{2AAE7281-2938-443A-9683-127705EA5BF9}" type="presParOf" srcId="{B6E307EC-386F-4136-9102-53BEEBA369C1}" destId="{8F5586C9-1DFC-4F3B-9BE8-07DCC835BB87}" srcOrd="1" destOrd="0" presId="urn:microsoft.com/office/officeart/2018/2/layout/IconVerticalSolidList"/>
    <dgm:cxn modelId="{AD313B78-2FC1-427E-B5E9-AC7389FD3584}" type="presParOf" srcId="{B6E307EC-386F-4136-9102-53BEEBA369C1}" destId="{158C10BA-9270-4B20-B96F-C78500CD49BE}" srcOrd="2" destOrd="0" presId="urn:microsoft.com/office/officeart/2018/2/layout/IconVerticalSolidList"/>
    <dgm:cxn modelId="{91CD719D-338E-4468-96AE-A43468DAE326}" type="presParOf" srcId="{B6E307EC-386F-4136-9102-53BEEBA369C1}" destId="{0DB7862E-7EEA-44F6-AACF-93A00CC9BB57}"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A6D9FB-E6D6-4503-8423-2E1BC22E7808}" type="doc">
      <dgm:prSet loTypeId="urn:microsoft.com/office/officeart/2005/8/layout/lProcess2" loCatId="list" qsTypeId="urn:microsoft.com/office/officeart/2005/8/quickstyle/simple1" qsCatId="simple" csTypeId="urn:microsoft.com/office/officeart/2005/8/colors/accent6_1" csCatId="accent6" phldr="1"/>
      <dgm:spPr/>
      <dgm:t>
        <a:bodyPr/>
        <a:lstStyle/>
        <a:p>
          <a:endParaRPr lang="en-GB"/>
        </a:p>
      </dgm:t>
    </dgm:pt>
    <dgm:pt modelId="{7384905F-C0C3-4BD1-8365-D693E373D1A1}">
      <dgm:prSet phldrT="[Text]" phldr="0"/>
      <dgm:spPr/>
      <dgm:t>
        <a:bodyPr/>
        <a:lstStyle/>
        <a:p>
          <a:pPr rtl="0"/>
          <a:r>
            <a:rPr lang="en-GB" dirty="0">
              <a:latin typeface="Bierstadt"/>
            </a:rPr>
            <a:t>Primary legislation</a:t>
          </a:r>
          <a:endParaRPr lang="en-GB" dirty="0"/>
        </a:p>
      </dgm:t>
    </dgm:pt>
    <dgm:pt modelId="{687484DE-7FCC-4E3E-B839-3F23DA83032A}" type="parTrans" cxnId="{1B5D00ED-E1EC-4AD4-84A3-C76DB57954D5}">
      <dgm:prSet/>
      <dgm:spPr/>
      <dgm:t>
        <a:bodyPr/>
        <a:lstStyle/>
        <a:p>
          <a:endParaRPr lang="en-GB"/>
        </a:p>
      </dgm:t>
    </dgm:pt>
    <dgm:pt modelId="{23F853E1-EAF8-4D69-A1D1-FABE66F8C474}" type="sibTrans" cxnId="{1B5D00ED-E1EC-4AD4-84A3-C76DB57954D5}">
      <dgm:prSet/>
      <dgm:spPr/>
      <dgm:t>
        <a:bodyPr/>
        <a:lstStyle/>
        <a:p>
          <a:endParaRPr lang="en-GB"/>
        </a:p>
      </dgm:t>
    </dgm:pt>
    <dgm:pt modelId="{60400013-DDF2-4752-B47A-54785CEED719}">
      <dgm:prSet phldrT="[Text]" phldr="0"/>
      <dgm:spPr/>
      <dgm:t>
        <a:bodyPr/>
        <a:lstStyle/>
        <a:p>
          <a:pPr rtl="0"/>
          <a:r>
            <a:rPr lang="en-GB" dirty="0">
              <a:latin typeface="Bierstadt"/>
            </a:rPr>
            <a:t>T</a:t>
          </a:r>
          <a:r>
            <a:rPr lang="en-US" sz="1100" dirty="0">
              <a:latin typeface="Calibri"/>
              <a:ea typeface="Calibri"/>
              <a:cs typeface="Calibri"/>
            </a:rPr>
            <a:t>own And Country Planning Act 1990</a:t>
          </a:r>
        </a:p>
      </dgm:t>
    </dgm:pt>
    <dgm:pt modelId="{F1929605-AF07-4323-84AE-623E2262A114}" type="parTrans" cxnId="{4EB6A52F-B96D-419D-9B70-F36389FDFA40}">
      <dgm:prSet/>
      <dgm:spPr/>
      <dgm:t>
        <a:bodyPr/>
        <a:lstStyle/>
        <a:p>
          <a:endParaRPr lang="en-GB"/>
        </a:p>
      </dgm:t>
    </dgm:pt>
    <dgm:pt modelId="{51999E03-C4CE-4AA2-872B-1350BCF062CD}" type="sibTrans" cxnId="{4EB6A52F-B96D-419D-9B70-F36389FDFA40}">
      <dgm:prSet/>
      <dgm:spPr/>
      <dgm:t>
        <a:bodyPr/>
        <a:lstStyle/>
        <a:p>
          <a:endParaRPr lang="en-GB"/>
        </a:p>
      </dgm:t>
    </dgm:pt>
    <dgm:pt modelId="{4349B47D-E93F-4A99-8EAC-AC1E9A2F34B8}">
      <dgm:prSet phldrT="[Text]" phldr="0"/>
      <dgm:spPr/>
      <dgm:t>
        <a:bodyPr/>
        <a:lstStyle/>
        <a:p>
          <a:pPr rtl="0"/>
          <a:r>
            <a:rPr lang="en-GB" dirty="0">
              <a:latin typeface="Bierstadt"/>
            </a:rPr>
            <a:t>P</a:t>
          </a:r>
          <a:r>
            <a:rPr lang="en-US" sz="1100" dirty="0">
              <a:latin typeface="Calibri"/>
              <a:ea typeface="Calibri"/>
              <a:cs typeface="Calibri"/>
            </a:rPr>
            <a:t>lanning and Compulsory Purchase Act 2004</a:t>
          </a:r>
        </a:p>
      </dgm:t>
    </dgm:pt>
    <dgm:pt modelId="{1B88E5D6-980F-4339-840E-59BC567573D6}" type="parTrans" cxnId="{4F5D2559-7B59-44D2-95B7-79ED90BC824A}">
      <dgm:prSet/>
      <dgm:spPr/>
      <dgm:t>
        <a:bodyPr/>
        <a:lstStyle/>
        <a:p>
          <a:endParaRPr lang="en-GB"/>
        </a:p>
      </dgm:t>
    </dgm:pt>
    <dgm:pt modelId="{B091F887-A481-4031-98C2-9956F4A06895}" type="sibTrans" cxnId="{4F5D2559-7B59-44D2-95B7-79ED90BC824A}">
      <dgm:prSet/>
      <dgm:spPr/>
      <dgm:t>
        <a:bodyPr/>
        <a:lstStyle/>
        <a:p>
          <a:endParaRPr lang="en-GB"/>
        </a:p>
      </dgm:t>
    </dgm:pt>
    <dgm:pt modelId="{F44D6E17-274C-452D-9AF7-4A7CCFDFA84C}">
      <dgm:prSet phldrT="[Text]" phldr="0"/>
      <dgm:spPr/>
      <dgm:t>
        <a:bodyPr/>
        <a:lstStyle/>
        <a:p>
          <a:pPr rtl="0"/>
          <a:r>
            <a:rPr lang="en-US" sz="1100" dirty="0">
              <a:latin typeface="Calibri"/>
              <a:ea typeface="Calibri"/>
              <a:cs typeface="Calibri"/>
            </a:rPr>
            <a:t>Planning Act 2008</a:t>
          </a:r>
        </a:p>
      </dgm:t>
    </dgm:pt>
    <dgm:pt modelId="{CA774F1E-802F-4BFE-BCDF-410BF1B065F7}" type="parTrans" cxnId="{1C89D82E-F12C-4C75-A157-AC3802F9227C}">
      <dgm:prSet/>
      <dgm:spPr/>
      <dgm:t>
        <a:bodyPr/>
        <a:lstStyle/>
        <a:p>
          <a:endParaRPr lang="en-GB"/>
        </a:p>
      </dgm:t>
    </dgm:pt>
    <dgm:pt modelId="{A7343CAC-010E-494A-B73A-809F1590C98D}" type="sibTrans" cxnId="{1C89D82E-F12C-4C75-A157-AC3802F9227C}">
      <dgm:prSet/>
      <dgm:spPr/>
      <dgm:t>
        <a:bodyPr/>
        <a:lstStyle/>
        <a:p>
          <a:endParaRPr lang="en-GB"/>
        </a:p>
      </dgm:t>
    </dgm:pt>
    <dgm:pt modelId="{8C7CFD04-0FB1-45CE-B4D9-7EC4E5752C40}">
      <dgm:prSet phldrT="[Text]" phldr="0"/>
      <dgm:spPr/>
      <dgm:t>
        <a:bodyPr/>
        <a:lstStyle/>
        <a:p>
          <a:pPr rtl="0"/>
          <a:r>
            <a:rPr lang="en-US" sz="1100" dirty="0">
              <a:latin typeface="Calibri"/>
              <a:ea typeface="Calibri"/>
              <a:cs typeface="Calibri"/>
            </a:rPr>
            <a:t>Localism Act 2011</a:t>
          </a:r>
        </a:p>
      </dgm:t>
    </dgm:pt>
    <dgm:pt modelId="{67AA0F54-E452-4DD8-8BDE-B5BC457E803B}" type="parTrans" cxnId="{41D4E02C-BA08-41BC-8038-84AC1FC3A8C7}">
      <dgm:prSet/>
      <dgm:spPr/>
      <dgm:t>
        <a:bodyPr/>
        <a:lstStyle/>
        <a:p>
          <a:endParaRPr lang="en-GB"/>
        </a:p>
      </dgm:t>
    </dgm:pt>
    <dgm:pt modelId="{7096FC4C-45E3-432E-8F80-B3C64E5C5023}" type="sibTrans" cxnId="{41D4E02C-BA08-41BC-8038-84AC1FC3A8C7}">
      <dgm:prSet/>
      <dgm:spPr/>
      <dgm:t>
        <a:bodyPr/>
        <a:lstStyle/>
        <a:p>
          <a:endParaRPr lang="en-GB"/>
        </a:p>
      </dgm:t>
    </dgm:pt>
    <dgm:pt modelId="{C0384FC1-86AD-41FF-AE1F-44FD97D96184}">
      <dgm:prSet phldrT="[Text]" phldr="0"/>
      <dgm:spPr/>
      <dgm:t>
        <a:bodyPr/>
        <a:lstStyle/>
        <a:p>
          <a:pPr rtl="0"/>
          <a:r>
            <a:rPr lang="en-US" sz="1100" dirty="0">
              <a:latin typeface="Calibri"/>
              <a:ea typeface="Calibri"/>
              <a:cs typeface="Calibri"/>
            </a:rPr>
            <a:t>Planning and </a:t>
          </a:r>
        </a:p>
      </dgm:t>
    </dgm:pt>
    <dgm:pt modelId="{7B248BAE-5B26-433E-A847-3EDF0D259940}" type="parTrans" cxnId="{16AA50B2-765C-4D8C-95DA-4DDF2BDA7219}">
      <dgm:prSet/>
      <dgm:spPr/>
      <dgm:t>
        <a:bodyPr/>
        <a:lstStyle/>
        <a:p>
          <a:endParaRPr lang="en-GB"/>
        </a:p>
      </dgm:t>
    </dgm:pt>
    <dgm:pt modelId="{292502DD-55CA-4F3A-9BC9-62434CDCE9CA}" type="sibTrans" cxnId="{16AA50B2-765C-4D8C-95DA-4DDF2BDA7219}">
      <dgm:prSet/>
      <dgm:spPr/>
      <dgm:t>
        <a:bodyPr/>
        <a:lstStyle/>
        <a:p>
          <a:endParaRPr lang="en-GB"/>
        </a:p>
      </dgm:t>
    </dgm:pt>
    <dgm:pt modelId="{CFFD60C5-326F-45A4-B30A-BF1F93B6F68D}">
      <dgm:prSet phldrT="[Text]" phldr="0"/>
      <dgm:spPr/>
      <dgm:t>
        <a:bodyPr/>
        <a:lstStyle/>
        <a:p>
          <a:pPr rtl="0"/>
          <a:r>
            <a:rPr lang="en-US" sz="1100" dirty="0">
              <a:latin typeface="Calibri"/>
              <a:ea typeface="Calibri"/>
              <a:cs typeface="Calibri"/>
            </a:rPr>
            <a:t>Planning and Infrastructure Act 2025 </a:t>
          </a:r>
        </a:p>
      </dgm:t>
    </dgm:pt>
    <dgm:pt modelId="{163E5B80-68BD-40D7-AC03-84748A5832F1}" type="parTrans" cxnId="{91C78F70-03F4-460F-8183-855670CD8107}">
      <dgm:prSet/>
      <dgm:spPr/>
      <dgm:t>
        <a:bodyPr/>
        <a:lstStyle/>
        <a:p>
          <a:endParaRPr lang="en-GB"/>
        </a:p>
      </dgm:t>
    </dgm:pt>
    <dgm:pt modelId="{1315A225-7070-4982-A80F-CAD8969AC586}" type="sibTrans" cxnId="{91C78F70-03F4-460F-8183-855670CD8107}">
      <dgm:prSet/>
      <dgm:spPr/>
      <dgm:t>
        <a:bodyPr/>
        <a:lstStyle/>
        <a:p>
          <a:endParaRPr lang="en-GB"/>
        </a:p>
      </dgm:t>
    </dgm:pt>
    <dgm:pt modelId="{C603CD77-5932-40EC-917A-8B2A5FFE3097}">
      <dgm:prSet phldrT="[Text]" phldr="0"/>
      <dgm:spPr/>
      <dgm:t>
        <a:bodyPr/>
        <a:lstStyle/>
        <a:p>
          <a:pPr rtl="0"/>
          <a:r>
            <a:rPr lang="en-GB" dirty="0">
              <a:latin typeface="Bierstadt"/>
            </a:rPr>
            <a:t>Secondary legislation</a:t>
          </a:r>
          <a:endParaRPr lang="en-GB" dirty="0"/>
        </a:p>
      </dgm:t>
    </dgm:pt>
    <dgm:pt modelId="{F4008ECB-B9A9-472B-BB37-849D02C3A29D}" type="parTrans" cxnId="{C2FA99B4-27D7-49D8-A614-0CFED3FCDB0A}">
      <dgm:prSet/>
      <dgm:spPr/>
      <dgm:t>
        <a:bodyPr/>
        <a:lstStyle/>
        <a:p>
          <a:endParaRPr lang="en-GB"/>
        </a:p>
      </dgm:t>
    </dgm:pt>
    <dgm:pt modelId="{A8924553-F7BC-46A3-A82D-7427465DCF3D}" type="sibTrans" cxnId="{C2FA99B4-27D7-49D8-A614-0CFED3FCDB0A}">
      <dgm:prSet/>
      <dgm:spPr/>
      <dgm:t>
        <a:bodyPr/>
        <a:lstStyle/>
        <a:p>
          <a:endParaRPr lang="en-GB"/>
        </a:p>
      </dgm:t>
    </dgm:pt>
    <dgm:pt modelId="{AEF65CB1-32EB-47BB-86BD-9F1FAF856075}">
      <dgm:prSet phldrT="[Text]" phldr="0"/>
      <dgm:spPr/>
      <dgm:t>
        <a:bodyPr/>
        <a:lstStyle/>
        <a:p>
          <a:pPr rtl="0"/>
          <a:r>
            <a:rPr lang="en-GB" sz="2000" b="1" dirty="0">
              <a:latin typeface="Calibri Light"/>
              <a:ea typeface="Calibri Light"/>
              <a:cs typeface="Calibri Light"/>
            </a:rPr>
            <a:t>Town and Country Planning (General Permitted Development) (England) Order (GPDO) 2015 (as amended)</a:t>
          </a:r>
          <a:endParaRPr lang="en-GB" dirty="0"/>
        </a:p>
      </dgm:t>
    </dgm:pt>
    <dgm:pt modelId="{95FDE24D-AF04-486C-9EE8-EC9880EC530D}" type="parTrans" cxnId="{46651C2A-5481-4328-B0A8-D7509E5267F1}">
      <dgm:prSet/>
      <dgm:spPr/>
      <dgm:t>
        <a:bodyPr/>
        <a:lstStyle/>
        <a:p>
          <a:endParaRPr lang="en-GB"/>
        </a:p>
      </dgm:t>
    </dgm:pt>
    <dgm:pt modelId="{500544CC-E4E9-4B7E-99F6-CE38D924D360}" type="sibTrans" cxnId="{46651C2A-5481-4328-B0A8-D7509E5267F1}">
      <dgm:prSet/>
      <dgm:spPr/>
      <dgm:t>
        <a:bodyPr/>
        <a:lstStyle/>
        <a:p>
          <a:endParaRPr lang="en-GB"/>
        </a:p>
      </dgm:t>
    </dgm:pt>
    <dgm:pt modelId="{9C88212E-C2A2-43B1-AFCF-ED162E6D2341}">
      <dgm:prSet phldr="0"/>
      <dgm:spPr/>
      <dgm:t>
        <a:bodyPr/>
        <a:lstStyle/>
        <a:p>
          <a:pPr rtl="0"/>
          <a:r>
            <a:rPr lang="en-GB" sz="2000" b="1" dirty="0">
              <a:latin typeface="Calibri Light"/>
              <a:ea typeface="Calibri Light"/>
              <a:cs typeface="Calibri Light"/>
            </a:rPr>
            <a:t>Town and Country Planning (Use Classes) Order 1997</a:t>
          </a:r>
          <a:endParaRPr lang="en-GB" dirty="0">
            <a:latin typeface="Bierstadt"/>
          </a:endParaRPr>
        </a:p>
      </dgm:t>
    </dgm:pt>
    <dgm:pt modelId="{EC9F4CC3-CAE4-4503-9276-283CE888F142}" type="parTrans" cxnId="{4C613EB9-CBCF-4B2F-93A0-7C4F8202D316}">
      <dgm:prSet/>
      <dgm:spPr/>
    </dgm:pt>
    <dgm:pt modelId="{B4333441-5CCB-451C-BF35-B7AF8C227075}" type="sibTrans" cxnId="{4C613EB9-CBCF-4B2F-93A0-7C4F8202D316}">
      <dgm:prSet/>
      <dgm:spPr/>
    </dgm:pt>
    <dgm:pt modelId="{4283939E-03FD-427A-832F-D7858A9E9B78}">
      <dgm:prSet phldr="0"/>
      <dgm:spPr/>
      <dgm:t>
        <a:bodyPr/>
        <a:lstStyle/>
        <a:p>
          <a:pPr rtl="0"/>
          <a:r>
            <a:rPr lang="en-GB" sz="2000" b="1" dirty="0">
              <a:latin typeface="Calibri Light"/>
              <a:ea typeface="Calibri Light"/>
              <a:cs typeface="Calibri Light"/>
            </a:rPr>
            <a:t>Town and Country Planning (Advertisement) Regulations 2007</a:t>
          </a:r>
        </a:p>
      </dgm:t>
    </dgm:pt>
    <dgm:pt modelId="{D675F994-0E86-4AB5-A929-3B1E1AB2DE44}" type="parTrans" cxnId="{A13DC7D9-C32B-4CDA-975D-D974A2E76CCD}">
      <dgm:prSet/>
      <dgm:spPr/>
    </dgm:pt>
    <dgm:pt modelId="{6BFE76CE-A853-436C-9898-E3D78BC054F9}" type="sibTrans" cxnId="{A13DC7D9-C32B-4CDA-975D-D974A2E76CCD}">
      <dgm:prSet/>
      <dgm:spPr/>
    </dgm:pt>
    <dgm:pt modelId="{70B4BC5A-7163-4D04-B2D6-00B6797CF178}">
      <dgm:prSet phldr="0"/>
      <dgm:spPr/>
      <dgm:t>
        <a:bodyPr/>
        <a:lstStyle/>
        <a:p>
          <a:pPr rtl="0"/>
          <a:r>
            <a:rPr lang="en-GB" dirty="0">
              <a:latin typeface="Bierstadt"/>
            </a:rPr>
            <a:t>Guidance</a:t>
          </a:r>
        </a:p>
      </dgm:t>
    </dgm:pt>
    <dgm:pt modelId="{852925B8-E64A-4F9E-8AD2-5F43F9F485B7}" type="parTrans" cxnId="{73C02883-E4EA-4749-9754-150F044ABECA}">
      <dgm:prSet/>
      <dgm:spPr/>
    </dgm:pt>
    <dgm:pt modelId="{7E56A937-C811-4BDE-85B2-D1BFFD49D97B}" type="sibTrans" cxnId="{73C02883-E4EA-4749-9754-150F044ABECA}">
      <dgm:prSet/>
      <dgm:spPr/>
    </dgm:pt>
    <dgm:pt modelId="{5C5C10DD-14C5-4D32-A511-C91F87E283A0}">
      <dgm:prSet phldr="0"/>
      <dgm:spPr/>
      <dgm:t>
        <a:bodyPr/>
        <a:lstStyle/>
        <a:p>
          <a:pPr rtl="0"/>
          <a:r>
            <a:rPr lang="en-US" sz="1100" dirty="0">
              <a:latin typeface="Calibri"/>
              <a:ea typeface="Calibri"/>
              <a:cs typeface="Calibri"/>
            </a:rPr>
            <a:t>National Planning Policy Framework (NPPF) (Dec 2024)</a:t>
          </a:r>
          <a:endParaRPr lang="en-GB" dirty="0">
            <a:latin typeface="Bierstadt"/>
          </a:endParaRPr>
        </a:p>
      </dgm:t>
    </dgm:pt>
    <dgm:pt modelId="{CDDCB4BB-B29A-465A-89BE-2FDD9389F897}" type="parTrans" cxnId="{56F8A9E6-6B0E-46B6-BA27-06E63F0E9C6D}">
      <dgm:prSet/>
      <dgm:spPr/>
    </dgm:pt>
    <dgm:pt modelId="{F042418E-918E-4A84-BE56-0CD92ACD8C30}" type="sibTrans" cxnId="{56F8A9E6-6B0E-46B6-BA27-06E63F0E9C6D}">
      <dgm:prSet/>
      <dgm:spPr/>
    </dgm:pt>
    <dgm:pt modelId="{1DCABC7C-52ED-4B29-8D37-3647A835B253}">
      <dgm:prSet phldr="0"/>
      <dgm:spPr/>
      <dgm:t>
        <a:bodyPr/>
        <a:lstStyle/>
        <a:p>
          <a:pPr rtl="0"/>
          <a:r>
            <a:rPr lang="en-US" sz="1100" dirty="0">
              <a:latin typeface="Calibri"/>
              <a:ea typeface="Calibri"/>
              <a:cs typeface="Calibri"/>
            </a:rPr>
            <a:t>Planning (Listed Buildings And Conservation Areas) Act 1990</a:t>
          </a:r>
        </a:p>
      </dgm:t>
    </dgm:pt>
    <dgm:pt modelId="{6B8EBF02-D549-4E98-A1BA-465A23A79765}" type="parTrans" cxnId="{B283C5C7-DD6E-4F1D-94F0-7A01ECB58A46}">
      <dgm:prSet/>
      <dgm:spPr/>
    </dgm:pt>
    <dgm:pt modelId="{34B2E2C8-ACEA-4415-82E4-9E9DF19EB60E}" type="sibTrans" cxnId="{B283C5C7-DD6E-4F1D-94F0-7A01ECB58A46}">
      <dgm:prSet/>
      <dgm:spPr/>
    </dgm:pt>
    <dgm:pt modelId="{56CE4F11-3110-45F8-923E-13BB7976EA61}">
      <dgm:prSet phldr="0"/>
      <dgm:spPr/>
      <dgm:t>
        <a:bodyPr/>
        <a:lstStyle/>
        <a:p>
          <a:pPr rtl="0"/>
          <a:r>
            <a:rPr lang="en-GB" dirty="0">
              <a:latin typeface="Bierstadt"/>
            </a:rPr>
            <a:t>Planning Practice Guidance</a:t>
          </a:r>
        </a:p>
      </dgm:t>
    </dgm:pt>
    <dgm:pt modelId="{D971EC9E-6C20-418F-93C5-A7B001F6696E}" type="parTrans" cxnId="{385AB51D-A311-4B63-9D3D-EB267570F61A}">
      <dgm:prSet/>
      <dgm:spPr/>
    </dgm:pt>
    <dgm:pt modelId="{2326855E-09A3-4BE3-BC82-456B579AF72D}" type="sibTrans" cxnId="{385AB51D-A311-4B63-9D3D-EB267570F61A}">
      <dgm:prSet/>
      <dgm:spPr/>
    </dgm:pt>
    <dgm:pt modelId="{88417F0E-B173-4597-A856-5ECEF7CEE064}" type="pres">
      <dgm:prSet presAssocID="{30A6D9FB-E6D6-4503-8423-2E1BC22E7808}" presName="theList" presStyleCnt="0">
        <dgm:presLayoutVars>
          <dgm:dir/>
          <dgm:animLvl val="lvl"/>
          <dgm:resizeHandles val="exact"/>
        </dgm:presLayoutVars>
      </dgm:prSet>
      <dgm:spPr/>
    </dgm:pt>
    <dgm:pt modelId="{3D343917-80FD-468E-9B28-EDBB8A689B52}" type="pres">
      <dgm:prSet presAssocID="{7384905F-C0C3-4BD1-8365-D693E373D1A1}" presName="compNode" presStyleCnt="0"/>
      <dgm:spPr/>
    </dgm:pt>
    <dgm:pt modelId="{78A4C7D8-9951-4588-B8B4-3D1738CD7FA9}" type="pres">
      <dgm:prSet presAssocID="{7384905F-C0C3-4BD1-8365-D693E373D1A1}" presName="aNode" presStyleLbl="bgShp" presStyleIdx="0" presStyleCnt="3"/>
      <dgm:spPr/>
    </dgm:pt>
    <dgm:pt modelId="{D67CD540-2311-43A0-8A1D-2839587AB9D3}" type="pres">
      <dgm:prSet presAssocID="{7384905F-C0C3-4BD1-8365-D693E373D1A1}" presName="textNode" presStyleLbl="bgShp" presStyleIdx="0" presStyleCnt="3"/>
      <dgm:spPr/>
    </dgm:pt>
    <dgm:pt modelId="{00760701-3E0A-40C8-889D-395C3622D2F6}" type="pres">
      <dgm:prSet presAssocID="{7384905F-C0C3-4BD1-8365-D693E373D1A1}" presName="compChildNode" presStyleCnt="0"/>
      <dgm:spPr/>
    </dgm:pt>
    <dgm:pt modelId="{84C3D575-4379-4B46-B484-E0A57EDB1A4D}" type="pres">
      <dgm:prSet presAssocID="{7384905F-C0C3-4BD1-8365-D693E373D1A1}" presName="theInnerList" presStyleCnt="0"/>
      <dgm:spPr/>
    </dgm:pt>
    <dgm:pt modelId="{9AD0B90A-E192-4249-887C-9C424825E43C}" type="pres">
      <dgm:prSet presAssocID="{60400013-DDF2-4752-B47A-54785CEED719}" presName="childNode" presStyleLbl="node1" presStyleIdx="0" presStyleCnt="12">
        <dgm:presLayoutVars>
          <dgm:bulletEnabled val="1"/>
        </dgm:presLayoutVars>
      </dgm:prSet>
      <dgm:spPr/>
    </dgm:pt>
    <dgm:pt modelId="{6034D8D3-ED13-437E-BEB6-7507BF61971C}" type="pres">
      <dgm:prSet presAssocID="{60400013-DDF2-4752-B47A-54785CEED719}" presName="aSpace2" presStyleCnt="0"/>
      <dgm:spPr/>
    </dgm:pt>
    <dgm:pt modelId="{51A984F9-05C2-4B8C-8EB9-F3CE2FD9835C}" type="pres">
      <dgm:prSet presAssocID="{4349B47D-E93F-4A99-8EAC-AC1E9A2F34B8}" presName="childNode" presStyleLbl="node1" presStyleIdx="1" presStyleCnt="12">
        <dgm:presLayoutVars>
          <dgm:bulletEnabled val="1"/>
        </dgm:presLayoutVars>
      </dgm:prSet>
      <dgm:spPr/>
    </dgm:pt>
    <dgm:pt modelId="{B8E9E88E-AE6A-4B35-B9C5-C97A371CE536}" type="pres">
      <dgm:prSet presAssocID="{4349B47D-E93F-4A99-8EAC-AC1E9A2F34B8}" presName="aSpace2" presStyleCnt="0"/>
      <dgm:spPr/>
    </dgm:pt>
    <dgm:pt modelId="{76B30722-9783-4ADF-B540-7A883CDEF7B8}" type="pres">
      <dgm:prSet presAssocID="{F44D6E17-274C-452D-9AF7-4A7CCFDFA84C}" presName="childNode" presStyleLbl="node1" presStyleIdx="2" presStyleCnt="12">
        <dgm:presLayoutVars>
          <dgm:bulletEnabled val="1"/>
        </dgm:presLayoutVars>
      </dgm:prSet>
      <dgm:spPr/>
    </dgm:pt>
    <dgm:pt modelId="{CCE03811-8A87-4F94-80CA-7D21DFB275AF}" type="pres">
      <dgm:prSet presAssocID="{F44D6E17-274C-452D-9AF7-4A7CCFDFA84C}" presName="aSpace2" presStyleCnt="0"/>
      <dgm:spPr/>
    </dgm:pt>
    <dgm:pt modelId="{C01AF3DA-7382-4930-A0E6-EED8E2984DB0}" type="pres">
      <dgm:prSet presAssocID="{8C7CFD04-0FB1-45CE-B4D9-7EC4E5752C40}" presName="childNode" presStyleLbl="node1" presStyleIdx="3" presStyleCnt="12">
        <dgm:presLayoutVars>
          <dgm:bulletEnabled val="1"/>
        </dgm:presLayoutVars>
      </dgm:prSet>
      <dgm:spPr/>
    </dgm:pt>
    <dgm:pt modelId="{81591CFC-0682-406A-844B-DC09AB62D308}" type="pres">
      <dgm:prSet presAssocID="{8C7CFD04-0FB1-45CE-B4D9-7EC4E5752C40}" presName="aSpace2" presStyleCnt="0"/>
      <dgm:spPr/>
    </dgm:pt>
    <dgm:pt modelId="{7174EEBE-F299-461D-9F66-39F9C346C76B}" type="pres">
      <dgm:prSet presAssocID="{C0384FC1-86AD-41FF-AE1F-44FD97D96184}" presName="childNode" presStyleLbl="node1" presStyleIdx="4" presStyleCnt="12">
        <dgm:presLayoutVars>
          <dgm:bulletEnabled val="1"/>
        </dgm:presLayoutVars>
      </dgm:prSet>
      <dgm:spPr/>
    </dgm:pt>
    <dgm:pt modelId="{6E326AA1-AEF7-4DCE-90D0-1F4482E94BFD}" type="pres">
      <dgm:prSet presAssocID="{C0384FC1-86AD-41FF-AE1F-44FD97D96184}" presName="aSpace2" presStyleCnt="0"/>
      <dgm:spPr/>
    </dgm:pt>
    <dgm:pt modelId="{ED51A61B-7339-4A29-8A93-F6D074B78F48}" type="pres">
      <dgm:prSet presAssocID="{CFFD60C5-326F-45A4-B30A-BF1F93B6F68D}" presName="childNode" presStyleLbl="node1" presStyleIdx="5" presStyleCnt="12">
        <dgm:presLayoutVars>
          <dgm:bulletEnabled val="1"/>
        </dgm:presLayoutVars>
      </dgm:prSet>
      <dgm:spPr/>
    </dgm:pt>
    <dgm:pt modelId="{A176EEEE-8947-4663-9049-66AC7406C623}" type="pres">
      <dgm:prSet presAssocID="{CFFD60C5-326F-45A4-B30A-BF1F93B6F68D}" presName="aSpace2" presStyleCnt="0"/>
      <dgm:spPr/>
    </dgm:pt>
    <dgm:pt modelId="{A42DE171-7D69-412D-BDAF-C8209420E299}" type="pres">
      <dgm:prSet presAssocID="{1DCABC7C-52ED-4B29-8D37-3647A835B253}" presName="childNode" presStyleLbl="node1" presStyleIdx="6" presStyleCnt="12">
        <dgm:presLayoutVars>
          <dgm:bulletEnabled val="1"/>
        </dgm:presLayoutVars>
      </dgm:prSet>
      <dgm:spPr/>
    </dgm:pt>
    <dgm:pt modelId="{0424314E-0A5F-43F7-A237-C6ED4DFBEFC7}" type="pres">
      <dgm:prSet presAssocID="{7384905F-C0C3-4BD1-8365-D693E373D1A1}" presName="aSpace" presStyleCnt="0"/>
      <dgm:spPr/>
    </dgm:pt>
    <dgm:pt modelId="{434567C5-BDE0-4F73-BDE3-A75986128818}" type="pres">
      <dgm:prSet presAssocID="{C603CD77-5932-40EC-917A-8B2A5FFE3097}" presName="compNode" presStyleCnt="0"/>
      <dgm:spPr/>
    </dgm:pt>
    <dgm:pt modelId="{1F2E431E-CCD3-4395-BB79-C2DE19EBF8B4}" type="pres">
      <dgm:prSet presAssocID="{C603CD77-5932-40EC-917A-8B2A5FFE3097}" presName="aNode" presStyleLbl="bgShp" presStyleIdx="1" presStyleCnt="3"/>
      <dgm:spPr/>
    </dgm:pt>
    <dgm:pt modelId="{DBAD8BA9-AC78-4D00-8768-5730DA2D5AE4}" type="pres">
      <dgm:prSet presAssocID="{C603CD77-5932-40EC-917A-8B2A5FFE3097}" presName="textNode" presStyleLbl="bgShp" presStyleIdx="1" presStyleCnt="3"/>
      <dgm:spPr/>
    </dgm:pt>
    <dgm:pt modelId="{683D4C8D-C382-4F53-AFDF-90CE21B4D6B2}" type="pres">
      <dgm:prSet presAssocID="{C603CD77-5932-40EC-917A-8B2A5FFE3097}" presName="compChildNode" presStyleCnt="0"/>
      <dgm:spPr/>
    </dgm:pt>
    <dgm:pt modelId="{2995CBEB-C228-4E7D-873C-5ED21E145A01}" type="pres">
      <dgm:prSet presAssocID="{C603CD77-5932-40EC-917A-8B2A5FFE3097}" presName="theInnerList" presStyleCnt="0"/>
      <dgm:spPr/>
    </dgm:pt>
    <dgm:pt modelId="{A7AEB2E3-96CF-44B1-A669-960D2CECEA0B}" type="pres">
      <dgm:prSet presAssocID="{AEF65CB1-32EB-47BB-86BD-9F1FAF856075}" presName="childNode" presStyleLbl="node1" presStyleIdx="7" presStyleCnt="12">
        <dgm:presLayoutVars>
          <dgm:bulletEnabled val="1"/>
        </dgm:presLayoutVars>
      </dgm:prSet>
      <dgm:spPr/>
    </dgm:pt>
    <dgm:pt modelId="{ABDFEB80-2F24-4336-A41C-4C3D9C261073}" type="pres">
      <dgm:prSet presAssocID="{AEF65CB1-32EB-47BB-86BD-9F1FAF856075}" presName="aSpace2" presStyleCnt="0"/>
      <dgm:spPr/>
    </dgm:pt>
    <dgm:pt modelId="{4D11A2CC-B537-4C13-A31E-9A509355BCDF}" type="pres">
      <dgm:prSet presAssocID="{9C88212E-C2A2-43B1-AFCF-ED162E6D2341}" presName="childNode" presStyleLbl="node1" presStyleIdx="8" presStyleCnt="12">
        <dgm:presLayoutVars>
          <dgm:bulletEnabled val="1"/>
        </dgm:presLayoutVars>
      </dgm:prSet>
      <dgm:spPr/>
    </dgm:pt>
    <dgm:pt modelId="{C7DD52AD-8113-43E8-99FE-C86BA89C4D6D}" type="pres">
      <dgm:prSet presAssocID="{9C88212E-C2A2-43B1-AFCF-ED162E6D2341}" presName="aSpace2" presStyleCnt="0"/>
      <dgm:spPr/>
    </dgm:pt>
    <dgm:pt modelId="{588076DA-9516-4126-8B22-0E2EA6FCB938}" type="pres">
      <dgm:prSet presAssocID="{4283939E-03FD-427A-832F-D7858A9E9B78}" presName="childNode" presStyleLbl="node1" presStyleIdx="9" presStyleCnt="12">
        <dgm:presLayoutVars>
          <dgm:bulletEnabled val="1"/>
        </dgm:presLayoutVars>
      </dgm:prSet>
      <dgm:spPr/>
    </dgm:pt>
    <dgm:pt modelId="{AE1AC329-DF71-4292-A175-83486F73BF75}" type="pres">
      <dgm:prSet presAssocID="{C603CD77-5932-40EC-917A-8B2A5FFE3097}" presName="aSpace" presStyleCnt="0"/>
      <dgm:spPr/>
    </dgm:pt>
    <dgm:pt modelId="{8FCB7857-1A6D-4518-A11C-023EAD7862A7}" type="pres">
      <dgm:prSet presAssocID="{70B4BC5A-7163-4D04-B2D6-00B6797CF178}" presName="compNode" presStyleCnt="0"/>
      <dgm:spPr/>
    </dgm:pt>
    <dgm:pt modelId="{632D8F1F-F615-4643-9EC9-B8F13758C411}" type="pres">
      <dgm:prSet presAssocID="{70B4BC5A-7163-4D04-B2D6-00B6797CF178}" presName="aNode" presStyleLbl="bgShp" presStyleIdx="2" presStyleCnt="3"/>
      <dgm:spPr/>
    </dgm:pt>
    <dgm:pt modelId="{A8921616-52CF-4AA9-8CEA-7BC384D5CE01}" type="pres">
      <dgm:prSet presAssocID="{70B4BC5A-7163-4D04-B2D6-00B6797CF178}" presName="textNode" presStyleLbl="bgShp" presStyleIdx="2" presStyleCnt="3"/>
      <dgm:spPr/>
    </dgm:pt>
    <dgm:pt modelId="{9A5F9E21-1B98-4B13-AD7E-FE6BA490B87B}" type="pres">
      <dgm:prSet presAssocID="{70B4BC5A-7163-4D04-B2D6-00B6797CF178}" presName="compChildNode" presStyleCnt="0"/>
      <dgm:spPr/>
    </dgm:pt>
    <dgm:pt modelId="{A6A5C5F3-E68F-45AD-BC4F-2150F973A4ED}" type="pres">
      <dgm:prSet presAssocID="{70B4BC5A-7163-4D04-B2D6-00B6797CF178}" presName="theInnerList" presStyleCnt="0"/>
      <dgm:spPr/>
    </dgm:pt>
    <dgm:pt modelId="{BD7C9AFC-DAFF-43AF-B689-B9186377ED6C}" type="pres">
      <dgm:prSet presAssocID="{5C5C10DD-14C5-4D32-A511-C91F87E283A0}" presName="childNode" presStyleLbl="node1" presStyleIdx="10" presStyleCnt="12">
        <dgm:presLayoutVars>
          <dgm:bulletEnabled val="1"/>
        </dgm:presLayoutVars>
      </dgm:prSet>
      <dgm:spPr/>
    </dgm:pt>
    <dgm:pt modelId="{EE5654DE-A605-4CD6-93F3-4F3FB7F32986}" type="pres">
      <dgm:prSet presAssocID="{5C5C10DD-14C5-4D32-A511-C91F87E283A0}" presName="aSpace2" presStyleCnt="0"/>
      <dgm:spPr/>
    </dgm:pt>
    <dgm:pt modelId="{AFA58B44-22C7-4C97-8453-F9C5F2C663AE}" type="pres">
      <dgm:prSet presAssocID="{56CE4F11-3110-45F8-923E-13BB7976EA61}" presName="childNode" presStyleLbl="node1" presStyleIdx="11" presStyleCnt="12">
        <dgm:presLayoutVars>
          <dgm:bulletEnabled val="1"/>
        </dgm:presLayoutVars>
      </dgm:prSet>
      <dgm:spPr/>
    </dgm:pt>
  </dgm:ptLst>
  <dgm:cxnLst>
    <dgm:cxn modelId="{C5EA980C-5220-4E2D-AFBB-1519244FDD13}" type="presOf" srcId="{C603CD77-5932-40EC-917A-8B2A5FFE3097}" destId="{1F2E431E-CCD3-4395-BB79-C2DE19EBF8B4}" srcOrd="0" destOrd="0" presId="urn:microsoft.com/office/officeart/2005/8/layout/lProcess2"/>
    <dgm:cxn modelId="{68EC8E1C-DCA3-42B2-A895-975CC117E1F8}" type="presOf" srcId="{7384905F-C0C3-4BD1-8365-D693E373D1A1}" destId="{D67CD540-2311-43A0-8A1D-2839587AB9D3}" srcOrd="1" destOrd="0" presId="urn:microsoft.com/office/officeart/2005/8/layout/lProcess2"/>
    <dgm:cxn modelId="{385AB51D-A311-4B63-9D3D-EB267570F61A}" srcId="{70B4BC5A-7163-4D04-B2D6-00B6797CF178}" destId="{56CE4F11-3110-45F8-923E-13BB7976EA61}" srcOrd="1" destOrd="0" parTransId="{D971EC9E-6C20-418F-93C5-A7B001F6696E}" sibTransId="{2326855E-09A3-4BE3-BC82-456B579AF72D}"/>
    <dgm:cxn modelId="{263BCC22-D86E-428B-983C-03A16DF5416F}" type="presOf" srcId="{7384905F-C0C3-4BD1-8365-D693E373D1A1}" destId="{78A4C7D8-9951-4588-B8B4-3D1738CD7FA9}" srcOrd="0" destOrd="0" presId="urn:microsoft.com/office/officeart/2005/8/layout/lProcess2"/>
    <dgm:cxn modelId="{B4A8BF26-69FB-4ACE-BCE4-CFC01C132B0D}" type="presOf" srcId="{70B4BC5A-7163-4D04-B2D6-00B6797CF178}" destId="{A8921616-52CF-4AA9-8CEA-7BC384D5CE01}" srcOrd="1" destOrd="0" presId="urn:microsoft.com/office/officeart/2005/8/layout/lProcess2"/>
    <dgm:cxn modelId="{46651C2A-5481-4328-B0A8-D7509E5267F1}" srcId="{C603CD77-5932-40EC-917A-8B2A5FFE3097}" destId="{AEF65CB1-32EB-47BB-86BD-9F1FAF856075}" srcOrd="0" destOrd="0" parTransId="{95FDE24D-AF04-486C-9EE8-EC9880EC530D}" sibTransId="{500544CC-E4E9-4B7E-99F6-CE38D924D360}"/>
    <dgm:cxn modelId="{41D4E02C-BA08-41BC-8038-84AC1FC3A8C7}" srcId="{7384905F-C0C3-4BD1-8365-D693E373D1A1}" destId="{8C7CFD04-0FB1-45CE-B4D9-7EC4E5752C40}" srcOrd="3" destOrd="0" parTransId="{67AA0F54-E452-4DD8-8BDE-B5BC457E803B}" sibTransId="{7096FC4C-45E3-432E-8F80-B3C64E5C5023}"/>
    <dgm:cxn modelId="{1C89D82E-F12C-4C75-A157-AC3802F9227C}" srcId="{7384905F-C0C3-4BD1-8365-D693E373D1A1}" destId="{F44D6E17-274C-452D-9AF7-4A7CCFDFA84C}" srcOrd="2" destOrd="0" parTransId="{CA774F1E-802F-4BFE-BCDF-410BF1B065F7}" sibTransId="{A7343CAC-010E-494A-B73A-809F1590C98D}"/>
    <dgm:cxn modelId="{4EB6A52F-B96D-419D-9B70-F36389FDFA40}" srcId="{7384905F-C0C3-4BD1-8365-D693E373D1A1}" destId="{60400013-DDF2-4752-B47A-54785CEED719}" srcOrd="0" destOrd="0" parTransId="{F1929605-AF07-4323-84AE-623E2262A114}" sibTransId="{51999E03-C4CE-4AA2-872B-1350BCF062CD}"/>
    <dgm:cxn modelId="{08DA5C37-78EB-4F0E-89DB-CD2E887E0B2D}" type="presOf" srcId="{C0384FC1-86AD-41FF-AE1F-44FD97D96184}" destId="{7174EEBE-F299-461D-9F66-39F9C346C76B}" srcOrd="0" destOrd="0" presId="urn:microsoft.com/office/officeart/2005/8/layout/lProcess2"/>
    <dgm:cxn modelId="{31C40D40-AEE1-4354-9003-5E84644BEBE5}" type="presOf" srcId="{4283939E-03FD-427A-832F-D7858A9E9B78}" destId="{588076DA-9516-4126-8B22-0E2EA6FCB938}" srcOrd="0" destOrd="0" presId="urn:microsoft.com/office/officeart/2005/8/layout/lProcess2"/>
    <dgm:cxn modelId="{DF224248-145B-4ADF-A7FC-7AB49E860C3D}" type="presOf" srcId="{AEF65CB1-32EB-47BB-86BD-9F1FAF856075}" destId="{A7AEB2E3-96CF-44B1-A669-960D2CECEA0B}" srcOrd="0" destOrd="0" presId="urn:microsoft.com/office/officeart/2005/8/layout/lProcess2"/>
    <dgm:cxn modelId="{CC13656D-CD9C-4E8D-8CAB-E4CE94BA750C}" type="presOf" srcId="{1DCABC7C-52ED-4B29-8D37-3647A835B253}" destId="{A42DE171-7D69-412D-BDAF-C8209420E299}" srcOrd="0" destOrd="0" presId="urn:microsoft.com/office/officeart/2005/8/layout/lProcess2"/>
    <dgm:cxn modelId="{91C78F70-03F4-460F-8183-855670CD8107}" srcId="{7384905F-C0C3-4BD1-8365-D693E373D1A1}" destId="{CFFD60C5-326F-45A4-B30A-BF1F93B6F68D}" srcOrd="5" destOrd="0" parTransId="{163E5B80-68BD-40D7-AC03-84748A5832F1}" sibTransId="{1315A225-7070-4982-A80F-CAD8969AC586}"/>
    <dgm:cxn modelId="{046FE071-08AE-4299-93BA-1A56B2E1316C}" type="presOf" srcId="{70B4BC5A-7163-4D04-B2D6-00B6797CF178}" destId="{632D8F1F-F615-4643-9EC9-B8F13758C411}" srcOrd="0" destOrd="0" presId="urn:microsoft.com/office/officeart/2005/8/layout/lProcess2"/>
    <dgm:cxn modelId="{4F5D2559-7B59-44D2-95B7-79ED90BC824A}" srcId="{7384905F-C0C3-4BD1-8365-D693E373D1A1}" destId="{4349B47D-E93F-4A99-8EAC-AC1E9A2F34B8}" srcOrd="1" destOrd="0" parTransId="{1B88E5D6-980F-4339-840E-59BC567573D6}" sibTransId="{B091F887-A481-4031-98C2-9956F4A06895}"/>
    <dgm:cxn modelId="{73C02883-E4EA-4749-9754-150F044ABECA}" srcId="{30A6D9FB-E6D6-4503-8423-2E1BC22E7808}" destId="{70B4BC5A-7163-4D04-B2D6-00B6797CF178}" srcOrd="2" destOrd="0" parTransId="{852925B8-E64A-4F9E-8AD2-5F43F9F485B7}" sibTransId="{7E56A937-C811-4BDE-85B2-D1BFFD49D97B}"/>
    <dgm:cxn modelId="{AAE8EF9D-69DA-48BA-A433-0A8E08EC61AE}" type="presOf" srcId="{C603CD77-5932-40EC-917A-8B2A5FFE3097}" destId="{DBAD8BA9-AC78-4D00-8768-5730DA2D5AE4}" srcOrd="1" destOrd="0" presId="urn:microsoft.com/office/officeart/2005/8/layout/lProcess2"/>
    <dgm:cxn modelId="{39DD16A1-6F4B-4DB0-8917-B912F2D1EB76}" type="presOf" srcId="{5C5C10DD-14C5-4D32-A511-C91F87E283A0}" destId="{BD7C9AFC-DAFF-43AF-B689-B9186377ED6C}" srcOrd="0" destOrd="0" presId="urn:microsoft.com/office/officeart/2005/8/layout/lProcess2"/>
    <dgm:cxn modelId="{16AA50B2-765C-4D8C-95DA-4DDF2BDA7219}" srcId="{7384905F-C0C3-4BD1-8365-D693E373D1A1}" destId="{C0384FC1-86AD-41FF-AE1F-44FD97D96184}" srcOrd="4" destOrd="0" parTransId="{7B248BAE-5B26-433E-A847-3EDF0D259940}" sibTransId="{292502DD-55CA-4F3A-9BC9-62434CDCE9CA}"/>
    <dgm:cxn modelId="{C2FA99B4-27D7-49D8-A614-0CFED3FCDB0A}" srcId="{30A6D9FB-E6D6-4503-8423-2E1BC22E7808}" destId="{C603CD77-5932-40EC-917A-8B2A5FFE3097}" srcOrd="1" destOrd="0" parTransId="{F4008ECB-B9A9-472B-BB37-849D02C3A29D}" sibTransId="{A8924553-F7BC-46A3-A82D-7427465DCF3D}"/>
    <dgm:cxn modelId="{4C613EB9-CBCF-4B2F-93A0-7C4F8202D316}" srcId="{C603CD77-5932-40EC-917A-8B2A5FFE3097}" destId="{9C88212E-C2A2-43B1-AFCF-ED162E6D2341}" srcOrd="1" destOrd="0" parTransId="{EC9F4CC3-CAE4-4503-9276-283CE888F142}" sibTransId="{B4333441-5CCB-451C-BF35-B7AF8C227075}"/>
    <dgm:cxn modelId="{B283C5C7-DD6E-4F1D-94F0-7A01ECB58A46}" srcId="{7384905F-C0C3-4BD1-8365-D693E373D1A1}" destId="{1DCABC7C-52ED-4B29-8D37-3647A835B253}" srcOrd="6" destOrd="0" parTransId="{6B8EBF02-D549-4E98-A1BA-465A23A79765}" sibTransId="{34B2E2C8-ACEA-4415-82E4-9E9DF19EB60E}"/>
    <dgm:cxn modelId="{FF2C9EC8-403A-413C-9666-3D7826F57F2B}" type="presOf" srcId="{60400013-DDF2-4752-B47A-54785CEED719}" destId="{9AD0B90A-E192-4249-887C-9C424825E43C}" srcOrd="0" destOrd="0" presId="urn:microsoft.com/office/officeart/2005/8/layout/lProcess2"/>
    <dgm:cxn modelId="{3FA541CD-080F-4CC7-9584-5A948AEDAF48}" type="presOf" srcId="{56CE4F11-3110-45F8-923E-13BB7976EA61}" destId="{AFA58B44-22C7-4C97-8453-F9C5F2C663AE}" srcOrd="0" destOrd="0" presId="urn:microsoft.com/office/officeart/2005/8/layout/lProcess2"/>
    <dgm:cxn modelId="{178BC4CE-63F3-4A5E-94AB-830245637653}" type="presOf" srcId="{30A6D9FB-E6D6-4503-8423-2E1BC22E7808}" destId="{88417F0E-B173-4597-A856-5ECEF7CEE064}" srcOrd="0" destOrd="0" presId="urn:microsoft.com/office/officeart/2005/8/layout/lProcess2"/>
    <dgm:cxn modelId="{A13DC7D9-C32B-4CDA-975D-D974A2E76CCD}" srcId="{C603CD77-5932-40EC-917A-8B2A5FFE3097}" destId="{4283939E-03FD-427A-832F-D7858A9E9B78}" srcOrd="2" destOrd="0" parTransId="{D675F994-0E86-4AB5-A929-3B1E1AB2DE44}" sibTransId="{6BFE76CE-A853-436C-9898-E3D78BC054F9}"/>
    <dgm:cxn modelId="{8A1C3ADC-46BE-45AE-A016-D3EECB8C8539}" type="presOf" srcId="{9C88212E-C2A2-43B1-AFCF-ED162E6D2341}" destId="{4D11A2CC-B537-4C13-A31E-9A509355BCDF}" srcOrd="0" destOrd="0" presId="urn:microsoft.com/office/officeart/2005/8/layout/lProcess2"/>
    <dgm:cxn modelId="{56F8A9E6-6B0E-46B6-BA27-06E63F0E9C6D}" srcId="{70B4BC5A-7163-4D04-B2D6-00B6797CF178}" destId="{5C5C10DD-14C5-4D32-A511-C91F87E283A0}" srcOrd="0" destOrd="0" parTransId="{CDDCB4BB-B29A-465A-89BE-2FDD9389F897}" sibTransId="{F042418E-918E-4A84-BE56-0CD92ACD8C30}"/>
    <dgm:cxn modelId="{658032EA-4B42-46EF-AD32-D9956A13A8D1}" type="presOf" srcId="{8C7CFD04-0FB1-45CE-B4D9-7EC4E5752C40}" destId="{C01AF3DA-7382-4930-A0E6-EED8E2984DB0}" srcOrd="0" destOrd="0" presId="urn:microsoft.com/office/officeart/2005/8/layout/lProcess2"/>
    <dgm:cxn modelId="{1B5D00ED-E1EC-4AD4-84A3-C76DB57954D5}" srcId="{30A6D9FB-E6D6-4503-8423-2E1BC22E7808}" destId="{7384905F-C0C3-4BD1-8365-D693E373D1A1}" srcOrd="0" destOrd="0" parTransId="{687484DE-7FCC-4E3E-B839-3F23DA83032A}" sibTransId="{23F853E1-EAF8-4D69-A1D1-FABE66F8C474}"/>
    <dgm:cxn modelId="{8AB42EF0-D358-4752-8564-91DEDF69B894}" type="presOf" srcId="{4349B47D-E93F-4A99-8EAC-AC1E9A2F34B8}" destId="{51A984F9-05C2-4B8C-8EB9-F3CE2FD9835C}" srcOrd="0" destOrd="0" presId="urn:microsoft.com/office/officeart/2005/8/layout/lProcess2"/>
    <dgm:cxn modelId="{8FF5F4F1-C257-4F72-9C64-524639AB365B}" type="presOf" srcId="{CFFD60C5-326F-45A4-B30A-BF1F93B6F68D}" destId="{ED51A61B-7339-4A29-8A93-F6D074B78F48}" srcOrd="0" destOrd="0" presId="urn:microsoft.com/office/officeart/2005/8/layout/lProcess2"/>
    <dgm:cxn modelId="{8D1BEDF6-C8A2-4B90-907C-ADEA43D44FA8}" type="presOf" srcId="{F44D6E17-274C-452D-9AF7-4A7CCFDFA84C}" destId="{76B30722-9783-4ADF-B540-7A883CDEF7B8}" srcOrd="0" destOrd="0" presId="urn:microsoft.com/office/officeart/2005/8/layout/lProcess2"/>
    <dgm:cxn modelId="{A8117D71-D041-4F6D-BCC7-2DD23B7579AD}" type="presParOf" srcId="{88417F0E-B173-4597-A856-5ECEF7CEE064}" destId="{3D343917-80FD-468E-9B28-EDBB8A689B52}" srcOrd="0" destOrd="0" presId="urn:microsoft.com/office/officeart/2005/8/layout/lProcess2"/>
    <dgm:cxn modelId="{A996BE74-12D4-48C6-AA9E-1F915A3F1799}" type="presParOf" srcId="{3D343917-80FD-468E-9B28-EDBB8A689B52}" destId="{78A4C7D8-9951-4588-B8B4-3D1738CD7FA9}" srcOrd="0" destOrd="0" presId="urn:microsoft.com/office/officeart/2005/8/layout/lProcess2"/>
    <dgm:cxn modelId="{11029147-C74C-413C-BD41-6EFF75F4F6E0}" type="presParOf" srcId="{3D343917-80FD-468E-9B28-EDBB8A689B52}" destId="{D67CD540-2311-43A0-8A1D-2839587AB9D3}" srcOrd="1" destOrd="0" presId="urn:microsoft.com/office/officeart/2005/8/layout/lProcess2"/>
    <dgm:cxn modelId="{7A27CED3-D469-4632-8FEF-B32B7D8F8635}" type="presParOf" srcId="{3D343917-80FD-468E-9B28-EDBB8A689B52}" destId="{00760701-3E0A-40C8-889D-395C3622D2F6}" srcOrd="2" destOrd="0" presId="urn:microsoft.com/office/officeart/2005/8/layout/lProcess2"/>
    <dgm:cxn modelId="{E9ACB51E-5A48-4C2C-A0B3-B4E860D9F9AC}" type="presParOf" srcId="{00760701-3E0A-40C8-889D-395C3622D2F6}" destId="{84C3D575-4379-4B46-B484-E0A57EDB1A4D}" srcOrd="0" destOrd="0" presId="urn:microsoft.com/office/officeart/2005/8/layout/lProcess2"/>
    <dgm:cxn modelId="{2515799F-13CA-49FA-B40A-6B90CCD681D0}" type="presParOf" srcId="{84C3D575-4379-4B46-B484-E0A57EDB1A4D}" destId="{9AD0B90A-E192-4249-887C-9C424825E43C}" srcOrd="0" destOrd="0" presId="urn:microsoft.com/office/officeart/2005/8/layout/lProcess2"/>
    <dgm:cxn modelId="{A7B826D7-6567-4BF5-9D96-D5757431D029}" type="presParOf" srcId="{84C3D575-4379-4B46-B484-E0A57EDB1A4D}" destId="{6034D8D3-ED13-437E-BEB6-7507BF61971C}" srcOrd="1" destOrd="0" presId="urn:microsoft.com/office/officeart/2005/8/layout/lProcess2"/>
    <dgm:cxn modelId="{04CB3791-7F6B-428F-8A0E-1FAEBEE2121D}" type="presParOf" srcId="{84C3D575-4379-4B46-B484-E0A57EDB1A4D}" destId="{51A984F9-05C2-4B8C-8EB9-F3CE2FD9835C}" srcOrd="2" destOrd="0" presId="urn:microsoft.com/office/officeart/2005/8/layout/lProcess2"/>
    <dgm:cxn modelId="{32320937-22FA-456A-ABAD-638E0F690701}" type="presParOf" srcId="{84C3D575-4379-4B46-B484-E0A57EDB1A4D}" destId="{B8E9E88E-AE6A-4B35-B9C5-C97A371CE536}" srcOrd="3" destOrd="0" presId="urn:microsoft.com/office/officeart/2005/8/layout/lProcess2"/>
    <dgm:cxn modelId="{9E827DB9-B0E4-41DA-92F9-7B99B477F405}" type="presParOf" srcId="{84C3D575-4379-4B46-B484-E0A57EDB1A4D}" destId="{76B30722-9783-4ADF-B540-7A883CDEF7B8}" srcOrd="4" destOrd="0" presId="urn:microsoft.com/office/officeart/2005/8/layout/lProcess2"/>
    <dgm:cxn modelId="{C9EE255F-D6D3-4B80-8F9A-B3AF42DCB259}" type="presParOf" srcId="{84C3D575-4379-4B46-B484-E0A57EDB1A4D}" destId="{CCE03811-8A87-4F94-80CA-7D21DFB275AF}" srcOrd="5" destOrd="0" presId="urn:microsoft.com/office/officeart/2005/8/layout/lProcess2"/>
    <dgm:cxn modelId="{B23F0647-180D-4F2F-930A-886179989ECC}" type="presParOf" srcId="{84C3D575-4379-4B46-B484-E0A57EDB1A4D}" destId="{C01AF3DA-7382-4930-A0E6-EED8E2984DB0}" srcOrd="6" destOrd="0" presId="urn:microsoft.com/office/officeart/2005/8/layout/lProcess2"/>
    <dgm:cxn modelId="{DB8727B2-4E89-4095-B65B-E21BED96A20F}" type="presParOf" srcId="{84C3D575-4379-4B46-B484-E0A57EDB1A4D}" destId="{81591CFC-0682-406A-844B-DC09AB62D308}" srcOrd="7" destOrd="0" presId="urn:microsoft.com/office/officeart/2005/8/layout/lProcess2"/>
    <dgm:cxn modelId="{D50BE407-1B3D-4561-A0FA-9649CE2E8D7B}" type="presParOf" srcId="{84C3D575-4379-4B46-B484-E0A57EDB1A4D}" destId="{7174EEBE-F299-461D-9F66-39F9C346C76B}" srcOrd="8" destOrd="0" presId="urn:microsoft.com/office/officeart/2005/8/layout/lProcess2"/>
    <dgm:cxn modelId="{BE131875-F437-4D07-B28A-5F130E8BD42F}" type="presParOf" srcId="{84C3D575-4379-4B46-B484-E0A57EDB1A4D}" destId="{6E326AA1-AEF7-4DCE-90D0-1F4482E94BFD}" srcOrd="9" destOrd="0" presId="urn:microsoft.com/office/officeart/2005/8/layout/lProcess2"/>
    <dgm:cxn modelId="{BE90EB7A-37A1-4AC1-917E-B5B6C6CEDBFE}" type="presParOf" srcId="{84C3D575-4379-4B46-B484-E0A57EDB1A4D}" destId="{ED51A61B-7339-4A29-8A93-F6D074B78F48}" srcOrd="10" destOrd="0" presId="urn:microsoft.com/office/officeart/2005/8/layout/lProcess2"/>
    <dgm:cxn modelId="{6E83478D-EBF5-4BF4-A0DF-F6662D55356F}" type="presParOf" srcId="{84C3D575-4379-4B46-B484-E0A57EDB1A4D}" destId="{A176EEEE-8947-4663-9049-66AC7406C623}" srcOrd="11" destOrd="0" presId="urn:microsoft.com/office/officeart/2005/8/layout/lProcess2"/>
    <dgm:cxn modelId="{E3FBD1F3-0E28-426C-AD1D-5A09148E3812}" type="presParOf" srcId="{84C3D575-4379-4B46-B484-E0A57EDB1A4D}" destId="{A42DE171-7D69-412D-BDAF-C8209420E299}" srcOrd="12" destOrd="0" presId="urn:microsoft.com/office/officeart/2005/8/layout/lProcess2"/>
    <dgm:cxn modelId="{747D0AEF-623A-4C75-80EA-A54FED6876A1}" type="presParOf" srcId="{88417F0E-B173-4597-A856-5ECEF7CEE064}" destId="{0424314E-0A5F-43F7-A237-C6ED4DFBEFC7}" srcOrd="1" destOrd="0" presId="urn:microsoft.com/office/officeart/2005/8/layout/lProcess2"/>
    <dgm:cxn modelId="{04489FA4-03D7-42E8-A5E6-C0212A40060D}" type="presParOf" srcId="{88417F0E-B173-4597-A856-5ECEF7CEE064}" destId="{434567C5-BDE0-4F73-BDE3-A75986128818}" srcOrd="2" destOrd="0" presId="urn:microsoft.com/office/officeart/2005/8/layout/lProcess2"/>
    <dgm:cxn modelId="{F35613B2-7760-46A3-A576-15B53EF8B38E}" type="presParOf" srcId="{434567C5-BDE0-4F73-BDE3-A75986128818}" destId="{1F2E431E-CCD3-4395-BB79-C2DE19EBF8B4}" srcOrd="0" destOrd="0" presId="urn:microsoft.com/office/officeart/2005/8/layout/lProcess2"/>
    <dgm:cxn modelId="{A385B4DA-22DD-4913-A8D4-AC9CCA21F1CF}" type="presParOf" srcId="{434567C5-BDE0-4F73-BDE3-A75986128818}" destId="{DBAD8BA9-AC78-4D00-8768-5730DA2D5AE4}" srcOrd="1" destOrd="0" presId="urn:microsoft.com/office/officeart/2005/8/layout/lProcess2"/>
    <dgm:cxn modelId="{34EEE1B2-27B8-45CA-B4CB-5E10519B0E2F}" type="presParOf" srcId="{434567C5-BDE0-4F73-BDE3-A75986128818}" destId="{683D4C8D-C382-4F53-AFDF-90CE21B4D6B2}" srcOrd="2" destOrd="0" presId="urn:microsoft.com/office/officeart/2005/8/layout/lProcess2"/>
    <dgm:cxn modelId="{722AD828-FE9A-4C80-A0C3-36E2A9337ADB}" type="presParOf" srcId="{683D4C8D-C382-4F53-AFDF-90CE21B4D6B2}" destId="{2995CBEB-C228-4E7D-873C-5ED21E145A01}" srcOrd="0" destOrd="0" presId="urn:microsoft.com/office/officeart/2005/8/layout/lProcess2"/>
    <dgm:cxn modelId="{DD28D414-F73B-4E57-B90C-F1917DAE1BCC}" type="presParOf" srcId="{2995CBEB-C228-4E7D-873C-5ED21E145A01}" destId="{A7AEB2E3-96CF-44B1-A669-960D2CECEA0B}" srcOrd="0" destOrd="0" presId="urn:microsoft.com/office/officeart/2005/8/layout/lProcess2"/>
    <dgm:cxn modelId="{96E9C5FE-3515-4F14-892E-50F35459337C}" type="presParOf" srcId="{2995CBEB-C228-4E7D-873C-5ED21E145A01}" destId="{ABDFEB80-2F24-4336-A41C-4C3D9C261073}" srcOrd="1" destOrd="0" presId="urn:microsoft.com/office/officeart/2005/8/layout/lProcess2"/>
    <dgm:cxn modelId="{C0049706-8102-46FB-AF49-C3300D933CA5}" type="presParOf" srcId="{2995CBEB-C228-4E7D-873C-5ED21E145A01}" destId="{4D11A2CC-B537-4C13-A31E-9A509355BCDF}" srcOrd="2" destOrd="0" presId="urn:microsoft.com/office/officeart/2005/8/layout/lProcess2"/>
    <dgm:cxn modelId="{3413621A-419E-46B9-8FE1-8F10267E6D5B}" type="presParOf" srcId="{2995CBEB-C228-4E7D-873C-5ED21E145A01}" destId="{C7DD52AD-8113-43E8-99FE-C86BA89C4D6D}" srcOrd="3" destOrd="0" presId="urn:microsoft.com/office/officeart/2005/8/layout/lProcess2"/>
    <dgm:cxn modelId="{B0489837-6D29-490D-91C0-A2EE21508732}" type="presParOf" srcId="{2995CBEB-C228-4E7D-873C-5ED21E145A01}" destId="{588076DA-9516-4126-8B22-0E2EA6FCB938}" srcOrd="4" destOrd="0" presId="urn:microsoft.com/office/officeart/2005/8/layout/lProcess2"/>
    <dgm:cxn modelId="{5602EEAA-44EC-48CE-84F0-A1BFFB662296}" type="presParOf" srcId="{88417F0E-B173-4597-A856-5ECEF7CEE064}" destId="{AE1AC329-DF71-4292-A175-83486F73BF75}" srcOrd="3" destOrd="0" presId="urn:microsoft.com/office/officeart/2005/8/layout/lProcess2"/>
    <dgm:cxn modelId="{194CC1D0-5BD7-4BEE-B488-A2658DA2C704}" type="presParOf" srcId="{88417F0E-B173-4597-A856-5ECEF7CEE064}" destId="{8FCB7857-1A6D-4518-A11C-023EAD7862A7}" srcOrd="4" destOrd="0" presId="urn:microsoft.com/office/officeart/2005/8/layout/lProcess2"/>
    <dgm:cxn modelId="{128A95C4-9E72-4D47-B465-2DBEA4EA932F}" type="presParOf" srcId="{8FCB7857-1A6D-4518-A11C-023EAD7862A7}" destId="{632D8F1F-F615-4643-9EC9-B8F13758C411}" srcOrd="0" destOrd="0" presId="urn:microsoft.com/office/officeart/2005/8/layout/lProcess2"/>
    <dgm:cxn modelId="{00CE2B39-F354-4BF1-AD14-3C112CEFB447}" type="presParOf" srcId="{8FCB7857-1A6D-4518-A11C-023EAD7862A7}" destId="{A8921616-52CF-4AA9-8CEA-7BC384D5CE01}" srcOrd="1" destOrd="0" presId="urn:microsoft.com/office/officeart/2005/8/layout/lProcess2"/>
    <dgm:cxn modelId="{E07DACE1-F6DB-4F15-AEC7-CB7975C86619}" type="presParOf" srcId="{8FCB7857-1A6D-4518-A11C-023EAD7862A7}" destId="{9A5F9E21-1B98-4B13-AD7E-FE6BA490B87B}" srcOrd="2" destOrd="0" presId="urn:microsoft.com/office/officeart/2005/8/layout/lProcess2"/>
    <dgm:cxn modelId="{196B02A3-7F8C-44A6-A6FD-D521F8767B83}" type="presParOf" srcId="{9A5F9E21-1B98-4B13-AD7E-FE6BA490B87B}" destId="{A6A5C5F3-E68F-45AD-BC4F-2150F973A4ED}" srcOrd="0" destOrd="0" presId="urn:microsoft.com/office/officeart/2005/8/layout/lProcess2"/>
    <dgm:cxn modelId="{9028513B-0343-4827-B164-C8E7C1647692}" type="presParOf" srcId="{A6A5C5F3-E68F-45AD-BC4F-2150F973A4ED}" destId="{BD7C9AFC-DAFF-43AF-B689-B9186377ED6C}" srcOrd="0" destOrd="0" presId="urn:microsoft.com/office/officeart/2005/8/layout/lProcess2"/>
    <dgm:cxn modelId="{C1DD2D08-C46B-44BB-943A-241A4DC23A46}" type="presParOf" srcId="{A6A5C5F3-E68F-45AD-BC4F-2150F973A4ED}" destId="{EE5654DE-A605-4CD6-93F3-4F3FB7F32986}" srcOrd="1" destOrd="0" presId="urn:microsoft.com/office/officeart/2005/8/layout/lProcess2"/>
    <dgm:cxn modelId="{39059B12-C977-4494-BB65-FE20FA4B5220}" type="presParOf" srcId="{A6A5C5F3-E68F-45AD-BC4F-2150F973A4ED}" destId="{AFA58B44-22C7-4C97-8453-F9C5F2C663AE}"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10B564-816A-484E-AECC-3A9D4A3FEFF0}" type="doc">
      <dgm:prSet loTypeId="urn:microsoft.com/office/officeart/2005/8/layout/hierarchy1" loCatId="hierarchy" qsTypeId="urn:microsoft.com/office/officeart/2005/8/quickstyle/simple3" qsCatId="simple" csTypeId="urn:microsoft.com/office/officeart/2005/8/colors/accent6_3" csCatId="accent6" phldr="1"/>
      <dgm:spPr/>
      <dgm:t>
        <a:bodyPr/>
        <a:lstStyle/>
        <a:p>
          <a:endParaRPr lang="en-US"/>
        </a:p>
      </dgm:t>
    </dgm:pt>
    <dgm:pt modelId="{8DC980FC-CA16-44EA-B9D7-D0B18A535904}">
      <dgm:prSet custT="1"/>
      <dgm:spPr/>
      <dgm:t>
        <a:bodyPr/>
        <a:lstStyle/>
        <a:p>
          <a:r>
            <a:rPr lang="en-US" sz="2000" dirty="0"/>
            <a:t>‘Effective enforcement is important to </a:t>
          </a:r>
          <a:r>
            <a:rPr lang="en-US" sz="2400" b="1" dirty="0"/>
            <a:t>maintain public confidence </a:t>
          </a:r>
          <a:r>
            <a:rPr lang="en-US" sz="2000" dirty="0"/>
            <a:t>in the planning system. Enforcement action is </a:t>
          </a:r>
          <a:r>
            <a:rPr lang="en-US" sz="2400" b="1" dirty="0"/>
            <a:t>discretionary</a:t>
          </a:r>
          <a:r>
            <a:rPr lang="en-US" sz="2000" b="1" dirty="0"/>
            <a:t>, </a:t>
          </a:r>
          <a:r>
            <a:rPr lang="en-US" sz="2000" dirty="0"/>
            <a:t>and local planning authorities should </a:t>
          </a:r>
          <a:r>
            <a:rPr lang="en-US" sz="2400" b="1" dirty="0"/>
            <a:t>act proportionately</a:t>
          </a:r>
          <a:r>
            <a:rPr lang="en-US" sz="2000" b="1" dirty="0"/>
            <a:t> </a:t>
          </a:r>
          <a:r>
            <a:rPr lang="en-US" sz="2000" dirty="0"/>
            <a:t>in responding to suspected breaches of planning control</a:t>
          </a:r>
          <a:r>
            <a:rPr lang="en-US" sz="2000" dirty="0">
              <a:latin typeface="Bierstadt"/>
            </a:rPr>
            <a:t>.'</a:t>
          </a:r>
          <a:endParaRPr lang="en-GB" sz="2000" dirty="0"/>
        </a:p>
      </dgm:t>
    </dgm:pt>
    <dgm:pt modelId="{A02EBF8A-F597-4576-95D4-31E273D11A0D}" type="parTrans" cxnId="{27F2B9EB-9D08-43A9-A843-C22505900EF6}">
      <dgm:prSet/>
      <dgm:spPr/>
      <dgm:t>
        <a:bodyPr/>
        <a:lstStyle/>
        <a:p>
          <a:endParaRPr lang="en-GB"/>
        </a:p>
      </dgm:t>
    </dgm:pt>
    <dgm:pt modelId="{DFEF6A4F-768E-4EB1-BF9F-0EC2285EAB37}" type="sibTrans" cxnId="{27F2B9EB-9D08-43A9-A843-C22505900EF6}">
      <dgm:prSet/>
      <dgm:spPr/>
      <dgm:t>
        <a:bodyPr/>
        <a:lstStyle/>
        <a:p>
          <a:endParaRPr lang="en-GB"/>
        </a:p>
      </dgm:t>
    </dgm:pt>
    <dgm:pt modelId="{086A2220-06AD-496B-AE51-275C1686BFF2}" type="pres">
      <dgm:prSet presAssocID="{4010B564-816A-484E-AECC-3A9D4A3FEFF0}" presName="hierChild1" presStyleCnt="0">
        <dgm:presLayoutVars>
          <dgm:chPref val="1"/>
          <dgm:dir/>
          <dgm:animOne val="branch"/>
          <dgm:animLvl val="lvl"/>
          <dgm:resizeHandles/>
        </dgm:presLayoutVars>
      </dgm:prSet>
      <dgm:spPr/>
    </dgm:pt>
    <dgm:pt modelId="{D010EF2C-D753-4AFF-99B5-73FA5BB096FF}" type="pres">
      <dgm:prSet presAssocID="{8DC980FC-CA16-44EA-B9D7-D0B18A535904}" presName="hierRoot1" presStyleCnt="0"/>
      <dgm:spPr/>
    </dgm:pt>
    <dgm:pt modelId="{F9B99A82-0960-4E28-A206-721A3EF7A272}" type="pres">
      <dgm:prSet presAssocID="{8DC980FC-CA16-44EA-B9D7-D0B18A535904}" presName="composite" presStyleCnt="0"/>
      <dgm:spPr/>
    </dgm:pt>
    <dgm:pt modelId="{5CD06047-72EB-47C0-91C1-D0E9649155C5}" type="pres">
      <dgm:prSet presAssocID="{8DC980FC-CA16-44EA-B9D7-D0B18A535904}" presName="background" presStyleLbl="node0" presStyleIdx="0" presStyleCnt="1"/>
      <dgm:spPr/>
    </dgm:pt>
    <dgm:pt modelId="{FB4CE07B-5625-4C22-83C4-FF2F6C379842}" type="pres">
      <dgm:prSet presAssocID="{8DC980FC-CA16-44EA-B9D7-D0B18A535904}" presName="text" presStyleLbl="fgAcc0" presStyleIdx="0" presStyleCnt="1" custScaleY="100114" custLinFactNeighborX="-88" custLinFactNeighborY="-1565">
        <dgm:presLayoutVars>
          <dgm:chPref val="3"/>
        </dgm:presLayoutVars>
      </dgm:prSet>
      <dgm:spPr/>
    </dgm:pt>
    <dgm:pt modelId="{ADC901F0-890F-4967-BC51-6917E74E0A4C}" type="pres">
      <dgm:prSet presAssocID="{8DC980FC-CA16-44EA-B9D7-D0B18A535904}" presName="hierChild2" presStyleCnt="0"/>
      <dgm:spPr/>
    </dgm:pt>
  </dgm:ptLst>
  <dgm:cxnLst>
    <dgm:cxn modelId="{71F7342E-4450-4715-90EE-036DB356B08A}" type="presOf" srcId="{8DC980FC-CA16-44EA-B9D7-D0B18A535904}" destId="{FB4CE07B-5625-4C22-83C4-FF2F6C379842}" srcOrd="0" destOrd="0" presId="urn:microsoft.com/office/officeart/2005/8/layout/hierarchy1"/>
    <dgm:cxn modelId="{1ECD304F-6282-48D2-8B37-C0CD12D0DFDC}" type="presOf" srcId="{4010B564-816A-484E-AECC-3A9D4A3FEFF0}" destId="{086A2220-06AD-496B-AE51-275C1686BFF2}" srcOrd="0" destOrd="0" presId="urn:microsoft.com/office/officeart/2005/8/layout/hierarchy1"/>
    <dgm:cxn modelId="{27F2B9EB-9D08-43A9-A843-C22505900EF6}" srcId="{4010B564-816A-484E-AECC-3A9D4A3FEFF0}" destId="{8DC980FC-CA16-44EA-B9D7-D0B18A535904}" srcOrd="0" destOrd="0" parTransId="{A02EBF8A-F597-4576-95D4-31E273D11A0D}" sibTransId="{DFEF6A4F-768E-4EB1-BF9F-0EC2285EAB37}"/>
    <dgm:cxn modelId="{CEF2C054-FA61-42A3-BB77-68F92B0C299B}" type="presParOf" srcId="{086A2220-06AD-496B-AE51-275C1686BFF2}" destId="{D010EF2C-D753-4AFF-99B5-73FA5BB096FF}" srcOrd="0" destOrd="0" presId="urn:microsoft.com/office/officeart/2005/8/layout/hierarchy1"/>
    <dgm:cxn modelId="{DD1B7CB3-3492-45BA-9434-653B906C81A0}" type="presParOf" srcId="{D010EF2C-D753-4AFF-99B5-73FA5BB096FF}" destId="{F9B99A82-0960-4E28-A206-721A3EF7A272}" srcOrd="0" destOrd="0" presId="urn:microsoft.com/office/officeart/2005/8/layout/hierarchy1"/>
    <dgm:cxn modelId="{4E72CD82-4BCA-4DEB-8CB7-D14C627F325A}" type="presParOf" srcId="{F9B99A82-0960-4E28-A206-721A3EF7A272}" destId="{5CD06047-72EB-47C0-91C1-D0E9649155C5}" srcOrd="0" destOrd="0" presId="urn:microsoft.com/office/officeart/2005/8/layout/hierarchy1"/>
    <dgm:cxn modelId="{86FD8603-277C-4AA8-84A2-DF8BF11927A4}" type="presParOf" srcId="{F9B99A82-0960-4E28-A206-721A3EF7A272}" destId="{FB4CE07B-5625-4C22-83C4-FF2F6C379842}" srcOrd="1" destOrd="0" presId="urn:microsoft.com/office/officeart/2005/8/layout/hierarchy1"/>
    <dgm:cxn modelId="{69EA82CE-5439-4445-9C5E-F293F067574B}" type="presParOf" srcId="{D010EF2C-D753-4AFF-99B5-73FA5BB096FF}" destId="{ADC901F0-890F-4967-BC51-6917E74E0A4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4010B564-816A-484E-AECC-3A9D4A3FEFF0}" type="doc">
      <dgm:prSet loTypeId="urn:microsoft.com/office/officeart/2005/8/layout/hierarchy1" loCatId="hierarchy" qsTypeId="urn:microsoft.com/office/officeart/2005/8/quickstyle/simple3" qsCatId="simple" csTypeId="urn:microsoft.com/office/officeart/2005/8/colors/accent6_3" csCatId="accent6" phldr="1"/>
      <dgm:spPr/>
      <dgm:t>
        <a:bodyPr/>
        <a:lstStyle/>
        <a:p>
          <a:endParaRPr lang="en-US"/>
        </a:p>
      </dgm:t>
    </dgm:pt>
    <dgm:pt modelId="{80A53A25-072A-4B6A-81AE-A8E4AEA27628}">
      <dgm:prSet custT="1"/>
      <dgm:spPr/>
      <dgm:t>
        <a:bodyPr/>
        <a:lstStyle/>
        <a:p>
          <a:pPr rtl="0"/>
          <a:r>
            <a:rPr lang="en-US" sz="2000" dirty="0">
              <a:latin typeface="Bierstadt"/>
            </a:rPr>
            <a:t>‘[Local planning</a:t>
          </a:r>
          <a:r>
            <a:rPr lang="en-US" sz="2000" dirty="0"/>
            <a:t> </a:t>
          </a:r>
          <a:r>
            <a:rPr lang="en-US" sz="2000" dirty="0">
              <a:latin typeface="Bierstadt"/>
            </a:rPr>
            <a:t>authorities] </a:t>
          </a:r>
          <a:r>
            <a:rPr lang="en-US" sz="2000" dirty="0"/>
            <a:t>should consider </a:t>
          </a:r>
          <a:r>
            <a:rPr lang="en-US" sz="2400" b="1" dirty="0"/>
            <a:t>publishing a local enforcement plan</a:t>
          </a:r>
          <a:r>
            <a:rPr lang="en-US" sz="2400" dirty="0"/>
            <a:t> </a:t>
          </a:r>
          <a:r>
            <a:rPr lang="en-US" sz="2000" dirty="0"/>
            <a:t>to manage enforcement proactively, in a way that is appropriate to their area. This should set out how they will monitor the implementation of planning permissions, investigate alleged cases of </a:t>
          </a:r>
          <a:r>
            <a:rPr lang="en-US" sz="2000" dirty="0" err="1"/>
            <a:t>unauthorised</a:t>
          </a:r>
          <a:r>
            <a:rPr lang="en-US" sz="2000" dirty="0"/>
            <a:t> development and take action where it is appropriate to do so.’ </a:t>
          </a:r>
          <a:endParaRPr lang="en-GB" sz="2000" dirty="0"/>
        </a:p>
      </dgm:t>
    </dgm:pt>
    <dgm:pt modelId="{F2D7B858-CBF6-4CCE-88A0-EFD50D82516F}" type="parTrans" cxnId="{3F1A6977-0691-4BA6-A3F0-44F551BDFA56}">
      <dgm:prSet/>
      <dgm:spPr/>
      <dgm:t>
        <a:bodyPr/>
        <a:lstStyle/>
        <a:p>
          <a:endParaRPr lang="en-GB"/>
        </a:p>
      </dgm:t>
    </dgm:pt>
    <dgm:pt modelId="{37C4901C-FDC6-4BF2-8486-86C7655CE9B2}" type="sibTrans" cxnId="{3F1A6977-0691-4BA6-A3F0-44F551BDFA56}">
      <dgm:prSet/>
      <dgm:spPr/>
      <dgm:t>
        <a:bodyPr/>
        <a:lstStyle/>
        <a:p>
          <a:endParaRPr lang="en-GB"/>
        </a:p>
      </dgm:t>
    </dgm:pt>
    <dgm:pt modelId="{086A2220-06AD-496B-AE51-275C1686BFF2}" type="pres">
      <dgm:prSet presAssocID="{4010B564-816A-484E-AECC-3A9D4A3FEFF0}" presName="hierChild1" presStyleCnt="0">
        <dgm:presLayoutVars>
          <dgm:chPref val="1"/>
          <dgm:dir/>
          <dgm:animOne val="branch"/>
          <dgm:animLvl val="lvl"/>
          <dgm:resizeHandles/>
        </dgm:presLayoutVars>
      </dgm:prSet>
      <dgm:spPr/>
    </dgm:pt>
    <dgm:pt modelId="{91A57B1F-D3DF-4C6F-9C1B-22F3D2E43E67}" type="pres">
      <dgm:prSet presAssocID="{80A53A25-072A-4B6A-81AE-A8E4AEA27628}" presName="hierRoot1" presStyleCnt="0"/>
      <dgm:spPr/>
    </dgm:pt>
    <dgm:pt modelId="{29D4EE53-6E61-4A1A-857B-508DF9138266}" type="pres">
      <dgm:prSet presAssocID="{80A53A25-072A-4B6A-81AE-A8E4AEA27628}" presName="composite" presStyleCnt="0"/>
      <dgm:spPr/>
    </dgm:pt>
    <dgm:pt modelId="{FA919E0E-C262-4AF9-AA86-255FDF317916}" type="pres">
      <dgm:prSet presAssocID="{80A53A25-072A-4B6A-81AE-A8E4AEA27628}" presName="background" presStyleLbl="node0" presStyleIdx="0" presStyleCnt="1"/>
      <dgm:spPr/>
    </dgm:pt>
    <dgm:pt modelId="{3A7D71EC-1DF7-42C5-B389-AC564A974C13}" type="pres">
      <dgm:prSet presAssocID="{80A53A25-072A-4B6A-81AE-A8E4AEA27628}" presName="text" presStyleLbl="fgAcc0" presStyleIdx="0" presStyleCnt="1">
        <dgm:presLayoutVars>
          <dgm:chPref val="3"/>
        </dgm:presLayoutVars>
      </dgm:prSet>
      <dgm:spPr/>
    </dgm:pt>
    <dgm:pt modelId="{DF04CA59-2B50-41C3-8B3C-0C13FD62D306}" type="pres">
      <dgm:prSet presAssocID="{80A53A25-072A-4B6A-81AE-A8E4AEA27628}" presName="hierChild2" presStyleCnt="0"/>
      <dgm:spPr/>
    </dgm:pt>
  </dgm:ptLst>
  <dgm:cxnLst>
    <dgm:cxn modelId="{0CF1D91F-02F5-4B44-8D9C-A4EC9C0A1005}" type="presOf" srcId="{80A53A25-072A-4B6A-81AE-A8E4AEA27628}" destId="{3A7D71EC-1DF7-42C5-B389-AC564A974C13}" srcOrd="0" destOrd="0" presId="urn:microsoft.com/office/officeart/2005/8/layout/hierarchy1"/>
    <dgm:cxn modelId="{1ECD304F-6282-48D2-8B37-C0CD12D0DFDC}" type="presOf" srcId="{4010B564-816A-484E-AECC-3A9D4A3FEFF0}" destId="{086A2220-06AD-496B-AE51-275C1686BFF2}" srcOrd="0" destOrd="0" presId="urn:microsoft.com/office/officeart/2005/8/layout/hierarchy1"/>
    <dgm:cxn modelId="{3F1A6977-0691-4BA6-A3F0-44F551BDFA56}" srcId="{4010B564-816A-484E-AECC-3A9D4A3FEFF0}" destId="{80A53A25-072A-4B6A-81AE-A8E4AEA27628}" srcOrd="0" destOrd="0" parTransId="{F2D7B858-CBF6-4CCE-88A0-EFD50D82516F}" sibTransId="{37C4901C-FDC6-4BF2-8486-86C7655CE9B2}"/>
    <dgm:cxn modelId="{015AC352-A79B-4274-8608-4391B54F9A6B}" type="presParOf" srcId="{086A2220-06AD-496B-AE51-275C1686BFF2}" destId="{91A57B1F-D3DF-4C6F-9C1B-22F3D2E43E67}" srcOrd="0" destOrd="0" presId="urn:microsoft.com/office/officeart/2005/8/layout/hierarchy1"/>
    <dgm:cxn modelId="{CBAFBD52-7375-4D6B-BD63-0CF5F0619EA0}" type="presParOf" srcId="{91A57B1F-D3DF-4C6F-9C1B-22F3D2E43E67}" destId="{29D4EE53-6E61-4A1A-857B-508DF9138266}" srcOrd="0" destOrd="0" presId="urn:microsoft.com/office/officeart/2005/8/layout/hierarchy1"/>
    <dgm:cxn modelId="{66197164-A18C-4F67-BA30-901F2D28B462}" type="presParOf" srcId="{29D4EE53-6E61-4A1A-857B-508DF9138266}" destId="{FA919E0E-C262-4AF9-AA86-255FDF317916}" srcOrd="0" destOrd="0" presId="urn:microsoft.com/office/officeart/2005/8/layout/hierarchy1"/>
    <dgm:cxn modelId="{E2392B1A-B171-490D-A75A-17A0F72E5D6B}" type="presParOf" srcId="{29D4EE53-6E61-4A1A-857B-508DF9138266}" destId="{3A7D71EC-1DF7-42C5-B389-AC564A974C13}" srcOrd="1" destOrd="0" presId="urn:microsoft.com/office/officeart/2005/8/layout/hierarchy1"/>
    <dgm:cxn modelId="{3639DCC1-F1B7-4489-BF16-60BF81D8ED9E}" type="presParOf" srcId="{91A57B1F-D3DF-4C6F-9C1B-22F3D2E43E67}" destId="{DF04CA59-2B50-41C3-8B3C-0C13FD62D30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C761DB5E-DFBE-43E1-8C62-FB6670A11D26}"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CA867FB7-4350-4EFA-A568-5252E60AF774}">
      <dgm:prSet/>
      <dgm:spPr/>
      <dgm:t>
        <a:bodyPr/>
        <a:lstStyle/>
        <a:p>
          <a:pPr>
            <a:lnSpc>
              <a:spcPct val="100000"/>
            </a:lnSpc>
          </a:pPr>
          <a:r>
            <a:rPr lang="en-US"/>
            <a:t>Prioritisation of cases</a:t>
          </a:r>
        </a:p>
      </dgm:t>
    </dgm:pt>
    <dgm:pt modelId="{69B2EF83-B4AF-4363-A38A-89D25999DD80}" type="parTrans" cxnId="{4B125CFA-F340-4564-982A-8FB2C4935DF7}">
      <dgm:prSet/>
      <dgm:spPr/>
      <dgm:t>
        <a:bodyPr/>
        <a:lstStyle/>
        <a:p>
          <a:endParaRPr lang="en-US"/>
        </a:p>
      </dgm:t>
    </dgm:pt>
    <dgm:pt modelId="{A0858E4E-093C-4E5C-AABE-B348EB5785C2}" type="sibTrans" cxnId="{4B125CFA-F340-4564-982A-8FB2C4935DF7}">
      <dgm:prSet/>
      <dgm:spPr/>
      <dgm:t>
        <a:bodyPr/>
        <a:lstStyle/>
        <a:p>
          <a:endParaRPr lang="en-US"/>
        </a:p>
      </dgm:t>
    </dgm:pt>
    <dgm:pt modelId="{CE5E45E1-0102-4A70-9366-CE76EE6D4426}">
      <dgm:prSet/>
      <dgm:spPr/>
      <dgm:t>
        <a:bodyPr/>
        <a:lstStyle/>
        <a:p>
          <a:pPr>
            <a:lnSpc>
              <a:spcPct val="100000"/>
            </a:lnSpc>
          </a:pPr>
          <a:r>
            <a:rPr lang="en-US"/>
            <a:t>Performance Standards</a:t>
          </a:r>
        </a:p>
      </dgm:t>
    </dgm:pt>
    <dgm:pt modelId="{609EEB19-9760-4D5B-80EB-D921AE1C67CA}" type="parTrans" cxnId="{FF175B10-F0F0-412E-A719-6D3B9D5C1DAF}">
      <dgm:prSet/>
      <dgm:spPr/>
      <dgm:t>
        <a:bodyPr/>
        <a:lstStyle/>
        <a:p>
          <a:endParaRPr lang="en-US"/>
        </a:p>
      </dgm:t>
    </dgm:pt>
    <dgm:pt modelId="{05AF66CC-8421-468F-9788-2C220D0623C4}" type="sibTrans" cxnId="{FF175B10-F0F0-412E-A719-6D3B9D5C1DAF}">
      <dgm:prSet/>
      <dgm:spPr/>
      <dgm:t>
        <a:bodyPr/>
        <a:lstStyle/>
        <a:p>
          <a:endParaRPr lang="en-US"/>
        </a:p>
      </dgm:t>
    </dgm:pt>
    <dgm:pt modelId="{B056FF50-ED25-46D2-8C1A-A08F31F32A8C}">
      <dgm:prSet/>
      <dgm:spPr/>
      <dgm:t>
        <a:bodyPr/>
        <a:lstStyle/>
        <a:p>
          <a:pPr>
            <a:lnSpc>
              <a:spcPct val="100000"/>
            </a:lnSpc>
          </a:pPr>
          <a:r>
            <a:rPr lang="en-US" dirty="0"/>
            <a:t>Case Review</a:t>
          </a:r>
        </a:p>
      </dgm:t>
    </dgm:pt>
    <dgm:pt modelId="{8EA9E2FA-74F3-4DE2-9E62-850163A87796}" type="parTrans" cxnId="{5C072BA2-BED0-4F94-B938-2AE366F2CD55}">
      <dgm:prSet/>
      <dgm:spPr/>
      <dgm:t>
        <a:bodyPr/>
        <a:lstStyle/>
        <a:p>
          <a:endParaRPr lang="en-US"/>
        </a:p>
      </dgm:t>
    </dgm:pt>
    <dgm:pt modelId="{CA420ADF-86EC-41F4-9DC2-9CF8CBA4CA2B}" type="sibTrans" cxnId="{5C072BA2-BED0-4F94-B938-2AE366F2CD55}">
      <dgm:prSet/>
      <dgm:spPr/>
      <dgm:t>
        <a:bodyPr/>
        <a:lstStyle/>
        <a:p>
          <a:endParaRPr lang="en-US"/>
        </a:p>
      </dgm:t>
    </dgm:pt>
    <dgm:pt modelId="{621D4DE7-B9C1-4294-8186-A22C9D10762E}">
      <dgm:prSet/>
      <dgm:spPr/>
      <dgm:t>
        <a:bodyPr/>
        <a:lstStyle/>
        <a:p>
          <a:pPr>
            <a:lnSpc>
              <a:spcPct val="100000"/>
            </a:lnSpc>
          </a:pPr>
          <a:r>
            <a:rPr lang="en-US"/>
            <a:t>Pro Active role</a:t>
          </a:r>
        </a:p>
      </dgm:t>
    </dgm:pt>
    <dgm:pt modelId="{A6B8334F-94D5-47DE-81B9-768DF61C1603}" type="parTrans" cxnId="{1EA8B322-950F-4D86-99B5-23F2615DD277}">
      <dgm:prSet/>
      <dgm:spPr/>
      <dgm:t>
        <a:bodyPr/>
        <a:lstStyle/>
        <a:p>
          <a:endParaRPr lang="en-US"/>
        </a:p>
      </dgm:t>
    </dgm:pt>
    <dgm:pt modelId="{DFA55EF0-3404-4350-BAC8-22181AC4CA6C}" type="sibTrans" cxnId="{1EA8B322-950F-4D86-99B5-23F2615DD277}">
      <dgm:prSet/>
      <dgm:spPr/>
      <dgm:t>
        <a:bodyPr/>
        <a:lstStyle/>
        <a:p>
          <a:endParaRPr lang="en-US"/>
        </a:p>
      </dgm:t>
    </dgm:pt>
    <dgm:pt modelId="{3B05FC88-CAD9-4B5E-AF6C-FEAB88E7BA85}">
      <dgm:prSet/>
      <dgm:spPr/>
      <dgm:t>
        <a:bodyPr/>
        <a:lstStyle/>
        <a:p>
          <a:pPr>
            <a:lnSpc>
              <a:spcPct val="100000"/>
            </a:lnSpc>
          </a:pPr>
          <a:r>
            <a:rPr lang="en-US"/>
            <a:t>Review process</a:t>
          </a:r>
        </a:p>
      </dgm:t>
    </dgm:pt>
    <dgm:pt modelId="{347106C8-6FD1-45FF-B58D-6091E195AABD}" type="parTrans" cxnId="{6DD3D65D-A365-45B1-9B9A-E67746E3B55B}">
      <dgm:prSet/>
      <dgm:spPr/>
      <dgm:t>
        <a:bodyPr/>
        <a:lstStyle/>
        <a:p>
          <a:endParaRPr lang="en-US"/>
        </a:p>
      </dgm:t>
    </dgm:pt>
    <dgm:pt modelId="{78024D6B-7119-45A5-AA87-5A51FD64C61D}" type="sibTrans" cxnId="{6DD3D65D-A365-45B1-9B9A-E67746E3B55B}">
      <dgm:prSet/>
      <dgm:spPr/>
      <dgm:t>
        <a:bodyPr/>
        <a:lstStyle/>
        <a:p>
          <a:endParaRPr lang="en-US"/>
        </a:p>
      </dgm:t>
    </dgm:pt>
    <dgm:pt modelId="{C6C9BFB0-F38F-4F95-86FB-1B501BBB7C72}">
      <dgm:prSet/>
      <dgm:spPr/>
      <dgm:t>
        <a:bodyPr/>
        <a:lstStyle/>
        <a:p>
          <a:pPr>
            <a:lnSpc>
              <a:spcPct val="100000"/>
            </a:lnSpc>
          </a:pPr>
          <a:r>
            <a:rPr lang="en-US"/>
            <a:t>Celebrate successes</a:t>
          </a:r>
        </a:p>
      </dgm:t>
    </dgm:pt>
    <dgm:pt modelId="{96080A09-39F9-47E0-843D-E571896FAF90}" type="parTrans" cxnId="{51D323AE-573A-4593-8A12-6857DDA18404}">
      <dgm:prSet/>
      <dgm:spPr/>
      <dgm:t>
        <a:bodyPr/>
        <a:lstStyle/>
        <a:p>
          <a:endParaRPr lang="en-US"/>
        </a:p>
      </dgm:t>
    </dgm:pt>
    <dgm:pt modelId="{DE526D70-3658-418D-BE69-A75CDAFBBF1F}" type="sibTrans" cxnId="{51D323AE-573A-4593-8A12-6857DDA18404}">
      <dgm:prSet/>
      <dgm:spPr/>
      <dgm:t>
        <a:bodyPr/>
        <a:lstStyle/>
        <a:p>
          <a:endParaRPr lang="en-US"/>
        </a:p>
      </dgm:t>
    </dgm:pt>
    <dgm:pt modelId="{F84B5BEE-77C9-4AE9-8FFA-54160505C59D}">
      <dgm:prSet/>
      <dgm:spPr/>
      <dgm:t>
        <a:bodyPr/>
        <a:lstStyle/>
        <a:p>
          <a:pPr>
            <a:lnSpc>
              <a:spcPct val="100000"/>
            </a:lnSpc>
          </a:pPr>
          <a:r>
            <a:rPr lang="en-US"/>
            <a:t>Case Reviews</a:t>
          </a:r>
        </a:p>
      </dgm:t>
    </dgm:pt>
    <dgm:pt modelId="{AD6477FD-5991-4A8E-9979-74E1349278DB}" type="parTrans" cxnId="{0BBFDC1A-271D-4A4F-8418-E0906296D1DF}">
      <dgm:prSet/>
      <dgm:spPr/>
      <dgm:t>
        <a:bodyPr/>
        <a:lstStyle/>
        <a:p>
          <a:endParaRPr lang="en-US"/>
        </a:p>
      </dgm:t>
    </dgm:pt>
    <dgm:pt modelId="{938A630F-75F1-4A63-B8DD-B85E520B9FC4}" type="sibTrans" cxnId="{0BBFDC1A-271D-4A4F-8418-E0906296D1DF}">
      <dgm:prSet/>
      <dgm:spPr/>
      <dgm:t>
        <a:bodyPr/>
        <a:lstStyle/>
        <a:p>
          <a:endParaRPr lang="en-US"/>
        </a:p>
      </dgm:t>
    </dgm:pt>
    <dgm:pt modelId="{D605F416-F6F8-4B18-B1D7-93B224E672AA}">
      <dgm:prSet/>
      <dgm:spPr/>
      <dgm:t>
        <a:bodyPr/>
        <a:lstStyle/>
        <a:p>
          <a:pPr>
            <a:lnSpc>
              <a:spcPct val="100000"/>
            </a:lnSpc>
          </a:pPr>
          <a:r>
            <a:rPr lang="en-US"/>
            <a:t>Every 2/3 years</a:t>
          </a:r>
        </a:p>
      </dgm:t>
    </dgm:pt>
    <dgm:pt modelId="{9A8C1698-9D13-4BAC-B066-F33EF0EF52F2}" type="parTrans" cxnId="{25778D46-230E-470D-AB09-CAAC89850AE4}">
      <dgm:prSet/>
      <dgm:spPr/>
      <dgm:t>
        <a:bodyPr/>
        <a:lstStyle/>
        <a:p>
          <a:endParaRPr lang="en-US"/>
        </a:p>
      </dgm:t>
    </dgm:pt>
    <dgm:pt modelId="{431685CA-4041-4E29-8D46-DC185A2B9545}" type="sibTrans" cxnId="{25778D46-230E-470D-AB09-CAAC89850AE4}">
      <dgm:prSet/>
      <dgm:spPr/>
      <dgm:t>
        <a:bodyPr/>
        <a:lstStyle/>
        <a:p>
          <a:endParaRPr lang="en-US"/>
        </a:p>
      </dgm:t>
    </dgm:pt>
    <dgm:pt modelId="{E1EADF18-04F1-4FD7-88A9-343579B2A504}">
      <dgm:prSet/>
      <dgm:spPr/>
      <dgm:t>
        <a:bodyPr/>
        <a:lstStyle/>
        <a:p>
          <a:pPr>
            <a:lnSpc>
              <a:spcPct val="100000"/>
            </a:lnSpc>
          </a:pPr>
          <a:r>
            <a:rPr lang="en-US"/>
            <a:t>Involve Councillors</a:t>
          </a:r>
        </a:p>
      </dgm:t>
    </dgm:pt>
    <dgm:pt modelId="{1FC22BBE-C630-4927-9F1C-2270DB4825E1}" type="parTrans" cxnId="{E4E1AF8B-0A28-48B1-BB6D-A9EB0D74FFF7}">
      <dgm:prSet/>
      <dgm:spPr/>
      <dgm:t>
        <a:bodyPr/>
        <a:lstStyle/>
        <a:p>
          <a:endParaRPr lang="en-US"/>
        </a:p>
      </dgm:t>
    </dgm:pt>
    <dgm:pt modelId="{BF628F20-A38C-47E2-B3CB-2E381CBBF0B6}" type="sibTrans" cxnId="{E4E1AF8B-0A28-48B1-BB6D-A9EB0D74FFF7}">
      <dgm:prSet/>
      <dgm:spPr/>
      <dgm:t>
        <a:bodyPr/>
        <a:lstStyle/>
        <a:p>
          <a:endParaRPr lang="en-US"/>
        </a:p>
      </dgm:t>
    </dgm:pt>
    <dgm:pt modelId="{40DC0F95-96D0-4A14-B4B8-2A01F516C6C4}" type="pres">
      <dgm:prSet presAssocID="{C761DB5E-DFBE-43E1-8C62-FB6670A11D26}" presName="root" presStyleCnt="0">
        <dgm:presLayoutVars>
          <dgm:dir/>
          <dgm:resizeHandles val="exact"/>
        </dgm:presLayoutVars>
      </dgm:prSet>
      <dgm:spPr/>
    </dgm:pt>
    <dgm:pt modelId="{65FBE6E7-68E6-4816-9794-98E6EF040DD2}" type="pres">
      <dgm:prSet presAssocID="{CA867FB7-4350-4EFA-A568-5252E60AF774}" presName="compNode" presStyleCnt="0"/>
      <dgm:spPr/>
    </dgm:pt>
    <dgm:pt modelId="{EA36E43A-CA3A-4277-8196-AE4461C0B2F4}" type="pres">
      <dgm:prSet presAssocID="{CA867FB7-4350-4EFA-A568-5252E60AF774}" presName="bgRect" presStyleLbl="bgShp" presStyleIdx="0" presStyleCnt="5"/>
      <dgm:spPr/>
    </dgm:pt>
    <dgm:pt modelId="{13FB33F2-12B2-4DA0-A4C5-E0DE0F8FABC1}" type="pres">
      <dgm:prSet presAssocID="{CA867FB7-4350-4EFA-A568-5252E60AF77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C95FC802-505A-48E6-8986-DEC8BF4130C0}" type="pres">
      <dgm:prSet presAssocID="{CA867FB7-4350-4EFA-A568-5252E60AF774}" presName="spaceRect" presStyleCnt="0"/>
      <dgm:spPr/>
    </dgm:pt>
    <dgm:pt modelId="{EFDB854E-A4A1-481B-8D79-87F39794CA5F}" type="pres">
      <dgm:prSet presAssocID="{CA867FB7-4350-4EFA-A568-5252E60AF774}" presName="parTx" presStyleLbl="revTx" presStyleIdx="0" presStyleCnt="6">
        <dgm:presLayoutVars>
          <dgm:chMax val="0"/>
          <dgm:chPref val="0"/>
        </dgm:presLayoutVars>
      </dgm:prSet>
      <dgm:spPr/>
    </dgm:pt>
    <dgm:pt modelId="{3AC881CC-87EA-415F-BB2F-5DAC1E7F7AF9}" type="pres">
      <dgm:prSet presAssocID="{A0858E4E-093C-4E5C-AABE-B348EB5785C2}" presName="sibTrans" presStyleCnt="0"/>
      <dgm:spPr/>
    </dgm:pt>
    <dgm:pt modelId="{950BBAE1-CC15-42B8-82C2-A76F3E597521}" type="pres">
      <dgm:prSet presAssocID="{CE5E45E1-0102-4A70-9366-CE76EE6D4426}" presName="compNode" presStyleCnt="0"/>
      <dgm:spPr/>
    </dgm:pt>
    <dgm:pt modelId="{4042C7CF-481A-4016-9E78-ED40AD9D99C9}" type="pres">
      <dgm:prSet presAssocID="{CE5E45E1-0102-4A70-9366-CE76EE6D4426}" presName="bgRect" presStyleLbl="bgShp" presStyleIdx="1" presStyleCnt="5"/>
      <dgm:spPr/>
    </dgm:pt>
    <dgm:pt modelId="{CA1489B0-A288-4FE7-B899-C4BCEF638AD1}" type="pres">
      <dgm:prSet presAssocID="{CE5E45E1-0102-4A70-9366-CE76EE6D442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CE1666DD-0274-4302-9D36-67CD9C6ECDC4}" type="pres">
      <dgm:prSet presAssocID="{CE5E45E1-0102-4A70-9366-CE76EE6D4426}" presName="spaceRect" presStyleCnt="0"/>
      <dgm:spPr/>
    </dgm:pt>
    <dgm:pt modelId="{1027192B-B9FA-40E6-BD0E-CA01129494A9}" type="pres">
      <dgm:prSet presAssocID="{CE5E45E1-0102-4A70-9366-CE76EE6D4426}" presName="parTx" presStyleLbl="revTx" presStyleIdx="1" presStyleCnt="6">
        <dgm:presLayoutVars>
          <dgm:chMax val="0"/>
          <dgm:chPref val="0"/>
        </dgm:presLayoutVars>
      </dgm:prSet>
      <dgm:spPr/>
    </dgm:pt>
    <dgm:pt modelId="{04449C69-70EA-4946-A86D-CE833AC05CC5}" type="pres">
      <dgm:prSet presAssocID="{05AF66CC-8421-468F-9788-2C220D0623C4}" presName="sibTrans" presStyleCnt="0"/>
      <dgm:spPr/>
    </dgm:pt>
    <dgm:pt modelId="{4CC823F7-749A-44A1-B011-E6469A99B500}" type="pres">
      <dgm:prSet presAssocID="{B056FF50-ED25-46D2-8C1A-A08F31F32A8C}" presName="compNode" presStyleCnt="0"/>
      <dgm:spPr/>
    </dgm:pt>
    <dgm:pt modelId="{0D019268-0FF4-447F-8C24-BF29016D4B09}" type="pres">
      <dgm:prSet presAssocID="{B056FF50-ED25-46D2-8C1A-A08F31F32A8C}" presName="bgRect" presStyleLbl="bgShp" presStyleIdx="2" presStyleCnt="5"/>
      <dgm:spPr/>
    </dgm:pt>
    <dgm:pt modelId="{73B13EFF-545D-4504-B2D8-D9DCB03F62F0}" type="pres">
      <dgm:prSet presAssocID="{B056FF50-ED25-46D2-8C1A-A08F31F32A8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gnifying glass"/>
        </a:ext>
      </dgm:extLst>
    </dgm:pt>
    <dgm:pt modelId="{93C1E793-5E0D-487F-BD96-6C484C2F693E}" type="pres">
      <dgm:prSet presAssocID="{B056FF50-ED25-46D2-8C1A-A08F31F32A8C}" presName="spaceRect" presStyleCnt="0"/>
      <dgm:spPr/>
    </dgm:pt>
    <dgm:pt modelId="{563ED588-10ED-48DB-870A-96C021EC4AF7}" type="pres">
      <dgm:prSet presAssocID="{B056FF50-ED25-46D2-8C1A-A08F31F32A8C}" presName="parTx" presStyleLbl="revTx" presStyleIdx="2" presStyleCnt="6">
        <dgm:presLayoutVars>
          <dgm:chMax val="0"/>
          <dgm:chPref val="0"/>
        </dgm:presLayoutVars>
      </dgm:prSet>
      <dgm:spPr/>
    </dgm:pt>
    <dgm:pt modelId="{EA3D218C-86E4-43C0-8EB5-2FA922548D93}" type="pres">
      <dgm:prSet presAssocID="{CA420ADF-86EC-41F4-9DC2-9CF8CBA4CA2B}" presName="sibTrans" presStyleCnt="0"/>
      <dgm:spPr/>
    </dgm:pt>
    <dgm:pt modelId="{80712081-ED53-4337-8B01-A10488C24D3D}" type="pres">
      <dgm:prSet presAssocID="{621D4DE7-B9C1-4294-8186-A22C9D10762E}" presName="compNode" presStyleCnt="0"/>
      <dgm:spPr/>
    </dgm:pt>
    <dgm:pt modelId="{EBFB846A-2FB7-4B69-84C1-8CAB83D65DCD}" type="pres">
      <dgm:prSet presAssocID="{621D4DE7-B9C1-4294-8186-A22C9D10762E}" presName="bgRect" presStyleLbl="bgShp" presStyleIdx="3" presStyleCnt="5"/>
      <dgm:spPr/>
    </dgm:pt>
    <dgm:pt modelId="{E9C2CE7E-F8A7-4717-AE49-1507CB9F6469}" type="pres">
      <dgm:prSet presAssocID="{621D4DE7-B9C1-4294-8186-A22C9D10762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humbs Up Sign"/>
        </a:ext>
      </dgm:extLst>
    </dgm:pt>
    <dgm:pt modelId="{C299DABF-EC15-4A59-A38B-4E9204FBCB8E}" type="pres">
      <dgm:prSet presAssocID="{621D4DE7-B9C1-4294-8186-A22C9D10762E}" presName="spaceRect" presStyleCnt="0"/>
      <dgm:spPr/>
    </dgm:pt>
    <dgm:pt modelId="{CFBBA8F9-8714-434E-BD2D-CE705563A091}" type="pres">
      <dgm:prSet presAssocID="{621D4DE7-B9C1-4294-8186-A22C9D10762E}" presName="parTx" presStyleLbl="revTx" presStyleIdx="3" presStyleCnt="6">
        <dgm:presLayoutVars>
          <dgm:chMax val="0"/>
          <dgm:chPref val="0"/>
        </dgm:presLayoutVars>
      </dgm:prSet>
      <dgm:spPr/>
    </dgm:pt>
    <dgm:pt modelId="{1F8C6587-6DD0-41D9-8D07-2DCD44CE78E3}" type="pres">
      <dgm:prSet presAssocID="{DFA55EF0-3404-4350-BAC8-22181AC4CA6C}" presName="sibTrans" presStyleCnt="0"/>
      <dgm:spPr/>
    </dgm:pt>
    <dgm:pt modelId="{9EE49355-82BF-4606-A026-244E79B2EDF4}" type="pres">
      <dgm:prSet presAssocID="{3B05FC88-CAD9-4B5E-AF6C-FEAB88E7BA85}" presName="compNode" presStyleCnt="0"/>
      <dgm:spPr/>
    </dgm:pt>
    <dgm:pt modelId="{097E8DCE-E035-40D6-BA72-2240F18FEE04}" type="pres">
      <dgm:prSet presAssocID="{3B05FC88-CAD9-4B5E-AF6C-FEAB88E7BA85}" presName="bgRect" presStyleLbl="bgShp" presStyleIdx="4" presStyleCnt="5"/>
      <dgm:spPr/>
    </dgm:pt>
    <dgm:pt modelId="{180CB28D-5908-4724-83FF-9BE96A33647C}" type="pres">
      <dgm:prSet presAssocID="{3B05FC88-CAD9-4B5E-AF6C-FEAB88E7BA8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Ribbon"/>
        </a:ext>
      </dgm:extLst>
    </dgm:pt>
    <dgm:pt modelId="{400FF85B-F285-4F95-BE09-A3E05FA2660C}" type="pres">
      <dgm:prSet presAssocID="{3B05FC88-CAD9-4B5E-AF6C-FEAB88E7BA85}" presName="spaceRect" presStyleCnt="0"/>
      <dgm:spPr/>
    </dgm:pt>
    <dgm:pt modelId="{DC796833-2594-439B-A199-2627F4EDB90E}" type="pres">
      <dgm:prSet presAssocID="{3B05FC88-CAD9-4B5E-AF6C-FEAB88E7BA85}" presName="parTx" presStyleLbl="revTx" presStyleIdx="4" presStyleCnt="6">
        <dgm:presLayoutVars>
          <dgm:chMax val="0"/>
          <dgm:chPref val="0"/>
        </dgm:presLayoutVars>
      </dgm:prSet>
      <dgm:spPr/>
    </dgm:pt>
    <dgm:pt modelId="{1F716E35-5FDC-4FD9-94E5-8FB27EFBFB92}" type="pres">
      <dgm:prSet presAssocID="{3B05FC88-CAD9-4B5E-AF6C-FEAB88E7BA85}" presName="desTx" presStyleLbl="revTx" presStyleIdx="5" presStyleCnt="6">
        <dgm:presLayoutVars/>
      </dgm:prSet>
      <dgm:spPr/>
    </dgm:pt>
  </dgm:ptLst>
  <dgm:cxnLst>
    <dgm:cxn modelId="{10E7000D-D3FC-454A-A539-742E0F863641}" type="presOf" srcId="{F84B5BEE-77C9-4AE9-8FFA-54160505C59D}" destId="{1F716E35-5FDC-4FD9-94E5-8FB27EFBFB92}" srcOrd="0" destOrd="1" presId="urn:microsoft.com/office/officeart/2018/2/layout/IconVerticalSolidList"/>
    <dgm:cxn modelId="{FF175B10-F0F0-412E-A719-6D3B9D5C1DAF}" srcId="{C761DB5E-DFBE-43E1-8C62-FB6670A11D26}" destId="{CE5E45E1-0102-4A70-9366-CE76EE6D4426}" srcOrd="1" destOrd="0" parTransId="{609EEB19-9760-4D5B-80EB-D921AE1C67CA}" sibTransId="{05AF66CC-8421-468F-9788-2C220D0623C4}"/>
    <dgm:cxn modelId="{0BBFDC1A-271D-4A4F-8418-E0906296D1DF}" srcId="{3B05FC88-CAD9-4B5E-AF6C-FEAB88E7BA85}" destId="{F84B5BEE-77C9-4AE9-8FFA-54160505C59D}" srcOrd="1" destOrd="0" parTransId="{AD6477FD-5991-4A8E-9979-74E1349278DB}" sibTransId="{938A630F-75F1-4A63-B8DD-B85E520B9FC4}"/>
    <dgm:cxn modelId="{DBE99721-8ED3-45DA-8ADB-D0359336BE6F}" type="presOf" srcId="{C761DB5E-DFBE-43E1-8C62-FB6670A11D26}" destId="{40DC0F95-96D0-4A14-B4B8-2A01F516C6C4}" srcOrd="0" destOrd="0" presId="urn:microsoft.com/office/officeart/2018/2/layout/IconVerticalSolidList"/>
    <dgm:cxn modelId="{1EA8B322-950F-4D86-99B5-23F2615DD277}" srcId="{C761DB5E-DFBE-43E1-8C62-FB6670A11D26}" destId="{621D4DE7-B9C1-4294-8186-A22C9D10762E}" srcOrd="3" destOrd="0" parTransId="{A6B8334F-94D5-47DE-81B9-768DF61C1603}" sibTransId="{DFA55EF0-3404-4350-BAC8-22181AC4CA6C}"/>
    <dgm:cxn modelId="{6DD3D65D-A365-45B1-9B9A-E67746E3B55B}" srcId="{C761DB5E-DFBE-43E1-8C62-FB6670A11D26}" destId="{3B05FC88-CAD9-4B5E-AF6C-FEAB88E7BA85}" srcOrd="4" destOrd="0" parTransId="{347106C8-6FD1-45FF-B58D-6091E195AABD}" sibTransId="{78024D6B-7119-45A5-AA87-5A51FD64C61D}"/>
    <dgm:cxn modelId="{25778D46-230E-470D-AB09-CAAC89850AE4}" srcId="{3B05FC88-CAD9-4B5E-AF6C-FEAB88E7BA85}" destId="{D605F416-F6F8-4B18-B1D7-93B224E672AA}" srcOrd="2" destOrd="0" parTransId="{9A8C1698-9D13-4BAC-B066-F33EF0EF52F2}" sibTransId="{431685CA-4041-4E29-8D46-DC185A2B9545}"/>
    <dgm:cxn modelId="{DE530071-447F-4871-85D4-AB31BE41E993}" type="presOf" srcId="{E1EADF18-04F1-4FD7-88A9-343579B2A504}" destId="{1F716E35-5FDC-4FD9-94E5-8FB27EFBFB92}" srcOrd="0" destOrd="3" presId="urn:microsoft.com/office/officeart/2018/2/layout/IconVerticalSolidList"/>
    <dgm:cxn modelId="{01EF2358-6D5A-4C85-B621-900645FCDD1F}" type="presOf" srcId="{C6C9BFB0-F38F-4F95-86FB-1B501BBB7C72}" destId="{1F716E35-5FDC-4FD9-94E5-8FB27EFBFB92}" srcOrd="0" destOrd="0" presId="urn:microsoft.com/office/officeart/2018/2/layout/IconVerticalSolidList"/>
    <dgm:cxn modelId="{95C6A559-24CD-42E1-83BD-5DCF4A9D4BC7}" type="presOf" srcId="{621D4DE7-B9C1-4294-8186-A22C9D10762E}" destId="{CFBBA8F9-8714-434E-BD2D-CE705563A091}" srcOrd="0" destOrd="0" presId="urn:microsoft.com/office/officeart/2018/2/layout/IconVerticalSolidList"/>
    <dgm:cxn modelId="{1AB56780-0542-4095-9D59-C92FF89A0603}" type="presOf" srcId="{B056FF50-ED25-46D2-8C1A-A08F31F32A8C}" destId="{563ED588-10ED-48DB-870A-96C021EC4AF7}" srcOrd="0" destOrd="0" presId="urn:microsoft.com/office/officeart/2018/2/layout/IconVerticalSolidList"/>
    <dgm:cxn modelId="{E4E1AF8B-0A28-48B1-BB6D-A9EB0D74FFF7}" srcId="{3B05FC88-CAD9-4B5E-AF6C-FEAB88E7BA85}" destId="{E1EADF18-04F1-4FD7-88A9-343579B2A504}" srcOrd="3" destOrd="0" parTransId="{1FC22BBE-C630-4927-9F1C-2270DB4825E1}" sibTransId="{BF628F20-A38C-47E2-B3CB-2E381CBBF0B6}"/>
    <dgm:cxn modelId="{733A6999-1787-496F-ACA7-B31F6C74B375}" type="presOf" srcId="{3B05FC88-CAD9-4B5E-AF6C-FEAB88E7BA85}" destId="{DC796833-2594-439B-A199-2627F4EDB90E}" srcOrd="0" destOrd="0" presId="urn:microsoft.com/office/officeart/2018/2/layout/IconVerticalSolidList"/>
    <dgm:cxn modelId="{2B278A9F-9F92-4871-981C-3077B1A1A3C2}" type="presOf" srcId="{CE5E45E1-0102-4A70-9366-CE76EE6D4426}" destId="{1027192B-B9FA-40E6-BD0E-CA01129494A9}" srcOrd="0" destOrd="0" presId="urn:microsoft.com/office/officeart/2018/2/layout/IconVerticalSolidList"/>
    <dgm:cxn modelId="{5C072BA2-BED0-4F94-B938-2AE366F2CD55}" srcId="{C761DB5E-DFBE-43E1-8C62-FB6670A11D26}" destId="{B056FF50-ED25-46D2-8C1A-A08F31F32A8C}" srcOrd="2" destOrd="0" parTransId="{8EA9E2FA-74F3-4DE2-9E62-850163A87796}" sibTransId="{CA420ADF-86EC-41F4-9DC2-9CF8CBA4CA2B}"/>
    <dgm:cxn modelId="{51D323AE-573A-4593-8A12-6857DDA18404}" srcId="{3B05FC88-CAD9-4B5E-AF6C-FEAB88E7BA85}" destId="{C6C9BFB0-F38F-4F95-86FB-1B501BBB7C72}" srcOrd="0" destOrd="0" parTransId="{96080A09-39F9-47E0-843D-E571896FAF90}" sibTransId="{DE526D70-3658-418D-BE69-A75CDAFBBF1F}"/>
    <dgm:cxn modelId="{9C1F38D7-F0CF-4AF2-A40A-6F67936F2E71}" type="presOf" srcId="{D605F416-F6F8-4B18-B1D7-93B224E672AA}" destId="{1F716E35-5FDC-4FD9-94E5-8FB27EFBFB92}" srcOrd="0" destOrd="2" presId="urn:microsoft.com/office/officeart/2018/2/layout/IconVerticalSolidList"/>
    <dgm:cxn modelId="{B87AE4E8-5132-4511-A851-7FAA56EB50A1}" type="presOf" srcId="{CA867FB7-4350-4EFA-A568-5252E60AF774}" destId="{EFDB854E-A4A1-481B-8D79-87F39794CA5F}" srcOrd="0" destOrd="0" presId="urn:microsoft.com/office/officeart/2018/2/layout/IconVerticalSolidList"/>
    <dgm:cxn modelId="{4B125CFA-F340-4564-982A-8FB2C4935DF7}" srcId="{C761DB5E-DFBE-43E1-8C62-FB6670A11D26}" destId="{CA867FB7-4350-4EFA-A568-5252E60AF774}" srcOrd="0" destOrd="0" parTransId="{69B2EF83-B4AF-4363-A38A-89D25999DD80}" sibTransId="{A0858E4E-093C-4E5C-AABE-B348EB5785C2}"/>
    <dgm:cxn modelId="{85984153-C5E9-494B-A40E-F42BD9C6F132}" type="presParOf" srcId="{40DC0F95-96D0-4A14-B4B8-2A01F516C6C4}" destId="{65FBE6E7-68E6-4816-9794-98E6EF040DD2}" srcOrd="0" destOrd="0" presId="urn:microsoft.com/office/officeart/2018/2/layout/IconVerticalSolidList"/>
    <dgm:cxn modelId="{86F6B3C9-064D-45E6-B601-50CB84767E96}" type="presParOf" srcId="{65FBE6E7-68E6-4816-9794-98E6EF040DD2}" destId="{EA36E43A-CA3A-4277-8196-AE4461C0B2F4}" srcOrd="0" destOrd="0" presId="urn:microsoft.com/office/officeart/2018/2/layout/IconVerticalSolidList"/>
    <dgm:cxn modelId="{DC353666-26A4-4D05-B8E5-51AC185FFAF9}" type="presParOf" srcId="{65FBE6E7-68E6-4816-9794-98E6EF040DD2}" destId="{13FB33F2-12B2-4DA0-A4C5-E0DE0F8FABC1}" srcOrd="1" destOrd="0" presId="urn:microsoft.com/office/officeart/2018/2/layout/IconVerticalSolidList"/>
    <dgm:cxn modelId="{664B242F-E671-4444-AC9F-7DE8DDDC07C9}" type="presParOf" srcId="{65FBE6E7-68E6-4816-9794-98E6EF040DD2}" destId="{C95FC802-505A-48E6-8986-DEC8BF4130C0}" srcOrd="2" destOrd="0" presId="urn:microsoft.com/office/officeart/2018/2/layout/IconVerticalSolidList"/>
    <dgm:cxn modelId="{775B20BE-1F4C-4802-A177-2AAA1D810C75}" type="presParOf" srcId="{65FBE6E7-68E6-4816-9794-98E6EF040DD2}" destId="{EFDB854E-A4A1-481B-8D79-87F39794CA5F}" srcOrd="3" destOrd="0" presId="urn:microsoft.com/office/officeart/2018/2/layout/IconVerticalSolidList"/>
    <dgm:cxn modelId="{4FAC741B-345F-4FAA-B218-749CD5698C16}" type="presParOf" srcId="{40DC0F95-96D0-4A14-B4B8-2A01F516C6C4}" destId="{3AC881CC-87EA-415F-BB2F-5DAC1E7F7AF9}" srcOrd="1" destOrd="0" presId="urn:microsoft.com/office/officeart/2018/2/layout/IconVerticalSolidList"/>
    <dgm:cxn modelId="{B5BC84C0-D82C-48C6-BE9A-789FDDD71BFA}" type="presParOf" srcId="{40DC0F95-96D0-4A14-B4B8-2A01F516C6C4}" destId="{950BBAE1-CC15-42B8-82C2-A76F3E597521}" srcOrd="2" destOrd="0" presId="urn:microsoft.com/office/officeart/2018/2/layout/IconVerticalSolidList"/>
    <dgm:cxn modelId="{C62A949B-B98D-43D3-A64A-412603BF0D7B}" type="presParOf" srcId="{950BBAE1-CC15-42B8-82C2-A76F3E597521}" destId="{4042C7CF-481A-4016-9E78-ED40AD9D99C9}" srcOrd="0" destOrd="0" presId="urn:microsoft.com/office/officeart/2018/2/layout/IconVerticalSolidList"/>
    <dgm:cxn modelId="{67546EFE-6242-407A-881C-9CEE480CD84E}" type="presParOf" srcId="{950BBAE1-CC15-42B8-82C2-A76F3E597521}" destId="{CA1489B0-A288-4FE7-B899-C4BCEF638AD1}" srcOrd="1" destOrd="0" presId="urn:microsoft.com/office/officeart/2018/2/layout/IconVerticalSolidList"/>
    <dgm:cxn modelId="{09CD5292-1300-4730-96E1-9DDEFB431B00}" type="presParOf" srcId="{950BBAE1-CC15-42B8-82C2-A76F3E597521}" destId="{CE1666DD-0274-4302-9D36-67CD9C6ECDC4}" srcOrd="2" destOrd="0" presId="urn:microsoft.com/office/officeart/2018/2/layout/IconVerticalSolidList"/>
    <dgm:cxn modelId="{9C493B73-F107-461A-AFD4-FDB6014BD5DE}" type="presParOf" srcId="{950BBAE1-CC15-42B8-82C2-A76F3E597521}" destId="{1027192B-B9FA-40E6-BD0E-CA01129494A9}" srcOrd="3" destOrd="0" presId="urn:microsoft.com/office/officeart/2018/2/layout/IconVerticalSolidList"/>
    <dgm:cxn modelId="{449B8C69-E152-4F50-A7DD-45E95B61AA04}" type="presParOf" srcId="{40DC0F95-96D0-4A14-B4B8-2A01F516C6C4}" destId="{04449C69-70EA-4946-A86D-CE833AC05CC5}" srcOrd="3" destOrd="0" presId="urn:microsoft.com/office/officeart/2018/2/layout/IconVerticalSolidList"/>
    <dgm:cxn modelId="{19370CF3-C64A-467C-9CE1-EE6BCF98B8F4}" type="presParOf" srcId="{40DC0F95-96D0-4A14-B4B8-2A01F516C6C4}" destId="{4CC823F7-749A-44A1-B011-E6469A99B500}" srcOrd="4" destOrd="0" presId="urn:microsoft.com/office/officeart/2018/2/layout/IconVerticalSolidList"/>
    <dgm:cxn modelId="{45F51248-EB75-496F-AE23-63C5BFEAAD3F}" type="presParOf" srcId="{4CC823F7-749A-44A1-B011-E6469A99B500}" destId="{0D019268-0FF4-447F-8C24-BF29016D4B09}" srcOrd="0" destOrd="0" presId="urn:microsoft.com/office/officeart/2018/2/layout/IconVerticalSolidList"/>
    <dgm:cxn modelId="{C7B3570A-E690-4466-AD43-B79C4E92A0D2}" type="presParOf" srcId="{4CC823F7-749A-44A1-B011-E6469A99B500}" destId="{73B13EFF-545D-4504-B2D8-D9DCB03F62F0}" srcOrd="1" destOrd="0" presId="urn:microsoft.com/office/officeart/2018/2/layout/IconVerticalSolidList"/>
    <dgm:cxn modelId="{23090BDD-F3EC-45A3-9C9D-DA69B4E1DB90}" type="presParOf" srcId="{4CC823F7-749A-44A1-B011-E6469A99B500}" destId="{93C1E793-5E0D-487F-BD96-6C484C2F693E}" srcOrd="2" destOrd="0" presId="urn:microsoft.com/office/officeart/2018/2/layout/IconVerticalSolidList"/>
    <dgm:cxn modelId="{2BA56578-ECA0-4629-8853-33228CDBA9B3}" type="presParOf" srcId="{4CC823F7-749A-44A1-B011-E6469A99B500}" destId="{563ED588-10ED-48DB-870A-96C021EC4AF7}" srcOrd="3" destOrd="0" presId="urn:microsoft.com/office/officeart/2018/2/layout/IconVerticalSolidList"/>
    <dgm:cxn modelId="{69B50AC7-B784-491A-B693-6F97A4050327}" type="presParOf" srcId="{40DC0F95-96D0-4A14-B4B8-2A01F516C6C4}" destId="{EA3D218C-86E4-43C0-8EB5-2FA922548D93}" srcOrd="5" destOrd="0" presId="urn:microsoft.com/office/officeart/2018/2/layout/IconVerticalSolidList"/>
    <dgm:cxn modelId="{32251C1F-7A00-4B30-8723-EE45841E413F}" type="presParOf" srcId="{40DC0F95-96D0-4A14-B4B8-2A01F516C6C4}" destId="{80712081-ED53-4337-8B01-A10488C24D3D}" srcOrd="6" destOrd="0" presId="urn:microsoft.com/office/officeart/2018/2/layout/IconVerticalSolidList"/>
    <dgm:cxn modelId="{FD320581-6F90-4737-82BA-E1732E6C5CA1}" type="presParOf" srcId="{80712081-ED53-4337-8B01-A10488C24D3D}" destId="{EBFB846A-2FB7-4B69-84C1-8CAB83D65DCD}" srcOrd="0" destOrd="0" presId="urn:microsoft.com/office/officeart/2018/2/layout/IconVerticalSolidList"/>
    <dgm:cxn modelId="{03CFADF0-C9A3-4856-8477-38FEF0BB3A34}" type="presParOf" srcId="{80712081-ED53-4337-8B01-A10488C24D3D}" destId="{E9C2CE7E-F8A7-4717-AE49-1507CB9F6469}" srcOrd="1" destOrd="0" presId="urn:microsoft.com/office/officeart/2018/2/layout/IconVerticalSolidList"/>
    <dgm:cxn modelId="{9DA3B7F8-F625-4A46-89E8-1D2B1E68CC93}" type="presParOf" srcId="{80712081-ED53-4337-8B01-A10488C24D3D}" destId="{C299DABF-EC15-4A59-A38B-4E9204FBCB8E}" srcOrd="2" destOrd="0" presId="urn:microsoft.com/office/officeart/2018/2/layout/IconVerticalSolidList"/>
    <dgm:cxn modelId="{C0C77CEA-6083-4F91-B907-5B52C18A2B6C}" type="presParOf" srcId="{80712081-ED53-4337-8B01-A10488C24D3D}" destId="{CFBBA8F9-8714-434E-BD2D-CE705563A091}" srcOrd="3" destOrd="0" presId="urn:microsoft.com/office/officeart/2018/2/layout/IconVerticalSolidList"/>
    <dgm:cxn modelId="{28DD591F-1E8F-4A82-81AA-8F14C74A151F}" type="presParOf" srcId="{40DC0F95-96D0-4A14-B4B8-2A01F516C6C4}" destId="{1F8C6587-6DD0-41D9-8D07-2DCD44CE78E3}" srcOrd="7" destOrd="0" presId="urn:microsoft.com/office/officeart/2018/2/layout/IconVerticalSolidList"/>
    <dgm:cxn modelId="{749B6BF0-8B9C-404B-B05A-E1E98FDFE716}" type="presParOf" srcId="{40DC0F95-96D0-4A14-B4B8-2A01F516C6C4}" destId="{9EE49355-82BF-4606-A026-244E79B2EDF4}" srcOrd="8" destOrd="0" presId="urn:microsoft.com/office/officeart/2018/2/layout/IconVerticalSolidList"/>
    <dgm:cxn modelId="{02E95D2D-9084-44A8-B34F-9F9930781927}" type="presParOf" srcId="{9EE49355-82BF-4606-A026-244E79B2EDF4}" destId="{097E8DCE-E035-40D6-BA72-2240F18FEE04}" srcOrd="0" destOrd="0" presId="urn:microsoft.com/office/officeart/2018/2/layout/IconVerticalSolidList"/>
    <dgm:cxn modelId="{FDD98901-0DB6-40F6-9849-5A74395BD293}" type="presParOf" srcId="{9EE49355-82BF-4606-A026-244E79B2EDF4}" destId="{180CB28D-5908-4724-83FF-9BE96A33647C}" srcOrd="1" destOrd="0" presId="urn:microsoft.com/office/officeart/2018/2/layout/IconVerticalSolidList"/>
    <dgm:cxn modelId="{1D334CD2-8313-412C-B2D8-04E840516414}" type="presParOf" srcId="{9EE49355-82BF-4606-A026-244E79B2EDF4}" destId="{400FF85B-F285-4F95-BE09-A3E05FA2660C}" srcOrd="2" destOrd="0" presId="urn:microsoft.com/office/officeart/2018/2/layout/IconVerticalSolidList"/>
    <dgm:cxn modelId="{AB59E5BC-CDAF-45E6-9889-B160963D7948}" type="presParOf" srcId="{9EE49355-82BF-4606-A026-244E79B2EDF4}" destId="{DC796833-2594-439B-A199-2627F4EDB90E}" srcOrd="3" destOrd="0" presId="urn:microsoft.com/office/officeart/2018/2/layout/IconVerticalSolidList"/>
    <dgm:cxn modelId="{4328A916-2560-4A59-8F07-C185F798F06E}" type="presParOf" srcId="{9EE49355-82BF-4606-A026-244E79B2EDF4}" destId="{1F716E35-5FDC-4FD9-94E5-8FB27EFBFB92}"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3C17119-8B47-43E7-B053-B3DF5A62458C}" type="doc">
      <dgm:prSet loTypeId="urn:microsoft.com/office/officeart/2016/7/layout/RepeatingBendingProcessNew" loCatId="process" qsTypeId="urn:microsoft.com/office/officeart/2005/8/quickstyle/simple1" qsCatId="simple" csTypeId="urn:microsoft.com/office/officeart/2005/8/colors/accent6_2" csCatId="accent6"/>
      <dgm:spPr/>
      <dgm:t>
        <a:bodyPr/>
        <a:lstStyle/>
        <a:p>
          <a:endParaRPr lang="en-US"/>
        </a:p>
      </dgm:t>
    </dgm:pt>
    <dgm:pt modelId="{1A061D2C-F2C7-4373-A16B-DD4F77FA9DEF}">
      <dgm:prSet/>
      <dgm:spPr/>
      <dgm:t>
        <a:bodyPr/>
        <a:lstStyle/>
        <a:p>
          <a:r>
            <a:rPr lang="en-US"/>
            <a:t>Step 1 – Complaint received of potential planning breach</a:t>
          </a:r>
        </a:p>
      </dgm:t>
    </dgm:pt>
    <dgm:pt modelId="{0F4F2A71-0208-4A45-ADE9-1FA8B79F4C95}" type="parTrans" cxnId="{67286B1A-D224-4F48-9365-F60167AD8F1F}">
      <dgm:prSet/>
      <dgm:spPr/>
      <dgm:t>
        <a:bodyPr/>
        <a:lstStyle/>
        <a:p>
          <a:endParaRPr lang="en-US"/>
        </a:p>
      </dgm:t>
    </dgm:pt>
    <dgm:pt modelId="{D4CF1B5C-D9F6-4C89-8896-76F632D6DB39}" type="sibTrans" cxnId="{67286B1A-D224-4F48-9365-F60167AD8F1F}">
      <dgm:prSet/>
      <dgm:spPr/>
      <dgm:t>
        <a:bodyPr/>
        <a:lstStyle/>
        <a:p>
          <a:endParaRPr lang="en-US"/>
        </a:p>
      </dgm:t>
    </dgm:pt>
    <dgm:pt modelId="{F6C42A37-AD8D-45E6-9618-5C6BBC29011A}">
      <dgm:prSet/>
      <dgm:spPr/>
      <dgm:t>
        <a:bodyPr/>
        <a:lstStyle/>
        <a:p>
          <a:r>
            <a:rPr lang="en-US"/>
            <a:t>Step 2 – Preliminary checks</a:t>
          </a:r>
        </a:p>
      </dgm:t>
    </dgm:pt>
    <dgm:pt modelId="{2046651A-D786-4FBF-A021-737B1C4B32E4}" type="parTrans" cxnId="{4F387EC7-D8CF-488E-A8D7-EFC224CF1D98}">
      <dgm:prSet/>
      <dgm:spPr/>
      <dgm:t>
        <a:bodyPr/>
        <a:lstStyle/>
        <a:p>
          <a:endParaRPr lang="en-US"/>
        </a:p>
      </dgm:t>
    </dgm:pt>
    <dgm:pt modelId="{BBB39CAD-0562-4AB5-B979-E62E406F60CB}" type="sibTrans" cxnId="{4F387EC7-D8CF-488E-A8D7-EFC224CF1D98}">
      <dgm:prSet/>
      <dgm:spPr/>
      <dgm:t>
        <a:bodyPr/>
        <a:lstStyle/>
        <a:p>
          <a:endParaRPr lang="en-US"/>
        </a:p>
      </dgm:t>
    </dgm:pt>
    <dgm:pt modelId="{7EBF9827-40EF-4CB0-B2A8-CE9B4C7F7A7B}">
      <dgm:prSet/>
      <dgm:spPr/>
      <dgm:t>
        <a:bodyPr/>
        <a:lstStyle/>
        <a:p>
          <a:r>
            <a:rPr lang="en-US"/>
            <a:t>Step 3 – Investigation required (yes (case opened) or no) </a:t>
          </a:r>
        </a:p>
      </dgm:t>
    </dgm:pt>
    <dgm:pt modelId="{F3967DED-2C40-4F6F-93A2-563414F99D40}" type="parTrans" cxnId="{62714412-C511-4DE9-9F33-A46E6080B967}">
      <dgm:prSet/>
      <dgm:spPr/>
      <dgm:t>
        <a:bodyPr/>
        <a:lstStyle/>
        <a:p>
          <a:endParaRPr lang="en-US"/>
        </a:p>
      </dgm:t>
    </dgm:pt>
    <dgm:pt modelId="{F5889C45-518D-419F-9F71-8B51496474AC}" type="sibTrans" cxnId="{62714412-C511-4DE9-9F33-A46E6080B967}">
      <dgm:prSet/>
      <dgm:spPr/>
      <dgm:t>
        <a:bodyPr/>
        <a:lstStyle/>
        <a:p>
          <a:endParaRPr lang="en-US"/>
        </a:p>
      </dgm:t>
    </dgm:pt>
    <dgm:pt modelId="{F0326470-B4CF-4EE1-B902-A671E8BA383C}">
      <dgm:prSet/>
      <dgm:spPr/>
      <dgm:t>
        <a:bodyPr/>
        <a:lstStyle/>
        <a:p>
          <a:r>
            <a:rPr lang="en-US"/>
            <a:t>Step 4 – Investigation underway</a:t>
          </a:r>
        </a:p>
      </dgm:t>
    </dgm:pt>
    <dgm:pt modelId="{1EF9C944-8ECE-4F66-A7C4-A125296E5038}" type="parTrans" cxnId="{FD226DA9-74C0-4D4F-B351-DA720295219B}">
      <dgm:prSet/>
      <dgm:spPr/>
      <dgm:t>
        <a:bodyPr/>
        <a:lstStyle/>
        <a:p>
          <a:endParaRPr lang="en-US"/>
        </a:p>
      </dgm:t>
    </dgm:pt>
    <dgm:pt modelId="{653B4851-8E2D-4D3C-B4B4-3C075C266D70}" type="sibTrans" cxnId="{FD226DA9-74C0-4D4F-B351-DA720295219B}">
      <dgm:prSet/>
      <dgm:spPr/>
      <dgm:t>
        <a:bodyPr/>
        <a:lstStyle/>
        <a:p>
          <a:endParaRPr lang="en-US"/>
        </a:p>
      </dgm:t>
    </dgm:pt>
    <dgm:pt modelId="{18BEEFD3-3072-4C3D-8B39-6B734D70AC62}">
      <dgm:prSet/>
      <dgm:spPr/>
      <dgm:t>
        <a:bodyPr/>
        <a:lstStyle/>
        <a:p>
          <a:r>
            <a:rPr lang="en-US"/>
            <a:t>Step 5 – Breach identified (yes or no (case closed))</a:t>
          </a:r>
        </a:p>
      </dgm:t>
    </dgm:pt>
    <dgm:pt modelId="{2B3E9807-66E6-43C8-9A8E-E9E55CE4C21D}" type="parTrans" cxnId="{13CA715F-6315-4B39-897F-E355F6F62EA2}">
      <dgm:prSet/>
      <dgm:spPr/>
      <dgm:t>
        <a:bodyPr/>
        <a:lstStyle/>
        <a:p>
          <a:endParaRPr lang="en-US"/>
        </a:p>
      </dgm:t>
    </dgm:pt>
    <dgm:pt modelId="{46E91CA6-C155-48DB-8AE9-292E4B48A706}" type="sibTrans" cxnId="{13CA715F-6315-4B39-897F-E355F6F62EA2}">
      <dgm:prSet/>
      <dgm:spPr/>
      <dgm:t>
        <a:bodyPr/>
        <a:lstStyle/>
        <a:p>
          <a:endParaRPr lang="en-US"/>
        </a:p>
      </dgm:t>
    </dgm:pt>
    <dgm:pt modelId="{9DFBFBCE-25F4-4C01-82A3-12CFD42664F2}">
      <dgm:prSet/>
      <dgm:spPr/>
      <dgm:t>
        <a:bodyPr/>
        <a:lstStyle/>
        <a:p>
          <a:r>
            <a:rPr lang="en-US"/>
            <a:t>Step 6 – Work to find appropriate outcome - depends on harm being caused by the breach</a:t>
          </a:r>
        </a:p>
      </dgm:t>
    </dgm:pt>
    <dgm:pt modelId="{09287B6F-5B68-4480-A70B-4285BBC9EA9F}" type="parTrans" cxnId="{C41F9F7B-6C90-42EB-A389-D6BC923EAD56}">
      <dgm:prSet/>
      <dgm:spPr/>
      <dgm:t>
        <a:bodyPr/>
        <a:lstStyle/>
        <a:p>
          <a:endParaRPr lang="en-US"/>
        </a:p>
      </dgm:t>
    </dgm:pt>
    <dgm:pt modelId="{F0B39125-BA27-4E48-9541-45DB21DE8516}" type="sibTrans" cxnId="{C41F9F7B-6C90-42EB-A389-D6BC923EAD56}">
      <dgm:prSet/>
      <dgm:spPr/>
      <dgm:t>
        <a:bodyPr/>
        <a:lstStyle/>
        <a:p>
          <a:endParaRPr lang="en-US"/>
        </a:p>
      </dgm:t>
    </dgm:pt>
    <dgm:pt modelId="{BFBD17CE-ACA9-42B7-8070-4498CA533416}">
      <dgm:prSet/>
      <dgm:spPr/>
      <dgm:t>
        <a:bodyPr/>
        <a:lstStyle/>
        <a:p>
          <a:r>
            <a:rPr lang="en-US"/>
            <a:t>Step 7 – Successful outcome? (yes or no (case closed))</a:t>
          </a:r>
        </a:p>
      </dgm:t>
    </dgm:pt>
    <dgm:pt modelId="{38F0F407-AD37-40D3-BD97-3089EF8C2F6B}" type="parTrans" cxnId="{45D913FE-44D3-414D-9843-5C634FD0CAE5}">
      <dgm:prSet/>
      <dgm:spPr/>
      <dgm:t>
        <a:bodyPr/>
        <a:lstStyle/>
        <a:p>
          <a:endParaRPr lang="en-US"/>
        </a:p>
      </dgm:t>
    </dgm:pt>
    <dgm:pt modelId="{F135EA6C-CA63-4A8C-AFBF-4931D758CBE0}" type="sibTrans" cxnId="{45D913FE-44D3-414D-9843-5C634FD0CAE5}">
      <dgm:prSet/>
      <dgm:spPr/>
      <dgm:t>
        <a:bodyPr/>
        <a:lstStyle/>
        <a:p>
          <a:endParaRPr lang="en-US"/>
        </a:p>
      </dgm:t>
    </dgm:pt>
    <dgm:pt modelId="{E6BA9E17-E678-4F64-BAC7-93322917AB86}">
      <dgm:prSet/>
      <dgm:spPr/>
      <dgm:t>
        <a:bodyPr/>
        <a:lstStyle/>
        <a:p>
          <a:r>
            <a:rPr lang="en-US"/>
            <a:t>Step 8 – Consider expediency of formal action </a:t>
          </a:r>
        </a:p>
      </dgm:t>
    </dgm:pt>
    <dgm:pt modelId="{73A366E4-7373-4666-8A75-E6BB63C9F8A4}" type="parTrans" cxnId="{2F704B9D-330A-494A-94BE-A59E5E9526D4}">
      <dgm:prSet/>
      <dgm:spPr/>
      <dgm:t>
        <a:bodyPr/>
        <a:lstStyle/>
        <a:p>
          <a:endParaRPr lang="en-US"/>
        </a:p>
      </dgm:t>
    </dgm:pt>
    <dgm:pt modelId="{3B35FCF9-8B04-49E4-B39A-879009771B5F}" type="sibTrans" cxnId="{2F704B9D-330A-494A-94BE-A59E5E9526D4}">
      <dgm:prSet/>
      <dgm:spPr/>
      <dgm:t>
        <a:bodyPr/>
        <a:lstStyle/>
        <a:p>
          <a:endParaRPr lang="en-US"/>
        </a:p>
      </dgm:t>
    </dgm:pt>
    <dgm:pt modelId="{5C446DA9-D587-43C7-A89D-B4886FC69D0A}">
      <dgm:prSet/>
      <dgm:spPr/>
      <dgm:t>
        <a:bodyPr/>
        <a:lstStyle/>
        <a:p>
          <a:r>
            <a:rPr lang="en-US"/>
            <a:t>Step 9 – Formal action undertaken</a:t>
          </a:r>
        </a:p>
      </dgm:t>
    </dgm:pt>
    <dgm:pt modelId="{CD494095-3ED0-4449-9DAE-0F8EFB4AB53E}" type="parTrans" cxnId="{31DF1B8A-4F05-42CF-AC7D-E3E5A38403F5}">
      <dgm:prSet/>
      <dgm:spPr/>
      <dgm:t>
        <a:bodyPr/>
        <a:lstStyle/>
        <a:p>
          <a:endParaRPr lang="en-US"/>
        </a:p>
      </dgm:t>
    </dgm:pt>
    <dgm:pt modelId="{C9356AE4-5C3A-4674-AF95-7A0BDE24E06D}" type="sibTrans" cxnId="{31DF1B8A-4F05-42CF-AC7D-E3E5A38403F5}">
      <dgm:prSet/>
      <dgm:spPr/>
      <dgm:t>
        <a:bodyPr/>
        <a:lstStyle/>
        <a:p>
          <a:endParaRPr lang="en-US"/>
        </a:p>
      </dgm:t>
    </dgm:pt>
    <dgm:pt modelId="{48DD66E7-5BE5-4FDE-BBB3-19E828331001}">
      <dgm:prSet/>
      <dgm:spPr/>
      <dgm:t>
        <a:bodyPr/>
        <a:lstStyle/>
        <a:p>
          <a:r>
            <a:rPr lang="en-US"/>
            <a:t>Step 10 – Successful appeal (no or yes (case closed))</a:t>
          </a:r>
        </a:p>
      </dgm:t>
    </dgm:pt>
    <dgm:pt modelId="{CBD44E81-E894-46E7-8341-22E3934741A4}" type="parTrans" cxnId="{EE92E05C-312E-438F-A5B3-F711F9FD4505}">
      <dgm:prSet/>
      <dgm:spPr/>
      <dgm:t>
        <a:bodyPr/>
        <a:lstStyle/>
        <a:p>
          <a:endParaRPr lang="en-US"/>
        </a:p>
      </dgm:t>
    </dgm:pt>
    <dgm:pt modelId="{5AB53E81-2B62-485B-B1E3-E8BB19E6AA26}" type="sibTrans" cxnId="{EE92E05C-312E-438F-A5B3-F711F9FD4505}">
      <dgm:prSet/>
      <dgm:spPr/>
      <dgm:t>
        <a:bodyPr/>
        <a:lstStyle/>
        <a:p>
          <a:endParaRPr lang="en-US"/>
        </a:p>
      </dgm:t>
    </dgm:pt>
    <dgm:pt modelId="{D2AA11F6-510B-4190-8C76-E8711920D3D4}">
      <dgm:prSet/>
      <dgm:spPr/>
      <dgm:t>
        <a:bodyPr/>
        <a:lstStyle/>
        <a:p>
          <a:r>
            <a:rPr lang="en-US"/>
            <a:t>Step 11 – Monitor compliance (yes (case closed) or no (back to step 8)</a:t>
          </a:r>
        </a:p>
      </dgm:t>
    </dgm:pt>
    <dgm:pt modelId="{6C3912EB-8D98-49AE-B9F9-451249AFE28B}" type="parTrans" cxnId="{8D2AA387-EE59-41F5-856D-F0AF941147A3}">
      <dgm:prSet/>
      <dgm:spPr/>
      <dgm:t>
        <a:bodyPr/>
        <a:lstStyle/>
        <a:p>
          <a:endParaRPr lang="en-US"/>
        </a:p>
      </dgm:t>
    </dgm:pt>
    <dgm:pt modelId="{2F850833-CF1D-4CA0-899F-AE42321B2FC0}" type="sibTrans" cxnId="{8D2AA387-EE59-41F5-856D-F0AF941147A3}">
      <dgm:prSet/>
      <dgm:spPr/>
      <dgm:t>
        <a:bodyPr/>
        <a:lstStyle/>
        <a:p>
          <a:endParaRPr lang="en-US"/>
        </a:p>
      </dgm:t>
    </dgm:pt>
    <dgm:pt modelId="{4FDC3BD8-5323-4FCD-829F-11D87EF8D53D}" type="pres">
      <dgm:prSet presAssocID="{73C17119-8B47-43E7-B053-B3DF5A62458C}" presName="Name0" presStyleCnt="0">
        <dgm:presLayoutVars>
          <dgm:dir/>
          <dgm:resizeHandles val="exact"/>
        </dgm:presLayoutVars>
      </dgm:prSet>
      <dgm:spPr/>
    </dgm:pt>
    <dgm:pt modelId="{7004AAF7-8905-41E9-BF06-71CA84D04098}" type="pres">
      <dgm:prSet presAssocID="{1A061D2C-F2C7-4373-A16B-DD4F77FA9DEF}" presName="node" presStyleLbl="node1" presStyleIdx="0" presStyleCnt="11">
        <dgm:presLayoutVars>
          <dgm:bulletEnabled val="1"/>
        </dgm:presLayoutVars>
      </dgm:prSet>
      <dgm:spPr/>
    </dgm:pt>
    <dgm:pt modelId="{7DF99A1B-501E-4764-8277-00AF1C38691A}" type="pres">
      <dgm:prSet presAssocID="{D4CF1B5C-D9F6-4C89-8896-76F632D6DB39}" presName="sibTrans" presStyleLbl="sibTrans1D1" presStyleIdx="0" presStyleCnt="10"/>
      <dgm:spPr/>
    </dgm:pt>
    <dgm:pt modelId="{E7B43FF9-03FC-4BEF-ABBE-710D4DA91010}" type="pres">
      <dgm:prSet presAssocID="{D4CF1B5C-D9F6-4C89-8896-76F632D6DB39}" presName="connectorText" presStyleLbl="sibTrans1D1" presStyleIdx="0" presStyleCnt="10"/>
      <dgm:spPr/>
    </dgm:pt>
    <dgm:pt modelId="{85023A50-94E2-4376-B641-9B0EE66F6913}" type="pres">
      <dgm:prSet presAssocID="{F6C42A37-AD8D-45E6-9618-5C6BBC29011A}" presName="node" presStyleLbl="node1" presStyleIdx="1" presStyleCnt="11">
        <dgm:presLayoutVars>
          <dgm:bulletEnabled val="1"/>
        </dgm:presLayoutVars>
      </dgm:prSet>
      <dgm:spPr/>
    </dgm:pt>
    <dgm:pt modelId="{5AAAA9B8-0F05-4DC0-98BB-0EE4A561641F}" type="pres">
      <dgm:prSet presAssocID="{BBB39CAD-0562-4AB5-B979-E62E406F60CB}" presName="sibTrans" presStyleLbl="sibTrans1D1" presStyleIdx="1" presStyleCnt="10"/>
      <dgm:spPr/>
    </dgm:pt>
    <dgm:pt modelId="{9315B63A-1834-481F-8C05-CA9142FE0AAB}" type="pres">
      <dgm:prSet presAssocID="{BBB39CAD-0562-4AB5-B979-E62E406F60CB}" presName="connectorText" presStyleLbl="sibTrans1D1" presStyleIdx="1" presStyleCnt="10"/>
      <dgm:spPr/>
    </dgm:pt>
    <dgm:pt modelId="{B3996386-90EE-4D3A-96A6-061A722B8905}" type="pres">
      <dgm:prSet presAssocID="{7EBF9827-40EF-4CB0-B2A8-CE9B4C7F7A7B}" presName="node" presStyleLbl="node1" presStyleIdx="2" presStyleCnt="11">
        <dgm:presLayoutVars>
          <dgm:bulletEnabled val="1"/>
        </dgm:presLayoutVars>
      </dgm:prSet>
      <dgm:spPr/>
    </dgm:pt>
    <dgm:pt modelId="{DED6285D-8ED4-4CAD-83B7-D8A41868D82D}" type="pres">
      <dgm:prSet presAssocID="{F5889C45-518D-419F-9F71-8B51496474AC}" presName="sibTrans" presStyleLbl="sibTrans1D1" presStyleIdx="2" presStyleCnt="10"/>
      <dgm:spPr/>
    </dgm:pt>
    <dgm:pt modelId="{C2CE0A2F-542E-49A2-BAB6-33BE0C1E7ACC}" type="pres">
      <dgm:prSet presAssocID="{F5889C45-518D-419F-9F71-8B51496474AC}" presName="connectorText" presStyleLbl="sibTrans1D1" presStyleIdx="2" presStyleCnt="10"/>
      <dgm:spPr/>
    </dgm:pt>
    <dgm:pt modelId="{664665AA-5393-4B30-910D-005824D7B86A}" type="pres">
      <dgm:prSet presAssocID="{F0326470-B4CF-4EE1-B902-A671E8BA383C}" presName="node" presStyleLbl="node1" presStyleIdx="3" presStyleCnt="11">
        <dgm:presLayoutVars>
          <dgm:bulletEnabled val="1"/>
        </dgm:presLayoutVars>
      </dgm:prSet>
      <dgm:spPr/>
    </dgm:pt>
    <dgm:pt modelId="{8C0A5F5C-1A49-4CD9-81C0-1A4F315B1C97}" type="pres">
      <dgm:prSet presAssocID="{653B4851-8E2D-4D3C-B4B4-3C075C266D70}" presName="sibTrans" presStyleLbl="sibTrans1D1" presStyleIdx="3" presStyleCnt="10"/>
      <dgm:spPr/>
    </dgm:pt>
    <dgm:pt modelId="{2CD3CA3B-3125-48FC-91D1-6BEBE34C76C6}" type="pres">
      <dgm:prSet presAssocID="{653B4851-8E2D-4D3C-B4B4-3C075C266D70}" presName="connectorText" presStyleLbl="sibTrans1D1" presStyleIdx="3" presStyleCnt="10"/>
      <dgm:spPr/>
    </dgm:pt>
    <dgm:pt modelId="{D3E0E0FA-6DA9-4EF2-A097-268A044F8D1F}" type="pres">
      <dgm:prSet presAssocID="{18BEEFD3-3072-4C3D-8B39-6B734D70AC62}" presName="node" presStyleLbl="node1" presStyleIdx="4" presStyleCnt="11">
        <dgm:presLayoutVars>
          <dgm:bulletEnabled val="1"/>
        </dgm:presLayoutVars>
      </dgm:prSet>
      <dgm:spPr/>
    </dgm:pt>
    <dgm:pt modelId="{E3AC5FD1-C29A-4D54-96C2-BBBA9DFA7B69}" type="pres">
      <dgm:prSet presAssocID="{46E91CA6-C155-48DB-8AE9-292E4B48A706}" presName="sibTrans" presStyleLbl="sibTrans1D1" presStyleIdx="4" presStyleCnt="10"/>
      <dgm:spPr/>
    </dgm:pt>
    <dgm:pt modelId="{02544645-7B77-40A5-AF83-3BA5F6436208}" type="pres">
      <dgm:prSet presAssocID="{46E91CA6-C155-48DB-8AE9-292E4B48A706}" presName="connectorText" presStyleLbl="sibTrans1D1" presStyleIdx="4" presStyleCnt="10"/>
      <dgm:spPr/>
    </dgm:pt>
    <dgm:pt modelId="{544F135D-5EAD-4ADF-8F0A-CEE80C594869}" type="pres">
      <dgm:prSet presAssocID="{9DFBFBCE-25F4-4C01-82A3-12CFD42664F2}" presName="node" presStyleLbl="node1" presStyleIdx="5" presStyleCnt="11">
        <dgm:presLayoutVars>
          <dgm:bulletEnabled val="1"/>
        </dgm:presLayoutVars>
      </dgm:prSet>
      <dgm:spPr/>
    </dgm:pt>
    <dgm:pt modelId="{4AED712D-8594-481C-95D1-B5D03BCE1759}" type="pres">
      <dgm:prSet presAssocID="{F0B39125-BA27-4E48-9541-45DB21DE8516}" presName="sibTrans" presStyleLbl="sibTrans1D1" presStyleIdx="5" presStyleCnt="10"/>
      <dgm:spPr/>
    </dgm:pt>
    <dgm:pt modelId="{15C10C3D-9A5E-4DE2-998B-6C4639CC7ECF}" type="pres">
      <dgm:prSet presAssocID="{F0B39125-BA27-4E48-9541-45DB21DE8516}" presName="connectorText" presStyleLbl="sibTrans1D1" presStyleIdx="5" presStyleCnt="10"/>
      <dgm:spPr/>
    </dgm:pt>
    <dgm:pt modelId="{7FCA0435-FDB2-4455-9CA3-B661A002456A}" type="pres">
      <dgm:prSet presAssocID="{BFBD17CE-ACA9-42B7-8070-4498CA533416}" presName="node" presStyleLbl="node1" presStyleIdx="6" presStyleCnt="11">
        <dgm:presLayoutVars>
          <dgm:bulletEnabled val="1"/>
        </dgm:presLayoutVars>
      </dgm:prSet>
      <dgm:spPr/>
    </dgm:pt>
    <dgm:pt modelId="{6D06FF49-2304-4F24-BDF7-5757E679903D}" type="pres">
      <dgm:prSet presAssocID="{F135EA6C-CA63-4A8C-AFBF-4931D758CBE0}" presName="sibTrans" presStyleLbl="sibTrans1D1" presStyleIdx="6" presStyleCnt="10"/>
      <dgm:spPr/>
    </dgm:pt>
    <dgm:pt modelId="{7333F49F-D2FA-4567-8850-CBEFDDC543A6}" type="pres">
      <dgm:prSet presAssocID="{F135EA6C-CA63-4A8C-AFBF-4931D758CBE0}" presName="connectorText" presStyleLbl="sibTrans1D1" presStyleIdx="6" presStyleCnt="10"/>
      <dgm:spPr/>
    </dgm:pt>
    <dgm:pt modelId="{95003904-FFDE-4D7F-A37A-57BEC142E6E1}" type="pres">
      <dgm:prSet presAssocID="{E6BA9E17-E678-4F64-BAC7-93322917AB86}" presName="node" presStyleLbl="node1" presStyleIdx="7" presStyleCnt="11">
        <dgm:presLayoutVars>
          <dgm:bulletEnabled val="1"/>
        </dgm:presLayoutVars>
      </dgm:prSet>
      <dgm:spPr/>
    </dgm:pt>
    <dgm:pt modelId="{9D25849C-B4B3-4865-BCB8-9C66E246BA32}" type="pres">
      <dgm:prSet presAssocID="{3B35FCF9-8B04-49E4-B39A-879009771B5F}" presName="sibTrans" presStyleLbl="sibTrans1D1" presStyleIdx="7" presStyleCnt="10"/>
      <dgm:spPr/>
    </dgm:pt>
    <dgm:pt modelId="{B6C1B580-0D0E-4CEF-AA50-E25165266CE8}" type="pres">
      <dgm:prSet presAssocID="{3B35FCF9-8B04-49E4-B39A-879009771B5F}" presName="connectorText" presStyleLbl="sibTrans1D1" presStyleIdx="7" presStyleCnt="10"/>
      <dgm:spPr/>
    </dgm:pt>
    <dgm:pt modelId="{AAB0EAD4-827C-401C-B812-21975A12E898}" type="pres">
      <dgm:prSet presAssocID="{5C446DA9-D587-43C7-A89D-B4886FC69D0A}" presName="node" presStyleLbl="node1" presStyleIdx="8" presStyleCnt="11">
        <dgm:presLayoutVars>
          <dgm:bulletEnabled val="1"/>
        </dgm:presLayoutVars>
      </dgm:prSet>
      <dgm:spPr/>
    </dgm:pt>
    <dgm:pt modelId="{79292388-2074-4E20-8B87-154112A08E66}" type="pres">
      <dgm:prSet presAssocID="{C9356AE4-5C3A-4674-AF95-7A0BDE24E06D}" presName="sibTrans" presStyleLbl="sibTrans1D1" presStyleIdx="8" presStyleCnt="10"/>
      <dgm:spPr/>
    </dgm:pt>
    <dgm:pt modelId="{9D035CBC-AB59-48A8-B1EE-2AD355D40AED}" type="pres">
      <dgm:prSet presAssocID="{C9356AE4-5C3A-4674-AF95-7A0BDE24E06D}" presName="connectorText" presStyleLbl="sibTrans1D1" presStyleIdx="8" presStyleCnt="10"/>
      <dgm:spPr/>
    </dgm:pt>
    <dgm:pt modelId="{6B30F2B3-8EC8-4831-A2F9-EC4B10E0724C}" type="pres">
      <dgm:prSet presAssocID="{48DD66E7-5BE5-4FDE-BBB3-19E828331001}" presName="node" presStyleLbl="node1" presStyleIdx="9" presStyleCnt="11">
        <dgm:presLayoutVars>
          <dgm:bulletEnabled val="1"/>
        </dgm:presLayoutVars>
      </dgm:prSet>
      <dgm:spPr/>
    </dgm:pt>
    <dgm:pt modelId="{E2BAE5AB-FF77-445E-A79D-CD84607C0167}" type="pres">
      <dgm:prSet presAssocID="{5AB53E81-2B62-485B-B1E3-E8BB19E6AA26}" presName="sibTrans" presStyleLbl="sibTrans1D1" presStyleIdx="9" presStyleCnt="10"/>
      <dgm:spPr/>
    </dgm:pt>
    <dgm:pt modelId="{7A21F19A-8069-486F-80BD-AE31BBE8237F}" type="pres">
      <dgm:prSet presAssocID="{5AB53E81-2B62-485B-B1E3-E8BB19E6AA26}" presName="connectorText" presStyleLbl="sibTrans1D1" presStyleIdx="9" presStyleCnt="10"/>
      <dgm:spPr/>
    </dgm:pt>
    <dgm:pt modelId="{5B625549-5D67-4D20-B388-16BAEE1A6C72}" type="pres">
      <dgm:prSet presAssocID="{D2AA11F6-510B-4190-8C76-E8711920D3D4}" presName="node" presStyleLbl="node1" presStyleIdx="10" presStyleCnt="11">
        <dgm:presLayoutVars>
          <dgm:bulletEnabled val="1"/>
        </dgm:presLayoutVars>
      </dgm:prSet>
      <dgm:spPr/>
    </dgm:pt>
  </dgm:ptLst>
  <dgm:cxnLst>
    <dgm:cxn modelId="{27C42506-F39C-4885-81C0-DB78A4A7A4C4}" type="presOf" srcId="{653B4851-8E2D-4D3C-B4B4-3C075C266D70}" destId="{8C0A5F5C-1A49-4CD9-81C0-1A4F315B1C97}" srcOrd="0" destOrd="0" presId="urn:microsoft.com/office/officeart/2016/7/layout/RepeatingBendingProcessNew"/>
    <dgm:cxn modelId="{5B6CE106-1094-4FDF-8BD5-D5D0DF0FC18A}" type="presOf" srcId="{48DD66E7-5BE5-4FDE-BBB3-19E828331001}" destId="{6B30F2B3-8EC8-4831-A2F9-EC4B10E0724C}" srcOrd="0" destOrd="0" presId="urn:microsoft.com/office/officeart/2016/7/layout/RepeatingBendingProcessNew"/>
    <dgm:cxn modelId="{1C25020E-9231-49CA-A79F-48872AD95A13}" type="presOf" srcId="{7EBF9827-40EF-4CB0-B2A8-CE9B4C7F7A7B}" destId="{B3996386-90EE-4D3A-96A6-061A722B8905}" srcOrd="0" destOrd="0" presId="urn:microsoft.com/office/officeart/2016/7/layout/RepeatingBendingProcessNew"/>
    <dgm:cxn modelId="{B8130C12-4FC9-438C-B6C0-30CDAD4B5B8C}" type="presOf" srcId="{F0326470-B4CF-4EE1-B902-A671E8BA383C}" destId="{664665AA-5393-4B30-910D-005824D7B86A}" srcOrd="0" destOrd="0" presId="urn:microsoft.com/office/officeart/2016/7/layout/RepeatingBendingProcessNew"/>
    <dgm:cxn modelId="{62714412-C511-4DE9-9F33-A46E6080B967}" srcId="{73C17119-8B47-43E7-B053-B3DF5A62458C}" destId="{7EBF9827-40EF-4CB0-B2A8-CE9B4C7F7A7B}" srcOrd="2" destOrd="0" parTransId="{F3967DED-2C40-4F6F-93A2-563414F99D40}" sibTransId="{F5889C45-518D-419F-9F71-8B51496474AC}"/>
    <dgm:cxn modelId="{EA00CB12-881A-4984-8E0F-EAF557AE314E}" type="presOf" srcId="{F5889C45-518D-419F-9F71-8B51496474AC}" destId="{DED6285D-8ED4-4CAD-83B7-D8A41868D82D}" srcOrd="0" destOrd="0" presId="urn:microsoft.com/office/officeart/2016/7/layout/RepeatingBendingProcessNew"/>
    <dgm:cxn modelId="{F427B618-8A8E-416A-A8B7-506679D3CB96}" type="presOf" srcId="{18BEEFD3-3072-4C3D-8B39-6B734D70AC62}" destId="{D3E0E0FA-6DA9-4EF2-A097-268A044F8D1F}" srcOrd="0" destOrd="0" presId="urn:microsoft.com/office/officeart/2016/7/layout/RepeatingBendingProcessNew"/>
    <dgm:cxn modelId="{A654251A-D6E6-461A-A4F6-C3620EBF78AC}" type="presOf" srcId="{D2AA11F6-510B-4190-8C76-E8711920D3D4}" destId="{5B625549-5D67-4D20-B388-16BAEE1A6C72}" srcOrd="0" destOrd="0" presId="urn:microsoft.com/office/officeart/2016/7/layout/RepeatingBendingProcessNew"/>
    <dgm:cxn modelId="{67286B1A-D224-4F48-9365-F60167AD8F1F}" srcId="{73C17119-8B47-43E7-B053-B3DF5A62458C}" destId="{1A061D2C-F2C7-4373-A16B-DD4F77FA9DEF}" srcOrd="0" destOrd="0" parTransId="{0F4F2A71-0208-4A45-ADE9-1FA8B79F4C95}" sibTransId="{D4CF1B5C-D9F6-4C89-8896-76F632D6DB39}"/>
    <dgm:cxn modelId="{61B0501D-A2F4-4822-85E7-7AF03B42EB32}" type="presOf" srcId="{F135EA6C-CA63-4A8C-AFBF-4931D758CBE0}" destId="{7333F49F-D2FA-4567-8850-CBEFDDC543A6}" srcOrd="1" destOrd="0" presId="urn:microsoft.com/office/officeart/2016/7/layout/RepeatingBendingProcessNew"/>
    <dgm:cxn modelId="{DAEFF125-F668-4FFF-A55F-B57C3F78BEA1}" type="presOf" srcId="{3B35FCF9-8B04-49E4-B39A-879009771B5F}" destId="{B6C1B580-0D0E-4CEF-AA50-E25165266CE8}" srcOrd="1" destOrd="0" presId="urn:microsoft.com/office/officeart/2016/7/layout/RepeatingBendingProcessNew"/>
    <dgm:cxn modelId="{8B73BE27-F34F-480C-B0A4-0459E0750C60}" type="presOf" srcId="{73C17119-8B47-43E7-B053-B3DF5A62458C}" destId="{4FDC3BD8-5323-4FCD-829F-11D87EF8D53D}" srcOrd="0" destOrd="0" presId="urn:microsoft.com/office/officeart/2016/7/layout/RepeatingBendingProcessNew"/>
    <dgm:cxn modelId="{D732B62A-C742-4F25-93A5-493734ECFEBE}" type="presOf" srcId="{5C446DA9-D587-43C7-A89D-B4886FC69D0A}" destId="{AAB0EAD4-827C-401C-B812-21975A12E898}" srcOrd="0" destOrd="0" presId="urn:microsoft.com/office/officeart/2016/7/layout/RepeatingBendingProcessNew"/>
    <dgm:cxn modelId="{919A1130-7E26-4110-911D-2E00FEFB34B5}" type="presOf" srcId="{1A061D2C-F2C7-4373-A16B-DD4F77FA9DEF}" destId="{7004AAF7-8905-41E9-BF06-71CA84D04098}" srcOrd="0" destOrd="0" presId="urn:microsoft.com/office/officeart/2016/7/layout/RepeatingBendingProcessNew"/>
    <dgm:cxn modelId="{EE92E05C-312E-438F-A5B3-F711F9FD4505}" srcId="{73C17119-8B47-43E7-B053-B3DF5A62458C}" destId="{48DD66E7-5BE5-4FDE-BBB3-19E828331001}" srcOrd="9" destOrd="0" parTransId="{CBD44E81-E894-46E7-8341-22E3934741A4}" sibTransId="{5AB53E81-2B62-485B-B1E3-E8BB19E6AA26}"/>
    <dgm:cxn modelId="{13CA715F-6315-4B39-897F-E355F6F62EA2}" srcId="{73C17119-8B47-43E7-B053-B3DF5A62458C}" destId="{18BEEFD3-3072-4C3D-8B39-6B734D70AC62}" srcOrd="4" destOrd="0" parTransId="{2B3E9807-66E6-43C8-9A8E-E9E55CE4C21D}" sibTransId="{46E91CA6-C155-48DB-8AE9-292E4B48A706}"/>
    <dgm:cxn modelId="{118C5968-C4A2-40C7-B082-C9EDD813B3C6}" type="presOf" srcId="{653B4851-8E2D-4D3C-B4B4-3C075C266D70}" destId="{2CD3CA3B-3125-48FC-91D1-6BEBE34C76C6}" srcOrd="1" destOrd="0" presId="urn:microsoft.com/office/officeart/2016/7/layout/RepeatingBendingProcessNew"/>
    <dgm:cxn modelId="{F4E6B448-050B-4D0E-A3BF-6DD3553D30EC}" type="presOf" srcId="{E6BA9E17-E678-4F64-BAC7-93322917AB86}" destId="{95003904-FFDE-4D7F-A37A-57BEC142E6E1}" srcOrd="0" destOrd="0" presId="urn:microsoft.com/office/officeart/2016/7/layout/RepeatingBendingProcessNew"/>
    <dgm:cxn modelId="{6CCB524A-F736-4432-B30C-C91A716862C9}" type="presOf" srcId="{F6C42A37-AD8D-45E6-9618-5C6BBC29011A}" destId="{85023A50-94E2-4376-B641-9B0EE66F6913}" srcOrd="0" destOrd="0" presId="urn:microsoft.com/office/officeart/2016/7/layout/RepeatingBendingProcessNew"/>
    <dgm:cxn modelId="{0CBE2171-F2C2-4023-9C89-B4E74003038B}" type="presOf" srcId="{C9356AE4-5C3A-4674-AF95-7A0BDE24E06D}" destId="{9D035CBC-AB59-48A8-B1EE-2AD355D40AED}" srcOrd="1" destOrd="0" presId="urn:microsoft.com/office/officeart/2016/7/layout/RepeatingBendingProcessNew"/>
    <dgm:cxn modelId="{A58DA27A-CE76-4D11-83C0-00A6A3B965F7}" type="presOf" srcId="{D4CF1B5C-D9F6-4C89-8896-76F632D6DB39}" destId="{7DF99A1B-501E-4764-8277-00AF1C38691A}" srcOrd="0" destOrd="0" presId="urn:microsoft.com/office/officeart/2016/7/layout/RepeatingBendingProcessNew"/>
    <dgm:cxn modelId="{D28EA27A-7CD3-42BC-9DAA-AC455A6DDE9C}" type="presOf" srcId="{BFBD17CE-ACA9-42B7-8070-4498CA533416}" destId="{7FCA0435-FDB2-4455-9CA3-B661A002456A}" srcOrd="0" destOrd="0" presId="urn:microsoft.com/office/officeart/2016/7/layout/RepeatingBendingProcessNew"/>
    <dgm:cxn modelId="{C41F9F7B-6C90-42EB-A389-D6BC923EAD56}" srcId="{73C17119-8B47-43E7-B053-B3DF5A62458C}" destId="{9DFBFBCE-25F4-4C01-82A3-12CFD42664F2}" srcOrd="5" destOrd="0" parTransId="{09287B6F-5B68-4480-A70B-4285BBC9EA9F}" sibTransId="{F0B39125-BA27-4E48-9541-45DB21DE8516}"/>
    <dgm:cxn modelId="{8D2AA387-EE59-41F5-856D-F0AF941147A3}" srcId="{73C17119-8B47-43E7-B053-B3DF5A62458C}" destId="{D2AA11F6-510B-4190-8C76-E8711920D3D4}" srcOrd="10" destOrd="0" parTransId="{6C3912EB-8D98-49AE-B9F9-451249AFE28B}" sibTransId="{2F850833-CF1D-4CA0-899F-AE42321B2FC0}"/>
    <dgm:cxn modelId="{31DF1B8A-4F05-42CF-AC7D-E3E5A38403F5}" srcId="{73C17119-8B47-43E7-B053-B3DF5A62458C}" destId="{5C446DA9-D587-43C7-A89D-B4886FC69D0A}" srcOrd="8" destOrd="0" parTransId="{CD494095-3ED0-4449-9DAE-0F8EFB4AB53E}" sibTransId="{C9356AE4-5C3A-4674-AF95-7A0BDE24E06D}"/>
    <dgm:cxn modelId="{3C500591-15BF-4278-8AEA-51032C0B6E4F}" type="presOf" srcId="{D4CF1B5C-D9F6-4C89-8896-76F632D6DB39}" destId="{E7B43FF9-03FC-4BEF-ABBE-710D4DA91010}" srcOrd="1" destOrd="0" presId="urn:microsoft.com/office/officeart/2016/7/layout/RepeatingBendingProcessNew"/>
    <dgm:cxn modelId="{21EC439C-6126-4651-BAAC-531530E970FD}" type="presOf" srcId="{BBB39CAD-0562-4AB5-B979-E62E406F60CB}" destId="{9315B63A-1834-481F-8C05-CA9142FE0AAB}" srcOrd="1" destOrd="0" presId="urn:microsoft.com/office/officeart/2016/7/layout/RepeatingBendingProcessNew"/>
    <dgm:cxn modelId="{2F704B9D-330A-494A-94BE-A59E5E9526D4}" srcId="{73C17119-8B47-43E7-B053-B3DF5A62458C}" destId="{E6BA9E17-E678-4F64-BAC7-93322917AB86}" srcOrd="7" destOrd="0" parTransId="{73A366E4-7373-4666-8A75-E6BB63C9F8A4}" sibTransId="{3B35FCF9-8B04-49E4-B39A-879009771B5F}"/>
    <dgm:cxn modelId="{E01B0AA0-DDD6-4F43-96A1-BE5FDCF9F485}" type="presOf" srcId="{5AB53E81-2B62-485B-B1E3-E8BB19E6AA26}" destId="{E2BAE5AB-FF77-445E-A79D-CD84607C0167}" srcOrd="0" destOrd="0" presId="urn:microsoft.com/office/officeart/2016/7/layout/RepeatingBendingProcessNew"/>
    <dgm:cxn modelId="{FD226DA9-74C0-4D4F-B351-DA720295219B}" srcId="{73C17119-8B47-43E7-B053-B3DF5A62458C}" destId="{F0326470-B4CF-4EE1-B902-A671E8BA383C}" srcOrd="3" destOrd="0" parTransId="{1EF9C944-8ECE-4F66-A7C4-A125296E5038}" sibTransId="{653B4851-8E2D-4D3C-B4B4-3C075C266D70}"/>
    <dgm:cxn modelId="{685BA5B0-6B66-4822-A183-129BB6B283F9}" type="presOf" srcId="{46E91CA6-C155-48DB-8AE9-292E4B48A706}" destId="{E3AC5FD1-C29A-4D54-96C2-BBBA9DFA7B69}" srcOrd="0" destOrd="0" presId="urn:microsoft.com/office/officeart/2016/7/layout/RepeatingBendingProcessNew"/>
    <dgm:cxn modelId="{B43F57B3-B203-46A9-AE95-F2D79D08DEF6}" type="presOf" srcId="{F135EA6C-CA63-4A8C-AFBF-4931D758CBE0}" destId="{6D06FF49-2304-4F24-BDF7-5757E679903D}" srcOrd="0" destOrd="0" presId="urn:microsoft.com/office/officeart/2016/7/layout/RepeatingBendingProcessNew"/>
    <dgm:cxn modelId="{09D987B3-E69C-4ED6-A43F-052EB9BD96FC}" type="presOf" srcId="{F0B39125-BA27-4E48-9541-45DB21DE8516}" destId="{4AED712D-8594-481C-95D1-B5D03BCE1759}" srcOrd="0" destOrd="0" presId="urn:microsoft.com/office/officeart/2016/7/layout/RepeatingBendingProcessNew"/>
    <dgm:cxn modelId="{BA2A19B7-5777-4A26-8F03-357C63A51613}" type="presOf" srcId="{BBB39CAD-0562-4AB5-B979-E62E406F60CB}" destId="{5AAAA9B8-0F05-4DC0-98BB-0EE4A561641F}" srcOrd="0" destOrd="0" presId="urn:microsoft.com/office/officeart/2016/7/layout/RepeatingBendingProcessNew"/>
    <dgm:cxn modelId="{1CB5E5BD-38BF-4F9A-AE78-4A08B1EA424C}" type="presOf" srcId="{F0B39125-BA27-4E48-9541-45DB21DE8516}" destId="{15C10C3D-9A5E-4DE2-998B-6C4639CC7ECF}" srcOrd="1" destOrd="0" presId="urn:microsoft.com/office/officeart/2016/7/layout/RepeatingBendingProcessNew"/>
    <dgm:cxn modelId="{4F387EC7-D8CF-488E-A8D7-EFC224CF1D98}" srcId="{73C17119-8B47-43E7-B053-B3DF5A62458C}" destId="{F6C42A37-AD8D-45E6-9618-5C6BBC29011A}" srcOrd="1" destOrd="0" parTransId="{2046651A-D786-4FBF-A021-737B1C4B32E4}" sibTransId="{BBB39CAD-0562-4AB5-B979-E62E406F60CB}"/>
    <dgm:cxn modelId="{97FBCFC9-815E-4601-B380-32DE1CA0FD29}" type="presOf" srcId="{3B35FCF9-8B04-49E4-B39A-879009771B5F}" destId="{9D25849C-B4B3-4865-BCB8-9C66E246BA32}" srcOrd="0" destOrd="0" presId="urn:microsoft.com/office/officeart/2016/7/layout/RepeatingBendingProcessNew"/>
    <dgm:cxn modelId="{24D7B2CE-FFFE-4601-BEA5-838CED2EFA96}" type="presOf" srcId="{C9356AE4-5C3A-4674-AF95-7A0BDE24E06D}" destId="{79292388-2074-4E20-8B87-154112A08E66}" srcOrd="0" destOrd="0" presId="urn:microsoft.com/office/officeart/2016/7/layout/RepeatingBendingProcessNew"/>
    <dgm:cxn modelId="{F9B038D0-47A7-4AD8-9884-47DD77025E3A}" type="presOf" srcId="{9DFBFBCE-25F4-4C01-82A3-12CFD42664F2}" destId="{544F135D-5EAD-4ADF-8F0A-CEE80C594869}" srcOrd="0" destOrd="0" presId="urn:microsoft.com/office/officeart/2016/7/layout/RepeatingBendingProcessNew"/>
    <dgm:cxn modelId="{69DC88D5-A6FB-45A4-BB39-0D2833D8A3A2}" type="presOf" srcId="{46E91CA6-C155-48DB-8AE9-292E4B48A706}" destId="{02544645-7B77-40A5-AF83-3BA5F6436208}" srcOrd="1" destOrd="0" presId="urn:microsoft.com/office/officeart/2016/7/layout/RepeatingBendingProcessNew"/>
    <dgm:cxn modelId="{B3B6D2E2-A2BE-4EB6-86F8-93341E9AE377}" type="presOf" srcId="{5AB53E81-2B62-485B-B1E3-E8BB19E6AA26}" destId="{7A21F19A-8069-486F-80BD-AE31BBE8237F}" srcOrd="1" destOrd="0" presId="urn:microsoft.com/office/officeart/2016/7/layout/RepeatingBendingProcessNew"/>
    <dgm:cxn modelId="{B1D0A5E8-5D46-4AE0-BA8B-F39A77670849}" type="presOf" srcId="{F5889C45-518D-419F-9F71-8B51496474AC}" destId="{C2CE0A2F-542E-49A2-BAB6-33BE0C1E7ACC}" srcOrd="1" destOrd="0" presId="urn:microsoft.com/office/officeart/2016/7/layout/RepeatingBendingProcessNew"/>
    <dgm:cxn modelId="{45D913FE-44D3-414D-9843-5C634FD0CAE5}" srcId="{73C17119-8B47-43E7-B053-B3DF5A62458C}" destId="{BFBD17CE-ACA9-42B7-8070-4498CA533416}" srcOrd="6" destOrd="0" parTransId="{38F0F407-AD37-40D3-BD97-3089EF8C2F6B}" sibTransId="{F135EA6C-CA63-4A8C-AFBF-4931D758CBE0}"/>
    <dgm:cxn modelId="{8928A842-1271-4B50-95FB-13936F81976F}" type="presParOf" srcId="{4FDC3BD8-5323-4FCD-829F-11D87EF8D53D}" destId="{7004AAF7-8905-41E9-BF06-71CA84D04098}" srcOrd="0" destOrd="0" presId="urn:microsoft.com/office/officeart/2016/7/layout/RepeatingBendingProcessNew"/>
    <dgm:cxn modelId="{B1590063-4162-47B9-80FA-6AC58D84652C}" type="presParOf" srcId="{4FDC3BD8-5323-4FCD-829F-11D87EF8D53D}" destId="{7DF99A1B-501E-4764-8277-00AF1C38691A}" srcOrd="1" destOrd="0" presId="urn:microsoft.com/office/officeart/2016/7/layout/RepeatingBendingProcessNew"/>
    <dgm:cxn modelId="{9554D5FE-81E8-485E-8205-D01AF896BB49}" type="presParOf" srcId="{7DF99A1B-501E-4764-8277-00AF1C38691A}" destId="{E7B43FF9-03FC-4BEF-ABBE-710D4DA91010}" srcOrd="0" destOrd="0" presId="urn:microsoft.com/office/officeart/2016/7/layout/RepeatingBendingProcessNew"/>
    <dgm:cxn modelId="{88D1A88D-73EB-401B-92AC-D9136CA900F2}" type="presParOf" srcId="{4FDC3BD8-5323-4FCD-829F-11D87EF8D53D}" destId="{85023A50-94E2-4376-B641-9B0EE66F6913}" srcOrd="2" destOrd="0" presId="urn:microsoft.com/office/officeart/2016/7/layout/RepeatingBendingProcessNew"/>
    <dgm:cxn modelId="{859F7575-F28E-4D36-9496-9944EB465BE4}" type="presParOf" srcId="{4FDC3BD8-5323-4FCD-829F-11D87EF8D53D}" destId="{5AAAA9B8-0F05-4DC0-98BB-0EE4A561641F}" srcOrd="3" destOrd="0" presId="urn:microsoft.com/office/officeart/2016/7/layout/RepeatingBendingProcessNew"/>
    <dgm:cxn modelId="{8FC171EA-BE2F-40F5-A978-9A656928E02B}" type="presParOf" srcId="{5AAAA9B8-0F05-4DC0-98BB-0EE4A561641F}" destId="{9315B63A-1834-481F-8C05-CA9142FE0AAB}" srcOrd="0" destOrd="0" presId="urn:microsoft.com/office/officeart/2016/7/layout/RepeatingBendingProcessNew"/>
    <dgm:cxn modelId="{4FFD4F61-1C34-4FA8-B3C0-1D32E5EDE5CB}" type="presParOf" srcId="{4FDC3BD8-5323-4FCD-829F-11D87EF8D53D}" destId="{B3996386-90EE-4D3A-96A6-061A722B8905}" srcOrd="4" destOrd="0" presId="urn:microsoft.com/office/officeart/2016/7/layout/RepeatingBendingProcessNew"/>
    <dgm:cxn modelId="{53ED2413-DD7E-46F2-BDF1-7D0C94004009}" type="presParOf" srcId="{4FDC3BD8-5323-4FCD-829F-11D87EF8D53D}" destId="{DED6285D-8ED4-4CAD-83B7-D8A41868D82D}" srcOrd="5" destOrd="0" presId="urn:microsoft.com/office/officeart/2016/7/layout/RepeatingBendingProcessNew"/>
    <dgm:cxn modelId="{45EC58BA-E814-4F05-88C5-FA7558C25435}" type="presParOf" srcId="{DED6285D-8ED4-4CAD-83B7-D8A41868D82D}" destId="{C2CE0A2F-542E-49A2-BAB6-33BE0C1E7ACC}" srcOrd="0" destOrd="0" presId="urn:microsoft.com/office/officeart/2016/7/layout/RepeatingBendingProcessNew"/>
    <dgm:cxn modelId="{67B17451-B3DE-4CC2-BC10-B9019BF768E5}" type="presParOf" srcId="{4FDC3BD8-5323-4FCD-829F-11D87EF8D53D}" destId="{664665AA-5393-4B30-910D-005824D7B86A}" srcOrd="6" destOrd="0" presId="urn:microsoft.com/office/officeart/2016/7/layout/RepeatingBendingProcessNew"/>
    <dgm:cxn modelId="{502B80E5-8A3C-4B4A-ADC1-DACF9E6B1DFB}" type="presParOf" srcId="{4FDC3BD8-5323-4FCD-829F-11D87EF8D53D}" destId="{8C0A5F5C-1A49-4CD9-81C0-1A4F315B1C97}" srcOrd="7" destOrd="0" presId="urn:microsoft.com/office/officeart/2016/7/layout/RepeatingBendingProcessNew"/>
    <dgm:cxn modelId="{D00C760E-BED6-4A61-8259-C433F902D73F}" type="presParOf" srcId="{8C0A5F5C-1A49-4CD9-81C0-1A4F315B1C97}" destId="{2CD3CA3B-3125-48FC-91D1-6BEBE34C76C6}" srcOrd="0" destOrd="0" presId="urn:microsoft.com/office/officeart/2016/7/layout/RepeatingBendingProcessNew"/>
    <dgm:cxn modelId="{61C81B31-851B-4C8D-99D4-67D0A3AF53F0}" type="presParOf" srcId="{4FDC3BD8-5323-4FCD-829F-11D87EF8D53D}" destId="{D3E0E0FA-6DA9-4EF2-A097-268A044F8D1F}" srcOrd="8" destOrd="0" presId="urn:microsoft.com/office/officeart/2016/7/layout/RepeatingBendingProcessNew"/>
    <dgm:cxn modelId="{A5912206-864B-401D-8A73-0DEF948AA7DF}" type="presParOf" srcId="{4FDC3BD8-5323-4FCD-829F-11D87EF8D53D}" destId="{E3AC5FD1-C29A-4D54-96C2-BBBA9DFA7B69}" srcOrd="9" destOrd="0" presId="urn:microsoft.com/office/officeart/2016/7/layout/RepeatingBendingProcessNew"/>
    <dgm:cxn modelId="{98EFC994-2B8D-441B-B2D9-CA672314CAC2}" type="presParOf" srcId="{E3AC5FD1-C29A-4D54-96C2-BBBA9DFA7B69}" destId="{02544645-7B77-40A5-AF83-3BA5F6436208}" srcOrd="0" destOrd="0" presId="urn:microsoft.com/office/officeart/2016/7/layout/RepeatingBendingProcessNew"/>
    <dgm:cxn modelId="{70A902BF-391F-4722-8311-8D0F1110561E}" type="presParOf" srcId="{4FDC3BD8-5323-4FCD-829F-11D87EF8D53D}" destId="{544F135D-5EAD-4ADF-8F0A-CEE80C594869}" srcOrd="10" destOrd="0" presId="urn:microsoft.com/office/officeart/2016/7/layout/RepeatingBendingProcessNew"/>
    <dgm:cxn modelId="{D9C19AEC-B32E-4FEB-AB7E-5E0012A1CE33}" type="presParOf" srcId="{4FDC3BD8-5323-4FCD-829F-11D87EF8D53D}" destId="{4AED712D-8594-481C-95D1-B5D03BCE1759}" srcOrd="11" destOrd="0" presId="urn:microsoft.com/office/officeart/2016/7/layout/RepeatingBendingProcessNew"/>
    <dgm:cxn modelId="{D91D41D1-8276-4DD4-B79A-5770E78D3A89}" type="presParOf" srcId="{4AED712D-8594-481C-95D1-B5D03BCE1759}" destId="{15C10C3D-9A5E-4DE2-998B-6C4639CC7ECF}" srcOrd="0" destOrd="0" presId="urn:microsoft.com/office/officeart/2016/7/layout/RepeatingBendingProcessNew"/>
    <dgm:cxn modelId="{2EB60BF8-210F-4C59-A7B4-204C13B903A4}" type="presParOf" srcId="{4FDC3BD8-5323-4FCD-829F-11D87EF8D53D}" destId="{7FCA0435-FDB2-4455-9CA3-B661A002456A}" srcOrd="12" destOrd="0" presId="urn:microsoft.com/office/officeart/2016/7/layout/RepeatingBendingProcessNew"/>
    <dgm:cxn modelId="{B58617BA-E34F-4810-88CF-68078150DBDF}" type="presParOf" srcId="{4FDC3BD8-5323-4FCD-829F-11D87EF8D53D}" destId="{6D06FF49-2304-4F24-BDF7-5757E679903D}" srcOrd="13" destOrd="0" presId="urn:microsoft.com/office/officeart/2016/7/layout/RepeatingBendingProcessNew"/>
    <dgm:cxn modelId="{33C4B1CB-6C63-4743-927C-4A89DF44B49C}" type="presParOf" srcId="{6D06FF49-2304-4F24-BDF7-5757E679903D}" destId="{7333F49F-D2FA-4567-8850-CBEFDDC543A6}" srcOrd="0" destOrd="0" presId="urn:microsoft.com/office/officeart/2016/7/layout/RepeatingBendingProcessNew"/>
    <dgm:cxn modelId="{296A7A88-1E8C-40B0-A53C-7262BE5D86AE}" type="presParOf" srcId="{4FDC3BD8-5323-4FCD-829F-11D87EF8D53D}" destId="{95003904-FFDE-4D7F-A37A-57BEC142E6E1}" srcOrd="14" destOrd="0" presId="urn:microsoft.com/office/officeart/2016/7/layout/RepeatingBendingProcessNew"/>
    <dgm:cxn modelId="{0DB75357-D9DF-472C-9821-E91636B82C28}" type="presParOf" srcId="{4FDC3BD8-5323-4FCD-829F-11D87EF8D53D}" destId="{9D25849C-B4B3-4865-BCB8-9C66E246BA32}" srcOrd="15" destOrd="0" presId="urn:microsoft.com/office/officeart/2016/7/layout/RepeatingBendingProcessNew"/>
    <dgm:cxn modelId="{22C8AB7D-D6BB-4A5B-A86B-511932C9F6E4}" type="presParOf" srcId="{9D25849C-B4B3-4865-BCB8-9C66E246BA32}" destId="{B6C1B580-0D0E-4CEF-AA50-E25165266CE8}" srcOrd="0" destOrd="0" presId="urn:microsoft.com/office/officeart/2016/7/layout/RepeatingBendingProcessNew"/>
    <dgm:cxn modelId="{BC257A6B-57F6-4C0E-BBDA-4EB96DC23207}" type="presParOf" srcId="{4FDC3BD8-5323-4FCD-829F-11D87EF8D53D}" destId="{AAB0EAD4-827C-401C-B812-21975A12E898}" srcOrd="16" destOrd="0" presId="urn:microsoft.com/office/officeart/2016/7/layout/RepeatingBendingProcessNew"/>
    <dgm:cxn modelId="{FE80569D-0065-4B20-947D-CE089DF12961}" type="presParOf" srcId="{4FDC3BD8-5323-4FCD-829F-11D87EF8D53D}" destId="{79292388-2074-4E20-8B87-154112A08E66}" srcOrd="17" destOrd="0" presId="urn:microsoft.com/office/officeart/2016/7/layout/RepeatingBendingProcessNew"/>
    <dgm:cxn modelId="{507032EB-50DE-4F56-A408-2DC45FEC23E1}" type="presParOf" srcId="{79292388-2074-4E20-8B87-154112A08E66}" destId="{9D035CBC-AB59-48A8-B1EE-2AD355D40AED}" srcOrd="0" destOrd="0" presId="urn:microsoft.com/office/officeart/2016/7/layout/RepeatingBendingProcessNew"/>
    <dgm:cxn modelId="{3FD627B5-1766-4ADD-9C00-85379942F114}" type="presParOf" srcId="{4FDC3BD8-5323-4FCD-829F-11D87EF8D53D}" destId="{6B30F2B3-8EC8-4831-A2F9-EC4B10E0724C}" srcOrd="18" destOrd="0" presId="urn:microsoft.com/office/officeart/2016/7/layout/RepeatingBendingProcessNew"/>
    <dgm:cxn modelId="{0EA1EC3F-931E-4788-ACDC-43B0A97C656F}" type="presParOf" srcId="{4FDC3BD8-5323-4FCD-829F-11D87EF8D53D}" destId="{E2BAE5AB-FF77-445E-A79D-CD84607C0167}" srcOrd="19" destOrd="0" presId="urn:microsoft.com/office/officeart/2016/7/layout/RepeatingBendingProcessNew"/>
    <dgm:cxn modelId="{2F43B226-D8E7-4DAB-8823-894206A85556}" type="presParOf" srcId="{E2BAE5AB-FF77-445E-A79D-CD84607C0167}" destId="{7A21F19A-8069-486F-80BD-AE31BBE8237F}" srcOrd="0" destOrd="0" presId="urn:microsoft.com/office/officeart/2016/7/layout/RepeatingBendingProcessNew"/>
    <dgm:cxn modelId="{809A875D-E498-4016-A2E3-9355E0082B84}" type="presParOf" srcId="{4FDC3BD8-5323-4FCD-829F-11D87EF8D53D}" destId="{5B625549-5D67-4D20-B388-16BAEE1A6C72}" srcOrd="2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1F4DAFA-C2AB-4E56-9259-E2A2E34D0C2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CAD8C4B-2DA9-40F0-8181-FA219492062E}">
      <dgm:prSet/>
      <dgm:spPr/>
      <dgm:t>
        <a:bodyPr/>
        <a:lstStyle/>
        <a:p>
          <a:r>
            <a:rPr lang="en-US" dirty="0"/>
            <a:t>Planning Contravention Notices (PCN’s)</a:t>
          </a:r>
        </a:p>
      </dgm:t>
    </dgm:pt>
    <dgm:pt modelId="{56241125-D7D3-47AF-B6FE-9198F51BA920}" type="parTrans" cxnId="{8252AD45-35AF-436D-8FB6-43E38B78FFE1}">
      <dgm:prSet/>
      <dgm:spPr/>
      <dgm:t>
        <a:bodyPr/>
        <a:lstStyle/>
        <a:p>
          <a:endParaRPr lang="en-US"/>
        </a:p>
      </dgm:t>
    </dgm:pt>
    <dgm:pt modelId="{7A97D740-A5F9-492F-9391-5439AD0F498B}" type="sibTrans" cxnId="{8252AD45-35AF-436D-8FB6-43E38B78FFE1}">
      <dgm:prSet/>
      <dgm:spPr/>
      <dgm:t>
        <a:bodyPr/>
        <a:lstStyle/>
        <a:p>
          <a:endParaRPr lang="en-US"/>
        </a:p>
      </dgm:t>
    </dgm:pt>
    <dgm:pt modelId="{D63C6321-0227-4D11-84DD-BCC04C861AAE}">
      <dgm:prSet/>
      <dgm:spPr/>
      <dgm:t>
        <a:bodyPr/>
        <a:lstStyle/>
        <a:p>
          <a:r>
            <a:rPr lang="en-US"/>
            <a:t>Enforcement Notices</a:t>
          </a:r>
        </a:p>
      </dgm:t>
    </dgm:pt>
    <dgm:pt modelId="{FF739274-93B1-4E8B-B254-C41E4CCAACD7}" type="parTrans" cxnId="{A3DCCD28-3CF6-4AEC-A664-DE5543FBB88D}">
      <dgm:prSet/>
      <dgm:spPr/>
      <dgm:t>
        <a:bodyPr/>
        <a:lstStyle/>
        <a:p>
          <a:endParaRPr lang="en-US"/>
        </a:p>
      </dgm:t>
    </dgm:pt>
    <dgm:pt modelId="{F3D226A8-C329-44A6-99D4-98EF3BEE3418}" type="sibTrans" cxnId="{A3DCCD28-3CF6-4AEC-A664-DE5543FBB88D}">
      <dgm:prSet/>
      <dgm:spPr/>
      <dgm:t>
        <a:bodyPr/>
        <a:lstStyle/>
        <a:p>
          <a:endParaRPr lang="en-US"/>
        </a:p>
      </dgm:t>
    </dgm:pt>
    <dgm:pt modelId="{3C8884AA-B678-49D0-848A-7B1FABE71D88}">
      <dgm:prSet/>
      <dgm:spPr/>
      <dgm:t>
        <a:bodyPr/>
        <a:lstStyle/>
        <a:p>
          <a:r>
            <a:rPr lang="en-US"/>
            <a:t>Planning Enforcement Orders</a:t>
          </a:r>
        </a:p>
      </dgm:t>
    </dgm:pt>
    <dgm:pt modelId="{D3C26889-F140-4D7C-9ABB-BD650395F483}" type="parTrans" cxnId="{ADC1CE96-705F-484F-87D4-9CFFC53CCA31}">
      <dgm:prSet/>
      <dgm:spPr/>
      <dgm:t>
        <a:bodyPr/>
        <a:lstStyle/>
        <a:p>
          <a:endParaRPr lang="en-US"/>
        </a:p>
      </dgm:t>
    </dgm:pt>
    <dgm:pt modelId="{6EF7A291-6EEF-41F3-92A2-661420C9255C}" type="sibTrans" cxnId="{ADC1CE96-705F-484F-87D4-9CFFC53CCA31}">
      <dgm:prSet/>
      <dgm:spPr/>
      <dgm:t>
        <a:bodyPr/>
        <a:lstStyle/>
        <a:p>
          <a:endParaRPr lang="en-US"/>
        </a:p>
      </dgm:t>
    </dgm:pt>
    <dgm:pt modelId="{3839B74C-7BE2-4793-A6F4-D7B190575135}">
      <dgm:prSet/>
      <dgm:spPr/>
      <dgm:t>
        <a:bodyPr/>
        <a:lstStyle/>
        <a:p>
          <a:r>
            <a:rPr lang="en-US" dirty="0"/>
            <a:t>Breach of Condition Notices</a:t>
          </a:r>
        </a:p>
      </dgm:t>
    </dgm:pt>
    <dgm:pt modelId="{CC8C924D-58FF-424F-A5D2-029DFBC61E17}" type="parTrans" cxnId="{18EFDABC-D230-458E-B913-B956115C56D6}">
      <dgm:prSet/>
      <dgm:spPr/>
      <dgm:t>
        <a:bodyPr/>
        <a:lstStyle/>
        <a:p>
          <a:endParaRPr lang="en-US"/>
        </a:p>
      </dgm:t>
    </dgm:pt>
    <dgm:pt modelId="{8AD7BDAA-B8B4-44B4-9C98-B1974F0F2BBE}" type="sibTrans" cxnId="{18EFDABC-D230-458E-B913-B956115C56D6}">
      <dgm:prSet/>
      <dgm:spPr/>
      <dgm:t>
        <a:bodyPr/>
        <a:lstStyle/>
        <a:p>
          <a:endParaRPr lang="en-US"/>
        </a:p>
      </dgm:t>
    </dgm:pt>
    <dgm:pt modelId="{757505FC-9445-459F-ADAA-25CB419162D2}">
      <dgm:prSet/>
      <dgm:spPr/>
      <dgm:t>
        <a:bodyPr/>
        <a:lstStyle/>
        <a:p>
          <a:r>
            <a:rPr lang="en-US"/>
            <a:t>Stop Notices</a:t>
          </a:r>
        </a:p>
      </dgm:t>
    </dgm:pt>
    <dgm:pt modelId="{1094C212-718C-44D6-BD66-0E97050B03CD}" type="parTrans" cxnId="{193EAC9D-5C87-4920-9915-0A22E73E0DED}">
      <dgm:prSet/>
      <dgm:spPr/>
      <dgm:t>
        <a:bodyPr/>
        <a:lstStyle/>
        <a:p>
          <a:endParaRPr lang="en-US"/>
        </a:p>
      </dgm:t>
    </dgm:pt>
    <dgm:pt modelId="{84FD9A38-EE58-4A6E-A6F2-BBAA81FFBA05}" type="sibTrans" cxnId="{193EAC9D-5C87-4920-9915-0A22E73E0DED}">
      <dgm:prSet/>
      <dgm:spPr/>
      <dgm:t>
        <a:bodyPr/>
        <a:lstStyle/>
        <a:p>
          <a:endParaRPr lang="en-US"/>
        </a:p>
      </dgm:t>
    </dgm:pt>
    <dgm:pt modelId="{52E2DC48-E0F2-430A-9B37-F63B3A026DE0}">
      <dgm:prSet/>
      <dgm:spPr/>
      <dgm:t>
        <a:bodyPr/>
        <a:lstStyle/>
        <a:p>
          <a:r>
            <a:rPr lang="en-US"/>
            <a:t>Temporary Stop Notices</a:t>
          </a:r>
        </a:p>
      </dgm:t>
    </dgm:pt>
    <dgm:pt modelId="{DC59153C-B922-481A-AB3A-AA78CF6924A2}" type="parTrans" cxnId="{F2507FE7-A7B4-4672-9CAA-2B750EB6E374}">
      <dgm:prSet/>
      <dgm:spPr/>
      <dgm:t>
        <a:bodyPr/>
        <a:lstStyle/>
        <a:p>
          <a:endParaRPr lang="en-US"/>
        </a:p>
      </dgm:t>
    </dgm:pt>
    <dgm:pt modelId="{54650737-FBF7-4928-916B-098899053AFC}" type="sibTrans" cxnId="{F2507FE7-A7B4-4672-9CAA-2B750EB6E374}">
      <dgm:prSet/>
      <dgm:spPr/>
      <dgm:t>
        <a:bodyPr/>
        <a:lstStyle/>
        <a:p>
          <a:endParaRPr lang="en-US"/>
        </a:p>
      </dgm:t>
    </dgm:pt>
    <dgm:pt modelId="{F4A9F92C-783E-4EC3-A70D-DCC371C69D53}">
      <dgm:prSet/>
      <dgm:spPr/>
      <dgm:t>
        <a:bodyPr/>
        <a:lstStyle/>
        <a:p>
          <a:r>
            <a:rPr lang="en-US"/>
            <a:t>Enforcement Warning Notices</a:t>
          </a:r>
        </a:p>
      </dgm:t>
    </dgm:pt>
    <dgm:pt modelId="{C501A20A-E55E-4BE8-B6F1-D8A26CB3594D}" type="parTrans" cxnId="{DADA59EC-F2B3-4244-B978-6B3CDD25AB42}">
      <dgm:prSet/>
      <dgm:spPr/>
      <dgm:t>
        <a:bodyPr/>
        <a:lstStyle/>
        <a:p>
          <a:endParaRPr lang="en-US"/>
        </a:p>
      </dgm:t>
    </dgm:pt>
    <dgm:pt modelId="{05EEF32C-24EB-4B39-8549-9DD73DFD3C5E}" type="sibTrans" cxnId="{DADA59EC-F2B3-4244-B978-6B3CDD25AB42}">
      <dgm:prSet/>
      <dgm:spPr/>
      <dgm:t>
        <a:bodyPr/>
        <a:lstStyle/>
        <a:p>
          <a:endParaRPr lang="en-US"/>
        </a:p>
      </dgm:t>
    </dgm:pt>
    <dgm:pt modelId="{363404B2-8D33-445A-AECE-2A7EB714EEBB}">
      <dgm:prSet/>
      <dgm:spPr/>
      <dgm:t>
        <a:bodyPr/>
        <a:lstStyle/>
        <a:p>
          <a:r>
            <a:rPr lang="en-US"/>
            <a:t>Listed Building Enforcement Notices</a:t>
          </a:r>
        </a:p>
      </dgm:t>
    </dgm:pt>
    <dgm:pt modelId="{6FFECB43-D2FF-4E63-9760-653D734DECC0}" type="parTrans" cxnId="{85851C04-8F2B-4745-BFBF-089F2E3EE4BA}">
      <dgm:prSet/>
      <dgm:spPr/>
      <dgm:t>
        <a:bodyPr/>
        <a:lstStyle/>
        <a:p>
          <a:endParaRPr lang="en-US"/>
        </a:p>
      </dgm:t>
    </dgm:pt>
    <dgm:pt modelId="{8B5822E0-2E91-4F15-8F82-07D87FF58682}" type="sibTrans" cxnId="{85851C04-8F2B-4745-BFBF-089F2E3EE4BA}">
      <dgm:prSet/>
      <dgm:spPr/>
      <dgm:t>
        <a:bodyPr/>
        <a:lstStyle/>
        <a:p>
          <a:endParaRPr lang="en-US"/>
        </a:p>
      </dgm:t>
    </dgm:pt>
    <dgm:pt modelId="{2590C8E2-E289-4329-BE39-880808A267E5}">
      <dgm:prSet/>
      <dgm:spPr/>
      <dgm:t>
        <a:bodyPr/>
        <a:lstStyle/>
        <a:p>
          <a:r>
            <a:rPr lang="en-US"/>
            <a:t>Urgent Works and Repair Notices</a:t>
          </a:r>
        </a:p>
      </dgm:t>
    </dgm:pt>
    <dgm:pt modelId="{82471D69-9834-4E8B-882C-6AF933EFB143}" type="parTrans" cxnId="{EE9C40B3-C74E-49A0-A766-A559236A5410}">
      <dgm:prSet/>
      <dgm:spPr/>
      <dgm:t>
        <a:bodyPr/>
        <a:lstStyle/>
        <a:p>
          <a:endParaRPr lang="en-US"/>
        </a:p>
      </dgm:t>
    </dgm:pt>
    <dgm:pt modelId="{EBE6CD44-6E03-44AC-8DBC-ED2DC42119B0}" type="sibTrans" cxnId="{EE9C40B3-C74E-49A0-A766-A559236A5410}">
      <dgm:prSet/>
      <dgm:spPr/>
      <dgm:t>
        <a:bodyPr/>
        <a:lstStyle/>
        <a:p>
          <a:endParaRPr lang="en-US"/>
        </a:p>
      </dgm:t>
    </dgm:pt>
    <dgm:pt modelId="{747364B2-740A-4A55-86EF-B5D5C0F17325}">
      <dgm:prSet/>
      <dgm:spPr/>
      <dgm:t>
        <a:bodyPr/>
        <a:lstStyle/>
        <a:p>
          <a:r>
            <a:rPr lang="en-US"/>
            <a:t>S215 Notices</a:t>
          </a:r>
        </a:p>
      </dgm:t>
    </dgm:pt>
    <dgm:pt modelId="{A5B1DCE2-8E19-4E5A-9279-B77BD5A31DE8}" type="parTrans" cxnId="{7A508799-9A03-4757-AD13-3F323D556052}">
      <dgm:prSet/>
      <dgm:spPr/>
      <dgm:t>
        <a:bodyPr/>
        <a:lstStyle/>
        <a:p>
          <a:endParaRPr lang="en-US"/>
        </a:p>
      </dgm:t>
    </dgm:pt>
    <dgm:pt modelId="{498C1A4D-609B-4EC0-A879-A53B377DDA01}" type="sibTrans" cxnId="{7A508799-9A03-4757-AD13-3F323D556052}">
      <dgm:prSet/>
      <dgm:spPr/>
      <dgm:t>
        <a:bodyPr/>
        <a:lstStyle/>
        <a:p>
          <a:endParaRPr lang="en-US"/>
        </a:p>
      </dgm:t>
    </dgm:pt>
    <dgm:pt modelId="{C54C7575-C17A-40E0-8378-46A87374ABBA}">
      <dgm:prSet/>
      <dgm:spPr/>
      <dgm:t>
        <a:bodyPr/>
        <a:lstStyle/>
        <a:p>
          <a:endParaRPr lang="en-US" dirty="0"/>
        </a:p>
      </dgm:t>
    </dgm:pt>
    <dgm:pt modelId="{48AAD06D-45F3-4B94-B746-1046E7EDB9CA}" type="parTrans" cxnId="{EF18D1FC-3737-41F9-BED2-7FFDC6807DDC}">
      <dgm:prSet/>
      <dgm:spPr/>
      <dgm:t>
        <a:bodyPr/>
        <a:lstStyle/>
        <a:p>
          <a:endParaRPr lang="en-US"/>
        </a:p>
      </dgm:t>
    </dgm:pt>
    <dgm:pt modelId="{972C765E-DF0D-42B3-BC54-47769DB83CE4}" type="sibTrans" cxnId="{EF18D1FC-3737-41F9-BED2-7FFDC6807DDC}">
      <dgm:prSet/>
      <dgm:spPr/>
      <dgm:t>
        <a:bodyPr/>
        <a:lstStyle/>
        <a:p>
          <a:endParaRPr lang="en-US"/>
        </a:p>
      </dgm:t>
    </dgm:pt>
    <dgm:pt modelId="{36A2789D-92E7-4515-8D24-3819435117E7}" type="pres">
      <dgm:prSet presAssocID="{51F4DAFA-C2AB-4E56-9259-E2A2E34D0C29}" presName="vert0" presStyleCnt="0">
        <dgm:presLayoutVars>
          <dgm:dir/>
          <dgm:animOne val="branch"/>
          <dgm:animLvl val="lvl"/>
        </dgm:presLayoutVars>
      </dgm:prSet>
      <dgm:spPr/>
    </dgm:pt>
    <dgm:pt modelId="{3E3951FC-4BDA-48A1-A15D-3153B85362C4}" type="pres">
      <dgm:prSet presAssocID="{1CAD8C4B-2DA9-40F0-8181-FA219492062E}" presName="thickLine" presStyleLbl="alignNode1" presStyleIdx="0" presStyleCnt="11"/>
      <dgm:spPr/>
    </dgm:pt>
    <dgm:pt modelId="{F48E1567-1A4E-468E-82AC-FAD8B1A43388}" type="pres">
      <dgm:prSet presAssocID="{1CAD8C4B-2DA9-40F0-8181-FA219492062E}" presName="horz1" presStyleCnt="0"/>
      <dgm:spPr/>
    </dgm:pt>
    <dgm:pt modelId="{3FAD40D2-4854-4253-BCBE-45062B7F2C3A}" type="pres">
      <dgm:prSet presAssocID="{1CAD8C4B-2DA9-40F0-8181-FA219492062E}" presName="tx1" presStyleLbl="revTx" presStyleIdx="0" presStyleCnt="11"/>
      <dgm:spPr/>
    </dgm:pt>
    <dgm:pt modelId="{EF1427B0-6119-448C-A49E-7EA034907451}" type="pres">
      <dgm:prSet presAssocID="{1CAD8C4B-2DA9-40F0-8181-FA219492062E}" presName="vert1" presStyleCnt="0"/>
      <dgm:spPr/>
    </dgm:pt>
    <dgm:pt modelId="{1C4B7D86-C5F8-487D-9BFF-0B0BAC0E700C}" type="pres">
      <dgm:prSet presAssocID="{D63C6321-0227-4D11-84DD-BCC04C861AAE}" presName="thickLine" presStyleLbl="alignNode1" presStyleIdx="1" presStyleCnt="11"/>
      <dgm:spPr/>
    </dgm:pt>
    <dgm:pt modelId="{E68B793C-A693-4486-96F2-CCA354ADA122}" type="pres">
      <dgm:prSet presAssocID="{D63C6321-0227-4D11-84DD-BCC04C861AAE}" presName="horz1" presStyleCnt="0"/>
      <dgm:spPr/>
    </dgm:pt>
    <dgm:pt modelId="{18797ECB-E774-4A1A-980E-7EFB7D049C77}" type="pres">
      <dgm:prSet presAssocID="{D63C6321-0227-4D11-84DD-BCC04C861AAE}" presName="tx1" presStyleLbl="revTx" presStyleIdx="1" presStyleCnt="11"/>
      <dgm:spPr/>
    </dgm:pt>
    <dgm:pt modelId="{0E81C38D-6CD1-4B50-910D-9B7681B1EF3A}" type="pres">
      <dgm:prSet presAssocID="{D63C6321-0227-4D11-84DD-BCC04C861AAE}" presName="vert1" presStyleCnt="0"/>
      <dgm:spPr/>
    </dgm:pt>
    <dgm:pt modelId="{AA5055EC-60F3-4F02-80D0-785EFCBBC01E}" type="pres">
      <dgm:prSet presAssocID="{3C8884AA-B678-49D0-848A-7B1FABE71D88}" presName="thickLine" presStyleLbl="alignNode1" presStyleIdx="2" presStyleCnt="11"/>
      <dgm:spPr/>
    </dgm:pt>
    <dgm:pt modelId="{5F0601CA-A2AF-4292-8335-D798BB154B57}" type="pres">
      <dgm:prSet presAssocID="{3C8884AA-B678-49D0-848A-7B1FABE71D88}" presName="horz1" presStyleCnt="0"/>
      <dgm:spPr/>
    </dgm:pt>
    <dgm:pt modelId="{EDA31FA6-EAE7-4DAC-BDFD-E32910BEB2E0}" type="pres">
      <dgm:prSet presAssocID="{3C8884AA-B678-49D0-848A-7B1FABE71D88}" presName="tx1" presStyleLbl="revTx" presStyleIdx="2" presStyleCnt="11"/>
      <dgm:spPr/>
    </dgm:pt>
    <dgm:pt modelId="{05FFD97D-DB01-4588-82B5-14081D74F556}" type="pres">
      <dgm:prSet presAssocID="{3C8884AA-B678-49D0-848A-7B1FABE71D88}" presName="vert1" presStyleCnt="0"/>
      <dgm:spPr/>
    </dgm:pt>
    <dgm:pt modelId="{E8C5452E-362F-4D06-AE16-1A7C30CC0AE5}" type="pres">
      <dgm:prSet presAssocID="{3839B74C-7BE2-4793-A6F4-D7B190575135}" presName="thickLine" presStyleLbl="alignNode1" presStyleIdx="3" presStyleCnt="11"/>
      <dgm:spPr/>
    </dgm:pt>
    <dgm:pt modelId="{85C16AF6-E226-4089-AD6A-1512F2A9D566}" type="pres">
      <dgm:prSet presAssocID="{3839B74C-7BE2-4793-A6F4-D7B190575135}" presName="horz1" presStyleCnt="0"/>
      <dgm:spPr/>
    </dgm:pt>
    <dgm:pt modelId="{537296E2-0ED0-4DFB-B6C1-792E652CB37E}" type="pres">
      <dgm:prSet presAssocID="{3839B74C-7BE2-4793-A6F4-D7B190575135}" presName="tx1" presStyleLbl="revTx" presStyleIdx="3" presStyleCnt="11"/>
      <dgm:spPr/>
    </dgm:pt>
    <dgm:pt modelId="{CBAFADE8-0C26-4E83-A538-8566B3C52D6F}" type="pres">
      <dgm:prSet presAssocID="{3839B74C-7BE2-4793-A6F4-D7B190575135}" presName="vert1" presStyleCnt="0"/>
      <dgm:spPr/>
    </dgm:pt>
    <dgm:pt modelId="{7B50B737-1C86-47BD-A637-671C7F937409}" type="pres">
      <dgm:prSet presAssocID="{757505FC-9445-459F-ADAA-25CB419162D2}" presName="thickLine" presStyleLbl="alignNode1" presStyleIdx="4" presStyleCnt="11"/>
      <dgm:spPr/>
    </dgm:pt>
    <dgm:pt modelId="{7A34A569-1D94-4666-893E-699305AE1A81}" type="pres">
      <dgm:prSet presAssocID="{757505FC-9445-459F-ADAA-25CB419162D2}" presName="horz1" presStyleCnt="0"/>
      <dgm:spPr/>
    </dgm:pt>
    <dgm:pt modelId="{3C3DD4D8-D66B-4706-A97A-2368B5ECCEB0}" type="pres">
      <dgm:prSet presAssocID="{757505FC-9445-459F-ADAA-25CB419162D2}" presName="tx1" presStyleLbl="revTx" presStyleIdx="4" presStyleCnt="11"/>
      <dgm:spPr/>
    </dgm:pt>
    <dgm:pt modelId="{5DC21B95-ED7B-4AFA-9665-A99E37992750}" type="pres">
      <dgm:prSet presAssocID="{757505FC-9445-459F-ADAA-25CB419162D2}" presName="vert1" presStyleCnt="0"/>
      <dgm:spPr/>
    </dgm:pt>
    <dgm:pt modelId="{4F71C102-E4EE-4F3A-8D74-C26EF6057C8A}" type="pres">
      <dgm:prSet presAssocID="{52E2DC48-E0F2-430A-9B37-F63B3A026DE0}" presName="thickLine" presStyleLbl="alignNode1" presStyleIdx="5" presStyleCnt="11"/>
      <dgm:spPr/>
    </dgm:pt>
    <dgm:pt modelId="{3DACB846-CB00-481F-8B9A-D2E3472F613B}" type="pres">
      <dgm:prSet presAssocID="{52E2DC48-E0F2-430A-9B37-F63B3A026DE0}" presName="horz1" presStyleCnt="0"/>
      <dgm:spPr/>
    </dgm:pt>
    <dgm:pt modelId="{7469F979-FA4D-4C41-AB82-E3A7F988917A}" type="pres">
      <dgm:prSet presAssocID="{52E2DC48-E0F2-430A-9B37-F63B3A026DE0}" presName="tx1" presStyleLbl="revTx" presStyleIdx="5" presStyleCnt="11"/>
      <dgm:spPr/>
    </dgm:pt>
    <dgm:pt modelId="{547D61C8-2B42-4601-BED1-2019920DF30A}" type="pres">
      <dgm:prSet presAssocID="{52E2DC48-E0F2-430A-9B37-F63B3A026DE0}" presName="vert1" presStyleCnt="0"/>
      <dgm:spPr/>
    </dgm:pt>
    <dgm:pt modelId="{FF8EEC88-B1C5-4235-8F2D-C28569FEE29D}" type="pres">
      <dgm:prSet presAssocID="{F4A9F92C-783E-4EC3-A70D-DCC371C69D53}" presName="thickLine" presStyleLbl="alignNode1" presStyleIdx="6" presStyleCnt="11"/>
      <dgm:spPr/>
    </dgm:pt>
    <dgm:pt modelId="{030B1995-BED5-4264-9872-999D537825A7}" type="pres">
      <dgm:prSet presAssocID="{F4A9F92C-783E-4EC3-A70D-DCC371C69D53}" presName="horz1" presStyleCnt="0"/>
      <dgm:spPr/>
    </dgm:pt>
    <dgm:pt modelId="{23246D28-E9E3-4169-9712-9AC0FEA12443}" type="pres">
      <dgm:prSet presAssocID="{F4A9F92C-783E-4EC3-A70D-DCC371C69D53}" presName="tx1" presStyleLbl="revTx" presStyleIdx="6" presStyleCnt="11"/>
      <dgm:spPr/>
    </dgm:pt>
    <dgm:pt modelId="{E8E684D0-B950-4AA5-81AC-15A430941E88}" type="pres">
      <dgm:prSet presAssocID="{F4A9F92C-783E-4EC3-A70D-DCC371C69D53}" presName="vert1" presStyleCnt="0"/>
      <dgm:spPr/>
    </dgm:pt>
    <dgm:pt modelId="{36F4426A-4F27-4F1E-A557-13B3D8A08632}" type="pres">
      <dgm:prSet presAssocID="{363404B2-8D33-445A-AECE-2A7EB714EEBB}" presName="thickLine" presStyleLbl="alignNode1" presStyleIdx="7" presStyleCnt="11"/>
      <dgm:spPr/>
    </dgm:pt>
    <dgm:pt modelId="{39469F24-E827-4560-833A-B2172A81F8C6}" type="pres">
      <dgm:prSet presAssocID="{363404B2-8D33-445A-AECE-2A7EB714EEBB}" presName="horz1" presStyleCnt="0"/>
      <dgm:spPr/>
    </dgm:pt>
    <dgm:pt modelId="{627BB85D-C504-40BF-A4E6-00D618C3DDCC}" type="pres">
      <dgm:prSet presAssocID="{363404B2-8D33-445A-AECE-2A7EB714EEBB}" presName="tx1" presStyleLbl="revTx" presStyleIdx="7" presStyleCnt="11"/>
      <dgm:spPr/>
    </dgm:pt>
    <dgm:pt modelId="{D45D0665-486C-46FB-B48B-8AF5F9303419}" type="pres">
      <dgm:prSet presAssocID="{363404B2-8D33-445A-AECE-2A7EB714EEBB}" presName="vert1" presStyleCnt="0"/>
      <dgm:spPr/>
    </dgm:pt>
    <dgm:pt modelId="{D2D4511E-239D-49E6-9350-E815F25C5AEB}" type="pres">
      <dgm:prSet presAssocID="{2590C8E2-E289-4329-BE39-880808A267E5}" presName="thickLine" presStyleLbl="alignNode1" presStyleIdx="8" presStyleCnt="11"/>
      <dgm:spPr/>
    </dgm:pt>
    <dgm:pt modelId="{DD996A06-55BE-4DFA-9A10-BAAD535EEEFB}" type="pres">
      <dgm:prSet presAssocID="{2590C8E2-E289-4329-BE39-880808A267E5}" presName="horz1" presStyleCnt="0"/>
      <dgm:spPr/>
    </dgm:pt>
    <dgm:pt modelId="{8C58F9B5-A53D-41AB-A613-815698DE7993}" type="pres">
      <dgm:prSet presAssocID="{2590C8E2-E289-4329-BE39-880808A267E5}" presName="tx1" presStyleLbl="revTx" presStyleIdx="8" presStyleCnt="11"/>
      <dgm:spPr/>
    </dgm:pt>
    <dgm:pt modelId="{48421340-7684-4E6D-BFFA-5539838AC8D1}" type="pres">
      <dgm:prSet presAssocID="{2590C8E2-E289-4329-BE39-880808A267E5}" presName="vert1" presStyleCnt="0"/>
      <dgm:spPr/>
    </dgm:pt>
    <dgm:pt modelId="{1D255193-63B4-48B9-A491-946845A797E8}" type="pres">
      <dgm:prSet presAssocID="{747364B2-740A-4A55-86EF-B5D5C0F17325}" presName="thickLine" presStyleLbl="alignNode1" presStyleIdx="9" presStyleCnt="11"/>
      <dgm:spPr/>
    </dgm:pt>
    <dgm:pt modelId="{E3FE9E01-8536-41FF-95B7-ADB0B9A47FE8}" type="pres">
      <dgm:prSet presAssocID="{747364B2-740A-4A55-86EF-B5D5C0F17325}" presName="horz1" presStyleCnt="0"/>
      <dgm:spPr/>
    </dgm:pt>
    <dgm:pt modelId="{954FAB26-DC10-4578-BAA3-86888F3A76A5}" type="pres">
      <dgm:prSet presAssocID="{747364B2-740A-4A55-86EF-B5D5C0F17325}" presName="tx1" presStyleLbl="revTx" presStyleIdx="9" presStyleCnt="11"/>
      <dgm:spPr/>
    </dgm:pt>
    <dgm:pt modelId="{030D1E9F-ADD2-48CD-A30A-DF000B10F44D}" type="pres">
      <dgm:prSet presAssocID="{747364B2-740A-4A55-86EF-B5D5C0F17325}" presName="vert1" presStyleCnt="0"/>
      <dgm:spPr/>
    </dgm:pt>
    <dgm:pt modelId="{14161D7B-D75F-4DA3-AA5B-2B6662E51B74}" type="pres">
      <dgm:prSet presAssocID="{C54C7575-C17A-40E0-8378-46A87374ABBA}" presName="thickLine" presStyleLbl="alignNode1" presStyleIdx="10" presStyleCnt="11"/>
      <dgm:spPr/>
    </dgm:pt>
    <dgm:pt modelId="{0A2607CD-7100-48E0-A954-63A26B51190F}" type="pres">
      <dgm:prSet presAssocID="{C54C7575-C17A-40E0-8378-46A87374ABBA}" presName="horz1" presStyleCnt="0"/>
      <dgm:spPr/>
    </dgm:pt>
    <dgm:pt modelId="{E1D4CE9D-9A39-49BF-9476-E260E9A4A574}" type="pres">
      <dgm:prSet presAssocID="{C54C7575-C17A-40E0-8378-46A87374ABBA}" presName="tx1" presStyleLbl="revTx" presStyleIdx="10" presStyleCnt="11"/>
      <dgm:spPr/>
    </dgm:pt>
    <dgm:pt modelId="{FBEE2E27-717B-4256-916D-B09D6A2DDD2A}" type="pres">
      <dgm:prSet presAssocID="{C54C7575-C17A-40E0-8378-46A87374ABBA}" presName="vert1" presStyleCnt="0"/>
      <dgm:spPr/>
    </dgm:pt>
  </dgm:ptLst>
  <dgm:cxnLst>
    <dgm:cxn modelId="{85851C04-8F2B-4745-BFBF-089F2E3EE4BA}" srcId="{51F4DAFA-C2AB-4E56-9259-E2A2E34D0C29}" destId="{363404B2-8D33-445A-AECE-2A7EB714EEBB}" srcOrd="7" destOrd="0" parTransId="{6FFECB43-D2FF-4E63-9760-653D734DECC0}" sibTransId="{8B5822E0-2E91-4F15-8F82-07D87FF58682}"/>
    <dgm:cxn modelId="{D5D18023-52B6-4E75-AF06-4ED2E7175540}" type="presOf" srcId="{D63C6321-0227-4D11-84DD-BCC04C861AAE}" destId="{18797ECB-E774-4A1A-980E-7EFB7D049C77}" srcOrd="0" destOrd="0" presId="urn:microsoft.com/office/officeart/2008/layout/LinedList"/>
    <dgm:cxn modelId="{A3DCCD28-3CF6-4AEC-A664-DE5543FBB88D}" srcId="{51F4DAFA-C2AB-4E56-9259-E2A2E34D0C29}" destId="{D63C6321-0227-4D11-84DD-BCC04C861AAE}" srcOrd="1" destOrd="0" parTransId="{FF739274-93B1-4E8B-B254-C41E4CCAACD7}" sibTransId="{F3D226A8-C329-44A6-99D4-98EF3BEE3418}"/>
    <dgm:cxn modelId="{1492CC3E-2429-4DF5-8EBE-0E658B296423}" type="presOf" srcId="{3839B74C-7BE2-4793-A6F4-D7B190575135}" destId="{537296E2-0ED0-4DFB-B6C1-792E652CB37E}" srcOrd="0" destOrd="0" presId="urn:microsoft.com/office/officeart/2008/layout/LinedList"/>
    <dgm:cxn modelId="{8FD2F85D-0839-455E-AF7A-9F26ECC47869}" type="presOf" srcId="{2590C8E2-E289-4329-BE39-880808A267E5}" destId="{8C58F9B5-A53D-41AB-A613-815698DE7993}" srcOrd="0" destOrd="0" presId="urn:microsoft.com/office/officeart/2008/layout/LinedList"/>
    <dgm:cxn modelId="{8252AD45-35AF-436D-8FB6-43E38B78FFE1}" srcId="{51F4DAFA-C2AB-4E56-9259-E2A2E34D0C29}" destId="{1CAD8C4B-2DA9-40F0-8181-FA219492062E}" srcOrd="0" destOrd="0" parTransId="{56241125-D7D3-47AF-B6FE-9198F51BA920}" sibTransId="{7A97D740-A5F9-492F-9391-5439AD0F498B}"/>
    <dgm:cxn modelId="{3D811E67-84A7-4455-9444-8574A9119342}" type="presOf" srcId="{3C8884AA-B678-49D0-848A-7B1FABE71D88}" destId="{EDA31FA6-EAE7-4DAC-BDFD-E32910BEB2E0}" srcOrd="0" destOrd="0" presId="urn:microsoft.com/office/officeart/2008/layout/LinedList"/>
    <dgm:cxn modelId="{0C45EA73-9C12-48F4-B7CF-BAD45B055219}" type="presOf" srcId="{F4A9F92C-783E-4EC3-A70D-DCC371C69D53}" destId="{23246D28-E9E3-4169-9712-9AC0FEA12443}" srcOrd="0" destOrd="0" presId="urn:microsoft.com/office/officeart/2008/layout/LinedList"/>
    <dgm:cxn modelId="{FB99B694-E610-47F3-A2BB-A8007B1CAF7D}" type="presOf" srcId="{C54C7575-C17A-40E0-8378-46A87374ABBA}" destId="{E1D4CE9D-9A39-49BF-9476-E260E9A4A574}" srcOrd="0" destOrd="0" presId="urn:microsoft.com/office/officeart/2008/layout/LinedList"/>
    <dgm:cxn modelId="{ADC1CE96-705F-484F-87D4-9CFFC53CCA31}" srcId="{51F4DAFA-C2AB-4E56-9259-E2A2E34D0C29}" destId="{3C8884AA-B678-49D0-848A-7B1FABE71D88}" srcOrd="2" destOrd="0" parTransId="{D3C26889-F140-4D7C-9ABB-BD650395F483}" sibTransId="{6EF7A291-6EEF-41F3-92A2-661420C9255C}"/>
    <dgm:cxn modelId="{7A508799-9A03-4757-AD13-3F323D556052}" srcId="{51F4DAFA-C2AB-4E56-9259-E2A2E34D0C29}" destId="{747364B2-740A-4A55-86EF-B5D5C0F17325}" srcOrd="9" destOrd="0" parTransId="{A5B1DCE2-8E19-4E5A-9279-B77BD5A31DE8}" sibTransId="{498C1A4D-609B-4EC0-A879-A53B377DDA01}"/>
    <dgm:cxn modelId="{193EAC9D-5C87-4920-9915-0A22E73E0DED}" srcId="{51F4DAFA-C2AB-4E56-9259-E2A2E34D0C29}" destId="{757505FC-9445-459F-ADAA-25CB419162D2}" srcOrd="4" destOrd="0" parTransId="{1094C212-718C-44D6-BD66-0E97050B03CD}" sibTransId="{84FD9A38-EE58-4A6E-A6F2-BBAA81FFBA05}"/>
    <dgm:cxn modelId="{80F15CA0-6742-488A-B4E7-E64998E5820A}" type="presOf" srcId="{747364B2-740A-4A55-86EF-B5D5C0F17325}" destId="{954FAB26-DC10-4578-BAA3-86888F3A76A5}" srcOrd="0" destOrd="0" presId="urn:microsoft.com/office/officeart/2008/layout/LinedList"/>
    <dgm:cxn modelId="{C5A0BBA2-CF58-4DF7-AEC5-51CF7D486B88}" type="presOf" srcId="{51F4DAFA-C2AB-4E56-9259-E2A2E34D0C29}" destId="{36A2789D-92E7-4515-8D24-3819435117E7}" srcOrd="0" destOrd="0" presId="urn:microsoft.com/office/officeart/2008/layout/LinedList"/>
    <dgm:cxn modelId="{EE9C40B3-C74E-49A0-A766-A559236A5410}" srcId="{51F4DAFA-C2AB-4E56-9259-E2A2E34D0C29}" destId="{2590C8E2-E289-4329-BE39-880808A267E5}" srcOrd="8" destOrd="0" parTransId="{82471D69-9834-4E8B-882C-6AF933EFB143}" sibTransId="{EBE6CD44-6E03-44AC-8DBC-ED2DC42119B0}"/>
    <dgm:cxn modelId="{795A31B6-E390-45D7-86D7-435C39DFBA1A}" type="presOf" srcId="{52E2DC48-E0F2-430A-9B37-F63B3A026DE0}" destId="{7469F979-FA4D-4C41-AB82-E3A7F988917A}" srcOrd="0" destOrd="0" presId="urn:microsoft.com/office/officeart/2008/layout/LinedList"/>
    <dgm:cxn modelId="{18EFDABC-D230-458E-B913-B956115C56D6}" srcId="{51F4DAFA-C2AB-4E56-9259-E2A2E34D0C29}" destId="{3839B74C-7BE2-4793-A6F4-D7B190575135}" srcOrd="3" destOrd="0" parTransId="{CC8C924D-58FF-424F-A5D2-029DFBC61E17}" sibTransId="{8AD7BDAA-B8B4-44B4-9C98-B1974F0F2BBE}"/>
    <dgm:cxn modelId="{F8638BC0-719C-4170-AF12-2FE6053C435E}" type="presOf" srcId="{363404B2-8D33-445A-AECE-2A7EB714EEBB}" destId="{627BB85D-C504-40BF-A4E6-00D618C3DDCC}" srcOrd="0" destOrd="0" presId="urn:microsoft.com/office/officeart/2008/layout/LinedList"/>
    <dgm:cxn modelId="{F2507FE7-A7B4-4672-9CAA-2B750EB6E374}" srcId="{51F4DAFA-C2AB-4E56-9259-E2A2E34D0C29}" destId="{52E2DC48-E0F2-430A-9B37-F63B3A026DE0}" srcOrd="5" destOrd="0" parTransId="{DC59153C-B922-481A-AB3A-AA78CF6924A2}" sibTransId="{54650737-FBF7-4928-916B-098899053AFC}"/>
    <dgm:cxn modelId="{DADA59EC-F2B3-4244-B978-6B3CDD25AB42}" srcId="{51F4DAFA-C2AB-4E56-9259-E2A2E34D0C29}" destId="{F4A9F92C-783E-4EC3-A70D-DCC371C69D53}" srcOrd="6" destOrd="0" parTransId="{C501A20A-E55E-4BE8-B6F1-D8A26CB3594D}" sibTransId="{05EEF32C-24EB-4B39-8549-9DD73DFD3C5E}"/>
    <dgm:cxn modelId="{F6CD1EED-6C23-4E7F-9D44-8ABC8EAACE55}" type="presOf" srcId="{1CAD8C4B-2DA9-40F0-8181-FA219492062E}" destId="{3FAD40D2-4854-4253-BCBE-45062B7F2C3A}" srcOrd="0" destOrd="0" presId="urn:microsoft.com/office/officeart/2008/layout/LinedList"/>
    <dgm:cxn modelId="{BFD313EE-1436-41B3-B7A3-0951BFBB7942}" type="presOf" srcId="{757505FC-9445-459F-ADAA-25CB419162D2}" destId="{3C3DD4D8-D66B-4706-A97A-2368B5ECCEB0}" srcOrd="0" destOrd="0" presId="urn:microsoft.com/office/officeart/2008/layout/LinedList"/>
    <dgm:cxn modelId="{EF18D1FC-3737-41F9-BED2-7FFDC6807DDC}" srcId="{51F4DAFA-C2AB-4E56-9259-E2A2E34D0C29}" destId="{C54C7575-C17A-40E0-8378-46A87374ABBA}" srcOrd="10" destOrd="0" parTransId="{48AAD06D-45F3-4B94-B746-1046E7EDB9CA}" sibTransId="{972C765E-DF0D-42B3-BC54-47769DB83CE4}"/>
    <dgm:cxn modelId="{8035E364-97EA-47AE-8EC7-16874D63E26D}" type="presParOf" srcId="{36A2789D-92E7-4515-8D24-3819435117E7}" destId="{3E3951FC-4BDA-48A1-A15D-3153B85362C4}" srcOrd="0" destOrd="0" presId="urn:microsoft.com/office/officeart/2008/layout/LinedList"/>
    <dgm:cxn modelId="{FE09CEDA-D2B7-4247-9010-21D237269456}" type="presParOf" srcId="{36A2789D-92E7-4515-8D24-3819435117E7}" destId="{F48E1567-1A4E-468E-82AC-FAD8B1A43388}" srcOrd="1" destOrd="0" presId="urn:microsoft.com/office/officeart/2008/layout/LinedList"/>
    <dgm:cxn modelId="{1B5A1155-1911-4845-A6ED-562A4DE6890A}" type="presParOf" srcId="{F48E1567-1A4E-468E-82AC-FAD8B1A43388}" destId="{3FAD40D2-4854-4253-BCBE-45062B7F2C3A}" srcOrd="0" destOrd="0" presId="urn:microsoft.com/office/officeart/2008/layout/LinedList"/>
    <dgm:cxn modelId="{55F0F7E2-DB17-460B-9C52-61963D9C8410}" type="presParOf" srcId="{F48E1567-1A4E-468E-82AC-FAD8B1A43388}" destId="{EF1427B0-6119-448C-A49E-7EA034907451}" srcOrd="1" destOrd="0" presId="urn:microsoft.com/office/officeart/2008/layout/LinedList"/>
    <dgm:cxn modelId="{88DF41BB-C272-4CBC-9762-ADCCCCC0C9C6}" type="presParOf" srcId="{36A2789D-92E7-4515-8D24-3819435117E7}" destId="{1C4B7D86-C5F8-487D-9BFF-0B0BAC0E700C}" srcOrd="2" destOrd="0" presId="urn:microsoft.com/office/officeart/2008/layout/LinedList"/>
    <dgm:cxn modelId="{A614E994-00FF-40F8-A6B5-295B77C878C7}" type="presParOf" srcId="{36A2789D-92E7-4515-8D24-3819435117E7}" destId="{E68B793C-A693-4486-96F2-CCA354ADA122}" srcOrd="3" destOrd="0" presId="urn:microsoft.com/office/officeart/2008/layout/LinedList"/>
    <dgm:cxn modelId="{BFC1CD95-76C6-49CA-8AC1-6438F82B1018}" type="presParOf" srcId="{E68B793C-A693-4486-96F2-CCA354ADA122}" destId="{18797ECB-E774-4A1A-980E-7EFB7D049C77}" srcOrd="0" destOrd="0" presId="urn:microsoft.com/office/officeart/2008/layout/LinedList"/>
    <dgm:cxn modelId="{3F5ED0BE-90A0-4809-85A9-A48834D4B438}" type="presParOf" srcId="{E68B793C-A693-4486-96F2-CCA354ADA122}" destId="{0E81C38D-6CD1-4B50-910D-9B7681B1EF3A}" srcOrd="1" destOrd="0" presId="urn:microsoft.com/office/officeart/2008/layout/LinedList"/>
    <dgm:cxn modelId="{583B1104-C23F-4E10-91AE-A9F2DA7656CE}" type="presParOf" srcId="{36A2789D-92E7-4515-8D24-3819435117E7}" destId="{AA5055EC-60F3-4F02-80D0-785EFCBBC01E}" srcOrd="4" destOrd="0" presId="urn:microsoft.com/office/officeart/2008/layout/LinedList"/>
    <dgm:cxn modelId="{C5EDA8A5-3BBB-4950-A7B7-C7B2C1F3034D}" type="presParOf" srcId="{36A2789D-92E7-4515-8D24-3819435117E7}" destId="{5F0601CA-A2AF-4292-8335-D798BB154B57}" srcOrd="5" destOrd="0" presId="urn:microsoft.com/office/officeart/2008/layout/LinedList"/>
    <dgm:cxn modelId="{FA58A334-70F1-455E-8A2A-3E875F45F6CC}" type="presParOf" srcId="{5F0601CA-A2AF-4292-8335-D798BB154B57}" destId="{EDA31FA6-EAE7-4DAC-BDFD-E32910BEB2E0}" srcOrd="0" destOrd="0" presId="urn:microsoft.com/office/officeart/2008/layout/LinedList"/>
    <dgm:cxn modelId="{3511A2D3-4351-46B2-BEBF-8C598410C479}" type="presParOf" srcId="{5F0601CA-A2AF-4292-8335-D798BB154B57}" destId="{05FFD97D-DB01-4588-82B5-14081D74F556}" srcOrd="1" destOrd="0" presId="urn:microsoft.com/office/officeart/2008/layout/LinedList"/>
    <dgm:cxn modelId="{1F5B213A-52DE-42FF-9CF7-5F7D8B5F8C95}" type="presParOf" srcId="{36A2789D-92E7-4515-8D24-3819435117E7}" destId="{E8C5452E-362F-4D06-AE16-1A7C30CC0AE5}" srcOrd="6" destOrd="0" presId="urn:microsoft.com/office/officeart/2008/layout/LinedList"/>
    <dgm:cxn modelId="{D9F579B9-8E47-4EF8-9D72-3F92E23542A4}" type="presParOf" srcId="{36A2789D-92E7-4515-8D24-3819435117E7}" destId="{85C16AF6-E226-4089-AD6A-1512F2A9D566}" srcOrd="7" destOrd="0" presId="urn:microsoft.com/office/officeart/2008/layout/LinedList"/>
    <dgm:cxn modelId="{0B1DF735-A819-4A78-B5C3-9A03651F898E}" type="presParOf" srcId="{85C16AF6-E226-4089-AD6A-1512F2A9D566}" destId="{537296E2-0ED0-4DFB-B6C1-792E652CB37E}" srcOrd="0" destOrd="0" presId="urn:microsoft.com/office/officeart/2008/layout/LinedList"/>
    <dgm:cxn modelId="{5FDAE11F-EA1B-418C-B914-855088694612}" type="presParOf" srcId="{85C16AF6-E226-4089-AD6A-1512F2A9D566}" destId="{CBAFADE8-0C26-4E83-A538-8566B3C52D6F}" srcOrd="1" destOrd="0" presId="urn:microsoft.com/office/officeart/2008/layout/LinedList"/>
    <dgm:cxn modelId="{8004BAB8-0174-478D-BDD4-05D841578E10}" type="presParOf" srcId="{36A2789D-92E7-4515-8D24-3819435117E7}" destId="{7B50B737-1C86-47BD-A637-671C7F937409}" srcOrd="8" destOrd="0" presId="urn:microsoft.com/office/officeart/2008/layout/LinedList"/>
    <dgm:cxn modelId="{D2A01F8F-EF6E-465F-BE14-CBBE5D207CA2}" type="presParOf" srcId="{36A2789D-92E7-4515-8D24-3819435117E7}" destId="{7A34A569-1D94-4666-893E-699305AE1A81}" srcOrd="9" destOrd="0" presId="urn:microsoft.com/office/officeart/2008/layout/LinedList"/>
    <dgm:cxn modelId="{5E8113C8-3D67-449E-8426-90EA9B01B117}" type="presParOf" srcId="{7A34A569-1D94-4666-893E-699305AE1A81}" destId="{3C3DD4D8-D66B-4706-A97A-2368B5ECCEB0}" srcOrd="0" destOrd="0" presId="urn:microsoft.com/office/officeart/2008/layout/LinedList"/>
    <dgm:cxn modelId="{95B52608-AFFA-40A1-8A75-5D0A43873F7C}" type="presParOf" srcId="{7A34A569-1D94-4666-893E-699305AE1A81}" destId="{5DC21B95-ED7B-4AFA-9665-A99E37992750}" srcOrd="1" destOrd="0" presId="urn:microsoft.com/office/officeart/2008/layout/LinedList"/>
    <dgm:cxn modelId="{63B5F409-3AA7-4164-85BB-7FF14F85FBE9}" type="presParOf" srcId="{36A2789D-92E7-4515-8D24-3819435117E7}" destId="{4F71C102-E4EE-4F3A-8D74-C26EF6057C8A}" srcOrd="10" destOrd="0" presId="urn:microsoft.com/office/officeart/2008/layout/LinedList"/>
    <dgm:cxn modelId="{550F0775-FF8A-4591-9F49-C5208471542F}" type="presParOf" srcId="{36A2789D-92E7-4515-8D24-3819435117E7}" destId="{3DACB846-CB00-481F-8B9A-D2E3472F613B}" srcOrd="11" destOrd="0" presId="urn:microsoft.com/office/officeart/2008/layout/LinedList"/>
    <dgm:cxn modelId="{88E80F90-7FB0-44C2-8DAC-41A755833C4F}" type="presParOf" srcId="{3DACB846-CB00-481F-8B9A-D2E3472F613B}" destId="{7469F979-FA4D-4C41-AB82-E3A7F988917A}" srcOrd="0" destOrd="0" presId="urn:microsoft.com/office/officeart/2008/layout/LinedList"/>
    <dgm:cxn modelId="{FFC2A773-CCA0-4616-8961-E188B85AD2FB}" type="presParOf" srcId="{3DACB846-CB00-481F-8B9A-D2E3472F613B}" destId="{547D61C8-2B42-4601-BED1-2019920DF30A}" srcOrd="1" destOrd="0" presId="urn:microsoft.com/office/officeart/2008/layout/LinedList"/>
    <dgm:cxn modelId="{A3D02547-5A9E-4703-AEC6-7DE1B8E7355C}" type="presParOf" srcId="{36A2789D-92E7-4515-8D24-3819435117E7}" destId="{FF8EEC88-B1C5-4235-8F2D-C28569FEE29D}" srcOrd="12" destOrd="0" presId="urn:microsoft.com/office/officeart/2008/layout/LinedList"/>
    <dgm:cxn modelId="{27A3F181-89F6-4235-890B-5EF433245C6C}" type="presParOf" srcId="{36A2789D-92E7-4515-8D24-3819435117E7}" destId="{030B1995-BED5-4264-9872-999D537825A7}" srcOrd="13" destOrd="0" presId="urn:microsoft.com/office/officeart/2008/layout/LinedList"/>
    <dgm:cxn modelId="{4D656620-E47E-425D-B686-215C346816AD}" type="presParOf" srcId="{030B1995-BED5-4264-9872-999D537825A7}" destId="{23246D28-E9E3-4169-9712-9AC0FEA12443}" srcOrd="0" destOrd="0" presId="urn:microsoft.com/office/officeart/2008/layout/LinedList"/>
    <dgm:cxn modelId="{D5ECF338-273D-446E-8736-E91C91FDB6C9}" type="presParOf" srcId="{030B1995-BED5-4264-9872-999D537825A7}" destId="{E8E684D0-B950-4AA5-81AC-15A430941E88}" srcOrd="1" destOrd="0" presId="urn:microsoft.com/office/officeart/2008/layout/LinedList"/>
    <dgm:cxn modelId="{7DE0468B-97FA-4EC2-ADEB-9CC0ECE24F33}" type="presParOf" srcId="{36A2789D-92E7-4515-8D24-3819435117E7}" destId="{36F4426A-4F27-4F1E-A557-13B3D8A08632}" srcOrd="14" destOrd="0" presId="urn:microsoft.com/office/officeart/2008/layout/LinedList"/>
    <dgm:cxn modelId="{FF3B166C-123D-4CAA-9508-ADD043D68B1A}" type="presParOf" srcId="{36A2789D-92E7-4515-8D24-3819435117E7}" destId="{39469F24-E827-4560-833A-B2172A81F8C6}" srcOrd="15" destOrd="0" presId="urn:microsoft.com/office/officeart/2008/layout/LinedList"/>
    <dgm:cxn modelId="{253A3912-8128-43AF-802D-96AB4CD8C839}" type="presParOf" srcId="{39469F24-E827-4560-833A-B2172A81F8C6}" destId="{627BB85D-C504-40BF-A4E6-00D618C3DDCC}" srcOrd="0" destOrd="0" presId="urn:microsoft.com/office/officeart/2008/layout/LinedList"/>
    <dgm:cxn modelId="{DA460062-BB2C-466D-9980-390900690236}" type="presParOf" srcId="{39469F24-E827-4560-833A-B2172A81F8C6}" destId="{D45D0665-486C-46FB-B48B-8AF5F9303419}" srcOrd="1" destOrd="0" presId="urn:microsoft.com/office/officeart/2008/layout/LinedList"/>
    <dgm:cxn modelId="{25AF548A-ADBB-4916-B242-32313F175955}" type="presParOf" srcId="{36A2789D-92E7-4515-8D24-3819435117E7}" destId="{D2D4511E-239D-49E6-9350-E815F25C5AEB}" srcOrd="16" destOrd="0" presId="urn:microsoft.com/office/officeart/2008/layout/LinedList"/>
    <dgm:cxn modelId="{BE86B333-6F3A-425F-BE88-09FD1F8B9A23}" type="presParOf" srcId="{36A2789D-92E7-4515-8D24-3819435117E7}" destId="{DD996A06-55BE-4DFA-9A10-BAAD535EEEFB}" srcOrd="17" destOrd="0" presId="urn:microsoft.com/office/officeart/2008/layout/LinedList"/>
    <dgm:cxn modelId="{AD1FE579-12B8-4ADA-AC1D-D7BDE3866B89}" type="presParOf" srcId="{DD996A06-55BE-4DFA-9A10-BAAD535EEEFB}" destId="{8C58F9B5-A53D-41AB-A613-815698DE7993}" srcOrd="0" destOrd="0" presId="urn:microsoft.com/office/officeart/2008/layout/LinedList"/>
    <dgm:cxn modelId="{E924B566-84EB-4819-A6A1-55E960803A51}" type="presParOf" srcId="{DD996A06-55BE-4DFA-9A10-BAAD535EEEFB}" destId="{48421340-7684-4E6D-BFFA-5539838AC8D1}" srcOrd="1" destOrd="0" presId="urn:microsoft.com/office/officeart/2008/layout/LinedList"/>
    <dgm:cxn modelId="{7B3D9ECD-943F-4A7A-AA66-765BF3459651}" type="presParOf" srcId="{36A2789D-92E7-4515-8D24-3819435117E7}" destId="{1D255193-63B4-48B9-A491-946845A797E8}" srcOrd="18" destOrd="0" presId="urn:microsoft.com/office/officeart/2008/layout/LinedList"/>
    <dgm:cxn modelId="{E30D9D23-55C7-4062-B232-9759A92FE424}" type="presParOf" srcId="{36A2789D-92E7-4515-8D24-3819435117E7}" destId="{E3FE9E01-8536-41FF-95B7-ADB0B9A47FE8}" srcOrd="19" destOrd="0" presId="urn:microsoft.com/office/officeart/2008/layout/LinedList"/>
    <dgm:cxn modelId="{322A9CA9-0C5A-4FC0-A8FE-0EF30D6190F3}" type="presParOf" srcId="{E3FE9E01-8536-41FF-95B7-ADB0B9A47FE8}" destId="{954FAB26-DC10-4578-BAA3-86888F3A76A5}" srcOrd="0" destOrd="0" presId="urn:microsoft.com/office/officeart/2008/layout/LinedList"/>
    <dgm:cxn modelId="{C3E92ABF-84B4-4585-B712-7128918ED57A}" type="presParOf" srcId="{E3FE9E01-8536-41FF-95B7-ADB0B9A47FE8}" destId="{030D1E9F-ADD2-48CD-A30A-DF000B10F44D}" srcOrd="1" destOrd="0" presId="urn:microsoft.com/office/officeart/2008/layout/LinedList"/>
    <dgm:cxn modelId="{9A0FEFB1-F74B-4FB7-8B70-7936C0BB2386}" type="presParOf" srcId="{36A2789D-92E7-4515-8D24-3819435117E7}" destId="{14161D7B-D75F-4DA3-AA5B-2B6662E51B74}" srcOrd="20" destOrd="0" presId="urn:microsoft.com/office/officeart/2008/layout/LinedList"/>
    <dgm:cxn modelId="{D51B8371-C4A6-463D-AC99-D4D45BCE9012}" type="presParOf" srcId="{36A2789D-92E7-4515-8D24-3819435117E7}" destId="{0A2607CD-7100-48E0-A954-63A26B51190F}" srcOrd="21" destOrd="0" presId="urn:microsoft.com/office/officeart/2008/layout/LinedList"/>
    <dgm:cxn modelId="{655CFB8F-5FD4-4F2C-8A47-10CFD1D8B022}" type="presParOf" srcId="{0A2607CD-7100-48E0-A954-63A26B51190F}" destId="{E1D4CE9D-9A39-49BF-9476-E260E9A4A574}" srcOrd="0" destOrd="0" presId="urn:microsoft.com/office/officeart/2008/layout/LinedList"/>
    <dgm:cxn modelId="{2A1036E9-1B2F-430D-B29D-93AB629F5A7B}" type="presParOf" srcId="{0A2607CD-7100-48E0-A954-63A26B51190F}" destId="{FBEE2E27-717B-4256-916D-B09D6A2DDD2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1696BF-C0AB-4D83-849E-1CBEEEA674CD}">
      <dsp:nvSpPr>
        <dsp:cNvPr id="0" name=""/>
        <dsp:cNvSpPr/>
      </dsp:nvSpPr>
      <dsp:spPr>
        <a:xfrm>
          <a:off x="2273563" y="631528"/>
          <a:ext cx="2751083" cy="13755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GB" sz="3400" b="0" kern="1200" dirty="0">
              <a:solidFill>
                <a:srgbClr val="FFFF00"/>
              </a:solidFill>
              <a:latin typeface="Calibri"/>
              <a:ea typeface="Calibri"/>
              <a:cs typeface="Calibri"/>
            </a:rPr>
            <a:t>Forward </a:t>
          </a:r>
          <a:r>
            <a:rPr lang="en-GB" sz="3400" b="1" kern="1200" dirty="0">
              <a:solidFill>
                <a:srgbClr val="FFFF00"/>
              </a:solidFill>
              <a:latin typeface="Calibri Light" panose="020F0302020204030204"/>
            </a:rPr>
            <a:t>Planning</a:t>
          </a:r>
        </a:p>
      </dsp:txBody>
      <dsp:txXfrm>
        <a:off x="2313851" y="671816"/>
        <a:ext cx="2670507" cy="1294965"/>
      </dsp:txXfrm>
    </dsp:sp>
    <dsp:sp modelId="{C63FC8A5-2405-441E-8390-20D2145B4A62}">
      <dsp:nvSpPr>
        <dsp:cNvPr id="0" name=""/>
        <dsp:cNvSpPr/>
      </dsp:nvSpPr>
      <dsp:spPr>
        <a:xfrm rot="3600000">
          <a:off x="4068016" y="3045962"/>
          <a:ext cx="1433914" cy="48143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4212448" y="3142250"/>
        <a:ext cx="1145050" cy="288863"/>
      </dsp:txXfrm>
    </dsp:sp>
    <dsp:sp modelId="{4E62E283-89E6-4BCD-A1A5-C45C21BE5239}">
      <dsp:nvSpPr>
        <dsp:cNvPr id="0" name=""/>
        <dsp:cNvSpPr/>
      </dsp:nvSpPr>
      <dsp:spPr>
        <a:xfrm>
          <a:off x="4545301" y="4566294"/>
          <a:ext cx="2751083" cy="13755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b="1" kern="1200" dirty="0">
              <a:solidFill>
                <a:schemeClr val="bg1"/>
              </a:solidFill>
              <a:latin typeface="Calibri Light" panose="020F0302020204030204"/>
            </a:rPr>
            <a:t>Enforcement</a:t>
          </a:r>
          <a:endParaRPr lang="en-GB" sz="3400" b="1" kern="1200" dirty="0">
            <a:solidFill>
              <a:schemeClr val="bg1"/>
            </a:solidFill>
          </a:endParaRPr>
        </a:p>
      </dsp:txBody>
      <dsp:txXfrm>
        <a:off x="4585589" y="4606582"/>
        <a:ext cx="2670507" cy="1294965"/>
      </dsp:txXfrm>
    </dsp:sp>
    <dsp:sp modelId="{038637EB-B7DE-4BE8-880D-59071C3F0A4A}">
      <dsp:nvSpPr>
        <dsp:cNvPr id="0" name=""/>
        <dsp:cNvSpPr/>
      </dsp:nvSpPr>
      <dsp:spPr>
        <a:xfrm rot="10800000">
          <a:off x="2932147" y="5013345"/>
          <a:ext cx="1433914" cy="48143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rot="10800000">
        <a:off x="3076579" y="5109633"/>
        <a:ext cx="1145050" cy="288863"/>
      </dsp:txXfrm>
    </dsp:sp>
    <dsp:sp modelId="{8BD41A0C-523E-4E10-B6A7-663C19CD4A11}">
      <dsp:nvSpPr>
        <dsp:cNvPr id="0" name=""/>
        <dsp:cNvSpPr/>
      </dsp:nvSpPr>
      <dsp:spPr>
        <a:xfrm>
          <a:off x="1825" y="4566294"/>
          <a:ext cx="2751083" cy="13755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GB" sz="3400" b="0" kern="1200" dirty="0">
              <a:solidFill>
                <a:srgbClr val="00B0F0"/>
              </a:solidFill>
              <a:latin typeface="Calibri"/>
              <a:ea typeface="Calibri"/>
              <a:cs typeface="Calibri"/>
            </a:rPr>
            <a:t>Development Control</a:t>
          </a:r>
          <a:endParaRPr lang="en-GB" sz="3400" b="1" kern="1200" dirty="0">
            <a:solidFill>
              <a:srgbClr val="00B0F0"/>
            </a:solidFill>
          </a:endParaRPr>
        </a:p>
      </dsp:txBody>
      <dsp:txXfrm>
        <a:off x="42113" y="4606582"/>
        <a:ext cx="2670507" cy="1294965"/>
      </dsp:txXfrm>
    </dsp:sp>
    <dsp:sp modelId="{7B06FF9F-6871-4F14-9E2D-0BEB4B9394A1}">
      <dsp:nvSpPr>
        <dsp:cNvPr id="0" name=""/>
        <dsp:cNvSpPr/>
      </dsp:nvSpPr>
      <dsp:spPr>
        <a:xfrm rot="18000000">
          <a:off x="1796278" y="3045962"/>
          <a:ext cx="1433914" cy="481439"/>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1940710" y="3142250"/>
        <a:ext cx="1145050" cy="28886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3125A-9759-41CD-B31F-DB465AC33A30}">
      <dsp:nvSpPr>
        <dsp:cNvPr id="0" name=""/>
        <dsp:cNvSpPr/>
      </dsp:nvSpPr>
      <dsp:spPr>
        <a:xfrm>
          <a:off x="666724" y="196068"/>
          <a:ext cx="2024437" cy="2024437"/>
        </a:xfrm>
        <a:prstGeom prst="round2DiagRect">
          <a:avLst>
            <a:gd name="adj1" fmla="val 29727"/>
            <a:gd name="adj2" fmla="val 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95850B-8794-45AF-9255-BCDC5B0D46C6}">
      <dsp:nvSpPr>
        <dsp:cNvPr id="0" name=""/>
        <dsp:cNvSpPr/>
      </dsp:nvSpPr>
      <dsp:spPr>
        <a:xfrm>
          <a:off x="1098162" y="627506"/>
          <a:ext cx="1161562" cy="1161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7E5F13-65AE-4E19-9E50-732021ABE329}">
      <dsp:nvSpPr>
        <dsp:cNvPr id="0" name=""/>
        <dsp:cNvSpPr/>
      </dsp:nvSpPr>
      <dsp:spPr>
        <a:xfrm>
          <a:off x="19568" y="2851069"/>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44650">
            <a:lnSpc>
              <a:spcPct val="100000"/>
            </a:lnSpc>
            <a:spcBef>
              <a:spcPct val="0"/>
            </a:spcBef>
            <a:spcAft>
              <a:spcPct val="35000"/>
            </a:spcAft>
            <a:buNone/>
            <a:defRPr cap="all"/>
          </a:pPr>
          <a:r>
            <a:rPr lang="en-GB" sz="3700" kern="1200"/>
            <a:t>Direct action</a:t>
          </a:r>
          <a:endParaRPr lang="en-US" sz="3700" kern="1200"/>
        </a:p>
      </dsp:txBody>
      <dsp:txXfrm>
        <a:off x="19568" y="2851069"/>
        <a:ext cx="3318750" cy="720000"/>
      </dsp:txXfrm>
    </dsp:sp>
    <dsp:sp modelId="{1F15B87D-8683-4AEB-A4FB-781B31F608E6}">
      <dsp:nvSpPr>
        <dsp:cNvPr id="0" name=""/>
        <dsp:cNvSpPr/>
      </dsp:nvSpPr>
      <dsp:spPr>
        <a:xfrm>
          <a:off x="4566256" y="196068"/>
          <a:ext cx="2024437" cy="2024437"/>
        </a:xfrm>
        <a:prstGeom prst="round2DiagRect">
          <a:avLst>
            <a:gd name="adj1" fmla="val 29727"/>
            <a:gd name="adj2" fmla="val 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08AD9A-5057-49DE-B8C5-96EFAB29DA70}">
      <dsp:nvSpPr>
        <dsp:cNvPr id="0" name=""/>
        <dsp:cNvSpPr/>
      </dsp:nvSpPr>
      <dsp:spPr>
        <a:xfrm>
          <a:off x="4997693" y="627506"/>
          <a:ext cx="1161562" cy="1161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305AF4-03E0-4ECB-A509-0B2304371115}">
      <dsp:nvSpPr>
        <dsp:cNvPr id="0" name=""/>
        <dsp:cNvSpPr/>
      </dsp:nvSpPr>
      <dsp:spPr>
        <a:xfrm>
          <a:off x="3919100" y="2851069"/>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44650">
            <a:lnSpc>
              <a:spcPct val="100000"/>
            </a:lnSpc>
            <a:spcBef>
              <a:spcPct val="0"/>
            </a:spcBef>
            <a:spcAft>
              <a:spcPct val="35000"/>
            </a:spcAft>
            <a:buNone/>
            <a:defRPr cap="all"/>
          </a:pPr>
          <a:r>
            <a:rPr lang="en-GB" sz="3700" kern="1200"/>
            <a:t>Prosecution</a:t>
          </a:r>
          <a:endParaRPr lang="en-US" sz="3700" kern="1200"/>
        </a:p>
      </dsp:txBody>
      <dsp:txXfrm>
        <a:off x="3919100" y="2851069"/>
        <a:ext cx="3318750" cy="720000"/>
      </dsp:txXfrm>
    </dsp:sp>
    <dsp:sp modelId="{8A2D42A2-5186-49F5-9611-A3B1066688B9}">
      <dsp:nvSpPr>
        <dsp:cNvPr id="0" name=""/>
        <dsp:cNvSpPr/>
      </dsp:nvSpPr>
      <dsp:spPr>
        <a:xfrm>
          <a:off x="8465787" y="196068"/>
          <a:ext cx="2024437" cy="2024437"/>
        </a:xfrm>
        <a:prstGeom prst="round2DiagRect">
          <a:avLst>
            <a:gd name="adj1" fmla="val 29727"/>
            <a:gd name="adj2" fmla="val 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60FA42-2A10-4953-B413-A8BBA11A8A59}">
      <dsp:nvSpPr>
        <dsp:cNvPr id="0" name=""/>
        <dsp:cNvSpPr/>
      </dsp:nvSpPr>
      <dsp:spPr>
        <a:xfrm>
          <a:off x="8897225" y="627506"/>
          <a:ext cx="1161562" cy="1161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830BCE-299C-4A02-A064-233A35D517F4}">
      <dsp:nvSpPr>
        <dsp:cNvPr id="0" name=""/>
        <dsp:cNvSpPr/>
      </dsp:nvSpPr>
      <dsp:spPr>
        <a:xfrm>
          <a:off x="7818631" y="2851069"/>
          <a:ext cx="33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44650">
            <a:lnSpc>
              <a:spcPct val="100000"/>
            </a:lnSpc>
            <a:spcBef>
              <a:spcPct val="0"/>
            </a:spcBef>
            <a:spcAft>
              <a:spcPct val="35000"/>
            </a:spcAft>
            <a:buNone/>
            <a:defRPr cap="all"/>
          </a:pPr>
          <a:r>
            <a:rPr lang="en-GB" sz="3700" kern="1200"/>
            <a:t>Injunction</a:t>
          </a:r>
          <a:endParaRPr lang="en-US" sz="3700" kern="1200"/>
        </a:p>
      </dsp:txBody>
      <dsp:txXfrm>
        <a:off x="7818631" y="2851069"/>
        <a:ext cx="33187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9537B-17FF-4B14-AD67-8C743CDF0D73}">
      <dsp:nvSpPr>
        <dsp:cNvPr id="0" name=""/>
        <dsp:cNvSpPr/>
      </dsp:nvSpPr>
      <dsp:spPr>
        <a:xfrm>
          <a:off x="0" y="1626"/>
          <a:ext cx="5215509" cy="824520"/>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0CF49A-DF23-49FB-9F2E-DD338E0010F9}">
      <dsp:nvSpPr>
        <dsp:cNvPr id="0" name=""/>
        <dsp:cNvSpPr/>
      </dsp:nvSpPr>
      <dsp:spPr>
        <a:xfrm>
          <a:off x="249417" y="187144"/>
          <a:ext cx="453486" cy="4534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86643E-9C38-42B2-A246-CF82E9E8968B}">
      <dsp:nvSpPr>
        <dsp:cNvPr id="0" name=""/>
        <dsp:cNvSpPr/>
      </dsp:nvSpPr>
      <dsp:spPr>
        <a:xfrm>
          <a:off x="952321" y="1626"/>
          <a:ext cx="4263187" cy="824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262" tIns="87262" rIns="87262" bIns="87262"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Calibri"/>
              <a:ea typeface="Calibri"/>
              <a:cs typeface="Calibri"/>
            </a:rPr>
            <a:t>Build public trust in ‘the planning system’</a:t>
          </a:r>
        </a:p>
      </dsp:txBody>
      <dsp:txXfrm>
        <a:off x="952321" y="1626"/>
        <a:ext cx="4263187" cy="824520"/>
      </dsp:txXfrm>
    </dsp:sp>
    <dsp:sp modelId="{24A481B5-8ED9-4650-B7C4-0803D42E5BF5}">
      <dsp:nvSpPr>
        <dsp:cNvPr id="0" name=""/>
        <dsp:cNvSpPr/>
      </dsp:nvSpPr>
      <dsp:spPr>
        <a:xfrm>
          <a:off x="0" y="1032277"/>
          <a:ext cx="5215509" cy="824520"/>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36DE03-1AC8-47C8-B3BA-1C1B79C0E1A1}">
      <dsp:nvSpPr>
        <dsp:cNvPr id="0" name=""/>
        <dsp:cNvSpPr/>
      </dsp:nvSpPr>
      <dsp:spPr>
        <a:xfrm>
          <a:off x="249417" y="1217795"/>
          <a:ext cx="453486" cy="4534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A683F2-18C0-4353-AF2F-BBFF349C7548}">
      <dsp:nvSpPr>
        <dsp:cNvPr id="0" name=""/>
        <dsp:cNvSpPr/>
      </dsp:nvSpPr>
      <dsp:spPr>
        <a:xfrm>
          <a:off x="952321" y="1032277"/>
          <a:ext cx="4263187" cy="824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262" tIns="87262" rIns="87262" bIns="87262"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Calibri"/>
              <a:ea typeface="Calibri"/>
              <a:cs typeface="Calibri"/>
            </a:rPr>
            <a:t>Be a powerful process to ensure compliance with panning policy for the area</a:t>
          </a:r>
        </a:p>
      </dsp:txBody>
      <dsp:txXfrm>
        <a:off x="952321" y="1032277"/>
        <a:ext cx="4263187" cy="824520"/>
      </dsp:txXfrm>
    </dsp:sp>
    <dsp:sp modelId="{A8DA68B8-057B-41FF-82AC-24128577DE37}">
      <dsp:nvSpPr>
        <dsp:cNvPr id="0" name=""/>
        <dsp:cNvSpPr/>
      </dsp:nvSpPr>
      <dsp:spPr>
        <a:xfrm>
          <a:off x="0" y="2062929"/>
          <a:ext cx="5215509" cy="824520"/>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07CE06-5B51-449E-9D37-37D39AC8CAE2}">
      <dsp:nvSpPr>
        <dsp:cNvPr id="0" name=""/>
        <dsp:cNvSpPr/>
      </dsp:nvSpPr>
      <dsp:spPr>
        <a:xfrm>
          <a:off x="249417" y="2248446"/>
          <a:ext cx="453486" cy="4534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0BB489-066F-4A5C-B630-A73A0D1E779F}">
      <dsp:nvSpPr>
        <dsp:cNvPr id="0" name=""/>
        <dsp:cNvSpPr/>
      </dsp:nvSpPr>
      <dsp:spPr>
        <a:xfrm>
          <a:off x="952321" y="2062929"/>
          <a:ext cx="4263187" cy="824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262" tIns="87262" rIns="87262" bIns="87262"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Calibri"/>
              <a:ea typeface="Calibri"/>
              <a:cs typeface="Calibri"/>
            </a:rPr>
            <a:t>Solve a multitude of problems.</a:t>
          </a:r>
        </a:p>
      </dsp:txBody>
      <dsp:txXfrm>
        <a:off x="952321" y="2062929"/>
        <a:ext cx="4263187" cy="824520"/>
      </dsp:txXfrm>
    </dsp:sp>
    <dsp:sp modelId="{58A4F4B8-E155-4533-B6D8-084AA2768EF5}">
      <dsp:nvSpPr>
        <dsp:cNvPr id="0" name=""/>
        <dsp:cNvSpPr/>
      </dsp:nvSpPr>
      <dsp:spPr>
        <a:xfrm>
          <a:off x="0" y="3093580"/>
          <a:ext cx="5215509" cy="824520"/>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09D10D-7DC8-4610-B854-C50B56B46FBE}">
      <dsp:nvSpPr>
        <dsp:cNvPr id="0" name=""/>
        <dsp:cNvSpPr/>
      </dsp:nvSpPr>
      <dsp:spPr>
        <a:xfrm>
          <a:off x="249417" y="3279097"/>
          <a:ext cx="453486" cy="45348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9A3CC6-2155-456B-8298-764010C39F04}">
      <dsp:nvSpPr>
        <dsp:cNvPr id="0" name=""/>
        <dsp:cNvSpPr/>
      </dsp:nvSpPr>
      <dsp:spPr>
        <a:xfrm>
          <a:off x="952321" y="3093580"/>
          <a:ext cx="4263187" cy="824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262" tIns="87262" rIns="87262" bIns="87262"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Calibri"/>
              <a:ea typeface="Calibri"/>
              <a:cs typeface="Calibri"/>
            </a:rPr>
            <a:t>Protect the natural and built environment</a:t>
          </a:r>
        </a:p>
      </dsp:txBody>
      <dsp:txXfrm>
        <a:off x="952321" y="3093580"/>
        <a:ext cx="4263187" cy="8245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B1BFF2-0869-4600-93FC-3ACFF9F99952}">
      <dsp:nvSpPr>
        <dsp:cNvPr id="0" name=""/>
        <dsp:cNvSpPr/>
      </dsp:nvSpPr>
      <dsp:spPr>
        <a:xfrm>
          <a:off x="0" y="2314"/>
          <a:ext cx="6114288" cy="1173147"/>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978E04-BFBB-4C4A-A479-043F2B53DAAF}">
      <dsp:nvSpPr>
        <dsp:cNvPr id="0" name=""/>
        <dsp:cNvSpPr/>
      </dsp:nvSpPr>
      <dsp:spPr>
        <a:xfrm>
          <a:off x="354876" y="266272"/>
          <a:ext cx="645230" cy="6452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4640BA-BD58-4643-9559-4D3EFF4A7FD5}">
      <dsp:nvSpPr>
        <dsp:cNvPr id="0" name=""/>
        <dsp:cNvSpPr/>
      </dsp:nvSpPr>
      <dsp:spPr>
        <a:xfrm>
          <a:off x="1354984" y="2314"/>
          <a:ext cx="4759303" cy="1173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58" tIns="124158" rIns="124158" bIns="124158"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Calibri"/>
              <a:ea typeface="Calibri"/>
              <a:cs typeface="Calibri"/>
            </a:rPr>
            <a:t>Without doubt, the most difficult part of the planning system to administer</a:t>
          </a:r>
        </a:p>
      </dsp:txBody>
      <dsp:txXfrm>
        <a:off x="1354984" y="2314"/>
        <a:ext cx="4759303" cy="1173147"/>
      </dsp:txXfrm>
    </dsp:sp>
    <dsp:sp modelId="{55663FB4-B5A7-4EFA-B536-085233286D91}">
      <dsp:nvSpPr>
        <dsp:cNvPr id="0" name=""/>
        <dsp:cNvSpPr/>
      </dsp:nvSpPr>
      <dsp:spPr>
        <a:xfrm>
          <a:off x="0" y="1468748"/>
          <a:ext cx="6114288" cy="1173147"/>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426031-6DC8-4785-A5CD-217B96C9CD3F}">
      <dsp:nvSpPr>
        <dsp:cNvPr id="0" name=""/>
        <dsp:cNvSpPr/>
      </dsp:nvSpPr>
      <dsp:spPr>
        <a:xfrm>
          <a:off x="354876" y="1732706"/>
          <a:ext cx="645230" cy="6452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D0C39C-5E65-49C8-8138-A91064394562}">
      <dsp:nvSpPr>
        <dsp:cNvPr id="0" name=""/>
        <dsp:cNvSpPr/>
      </dsp:nvSpPr>
      <dsp:spPr>
        <a:xfrm>
          <a:off x="1354984" y="1468748"/>
          <a:ext cx="4759303" cy="1173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58" tIns="124158" rIns="124158" bIns="124158" numCol="1" spcCol="1270" anchor="ctr" anchorCtr="0">
          <a:noAutofit/>
        </a:bodyPr>
        <a:lstStyle/>
        <a:p>
          <a:pPr marL="0" lvl="0" indent="0" algn="l" defTabSz="755650">
            <a:lnSpc>
              <a:spcPct val="100000"/>
            </a:lnSpc>
            <a:spcBef>
              <a:spcPct val="0"/>
            </a:spcBef>
            <a:spcAft>
              <a:spcPct val="35000"/>
            </a:spcAft>
            <a:buNone/>
          </a:pPr>
          <a:r>
            <a:rPr lang="en-US" sz="1700" kern="1200" dirty="0">
              <a:latin typeface="Calibri"/>
              <a:ea typeface="Calibri"/>
              <a:cs typeface="Calibri"/>
            </a:rPr>
            <a:t>Litigious – Attracts more litigation than the rest of the planning process put together</a:t>
          </a:r>
        </a:p>
      </dsp:txBody>
      <dsp:txXfrm>
        <a:off x="1354984" y="1468748"/>
        <a:ext cx="4759303" cy="1173147"/>
      </dsp:txXfrm>
    </dsp:sp>
    <dsp:sp modelId="{9B8C11F0-9916-4B07-A7C7-34957EC901EE}">
      <dsp:nvSpPr>
        <dsp:cNvPr id="0" name=""/>
        <dsp:cNvSpPr/>
      </dsp:nvSpPr>
      <dsp:spPr>
        <a:xfrm>
          <a:off x="0" y="2935182"/>
          <a:ext cx="6114288" cy="1173147"/>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87DDE4-B86C-43B4-9245-E319B321DDC9}">
      <dsp:nvSpPr>
        <dsp:cNvPr id="0" name=""/>
        <dsp:cNvSpPr/>
      </dsp:nvSpPr>
      <dsp:spPr>
        <a:xfrm>
          <a:off x="354876" y="3199140"/>
          <a:ext cx="645230" cy="6452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CE9CE9-6DBC-4135-91F1-AA57ACBC29B1}">
      <dsp:nvSpPr>
        <dsp:cNvPr id="0" name=""/>
        <dsp:cNvSpPr/>
      </dsp:nvSpPr>
      <dsp:spPr>
        <a:xfrm>
          <a:off x="1354984" y="2935182"/>
          <a:ext cx="4759303" cy="1173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58" tIns="124158" rIns="124158" bIns="124158" numCol="1" spcCol="1270" anchor="ctr" anchorCtr="0">
          <a:noAutofit/>
        </a:bodyPr>
        <a:lstStyle/>
        <a:p>
          <a:pPr marL="0" lvl="0" indent="0" algn="l" defTabSz="755650">
            <a:lnSpc>
              <a:spcPct val="100000"/>
            </a:lnSpc>
            <a:spcBef>
              <a:spcPct val="0"/>
            </a:spcBef>
            <a:spcAft>
              <a:spcPct val="35000"/>
            </a:spcAft>
            <a:buNone/>
          </a:pPr>
          <a:r>
            <a:rPr lang="en-US" sz="1700" kern="1200" dirty="0">
              <a:latin typeface="Calibri"/>
              <a:ea typeface="Calibri"/>
              <a:cs typeface="Calibri"/>
            </a:rPr>
            <a:t>A legal minefield – the number of instances where local authority notices have to be corrected or quashed for legal inaccuracy is very considerable</a:t>
          </a:r>
        </a:p>
      </dsp:txBody>
      <dsp:txXfrm>
        <a:off x="1354984" y="2935182"/>
        <a:ext cx="4759303" cy="1173147"/>
      </dsp:txXfrm>
    </dsp:sp>
    <dsp:sp modelId="{13E1E30C-F8B2-4052-AF24-F12475510A6B}">
      <dsp:nvSpPr>
        <dsp:cNvPr id="0" name=""/>
        <dsp:cNvSpPr/>
      </dsp:nvSpPr>
      <dsp:spPr>
        <a:xfrm>
          <a:off x="0" y="4401616"/>
          <a:ext cx="6114288" cy="1173147"/>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5586C9-1DFC-4F3B-9BE8-07DCC835BB87}">
      <dsp:nvSpPr>
        <dsp:cNvPr id="0" name=""/>
        <dsp:cNvSpPr/>
      </dsp:nvSpPr>
      <dsp:spPr>
        <a:xfrm>
          <a:off x="354876" y="4665574"/>
          <a:ext cx="645230" cy="6452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B7862E-7EEA-44F6-AACF-93A00CC9BB57}">
      <dsp:nvSpPr>
        <dsp:cNvPr id="0" name=""/>
        <dsp:cNvSpPr/>
      </dsp:nvSpPr>
      <dsp:spPr>
        <a:xfrm>
          <a:off x="1354984" y="4401616"/>
          <a:ext cx="4759303" cy="1173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158" tIns="124158" rIns="124158" bIns="124158" numCol="1" spcCol="1270" anchor="ctr" anchorCtr="0">
          <a:noAutofit/>
        </a:bodyPr>
        <a:lstStyle/>
        <a:p>
          <a:pPr marL="0" lvl="0" indent="0" algn="l" defTabSz="755650">
            <a:lnSpc>
              <a:spcPct val="100000"/>
            </a:lnSpc>
            <a:spcBef>
              <a:spcPct val="0"/>
            </a:spcBef>
            <a:spcAft>
              <a:spcPct val="35000"/>
            </a:spcAft>
            <a:buNone/>
          </a:pPr>
          <a:r>
            <a:rPr lang="en-US" sz="1700" kern="1200" dirty="0">
              <a:latin typeface="Calibri"/>
              <a:ea typeface="Calibri"/>
              <a:cs typeface="Calibri"/>
            </a:rPr>
            <a:t>Confrontational!!!!</a:t>
          </a:r>
        </a:p>
      </dsp:txBody>
      <dsp:txXfrm>
        <a:off x="1354984" y="4401616"/>
        <a:ext cx="4759303" cy="11731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4C7D8-9951-4588-B8B4-3D1738CD7FA9}">
      <dsp:nvSpPr>
        <dsp:cNvPr id="0" name=""/>
        <dsp:cNvSpPr/>
      </dsp:nvSpPr>
      <dsp:spPr>
        <a:xfrm>
          <a:off x="886" y="0"/>
          <a:ext cx="2304377" cy="5785448"/>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GB" sz="3400" kern="1200" dirty="0">
              <a:latin typeface="Bierstadt"/>
            </a:rPr>
            <a:t>Primary legislation</a:t>
          </a:r>
          <a:endParaRPr lang="en-GB" sz="3400" kern="1200" dirty="0"/>
        </a:p>
      </dsp:txBody>
      <dsp:txXfrm>
        <a:off x="886" y="0"/>
        <a:ext cx="2304377" cy="1735634"/>
      </dsp:txXfrm>
    </dsp:sp>
    <dsp:sp modelId="{9AD0B90A-E192-4249-887C-9C424825E43C}">
      <dsp:nvSpPr>
        <dsp:cNvPr id="0" name=""/>
        <dsp:cNvSpPr/>
      </dsp:nvSpPr>
      <dsp:spPr>
        <a:xfrm>
          <a:off x="231324" y="1739165"/>
          <a:ext cx="1843502" cy="473740"/>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GB" sz="1100" kern="1200" dirty="0">
              <a:latin typeface="Bierstadt"/>
            </a:rPr>
            <a:t>T</a:t>
          </a:r>
          <a:r>
            <a:rPr lang="en-US" sz="1100" kern="1200" dirty="0">
              <a:latin typeface="Calibri"/>
              <a:ea typeface="Calibri"/>
              <a:cs typeface="Calibri"/>
            </a:rPr>
            <a:t>own And Country Planning Act 1990</a:t>
          </a:r>
        </a:p>
      </dsp:txBody>
      <dsp:txXfrm>
        <a:off x="245199" y="1753040"/>
        <a:ext cx="1815752" cy="445990"/>
      </dsp:txXfrm>
    </dsp:sp>
    <dsp:sp modelId="{51A984F9-05C2-4B8C-8EB9-F3CE2FD9835C}">
      <dsp:nvSpPr>
        <dsp:cNvPr id="0" name=""/>
        <dsp:cNvSpPr/>
      </dsp:nvSpPr>
      <dsp:spPr>
        <a:xfrm>
          <a:off x="231324" y="2285788"/>
          <a:ext cx="1843502" cy="473740"/>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GB" sz="1100" kern="1200" dirty="0">
              <a:latin typeface="Bierstadt"/>
            </a:rPr>
            <a:t>P</a:t>
          </a:r>
          <a:r>
            <a:rPr lang="en-US" sz="1100" kern="1200" dirty="0">
              <a:latin typeface="Calibri"/>
              <a:ea typeface="Calibri"/>
              <a:cs typeface="Calibri"/>
            </a:rPr>
            <a:t>lanning and Compulsory Purchase Act 2004</a:t>
          </a:r>
        </a:p>
      </dsp:txBody>
      <dsp:txXfrm>
        <a:off x="245199" y="2299663"/>
        <a:ext cx="1815752" cy="445990"/>
      </dsp:txXfrm>
    </dsp:sp>
    <dsp:sp modelId="{76B30722-9783-4ADF-B540-7A883CDEF7B8}">
      <dsp:nvSpPr>
        <dsp:cNvPr id="0" name=""/>
        <dsp:cNvSpPr/>
      </dsp:nvSpPr>
      <dsp:spPr>
        <a:xfrm>
          <a:off x="231324" y="2832411"/>
          <a:ext cx="1843502" cy="473740"/>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kern="1200" dirty="0">
              <a:latin typeface="Calibri"/>
              <a:ea typeface="Calibri"/>
              <a:cs typeface="Calibri"/>
            </a:rPr>
            <a:t>Planning Act 2008</a:t>
          </a:r>
        </a:p>
      </dsp:txBody>
      <dsp:txXfrm>
        <a:off x="245199" y="2846286"/>
        <a:ext cx="1815752" cy="445990"/>
      </dsp:txXfrm>
    </dsp:sp>
    <dsp:sp modelId="{C01AF3DA-7382-4930-A0E6-EED8E2984DB0}">
      <dsp:nvSpPr>
        <dsp:cNvPr id="0" name=""/>
        <dsp:cNvSpPr/>
      </dsp:nvSpPr>
      <dsp:spPr>
        <a:xfrm>
          <a:off x="231324" y="3379034"/>
          <a:ext cx="1843502" cy="473740"/>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kern="1200" dirty="0">
              <a:latin typeface="Calibri"/>
              <a:ea typeface="Calibri"/>
              <a:cs typeface="Calibri"/>
            </a:rPr>
            <a:t>Localism Act 2011</a:t>
          </a:r>
        </a:p>
      </dsp:txBody>
      <dsp:txXfrm>
        <a:off x="245199" y="3392909"/>
        <a:ext cx="1815752" cy="445990"/>
      </dsp:txXfrm>
    </dsp:sp>
    <dsp:sp modelId="{7174EEBE-F299-461D-9F66-39F9C346C76B}">
      <dsp:nvSpPr>
        <dsp:cNvPr id="0" name=""/>
        <dsp:cNvSpPr/>
      </dsp:nvSpPr>
      <dsp:spPr>
        <a:xfrm>
          <a:off x="231324" y="3925658"/>
          <a:ext cx="1843502" cy="473740"/>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kern="1200" dirty="0">
              <a:latin typeface="Calibri"/>
              <a:ea typeface="Calibri"/>
              <a:cs typeface="Calibri"/>
            </a:rPr>
            <a:t>Planning and </a:t>
          </a:r>
        </a:p>
      </dsp:txBody>
      <dsp:txXfrm>
        <a:off x="245199" y="3939533"/>
        <a:ext cx="1815752" cy="445990"/>
      </dsp:txXfrm>
    </dsp:sp>
    <dsp:sp modelId="{ED51A61B-7339-4A29-8A93-F6D074B78F48}">
      <dsp:nvSpPr>
        <dsp:cNvPr id="0" name=""/>
        <dsp:cNvSpPr/>
      </dsp:nvSpPr>
      <dsp:spPr>
        <a:xfrm>
          <a:off x="231324" y="4472281"/>
          <a:ext cx="1843502" cy="473740"/>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kern="1200" dirty="0">
              <a:latin typeface="Calibri"/>
              <a:ea typeface="Calibri"/>
              <a:cs typeface="Calibri"/>
            </a:rPr>
            <a:t>Planning and Infrastructure Act 2025 </a:t>
          </a:r>
        </a:p>
      </dsp:txBody>
      <dsp:txXfrm>
        <a:off x="245199" y="4486156"/>
        <a:ext cx="1815752" cy="445990"/>
      </dsp:txXfrm>
    </dsp:sp>
    <dsp:sp modelId="{A42DE171-7D69-412D-BDAF-C8209420E299}">
      <dsp:nvSpPr>
        <dsp:cNvPr id="0" name=""/>
        <dsp:cNvSpPr/>
      </dsp:nvSpPr>
      <dsp:spPr>
        <a:xfrm>
          <a:off x="231324" y="5018904"/>
          <a:ext cx="1843502" cy="473740"/>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kern="1200" dirty="0">
              <a:latin typeface="Calibri"/>
              <a:ea typeface="Calibri"/>
              <a:cs typeface="Calibri"/>
            </a:rPr>
            <a:t>Planning (Listed Buildings And Conservation Areas) Act 1990</a:t>
          </a:r>
        </a:p>
      </dsp:txBody>
      <dsp:txXfrm>
        <a:off x="245199" y="5032779"/>
        <a:ext cx="1815752" cy="445990"/>
      </dsp:txXfrm>
    </dsp:sp>
    <dsp:sp modelId="{1F2E431E-CCD3-4395-BB79-C2DE19EBF8B4}">
      <dsp:nvSpPr>
        <dsp:cNvPr id="0" name=""/>
        <dsp:cNvSpPr/>
      </dsp:nvSpPr>
      <dsp:spPr>
        <a:xfrm>
          <a:off x="2478092" y="0"/>
          <a:ext cx="2304377" cy="5785448"/>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GB" sz="3400" kern="1200" dirty="0">
              <a:latin typeface="Bierstadt"/>
            </a:rPr>
            <a:t>Secondary legislation</a:t>
          </a:r>
          <a:endParaRPr lang="en-GB" sz="3400" kern="1200" dirty="0"/>
        </a:p>
      </dsp:txBody>
      <dsp:txXfrm>
        <a:off x="2478092" y="0"/>
        <a:ext cx="2304377" cy="1735634"/>
      </dsp:txXfrm>
    </dsp:sp>
    <dsp:sp modelId="{A7AEB2E3-96CF-44B1-A669-960D2CECEA0B}">
      <dsp:nvSpPr>
        <dsp:cNvPr id="0" name=""/>
        <dsp:cNvSpPr/>
      </dsp:nvSpPr>
      <dsp:spPr>
        <a:xfrm>
          <a:off x="2708530" y="1736128"/>
          <a:ext cx="1843502" cy="1136608"/>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GB" sz="1100" b="1" kern="1200" dirty="0">
              <a:latin typeface="Calibri Light"/>
              <a:ea typeface="Calibri Light"/>
              <a:cs typeface="Calibri Light"/>
            </a:rPr>
            <a:t>Town and Country Planning (General Permitted Development) (England) Order (GPDO) 2015 (as amended)</a:t>
          </a:r>
          <a:endParaRPr lang="en-GB" sz="1100" kern="1200" dirty="0"/>
        </a:p>
      </dsp:txBody>
      <dsp:txXfrm>
        <a:off x="2741820" y="1769418"/>
        <a:ext cx="1776922" cy="1070028"/>
      </dsp:txXfrm>
    </dsp:sp>
    <dsp:sp modelId="{4D11A2CC-B537-4C13-A31E-9A509355BCDF}">
      <dsp:nvSpPr>
        <dsp:cNvPr id="0" name=""/>
        <dsp:cNvSpPr/>
      </dsp:nvSpPr>
      <dsp:spPr>
        <a:xfrm>
          <a:off x="2708530" y="3047600"/>
          <a:ext cx="1843502" cy="1136608"/>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GB" sz="1100" b="1" kern="1200" dirty="0">
              <a:latin typeface="Calibri Light"/>
              <a:ea typeface="Calibri Light"/>
              <a:cs typeface="Calibri Light"/>
            </a:rPr>
            <a:t>Town and Country Planning (Use Classes) Order 1997</a:t>
          </a:r>
          <a:endParaRPr lang="en-GB" sz="1100" kern="1200" dirty="0">
            <a:latin typeface="Bierstadt"/>
          </a:endParaRPr>
        </a:p>
      </dsp:txBody>
      <dsp:txXfrm>
        <a:off x="2741820" y="3080890"/>
        <a:ext cx="1776922" cy="1070028"/>
      </dsp:txXfrm>
    </dsp:sp>
    <dsp:sp modelId="{588076DA-9516-4126-8B22-0E2EA6FCB938}">
      <dsp:nvSpPr>
        <dsp:cNvPr id="0" name=""/>
        <dsp:cNvSpPr/>
      </dsp:nvSpPr>
      <dsp:spPr>
        <a:xfrm>
          <a:off x="2708530" y="4359072"/>
          <a:ext cx="1843502" cy="1136608"/>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GB" sz="1100" b="1" kern="1200" dirty="0">
              <a:latin typeface="Calibri Light"/>
              <a:ea typeface="Calibri Light"/>
              <a:cs typeface="Calibri Light"/>
            </a:rPr>
            <a:t>Town and Country Planning (Advertisement) Regulations 2007</a:t>
          </a:r>
        </a:p>
      </dsp:txBody>
      <dsp:txXfrm>
        <a:off x="2741820" y="4392362"/>
        <a:ext cx="1776922" cy="1070028"/>
      </dsp:txXfrm>
    </dsp:sp>
    <dsp:sp modelId="{632D8F1F-F615-4643-9EC9-B8F13758C411}">
      <dsp:nvSpPr>
        <dsp:cNvPr id="0" name=""/>
        <dsp:cNvSpPr/>
      </dsp:nvSpPr>
      <dsp:spPr>
        <a:xfrm>
          <a:off x="4955298" y="0"/>
          <a:ext cx="2304377" cy="5785448"/>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GB" sz="3400" kern="1200" dirty="0">
              <a:latin typeface="Bierstadt"/>
            </a:rPr>
            <a:t>Guidance</a:t>
          </a:r>
        </a:p>
      </dsp:txBody>
      <dsp:txXfrm>
        <a:off x="4955298" y="0"/>
        <a:ext cx="2304377" cy="1735634"/>
      </dsp:txXfrm>
    </dsp:sp>
    <dsp:sp modelId="{BD7C9AFC-DAFF-43AF-B689-B9186377ED6C}">
      <dsp:nvSpPr>
        <dsp:cNvPr id="0" name=""/>
        <dsp:cNvSpPr/>
      </dsp:nvSpPr>
      <dsp:spPr>
        <a:xfrm>
          <a:off x="5185736" y="1737329"/>
          <a:ext cx="1843502" cy="1744391"/>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kern="1200" dirty="0">
              <a:latin typeface="Calibri"/>
              <a:ea typeface="Calibri"/>
              <a:cs typeface="Calibri"/>
            </a:rPr>
            <a:t>National Planning Policy Framework (NPPF) (Dec 2024)</a:t>
          </a:r>
          <a:endParaRPr lang="en-GB" sz="1100" kern="1200" dirty="0">
            <a:latin typeface="Bierstadt"/>
          </a:endParaRPr>
        </a:p>
      </dsp:txBody>
      <dsp:txXfrm>
        <a:off x="5236827" y="1788420"/>
        <a:ext cx="1741320" cy="1642209"/>
      </dsp:txXfrm>
    </dsp:sp>
    <dsp:sp modelId="{AFA58B44-22C7-4C97-8453-F9C5F2C663AE}">
      <dsp:nvSpPr>
        <dsp:cNvPr id="0" name=""/>
        <dsp:cNvSpPr/>
      </dsp:nvSpPr>
      <dsp:spPr>
        <a:xfrm>
          <a:off x="5185736" y="3750088"/>
          <a:ext cx="1843502" cy="1744391"/>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GB" sz="1100" kern="1200" dirty="0">
              <a:latin typeface="Bierstadt"/>
            </a:rPr>
            <a:t>Planning Practice Guidance</a:t>
          </a:r>
        </a:p>
      </dsp:txBody>
      <dsp:txXfrm>
        <a:off x="5236827" y="3801179"/>
        <a:ext cx="1741320" cy="16422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D06047-72EB-47C0-91C1-D0E9649155C5}">
      <dsp:nvSpPr>
        <dsp:cNvPr id="0" name=""/>
        <dsp:cNvSpPr/>
      </dsp:nvSpPr>
      <dsp:spPr>
        <a:xfrm>
          <a:off x="2752081" y="-49560"/>
          <a:ext cx="5079462" cy="3229136"/>
        </a:xfrm>
        <a:prstGeom prst="roundRect">
          <a:avLst>
            <a:gd name="adj" fmla="val 10000"/>
          </a:avLst>
        </a:prstGeom>
        <a:gradFill rotWithShape="0">
          <a:gsLst>
            <a:gs pos="0">
              <a:schemeClr val="accent6">
                <a:shade val="80000"/>
                <a:hueOff val="0"/>
                <a:satOff val="0"/>
                <a:lumOff val="0"/>
                <a:alphaOff val="0"/>
                <a:lumMod val="110000"/>
                <a:satMod val="105000"/>
                <a:tint val="67000"/>
              </a:schemeClr>
            </a:gs>
            <a:gs pos="50000">
              <a:schemeClr val="accent6">
                <a:shade val="80000"/>
                <a:hueOff val="0"/>
                <a:satOff val="0"/>
                <a:lumOff val="0"/>
                <a:alphaOff val="0"/>
                <a:lumMod val="105000"/>
                <a:satMod val="103000"/>
                <a:tint val="73000"/>
              </a:schemeClr>
            </a:gs>
            <a:gs pos="100000">
              <a:schemeClr val="accent6">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B4CE07B-5625-4C22-83C4-FF2F6C379842}">
      <dsp:nvSpPr>
        <dsp:cNvPr id="0" name=""/>
        <dsp:cNvSpPr/>
      </dsp:nvSpPr>
      <dsp:spPr>
        <a:xfrm>
          <a:off x="3316465" y="486605"/>
          <a:ext cx="5079462" cy="3229136"/>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‘Effective enforcement is important to </a:t>
          </a:r>
          <a:r>
            <a:rPr lang="en-US" sz="2400" b="1" kern="1200" dirty="0"/>
            <a:t>maintain public confidence </a:t>
          </a:r>
          <a:r>
            <a:rPr lang="en-US" sz="2000" kern="1200" dirty="0"/>
            <a:t>in the planning system. Enforcement action is </a:t>
          </a:r>
          <a:r>
            <a:rPr lang="en-US" sz="2400" b="1" kern="1200" dirty="0"/>
            <a:t>discretionary</a:t>
          </a:r>
          <a:r>
            <a:rPr lang="en-US" sz="2000" b="1" kern="1200" dirty="0"/>
            <a:t>, </a:t>
          </a:r>
          <a:r>
            <a:rPr lang="en-US" sz="2000" kern="1200" dirty="0"/>
            <a:t>and local planning authorities should </a:t>
          </a:r>
          <a:r>
            <a:rPr lang="en-US" sz="2400" b="1" kern="1200" dirty="0"/>
            <a:t>act proportionately</a:t>
          </a:r>
          <a:r>
            <a:rPr lang="en-US" sz="2000" b="1" kern="1200" dirty="0"/>
            <a:t> </a:t>
          </a:r>
          <a:r>
            <a:rPr lang="en-US" sz="2000" kern="1200" dirty="0"/>
            <a:t>in responding to suspected breaches of planning control</a:t>
          </a:r>
          <a:r>
            <a:rPr lang="en-US" sz="2000" kern="1200" dirty="0">
              <a:latin typeface="Bierstadt"/>
            </a:rPr>
            <a:t>.'</a:t>
          </a:r>
          <a:endParaRPr lang="en-GB" sz="2000" kern="1200" dirty="0"/>
        </a:p>
      </dsp:txBody>
      <dsp:txXfrm>
        <a:off x="3411043" y="581183"/>
        <a:ext cx="4890306" cy="30399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919E0E-C262-4AF9-AA86-255FDF317916}">
      <dsp:nvSpPr>
        <dsp:cNvPr id="0" name=""/>
        <dsp:cNvSpPr/>
      </dsp:nvSpPr>
      <dsp:spPr>
        <a:xfrm>
          <a:off x="2756551" y="2756"/>
          <a:ext cx="5079462" cy="3225458"/>
        </a:xfrm>
        <a:prstGeom prst="roundRect">
          <a:avLst>
            <a:gd name="adj" fmla="val 10000"/>
          </a:avLst>
        </a:prstGeom>
        <a:gradFill rotWithShape="0">
          <a:gsLst>
            <a:gs pos="0">
              <a:schemeClr val="accent6">
                <a:shade val="80000"/>
                <a:hueOff val="0"/>
                <a:satOff val="0"/>
                <a:lumOff val="0"/>
                <a:alphaOff val="0"/>
                <a:lumMod val="110000"/>
                <a:satMod val="105000"/>
                <a:tint val="67000"/>
              </a:schemeClr>
            </a:gs>
            <a:gs pos="50000">
              <a:schemeClr val="accent6">
                <a:shade val="80000"/>
                <a:hueOff val="0"/>
                <a:satOff val="0"/>
                <a:lumOff val="0"/>
                <a:alphaOff val="0"/>
                <a:lumMod val="105000"/>
                <a:satMod val="103000"/>
                <a:tint val="73000"/>
              </a:schemeClr>
            </a:gs>
            <a:gs pos="100000">
              <a:schemeClr val="accent6">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A7D71EC-1DF7-42C5-B389-AC564A974C13}">
      <dsp:nvSpPr>
        <dsp:cNvPr id="0" name=""/>
        <dsp:cNvSpPr/>
      </dsp:nvSpPr>
      <dsp:spPr>
        <a:xfrm>
          <a:off x="3320935" y="538922"/>
          <a:ext cx="5079462" cy="3225458"/>
        </a:xfrm>
        <a:prstGeom prst="roundRect">
          <a:avLst>
            <a:gd name="adj" fmla="val 10000"/>
          </a:avLst>
        </a:prstGeom>
        <a:solidFill>
          <a:schemeClr val="lt1">
            <a:alpha val="90000"/>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Bierstadt"/>
            </a:rPr>
            <a:t>‘[Local planning</a:t>
          </a:r>
          <a:r>
            <a:rPr lang="en-US" sz="2000" kern="1200" dirty="0"/>
            <a:t> </a:t>
          </a:r>
          <a:r>
            <a:rPr lang="en-US" sz="2000" kern="1200" dirty="0">
              <a:latin typeface="Bierstadt"/>
            </a:rPr>
            <a:t>authorities] </a:t>
          </a:r>
          <a:r>
            <a:rPr lang="en-US" sz="2000" kern="1200" dirty="0"/>
            <a:t>should consider </a:t>
          </a:r>
          <a:r>
            <a:rPr lang="en-US" sz="2400" b="1" kern="1200" dirty="0"/>
            <a:t>publishing a local enforcement plan</a:t>
          </a:r>
          <a:r>
            <a:rPr lang="en-US" sz="2400" kern="1200" dirty="0"/>
            <a:t> </a:t>
          </a:r>
          <a:r>
            <a:rPr lang="en-US" sz="2000" kern="1200" dirty="0"/>
            <a:t>to manage enforcement proactively, in a way that is appropriate to their area. This should set out how they will monitor the implementation of planning permissions, investigate alleged cases of </a:t>
          </a:r>
          <a:r>
            <a:rPr lang="en-US" sz="2000" kern="1200" dirty="0" err="1"/>
            <a:t>unauthorised</a:t>
          </a:r>
          <a:r>
            <a:rPr lang="en-US" sz="2000" kern="1200" dirty="0"/>
            <a:t> development and take action where it is appropriate to do so.’ </a:t>
          </a:r>
          <a:endParaRPr lang="en-GB" sz="2000" kern="1200" dirty="0"/>
        </a:p>
      </dsp:txBody>
      <dsp:txXfrm>
        <a:off x="3415405" y="633392"/>
        <a:ext cx="4890522" cy="30365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6E43A-CA3A-4277-8196-AE4461C0B2F4}">
      <dsp:nvSpPr>
        <dsp:cNvPr id="0" name=""/>
        <dsp:cNvSpPr/>
      </dsp:nvSpPr>
      <dsp:spPr>
        <a:xfrm>
          <a:off x="0" y="6797"/>
          <a:ext cx="5165725" cy="890702"/>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FB33F2-12B2-4DA0-A4C5-E0DE0F8FABC1}">
      <dsp:nvSpPr>
        <dsp:cNvPr id="0" name=""/>
        <dsp:cNvSpPr/>
      </dsp:nvSpPr>
      <dsp:spPr>
        <a:xfrm>
          <a:off x="269437" y="207205"/>
          <a:ext cx="489886" cy="4898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DB854E-A4A1-481B-8D79-87F39794CA5F}">
      <dsp:nvSpPr>
        <dsp:cNvPr id="0" name=""/>
        <dsp:cNvSpPr/>
      </dsp:nvSpPr>
      <dsp:spPr>
        <a:xfrm>
          <a:off x="1028761" y="6797"/>
          <a:ext cx="4135957" cy="890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266" tIns="94266" rIns="94266" bIns="94266" numCol="1" spcCol="1270" anchor="ctr" anchorCtr="0">
          <a:noAutofit/>
        </a:bodyPr>
        <a:lstStyle/>
        <a:p>
          <a:pPr marL="0" lvl="0" indent="0" algn="l" defTabSz="844550">
            <a:lnSpc>
              <a:spcPct val="100000"/>
            </a:lnSpc>
            <a:spcBef>
              <a:spcPct val="0"/>
            </a:spcBef>
            <a:spcAft>
              <a:spcPct val="35000"/>
            </a:spcAft>
            <a:buNone/>
          </a:pPr>
          <a:r>
            <a:rPr lang="en-US" sz="1900" kern="1200"/>
            <a:t>Prioritisation of cases</a:t>
          </a:r>
        </a:p>
      </dsp:txBody>
      <dsp:txXfrm>
        <a:off x="1028761" y="6797"/>
        <a:ext cx="4135957" cy="890702"/>
      </dsp:txXfrm>
    </dsp:sp>
    <dsp:sp modelId="{4042C7CF-481A-4016-9E78-ED40AD9D99C9}">
      <dsp:nvSpPr>
        <dsp:cNvPr id="0" name=""/>
        <dsp:cNvSpPr/>
      </dsp:nvSpPr>
      <dsp:spPr>
        <a:xfrm>
          <a:off x="0" y="1120176"/>
          <a:ext cx="5165725" cy="890702"/>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489B0-A288-4FE7-B899-C4BCEF638AD1}">
      <dsp:nvSpPr>
        <dsp:cNvPr id="0" name=""/>
        <dsp:cNvSpPr/>
      </dsp:nvSpPr>
      <dsp:spPr>
        <a:xfrm>
          <a:off x="269437" y="1320584"/>
          <a:ext cx="489886" cy="4898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27192B-B9FA-40E6-BD0E-CA01129494A9}">
      <dsp:nvSpPr>
        <dsp:cNvPr id="0" name=""/>
        <dsp:cNvSpPr/>
      </dsp:nvSpPr>
      <dsp:spPr>
        <a:xfrm>
          <a:off x="1028761" y="1120176"/>
          <a:ext cx="4135957" cy="890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266" tIns="94266" rIns="94266" bIns="94266" numCol="1" spcCol="1270" anchor="ctr" anchorCtr="0">
          <a:noAutofit/>
        </a:bodyPr>
        <a:lstStyle/>
        <a:p>
          <a:pPr marL="0" lvl="0" indent="0" algn="l" defTabSz="844550">
            <a:lnSpc>
              <a:spcPct val="100000"/>
            </a:lnSpc>
            <a:spcBef>
              <a:spcPct val="0"/>
            </a:spcBef>
            <a:spcAft>
              <a:spcPct val="35000"/>
            </a:spcAft>
            <a:buNone/>
          </a:pPr>
          <a:r>
            <a:rPr lang="en-US" sz="1900" kern="1200"/>
            <a:t>Performance Standards</a:t>
          </a:r>
        </a:p>
      </dsp:txBody>
      <dsp:txXfrm>
        <a:off x="1028761" y="1120176"/>
        <a:ext cx="4135957" cy="890702"/>
      </dsp:txXfrm>
    </dsp:sp>
    <dsp:sp modelId="{0D019268-0FF4-447F-8C24-BF29016D4B09}">
      <dsp:nvSpPr>
        <dsp:cNvPr id="0" name=""/>
        <dsp:cNvSpPr/>
      </dsp:nvSpPr>
      <dsp:spPr>
        <a:xfrm>
          <a:off x="0" y="2233555"/>
          <a:ext cx="5165725" cy="890702"/>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B13EFF-545D-4504-B2D8-D9DCB03F62F0}">
      <dsp:nvSpPr>
        <dsp:cNvPr id="0" name=""/>
        <dsp:cNvSpPr/>
      </dsp:nvSpPr>
      <dsp:spPr>
        <a:xfrm>
          <a:off x="269437" y="2433963"/>
          <a:ext cx="489886" cy="4898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3ED588-10ED-48DB-870A-96C021EC4AF7}">
      <dsp:nvSpPr>
        <dsp:cNvPr id="0" name=""/>
        <dsp:cNvSpPr/>
      </dsp:nvSpPr>
      <dsp:spPr>
        <a:xfrm>
          <a:off x="1028761" y="2233555"/>
          <a:ext cx="4135957" cy="890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266" tIns="94266" rIns="94266" bIns="94266" numCol="1" spcCol="1270" anchor="ctr" anchorCtr="0">
          <a:noAutofit/>
        </a:bodyPr>
        <a:lstStyle/>
        <a:p>
          <a:pPr marL="0" lvl="0" indent="0" algn="l" defTabSz="844550">
            <a:lnSpc>
              <a:spcPct val="100000"/>
            </a:lnSpc>
            <a:spcBef>
              <a:spcPct val="0"/>
            </a:spcBef>
            <a:spcAft>
              <a:spcPct val="35000"/>
            </a:spcAft>
            <a:buNone/>
          </a:pPr>
          <a:r>
            <a:rPr lang="en-US" sz="1900" kern="1200" dirty="0"/>
            <a:t>Case Review</a:t>
          </a:r>
        </a:p>
      </dsp:txBody>
      <dsp:txXfrm>
        <a:off x="1028761" y="2233555"/>
        <a:ext cx="4135957" cy="890702"/>
      </dsp:txXfrm>
    </dsp:sp>
    <dsp:sp modelId="{EBFB846A-2FB7-4B69-84C1-8CAB83D65DCD}">
      <dsp:nvSpPr>
        <dsp:cNvPr id="0" name=""/>
        <dsp:cNvSpPr/>
      </dsp:nvSpPr>
      <dsp:spPr>
        <a:xfrm>
          <a:off x="0" y="3346933"/>
          <a:ext cx="5165725" cy="890702"/>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C2CE7E-F8A7-4717-AE49-1507CB9F6469}">
      <dsp:nvSpPr>
        <dsp:cNvPr id="0" name=""/>
        <dsp:cNvSpPr/>
      </dsp:nvSpPr>
      <dsp:spPr>
        <a:xfrm>
          <a:off x="269437" y="3547341"/>
          <a:ext cx="489886" cy="48988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BBA8F9-8714-434E-BD2D-CE705563A091}">
      <dsp:nvSpPr>
        <dsp:cNvPr id="0" name=""/>
        <dsp:cNvSpPr/>
      </dsp:nvSpPr>
      <dsp:spPr>
        <a:xfrm>
          <a:off x="1028761" y="3346933"/>
          <a:ext cx="4135957" cy="890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266" tIns="94266" rIns="94266" bIns="94266" numCol="1" spcCol="1270" anchor="ctr" anchorCtr="0">
          <a:noAutofit/>
        </a:bodyPr>
        <a:lstStyle/>
        <a:p>
          <a:pPr marL="0" lvl="0" indent="0" algn="l" defTabSz="844550">
            <a:lnSpc>
              <a:spcPct val="100000"/>
            </a:lnSpc>
            <a:spcBef>
              <a:spcPct val="0"/>
            </a:spcBef>
            <a:spcAft>
              <a:spcPct val="35000"/>
            </a:spcAft>
            <a:buNone/>
          </a:pPr>
          <a:r>
            <a:rPr lang="en-US" sz="1900" kern="1200"/>
            <a:t>Pro Active role</a:t>
          </a:r>
        </a:p>
      </dsp:txBody>
      <dsp:txXfrm>
        <a:off x="1028761" y="3346933"/>
        <a:ext cx="4135957" cy="890702"/>
      </dsp:txXfrm>
    </dsp:sp>
    <dsp:sp modelId="{097E8DCE-E035-40D6-BA72-2240F18FEE04}">
      <dsp:nvSpPr>
        <dsp:cNvPr id="0" name=""/>
        <dsp:cNvSpPr/>
      </dsp:nvSpPr>
      <dsp:spPr>
        <a:xfrm>
          <a:off x="0" y="4460312"/>
          <a:ext cx="5165725" cy="890702"/>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0CB28D-5908-4724-83FF-9BE96A33647C}">
      <dsp:nvSpPr>
        <dsp:cNvPr id="0" name=""/>
        <dsp:cNvSpPr/>
      </dsp:nvSpPr>
      <dsp:spPr>
        <a:xfrm>
          <a:off x="269437" y="4660720"/>
          <a:ext cx="489886" cy="48988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796833-2594-439B-A199-2627F4EDB90E}">
      <dsp:nvSpPr>
        <dsp:cNvPr id="0" name=""/>
        <dsp:cNvSpPr/>
      </dsp:nvSpPr>
      <dsp:spPr>
        <a:xfrm>
          <a:off x="1028761" y="4460312"/>
          <a:ext cx="2324576" cy="890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266" tIns="94266" rIns="94266" bIns="94266" numCol="1" spcCol="1270" anchor="ctr" anchorCtr="0">
          <a:noAutofit/>
        </a:bodyPr>
        <a:lstStyle/>
        <a:p>
          <a:pPr marL="0" lvl="0" indent="0" algn="l" defTabSz="844550">
            <a:lnSpc>
              <a:spcPct val="100000"/>
            </a:lnSpc>
            <a:spcBef>
              <a:spcPct val="0"/>
            </a:spcBef>
            <a:spcAft>
              <a:spcPct val="35000"/>
            </a:spcAft>
            <a:buNone/>
          </a:pPr>
          <a:r>
            <a:rPr lang="en-US" sz="1900" kern="1200"/>
            <a:t>Review process</a:t>
          </a:r>
        </a:p>
      </dsp:txBody>
      <dsp:txXfrm>
        <a:off x="1028761" y="4460312"/>
        <a:ext cx="2324576" cy="890702"/>
      </dsp:txXfrm>
    </dsp:sp>
    <dsp:sp modelId="{1F716E35-5FDC-4FD9-94E5-8FB27EFBFB92}">
      <dsp:nvSpPr>
        <dsp:cNvPr id="0" name=""/>
        <dsp:cNvSpPr/>
      </dsp:nvSpPr>
      <dsp:spPr>
        <a:xfrm>
          <a:off x="3353338" y="4460312"/>
          <a:ext cx="1811381" cy="890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266" tIns="94266" rIns="94266" bIns="94266" numCol="1" spcCol="1270" anchor="ctr" anchorCtr="0">
          <a:noAutofit/>
        </a:bodyPr>
        <a:lstStyle/>
        <a:p>
          <a:pPr marL="0" lvl="0" indent="0" algn="l" defTabSz="488950">
            <a:lnSpc>
              <a:spcPct val="100000"/>
            </a:lnSpc>
            <a:spcBef>
              <a:spcPct val="0"/>
            </a:spcBef>
            <a:spcAft>
              <a:spcPct val="35000"/>
            </a:spcAft>
            <a:buNone/>
          </a:pPr>
          <a:r>
            <a:rPr lang="en-US" sz="1100" kern="1200"/>
            <a:t>Celebrate successes</a:t>
          </a:r>
        </a:p>
        <a:p>
          <a:pPr marL="0" lvl="0" indent="0" algn="l" defTabSz="488950">
            <a:lnSpc>
              <a:spcPct val="100000"/>
            </a:lnSpc>
            <a:spcBef>
              <a:spcPct val="0"/>
            </a:spcBef>
            <a:spcAft>
              <a:spcPct val="35000"/>
            </a:spcAft>
            <a:buNone/>
          </a:pPr>
          <a:r>
            <a:rPr lang="en-US" sz="1100" kern="1200"/>
            <a:t>Case Reviews</a:t>
          </a:r>
        </a:p>
        <a:p>
          <a:pPr marL="0" lvl="0" indent="0" algn="l" defTabSz="488950">
            <a:lnSpc>
              <a:spcPct val="100000"/>
            </a:lnSpc>
            <a:spcBef>
              <a:spcPct val="0"/>
            </a:spcBef>
            <a:spcAft>
              <a:spcPct val="35000"/>
            </a:spcAft>
            <a:buNone/>
          </a:pPr>
          <a:r>
            <a:rPr lang="en-US" sz="1100" kern="1200"/>
            <a:t>Every 2/3 years</a:t>
          </a:r>
        </a:p>
        <a:p>
          <a:pPr marL="0" lvl="0" indent="0" algn="l" defTabSz="488950">
            <a:lnSpc>
              <a:spcPct val="100000"/>
            </a:lnSpc>
            <a:spcBef>
              <a:spcPct val="0"/>
            </a:spcBef>
            <a:spcAft>
              <a:spcPct val="35000"/>
            </a:spcAft>
            <a:buNone/>
          </a:pPr>
          <a:r>
            <a:rPr lang="en-US" sz="1100" kern="1200"/>
            <a:t>Involve Councillors</a:t>
          </a:r>
        </a:p>
      </dsp:txBody>
      <dsp:txXfrm>
        <a:off x="3353338" y="4460312"/>
        <a:ext cx="1811381" cy="8907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99A1B-501E-4764-8277-00AF1C38691A}">
      <dsp:nvSpPr>
        <dsp:cNvPr id="0" name=""/>
        <dsp:cNvSpPr/>
      </dsp:nvSpPr>
      <dsp:spPr>
        <a:xfrm>
          <a:off x="2309081" y="454487"/>
          <a:ext cx="352767" cy="91440"/>
        </a:xfrm>
        <a:custGeom>
          <a:avLst/>
          <a:gdLst/>
          <a:ahLst/>
          <a:cxnLst/>
          <a:rect l="0" t="0" r="0" b="0"/>
          <a:pathLst>
            <a:path>
              <a:moveTo>
                <a:pt x="0" y="45720"/>
              </a:moveTo>
              <a:lnTo>
                <a:pt x="352767" y="45720"/>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5881" y="498290"/>
        <a:ext cx="19168" cy="3833"/>
      </dsp:txXfrm>
    </dsp:sp>
    <dsp:sp modelId="{7004AAF7-8905-41E9-BF06-71CA84D04098}">
      <dsp:nvSpPr>
        <dsp:cNvPr id="0" name=""/>
        <dsp:cNvSpPr/>
      </dsp:nvSpPr>
      <dsp:spPr>
        <a:xfrm>
          <a:off x="644066" y="162"/>
          <a:ext cx="1666815" cy="100008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675" tIns="85733" rIns="81675" bIns="85733" numCol="1" spcCol="1270" anchor="ctr" anchorCtr="0">
          <a:noAutofit/>
        </a:bodyPr>
        <a:lstStyle/>
        <a:p>
          <a:pPr marL="0" lvl="0" indent="0" algn="ctr" defTabSz="533400">
            <a:lnSpc>
              <a:spcPct val="90000"/>
            </a:lnSpc>
            <a:spcBef>
              <a:spcPct val="0"/>
            </a:spcBef>
            <a:spcAft>
              <a:spcPct val="35000"/>
            </a:spcAft>
            <a:buNone/>
          </a:pPr>
          <a:r>
            <a:rPr lang="en-US" sz="1200" kern="1200"/>
            <a:t>Step 1 – Complaint received of potential planning breach</a:t>
          </a:r>
        </a:p>
      </dsp:txBody>
      <dsp:txXfrm>
        <a:off x="644066" y="162"/>
        <a:ext cx="1666815" cy="1000089"/>
      </dsp:txXfrm>
    </dsp:sp>
    <dsp:sp modelId="{5AAAA9B8-0F05-4DC0-98BB-0EE4A561641F}">
      <dsp:nvSpPr>
        <dsp:cNvPr id="0" name=""/>
        <dsp:cNvSpPr/>
      </dsp:nvSpPr>
      <dsp:spPr>
        <a:xfrm>
          <a:off x="4359264" y="454487"/>
          <a:ext cx="352767" cy="91440"/>
        </a:xfrm>
        <a:custGeom>
          <a:avLst/>
          <a:gdLst/>
          <a:ahLst/>
          <a:cxnLst/>
          <a:rect l="0" t="0" r="0" b="0"/>
          <a:pathLst>
            <a:path>
              <a:moveTo>
                <a:pt x="0" y="45720"/>
              </a:moveTo>
              <a:lnTo>
                <a:pt x="352767" y="45720"/>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26064" y="498290"/>
        <a:ext cx="19168" cy="3833"/>
      </dsp:txXfrm>
    </dsp:sp>
    <dsp:sp modelId="{85023A50-94E2-4376-B641-9B0EE66F6913}">
      <dsp:nvSpPr>
        <dsp:cNvPr id="0" name=""/>
        <dsp:cNvSpPr/>
      </dsp:nvSpPr>
      <dsp:spPr>
        <a:xfrm>
          <a:off x="2694249" y="162"/>
          <a:ext cx="1666815" cy="100008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675" tIns="85733" rIns="81675" bIns="85733" numCol="1" spcCol="1270" anchor="ctr" anchorCtr="0">
          <a:noAutofit/>
        </a:bodyPr>
        <a:lstStyle/>
        <a:p>
          <a:pPr marL="0" lvl="0" indent="0" algn="ctr" defTabSz="533400">
            <a:lnSpc>
              <a:spcPct val="90000"/>
            </a:lnSpc>
            <a:spcBef>
              <a:spcPct val="0"/>
            </a:spcBef>
            <a:spcAft>
              <a:spcPct val="35000"/>
            </a:spcAft>
            <a:buNone/>
          </a:pPr>
          <a:r>
            <a:rPr lang="en-US" sz="1200" kern="1200"/>
            <a:t>Step 2 – Preliminary checks</a:t>
          </a:r>
        </a:p>
      </dsp:txBody>
      <dsp:txXfrm>
        <a:off x="2694249" y="162"/>
        <a:ext cx="1666815" cy="1000089"/>
      </dsp:txXfrm>
    </dsp:sp>
    <dsp:sp modelId="{DED6285D-8ED4-4CAD-83B7-D8A41868D82D}">
      <dsp:nvSpPr>
        <dsp:cNvPr id="0" name=""/>
        <dsp:cNvSpPr/>
      </dsp:nvSpPr>
      <dsp:spPr>
        <a:xfrm>
          <a:off x="6409447" y="454487"/>
          <a:ext cx="352767" cy="91440"/>
        </a:xfrm>
        <a:custGeom>
          <a:avLst/>
          <a:gdLst/>
          <a:ahLst/>
          <a:cxnLst/>
          <a:rect l="0" t="0" r="0" b="0"/>
          <a:pathLst>
            <a:path>
              <a:moveTo>
                <a:pt x="0" y="45720"/>
              </a:moveTo>
              <a:lnTo>
                <a:pt x="352767" y="45720"/>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76247" y="498290"/>
        <a:ext cx="19168" cy="3833"/>
      </dsp:txXfrm>
    </dsp:sp>
    <dsp:sp modelId="{B3996386-90EE-4D3A-96A6-061A722B8905}">
      <dsp:nvSpPr>
        <dsp:cNvPr id="0" name=""/>
        <dsp:cNvSpPr/>
      </dsp:nvSpPr>
      <dsp:spPr>
        <a:xfrm>
          <a:off x="4744432" y="162"/>
          <a:ext cx="1666815" cy="100008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675" tIns="85733" rIns="81675" bIns="85733" numCol="1" spcCol="1270" anchor="ctr" anchorCtr="0">
          <a:noAutofit/>
        </a:bodyPr>
        <a:lstStyle/>
        <a:p>
          <a:pPr marL="0" lvl="0" indent="0" algn="ctr" defTabSz="533400">
            <a:lnSpc>
              <a:spcPct val="90000"/>
            </a:lnSpc>
            <a:spcBef>
              <a:spcPct val="0"/>
            </a:spcBef>
            <a:spcAft>
              <a:spcPct val="35000"/>
            </a:spcAft>
            <a:buNone/>
          </a:pPr>
          <a:r>
            <a:rPr lang="en-US" sz="1200" kern="1200"/>
            <a:t>Step 3 – Investigation required (yes (case opened) or no) </a:t>
          </a:r>
        </a:p>
      </dsp:txBody>
      <dsp:txXfrm>
        <a:off x="4744432" y="162"/>
        <a:ext cx="1666815" cy="1000089"/>
      </dsp:txXfrm>
    </dsp:sp>
    <dsp:sp modelId="{8C0A5F5C-1A49-4CD9-81C0-1A4F315B1C97}">
      <dsp:nvSpPr>
        <dsp:cNvPr id="0" name=""/>
        <dsp:cNvSpPr/>
      </dsp:nvSpPr>
      <dsp:spPr>
        <a:xfrm>
          <a:off x="8459630" y="454487"/>
          <a:ext cx="352767" cy="91440"/>
        </a:xfrm>
        <a:custGeom>
          <a:avLst/>
          <a:gdLst/>
          <a:ahLst/>
          <a:cxnLst/>
          <a:rect l="0" t="0" r="0" b="0"/>
          <a:pathLst>
            <a:path>
              <a:moveTo>
                <a:pt x="0" y="45720"/>
              </a:moveTo>
              <a:lnTo>
                <a:pt x="352767" y="45720"/>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626430" y="498290"/>
        <a:ext cx="19168" cy="3833"/>
      </dsp:txXfrm>
    </dsp:sp>
    <dsp:sp modelId="{664665AA-5393-4B30-910D-005824D7B86A}">
      <dsp:nvSpPr>
        <dsp:cNvPr id="0" name=""/>
        <dsp:cNvSpPr/>
      </dsp:nvSpPr>
      <dsp:spPr>
        <a:xfrm>
          <a:off x="6794615" y="162"/>
          <a:ext cx="1666815" cy="100008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675" tIns="85733" rIns="81675" bIns="85733" numCol="1" spcCol="1270" anchor="ctr" anchorCtr="0">
          <a:noAutofit/>
        </a:bodyPr>
        <a:lstStyle/>
        <a:p>
          <a:pPr marL="0" lvl="0" indent="0" algn="ctr" defTabSz="533400">
            <a:lnSpc>
              <a:spcPct val="90000"/>
            </a:lnSpc>
            <a:spcBef>
              <a:spcPct val="0"/>
            </a:spcBef>
            <a:spcAft>
              <a:spcPct val="35000"/>
            </a:spcAft>
            <a:buNone/>
          </a:pPr>
          <a:r>
            <a:rPr lang="en-US" sz="1200" kern="1200"/>
            <a:t>Step 4 – Investigation underway</a:t>
          </a:r>
        </a:p>
      </dsp:txBody>
      <dsp:txXfrm>
        <a:off x="6794615" y="162"/>
        <a:ext cx="1666815" cy="1000089"/>
      </dsp:txXfrm>
    </dsp:sp>
    <dsp:sp modelId="{E3AC5FD1-C29A-4D54-96C2-BBBA9DFA7B69}">
      <dsp:nvSpPr>
        <dsp:cNvPr id="0" name=""/>
        <dsp:cNvSpPr/>
      </dsp:nvSpPr>
      <dsp:spPr>
        <a:xfrm>
          <a:off x="1477473" y="998451"/>
          <a:ext cx="8200732" cy="352767"/>
        </a:xfrm>
        <a:custGeom>
          <a:avLst/>
          <a:gdLst/>
          <a:ahLst/>
          <a:cxnLst/>
          <a:rect l="0" t="0" r="0" b="0"/>
          <a:pathLst>
            <a:path>
              <a:moveTo>
                <a:pt x="8200732" y="0"/>
              </a:moveTo>
              <a:lnTo>
                <a:pt x="8200732" y="193483"/>
              </a:lnTo>
              <a:lnTo>
                <a:pt x="0" y="193483"/>
              </a:lnTo>
              <a:lnTo>
                <a:pt x="0" y="352767"/>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72597" y="1172918"/>
        <a:ext cx="410484" cy="3833"/>
      </dsp:txXfrm>
    </dsp:sp>
    <dsp:sp modelId="{D3E0E0FA-6DA9-4EF2-A097-268A044F8D1F}">
      <dsp:nvSpPr>
        <dsp:cNvPr id="0" name=""/>
        <dsp:cNvSpPr/>
      </dsp:nvSpPr>
      <dsp:spPr>
        <a:xfrm>
          <a:off x="8844798" y="162"/>
          <a:ext cx="1666815" cy="100008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675" tIns="85733" rIns="81675" bIns="85733" numCol="1" spcCol="1270" anchor="ctr" anchorCtr="0">
          <a:noAutofit/>
        </a:bodyPr>
        <a:lstStyle/>
        <a:p>
          <a:pPr marL="0" lvl="0" indent="0" algn="ctr" defTabSz="533400">
            <a:lnSpc>
              <a:spcPct val="90000"/>
            </a:lnSpc>
            <a:spcBef>
              <a:spcPct val="0"/>
            </a:spcBef>
            <a:spcAft>
              <a:spcPct val="35000"/>
            </a:spcAft>
            <a:buNone/>
          </a:pPr>
          <a:r>
            <a:rPr lang="en-US" sz="1200" kern="1200"/>
            <a:t>Step 5 – Breach identified (yes or no (case closed))</a:t>
          </a:r>
        </a:p>
      </dsp:txBody>
      <dsp:txXfrm>
        <a:off x="8844798" y="162"/>
        <a:ext cx="1666815" cy="1000089"/>
      </dsp:txXfrm>
    </dsp:sp>
    <dsp:sp modelId="{4AED712D-8594-481C-95D1-B5D03BCE1759}">
      <dsp:nvSpPr>
        <dsp:cNvPr id="0" name=""/>
        <dsp:cNvSpPr/>
      </dsp:nvSpPr>
      <dsp:spPr>
        <a:xfrm>
          <a:off x="2309081" y="1837944"/>
          <a:ext cx="352767" cy="91440"/>
        </a:xfrm>
        <a:custGeom>
          <a:avLst/>
          <a:gdLst/>
          <a:ahLst/>
          <a:cxnLst/>
          <a:rect l="0" t="0" r="0" b="0"/>
          <a:pathLst>
            <a:path>
              <a:moveTo>
                <a:pt x="0" y="45720"/>
              </a:moveTo>
              <a:lnTo>
                <a:pt x="352767" y="45720"/>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5881" y="1881747"/>
        <a:ext cx="19168" cy="3833"/>
      </dsp:txXfrm>
    </dsp:sp>
    <dsp:sp modelId="{544F135D-5EAD-4ADF-8F0A-CEE80C594869}">
      <dsp:nvSpPr>
        <dsp:cNvPr id="0" name=""/>
        <dsp:cNvSpPr/>
      </dsp:nvSpPr>
      <dsp:spPr>
        <a:xfrm>
          <a:off x="644066" y="1383619"/>
          <a:ext cx="1666815" cy="100008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675" tIns="85733" rIns="81675" bIns="85733" numCol="1" spcCol="1270" anchor="ctr" anchorCtr="0">
          <a:noAutofit/>
        </a:bodyPr>
        <a:lstStyle/>
        <a:p>
          <a:pPr marL="0" lvl="0" indent="0" algn="ctr" defTabSz="533400">
            <a:lnSpc>
              <a:spcPct val="90000"/>
            </a:lnSpc>
            <a:spcBef>
              <a:spcPct val="0"/>
            </a:spcBef>
            <a:spcAft>
              <a:spcPct val="35000"/>
            </a:spcAft>
            <a:buNone/>
          </a:pPr>
          <a:r>
            <a:rPr lang="en-US" sz="1200" kern="1200"/>
            <a:t>Step 6 – Work to find appropriate outcome - depends on harm being caused by the breach</a:t>
          </a:r>
        </a:p>
      </dsp:txBody>
      <dsp:txXfrm>
        <a:off x="644066" y="1383619"/>
        <a:ext cx="1666815" cy="1000089"/>
      </dsp:txXfrm>
    </dsp:sp>
    <dsp:sp modelId="{6D06FF49-2304-4F24-BDF7-5757E679903D}">
      <dsp:nvSpPr>
        <dsp:cNvPr id="0" name=""/>
        <dsp:cNvSpPr/>
      </dsp:nvSpPr>
      <dsp:spPr>
        <a:xfrm>
          <a:off x="4359264" y="1837944"/>
          <a:ext cx="352767" cy="91440"/>
        </a:xfrm>
        <a:custGeom>
          <a:avLst/>
          <a:gdLst/>
          <a:ahLst/>
          <a:cxnLst/>
          <a:rect l="0" t="0" r="0" b="0"/>
          <a:pathLst>
            <a:path>
              <a:moveTo>
                <a:pt x="0" y="45720"/>
              </a:moveTo>
              <a:lnTo>
                <a:pt x="352767" y="45720"/>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26064" y="1881747"/>
        <a:ext cx="19168" cy="3833"/>
      </dsp:txXfrm>
    </dsp:sp>
    <dsp:sp modelId="{7FCA0435-FDB2-4455-9CA3-B661A002456A}">
      <dsp:nvSpPr>
        <dsp:cNvPr id="0" name=""/>
        <dsp:cNvSpPr/>
      </dsp:nvSpPr>
      <dsp:spPr>
        <a:xfrm>
          <a:off x="2694249" y="1383619"/>
          <a:ext cx="1666815" cy="100008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675" tIns="85733" rIns="81675" bIns="85733" numCol="1" spcCol="1270" anchor="ctr" anchorCtr="0">
          <a:noAutofit/>
        </a:bodyPr>
        <a:lstStyle/>
        <a:p>
          <a:pPr marL="0" lvl="0" indent="0" algn="ctr" defTabSz="533400">
            <a:lnSpc>
              <a:spcPct val="90000"/>
            </a:lnSpc>
            <a:spcBef>
              <a:spcPct val="0"/>
            </a:spcBef>
            <a:spcAft>
              <a:spcPct val="35000"/>
            </a:spcAft>
            <a:buNone/>
          </a:pPr>
          <a:r>
            <a:rPr lang="en-US" sz="1200" kern="1200"/>
            <a:t>Step 7 – Successful outcome? (yes or no (case closed))</a:t>
          </a:r>
        </a:p>
      </dsp:txBody>
      <dsp:txXfrm>
        <a:off x="2694249" y="1383619"/>
        <a:ext cx="1666815" cy="1000089"/>
      </dsp:txXfrm>
    </dsp:sp>
    <dsp:sp modelId="{9D25849C-B4B3-4865-BCB8-9C66E246BA32}">
      <dsp:nvSpPr>
        <dsp:cNvPr id="0" name=""/>
        <dsp:cNvSpPr/>
      </dsp:nvSpPr>
      <dsp:spPr>
        <a:xfrm>
          <a:off x="6409447" y="1837944"/>
          <a:ext cx="352767" cy="91440"/>
        </a:xfrm>
        <a:custGeom>
          <a:avLst/>
          <a:gdLst/>
          <a:ahLst/>
          <a:cxnLst/>
          <a:rect l="0" t="0" r="0" b="0"/>
          <a:pathLst>
            <a:path>
              <a:moveTo>
                <a:pt x="0" y="45720"/>
              </a:moveTo>
              <a:lnTo>
                <a:pt x="352767" y="45720"/>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76247" y="1881747"/>
        <a:ext cx="19168" cy="3833"/>
      </dsp:txXfrm>
    </dsp:sp>
    <dsp:sp modelId="{95003904-FFDE-4D7F-A37A-57BEC142E6E1}">
      <dsp:nvSpPr>
        <dsp:cNvPr id="0" name=""/>
        <dsp:cNvSpPr/>
      </dsp:nvSpPr>
      <dsp:spPr>
        <a:xfrm>
          <a:off x="4744432" y="1383619"/>
          <a:ext cx="1666815" cy="100008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675" tIns="85733" rIns="81675" bIns="85733" numCol="1" spcCol="1270" anchor="ctr" anchorCtr="0">
          <a:noAutofit/>
        </a:bodyPr>
        <a:lstStyle/>
        <a:p>
          <a:pPr marL="0" lvl="0" indent="0" algn="ctr" defTabSz="533400">
            <a:lnSpc>
              <a:spcPct val="90000"/>
            </a:lnSpc>
            <a:spcBef>
              <a:spcPct val="0"/>
            </a:spcBef>
            <a:spcAft>
              <a:spcPct val="35000"/>
            </a:spcAft>
            <a:buNone/>
          </a:pPr>
          <a:r>
            <a:rPr lang="en-US" sz="1200" kern="1200"/>
            <a:t>Step 8 – Consider expediency of formal action </a:t>
          </a:r>
        </a:p>
      </dsp:txBody>
      <dsp:txXfrm>
        <a:off x="4744432" y="1383619"/>
        <a:ext cx="1666815" cy="1000089"/>
      </dsp:txXfrm>
    </dsp:sp>
    <dsp:sp modelId="{79292388-2074-4E20-8B87-154112A08E66}">
      <dsp:nvSpPr>
        <dsp:cNvPr id="0" name=""/>
        <dsp:cNvSpPr/>
      </dsp:nvSpPr>
      <dsp:spPr>
        <a:xfrm>
          <a:off x="8459630" y="1837944"/>
          <a:ext cx="352767" cy="91440"/>
        </a:xfrm>
        <a:custGeom>
          <a:avLst/>
          <a:gdLst/>
          <a:ahLst/>
          <a:cxnLst/>
          <a:rect l="0" t="0" r="0" b="0"/>
          <a:pathLst>
            <a:path>
              <a:moveTo>
                <a:pt x="0" y="45720"/>
              </a:moveTo>
              <a:lnTo>
                <a:pt x="352767" y="45720"/>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626430" y="1881747"/>
        <a:ext cx="19168" cy="3833"/>
      </dsp:txXfrm>
    </dsp:sp>
    <dsp:sp modelId="{AAB0EAD4-827C-401C-B812-21975A12E898}">
      <dsp:nvSpPr>
        <dsp:cNvPr id="0" name=""/>
        <dsp:cNvSpPr/>
      </dsp:nvSpPr>
      <dsp:spPr>
        <a:xfrm>
          <a:off x="6794615" y="1383619"/>
          <a:ext cx="1666815" cy="100008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675" tIns="85733" rIns="81675" bIns="85733" numCol="1" spcCol="1270" anchor="ctr" anchorCtr="0">
          <a:noAutofit/>
        </a:bodyPr>
        <a:lstStyle/>
        <a:p>
          <a:pPr marL="0" lvl="0" indent="0" algn="ctr" defTabSz="533400">
            <a:lnSpc>
              <a:spcPct val="90000"/>
            </a:lnSpc>
            <a:spcBef>
              <a:spcPct val="0"/>
            </a:spcBef>
            <a:spcAft>
              <a:spcPct val="35000"/>
            </a:spcAft>
            <a:buNone/>
          </a:pPr>
          <a:r>
            <a:rPr lang="en-US" sz="1200" kern="1200"/>
            <a:t>Step 9 – Formal action undertaken</a:t>
          </a:r>
        </a:p>
      </dsp:txBody>
      <dsp:txXfrm>
        <a:off x="6794615" y="1383619"/>
        <a:ext cx="1666815" cy="1000089"/>
      </dsp:txXfrm>
    </dsp:sp>
    <dsp:sp modelId="{E2BAE5AB-FF77-445E-A79D-CD84607C0167}">
      <dsp:nvSpPr>
        <dsp:cNvPr id="0" name=""/>
        <dsp:cNvSpPr/>
      </dsp:nvSpPr>
      <dsp:spPr>
        <a:xfrm>
          <a:off x="1477473" y="2381908"/>
          <a:ext cx="8200732" cy="352767"/>
        </a:xfrm>
        <a:custGeom>
          <a:avLst/>
          <a:gdLst/>
          <a:ahLst/>
          <a:cxnLst/>
          <a:rect l="0" t="0" r="0" b="0"/>
          <a:pathLst>
            <a:path>
              <a:moveTo>
                <a:pt x="8200732" y="0"/>
              </a:moveTo>
              <a:lnTo>
                <a:pt x="8200732" y="193483"/>
              </a:lnTo>
              <a:lnTo>
                <a:pt x="0" y="193483"/>
              </a:lnTo>
              <a:lnTo>
                <a:pt x="0" y="352767"/>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72597" y="2556375"/>
        <a:ext cx="410484" cy="3833"/>
      </dsp:txXfrm>
    </dsp:sp>
    <dsp:sp modelId="{6B30F2B3-8EC8-4831-A2F9-EC4B10E0724C}">
      <dsp:nvSpPr>
        <dsp:cNvPr id="0" name=""/>
        <dsp:cNvSpPr/>
      </dsp:nvSpPr>
      <dsp:spPr>
        <a:xfrm>
          <a:off x="8844798" y="1383619"/>
          <a:ext cx="1666815" cy="100008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675" tIns="85733" rIns="81675" bIns="85733" numCol="1" spcCol="1270" anchor="ctr" anchorCtr="0">
          <a:noAutofit/>
        </a:bodyPr>
        <a:lstStyle/>
        <a:p>
          <a:pPr marL="0" lvl="0" indent="0" algn="ctr" defTabSz="533400">
            <a:lnSpc>
              <a:spcPct val="90000"/>
            </a:lnSpc>
            <a:spcBef>
              <a:spcPct val="0"/>
            </a:spcBef>
            <a:spcAft>
              <a:spcPct val="35000"/>
            </a:spcAft>
            <a:buNone/>
          </a:pPr>
          <a:r>
            <a:rPr lang="en-US" sz="1200" kern="1200"/>
            <a:t>Step 10 – Successful appeal (no or yes (case closed))</a:t>
          </a:r>
        </a:p>
      </dsp:txBody>
      <dsp:txXfrm>
        <a:off x="8844798" y="1383619"/>
        <a:ext cx="1666815" cy="1000089"/>
      </dsp:txXfrm>
    </dsp:sp>
    <dsp:sp modelId="{5B625549-5D67-4D20-B388-16BAEE1A6C72}">
      <dsp:nvSpPr>
        <dsp:cNvPr id="0" name=""/>
        <dsp:cNvSpPr/>
      </dsp:nvSpPr>
      <dsp:spPr>
        <a:xfrm>
          <a:off x="644066" y="2767076"/>
          <a:ext cx="1666815" cy="1000089"/>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675" tIns="85733" rIns="81675" bIns="85733" numCol="1" spcCol="1270" anchor="ctr" anchorCtr="0">
          <a:noAutofit/>
        </a:bodyPr>
        <a:lstStyle/>
        <a:p>
          <a:pPr marL="0" lvl="0" indent="0" algn="ctr" defTabSz="533400">
            <a:lnSpc>
              <a:spcPct val="90000"/>
            </a:lnSpc>
            <a:spcBef>
              <a:spcPct val="0"/>
            </a:spcBef>
            <a:spcAft>
              <a:spcPct val="35000"/>
            </a:spcAft>
            <a:buNone/>
          </a:pPr>
          <a:r>
            <a:rPr lang="en-US" sz="1200" kern="1200"/>
            <a:t>Step 11 – Monitor compliance (yes (case closed) or no (back to step 8)</a:t>
          </a:r>
        </a:p>
      </dsp:txBody>
      <dsp:txXfrm>
        <a:off x="644066" y="2767076"/>
        <a:ext cx="1666815" cy="10000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951FC-4BDA-48A1-A15D-3153B85362C4}">
      <dsp:nvSpPr>
        <dsp:cNvPr id="0" name=""/>
        <dsp:cNvSpPr/>
      </dsp:nvSpPr>
      <dsp:spPr>
        <a:xfrm>
          <a:off x="0" y="2594"/>
          <a:ext cx="614476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AD40D2-4854-4253-BCBE-45062B7F2C3A}">
      <dsp:nvSpPr>
        <dsp:cNvPr id="0" name=""/>
        <dsp:cNvSpPr/>
      </dsp:nvSpPr>
      <dsp:spPr>
        <a:xfrm>
          <a:off x="0" y="2594"/>
          <a:ext cx="6144767" cy="482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Planning Contravention Notices (PCN’s)</a:t>
          </a:r>
        </a:p>
      </dsp:txBody>
      <dsp:txXfrm>
        <a:off x="0" y="2594"/>
        <a:ext cx="6144767" cy="482497"/>
      </dsp:txXfrm>
    </dsp:sp>
    <dsp:sp modelId="{1C4B7D86-C5F8-487D-9BFF-0B0BAC0E700C}">
      <dsp:nvSpPr>
        <dsp:cNvPr id="0" name=""/>
        <dsp:cNvSpPr/>
      </dsp:nvSpPr>
      <dsp:spPr>
        <a:xfrm>
          <a:off x="0" y="485091"/>
          <a:ext cx="614476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797ECB-E774-4A1A-980E-7EFB7D049C77}">
      <dsp:nvSpPr>
        <dsp:cNvPr id="0" name=""/>
        <dsp:cNvSpPr/>
      </dsp:nvSpPr>
      <dsp:spPr>
        <a:xfrm>
          <a:off x="0" y="485091"/>
          <a:ext cx="6144767" cy="482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Enforcement Notices</a:t>
          </a:r>
        </a:p>
      </dsp:txBody>
      <dsp:txXfrm>
        <a:off x="0" y="485091"/>
        <a:ext cx="6144767" cy="482497"/>
      </dsp:txXfrm>
    </dsp:sp>
    <dsp:sp modelId="{AA5055EC-60F3-4F02-80D0-785EFCBBC01E}">
      <dsp:nvSpPr>
        <dsp:cNvPr id="0" name=""/>
        <dsp:cNvSpPr/>
      </dsp:nvSpPr>
      <dsp:spPr>
        <a:xfrm>
          <a:off x="0" y="967589"/>
          <a:ext cx="614476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A31FA6-EAE7-4DAC-BDFD-E32910BEB2E0}">
      <dsp:nvSpPr>
        <dsp:cNvPr id="0" name=""/>
        <dsp:cNvSpPr/>
      </dsp:nvSpPr>
      <dsp:spPr>
        <a:xfrm>
          <a:off x="0" y="967589"/>
          <a:ext cx="6144767" cy="482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Planning Enforcement Orders</a:t>
          </a:r>
        </a:p>
      </dsp:txBody>
      <dsp:txXfrm>
        <a:off x="0" y="967589"/>
        <a:ext cx="6144767" cy="482497"/>
      </dsp:txXfrm>
    </dsp:sp>
    <dsp:sp modelId="{E8C5452E-362F-4D06-AE16-1A7C30CC0AE5}">
      <dsp:nvSpPr>
        <dsp:cNvPr id="0" name=""/>
        <dsp:cNvSpPr/>
      </dsp:nvSpPr>
      <dsp:spPr>
        <a:xfrm>
          <a:off x="0" y="1450087"/>
          <a:ext cx="614476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7296E2-0ED0-4DFB-B6C1-792E652CB37E}">
      <dsp:nvSpPr>
        <dsp:cNvPr id="0" name=""/>
        <dsp:cNvSpPr/>
      </dsp:nvSpPr>
      <dsp:spPr>
        <a:xfrm>
          <a:off x="0" y="1450087"/>
          <a:ext cx="6144767" cy="482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Breach of Condition Notices</a:t>
          </a:r>
        </a:p>
      </dsp:txBody>
      <dsp:txXfrm>
        <a:off x="0" y="1450087"/>
        <a:ext cx="6144767" cy="482497"/>
      </dsp:txXfrm>
    </dsp:sp>
    <dsp:sp modelId="{7B50B737-1C86-47BD-A637-671C7F937409}">
      <dsp:nvSpPr>
        <dsp:cNvPr id="0" name=""/>
        <dsp:cNvSpPr/>
      </dsp:nvSpPr>
      <dsp:spPr>
        <a:xfrm>
          <a:off x="0" y="1932585"/>
          <a:ext cx="614476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3DD4D8-D66B-4706-A97A-2368B5ECCEB0}">
      <dsp:nvSpPr>
        <dsp:cNvPr id="0" name=""/>
        <dsp:cNvSpPr/>
      </dsp:nvSpPr>
      <dsp:spPr>
        <a:xfrm>
          <a:off x="0" y="1932585"/>
          <a:ext cx="6144767" cy="482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Stop Notices</a:t>
          </a:r>
        </a:p>
      </dsp:txBody>
      <dsp:txXfrm>
        <a:off x="0" y="1932585"/>
        <a:ext cx="6144767" cy="482497"/>
      </dsp:txXfrm>
    </dsp:sp>
    <dsp:sp modelId="{4F71C102-E4EE-4F3A-8D74-C26EF6057C8A}">
      <dsp:nvSpPr>
        <dsp:cNvPr id="0" name=""/>
        <dsp:cNvSpPr/>
      </dsp:nvSpPr>
      <dsp:spPr>
        <a:xfrm>
          <a:off x="0" y="2415083"/>
          <a:ext cx="614476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69F979-FA4D-4C41-AB82-E3A7F988917A}">
      <dsp:nvSpPr>
        <dsp:cNvPr id="0" name=""/>
        <dsp:cNvSpPr/>
      </dsp:nvSpPr>
      <dsp:spPr>
        <a:xfrm>
          <a:off x="0" y="2415083"/>
          <a:ext cx="6144767" cy="482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Temporary Stop Notices</a:t>
          </a:r>
        </a:p>
      </dsp:txBody>
      <dsp:txXfrm>
        <a:off x="0" y="2415083"/>
        <a:ext cx="6144767" cy="482497"/>
      </dsp:txXfrm>
    </dsp:sp>
    <dsp:sp modelId="{FF8EEC88-B1C5-4235-8F2D-C28569FEE29D}">
      <dsp:nvSpPr>
        <dsp:cNvPr id="0" name=""/>
        <dsp:cNvSpPr/>
      </dsp:nvSpPr>
      <dsp:spPr>
        <a:xfrm>
          <a:off x="0" y="2897580"/>
          <a:ext cx="614476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246D28-E9E3-4169-9712-9AC0FEA12443}">
      <dsp:nvSpPr>
        <dsp:cNvPr id="0" name=""/>
        <dsp:cNvSpPr/>
      </dsp:nvSpPr>
      <dsp:spPr>
        <a:xfrm>
          <a:off x="0" y="2897580"/>
          <a:ext cx="6144767" cy="482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Enforcement Warning Notices</a:t>
          </a:r>
        </a:p>
      </dsp:txBody>
      <dsp:txXfrm>
        <a:off x="0" y="2897580"/>
        <a:ext cx="6144767" cy="482497"/>
      </dsp:txXfrm>
    </dsp:sp>
    <dsp:sp modelId="{36F4426A-4F27-4F1E-A557-13B3D8A08632}">
      <dsp:nvSpPr>
        <dsp:cNvPr id="0" name=""/>
        <dsp:cNvSpPr/>
      </dsp:nvSpPr>
      <dsp:spPr>
        <a:xfrm>
          <a:off x="0" y="3380078"/>
          <a:ext cx="614476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7BB85D-C504-40BF-A4E6-00D618C3DDCC}">
      <dsp:nvSpPr>
        <dsp:cNvPr id="0" name=""/>
        <dsp:cNvSpPr/>
      </dsp:nvSpPr>
      <dsp:spPr>
        <a:xfrm>
          <a:off x="0" y="3380078"/>
          <a:ext cx="6144767" cy="482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Listed Building Enforcement Notices</a:t>
          </a:r>
        </a:p>
      </dsp:txBody>
      <dsp:txXfrm>
        <a:off x="0" y="3380078"/>
        <a:ext cx="6144767" cy="482497"/>
      </dsp:txXfrm>
    </dsp:sp>
    <dsp:sp modelId="{D2D4511E-239D-49E6-9350-E815F25C5AEB}">
      <dsp:nvSpPr>
        <dsp:cNvPr id="0" name=""/>
        <dsp:cNvSpPr/>
      </dsp:nvSpPr>
      <dsp:spPr>
        <a:xfrm>
          <a:off x="0" y="3862576"/>
          <a:ext cx="614476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58F9B5-A53D-41AB-A613-815698DE7993}">
      <dsp:nvSpPr>
        <dsp:cNvPr id="0" name=""/>
        <dsp:cNvSpPr/>
      </dsp:nvSpPr>
      <dsp:spPr>
        <a:xfrm>
          <a:off x="0" y="3862576"/>
          <a:ext cx="6144767" cy="482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Urgent Works and Repair Notices</a:t>
          </a:r>
        </a:p>
      </dsp:txBody>
      <dsp:txXfrm>
        <a:off x="0" y="3862576"/>
        <a:ext cx="6144767" cy="482497"/>
      </dsp:txXfrm>
    </dsp:sp>
    <dsp:sp modelId="{1D255193-63B4-48B9-A491-946845A797E8}">
      <dsp:nvSpPr>
        <dsp:cNvPr id="0" name=""/>
        <dsp:cNvSpPr/>
      </dsp:nvSpPr>
      <dsp:spPr>
        <a:xfrm>
          <a:off x="0" y="4345074"/>
          <a:ext cx="614476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4FAB26-DC10-4578-BAA3-86888F3A76A5}">
      <dsp:nvSpPr>
        <dsp:cNvPr id="0" name=""/>
        <dsp:cNvSpPr/>
      </dsp:nvSpPr>
      <dsp:spPr>
        <a:xfrm>
          <a:off x="0" y="4345074"/>
          <a:ext cx="6144767" cy="482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S215 Notices</a:t>
          </a:r>
        </a:p>
      </dsp:txBody>
      <dsp:txXfrm>
        <a:off x="0" y="4345074"/>
        <a:ext cx="6144767" cy="482497"/>
      </dsp:txXfrm>
    </dsp:sp>
    <dsp:sp modelId="{14161D7B-D75F-4DA3-AA5B-2B6662E51B74}">
      <dsp:nvSpPr>
        <dsp:cNvPr id="0" name=""/>
        <dsp:cNvSpPr/>
      </dsp:nvSpPr>
      <dsp:spPr>
        <a:xfrm>
          <a:off x="0" y="4827572"/>
          <a:ext cx="614476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D4CE9D-9A39-49BF-9476-E260E9A4A574}">
      <dsp:nvSpPr>
        <dsp:cNvPr id="0" name=""/>
        <dsp:cNvSpPr/>
      </dsp:nvSpPr>
      <dsp:spPr>
        <a:xfrm>
          <a:off x="0" y="4827572"/>
          <a:ext cx="6144767" cy="482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endParaRPr lang="en-US" sz="2200" kern="1200" dirty="0"/>
        </a:p>
      </dsp:txBody>
      <dsp:txXfrm>
        <a:off x="0" y="4827572"/>
        <a:ext cx="6144767" cy="482497"/>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0.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9E90A2-4B3B-42A3-9FE2-664DABDC950F}" type="datetimeFigureOut">
              <a:rPr lang="en-GB" smtClean="0"/>
              <a:t>14/04/2026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DCA1C-8C9C-4176-BE39-C1E4C7EE0601}" type="slidenum">
              <a:rPr lang="en-GB" smtClean="0"/>
              <a:t>‹#›</a:t>
            </a:fld>
            <a:endParaRPr lang="en-GB"/>
          </a:p>
        </p:txBody>
      </p:sp>
    </p:spTree>
    <p:extLst>
      <p:ext uri="{BB962C8B-B14F-4D97-AF65-F5344CB8AC3E}">
        <p14:creationId xmlns:p14="http://schemas.microsoft.com/office/powerpoint/2010/main" val="2273669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legislation.gov.uk/uksi/2015/596/schedule/2/part/6" TargetMode="External"/><Relationship Id="rId13" Type="http://schemas.openxmlformats.org/officeDocument/2006/relationships/hyperlink" Target="https://www.legislation.gov.uk/uksi/2015/596/schedule/2/part/11" TargetMode="External"/><Relationship Id="rId3" Type="http://schemas.openxmlformats.org/officeDocument/2006/relationships/hyperlink" Target="https://www.legislation.gov.uk/uksi/2015/596/schedule/2/part/1" TargetMode="External"/><Relationship Id="rId7" Type="http://schemas.openxmlformats.org/officeDocument/2006/relationships/hyperlink" Target="https://www.legislation.gov.uk/uksi/2015/596/schedule/2/part/5" TargetMode="External"/><Relationship Id="rId12" Type="http://schemas.openxmlformats.org/officeDocument/2006/relationships/hyperlink" Target="https://www.legislation.gov.uk/uksi/2015/596/schedule/2/part/10"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legislation.gov.uk/uksi/2015/596/schedule/2/part/4" TargetMode="External"/><Relationship Id="rId11" Type="http://schemas.openxmlformats.org/officeDocument/2006/relationships/hyperlink" Target="https://www.legislation.gov.uk/uksi/2015/596/schedule/2/part/9" TargetMode="External"/><Relationship Id="rId5" Type="http://schemas.openxmlformats.org/officeDocument/2006/relationships/hyperlink" Target="https://www.legislation.gov.uk/uksi/2015/596/schedule/2/part/3" TargetMode="External"/><Relationship Id="rId10" Type="http://schemas.openxmlformats.org/officeDocument/2006/relationships/hyperlink" Target="https://www.legislation.gov.uk/uksi/2015/596/schedule/2/part/8" TargetMode="External"/><Relationship Id="rId4" Type="http://schemas.openxmlformats.org/officeDocument/2006/relationships/hyperlink" Target="https://www.legislation.gov.uk/uksi/2015/596/schedule/2/part/2" TargetMode="External"/><Relationship Id="rId9" Type="http://schemas.openxmlformats.org/officeDocument/2006/relationships/hyperlink" Target="https://www.legislation.gov.uk/uksi/2015/596/schedule/2/part/7" TargetMode="External"/><Relationship Id="rId14" Type="http://schemas.openxmlformats.org/officeDocument/2006/relationships/hyperlink" Target="https://www.legislation.gov.uk/uksi/2015/596/schedule/2/part/12"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historicengland.org.uk/images-books/publications/stoppingtherot/heag046b-stopping-the-rot/"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historicengland.org.uk/images-books/publications/stoppingtherot/heag046b-stopping-the-rot/"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00DBC-4F6D-619A-E147-98034FEB40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3B85C6-2A8C-0E2F-C9B2-A8104AF304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7A1A55-38C1-3C79-6044-B8B3EAAFB381}"/>
              </a:ext>
            </a:extLst>
          </p:cNvPr>
          <p:cNvSpPr>
            <a:spLocks noGrp="1"/>
          </p:cNvSpPr>
          <p:nvPr>
            <p:ph type="body" idx="1"/>
          </p:nvPr>
        </p:nvSpPr>
        <p:spPr/>
        <p:txBody>
          <a:bodyPr/>
          <a:lstStyle/>
          <a:p>
            <a:pPr eaLnBrk="1" hangingPunct="1">
              <a:defRPr/>
            </a:pPr>
            <a:endParaRPr lang="en-US" dirty="0">
              <a:solidFill>
                <a:srgbClr val="FF0000"/>
              </a:solidFill>
              <a:latin typeface="Arial" panose="020B0604020202020204" pitchFamily="34" charset="0"/>
              <a:cs typeface="Arial" panose="020B0604020202020204" pitchFamily="34" charset="0"/>
            </a:endParaRPr>
          </a:p>
          <a:p>
            <a:pPr eaLnBrk="1" hangingPunct="1">
              <a:defRPr/>
            </a:pPr>
            <a:r>
              <a:rPr lang="en-US" b="1" dirty="0">
                <a:solidFill>
                  <a:srgbClr val="FF0000"/>
                </a:solidFill>
                <a:latin typeface="Arial"/>
                <a:cs typeface="Arial"/>
              </a:rPr>
              <a:t>The slides in this presentation provide the basis for an introductory training session with local </a:t>
            </a:r>
            <a:r>
              <a:rPr lang="en-US" b="1" dirty="0" err="1">
                <a:solidFill>
                  <a:srgbClr val="FF0000"/>
                </a:solidFill>
                <a:latin typeface="Arial"/>
                <a:cs typeface="Arial"/>
              </a:rPr>
              <a:t>councillors</a:t>
            </a:r>
            <a:r>
              <a:rPr lang="en-US" b="1" dirty="0">
                <a:solidFill>
                  <a:srgbClr val="FF0000"/>
                </a:solidFill>
                <a:latin typeface="Arial"/>
                <a:cs typeface="Arial"/>
              </a:rPr>
              <a:t>. </a:t>
            </a:r>
          </a:p>
          <a:p>
            <a:pPr eaLnBrk="1" hangingPunct="1">
              <a:defRPr/>
            </a:pPr>
            <a:endParaRPr lang="en-US" b="1" dirty="0">
              <a:solidFill>
                <a:srgbClr val="FF0000"/>
              </a:solidFill>
              <a:latin typeface="Arial" panose="020B0604020202020204" pitchFamily="34" charset="0"/>
              <a:cs typeface="Arial" panose="020B0604020202020204" pitchFamily="34" charset="0"/>
            </a:endParaRPr>
          </a:p>
          <a:p>
            <a:pPr eaLnBrk="1" hangingPunct="1">
              <a:defRPr/>
            </a:pPr>
            <a:r>
              <a:rPr lang="en-US" b="1" dirty="0">
                <a:solidFill>
                  <a:srgbClr val="FF0000"/>
                </a:solidFill>
                <a:latin typeface="Arial" panose="020B0604020202020204" pitchFamily="34" charset="0"/>
                <a:cs typeface="Arial" panose="020B0604020202020204" pitchFamily="34" charset="0"/>
              </a:rPr>
              <a:t>Please use, amend or apply the information in this slide pack to meet you own specific needs:</a:t>
            </a:r>
          </a:p>
          <a:p>
            <a:pPr eaLnBrk="1" hangingPunct="1">
              <a:defRPr/>
            </a:pPr>
            <a:endParaRPr lang="en-US" b="1" dirty="0">
              <a:solidFill>
                <a:srgbClr val="FF0000"/>
              </a:solidFill>
              <a:latin typeface="Arial" panose="020B0604020202020204" pitchFamily="34" charset="0"/>
              <a:cs typeface="Arial" panose="020B0604020202020204" pitchFamily="34" charset="0"/>
            </a:endParaRPr>
          </a:p>
          <a:p>
            <a:pPr marL="171450" indent="-171450" eaLnBrk="1" hangingPunct="1">
              <a:buFont typeface="Arial" panose="020B0604020202020204" pitchFamily="34" charset="0"/>
              <a:buChar char="•"/>
              <a:defRPr/>
            </a:pPr>
            <a:r>
              <a:rPr lang="en-US" b="1" dirty="0">
                <a:solidFill>
                  <a:srgbClr val="FF0000"/>
                </a:solidFill>
                <a:latin typeface="Arial" panose="020B0604020202020204" pitchFamily="34" charset="0"/>
                <a:cs typeface="Arial" panose="020B0604020202020204" pitchFamily="34" charset="0"/>
              </a:rPr>
              <a:t>Each time the presentation is used, it should be tailored to address the key issues around Planning Enforcement in your area, following discussions with local planning colleagues and/or members.  </a:t>
            </a:r>
          </a:p>
          <a:p>
            <a:pPr marL="171450" indent="-171450" eaLnBrk="1" hangingPunct="1">
              <a:buFont typeface="Arial" panose="020B0604020202020204" pitchFamily="34" charset="0"/>
              <a:buChar char="•"/>
              <a:defRPr/>
            </a:pPr>
            <a:r>
              <a:rPr lang="en-US" b="1" dirty="0">
                <a:solidFill>
                  <a:srgbClr val="FF0000"/>
                </a:solidFill>
                <a:latin typeface="Arial" panose="020B0604020202020204" pitchFamily="34" charset="0"/>
                <a:cs typeface="Arial" panose="020B0604020202020204" pitchFamily="34" charset="0"/>
              </a:rPr>
              <a:t>Some of the slides are designed to encourage feedback and participation in order to generate discussion, </a:t>
            </a:r>
            <a:r>
              <a:rPr lang="en-US" b="1" dirty="0" err="1">
                <a:solidFill>
                  <a:srgbClr val="FF0000"/>
                </a:solidFill>
                <a:latin typeface="Arial" panose="020B0604020202020204" pitchFamily="34" charset="0"/>
                <a:cs typeface="Arial" panose="020B0604020202020204" pitchFamily="34" charset="0"/>
              </a:rPr>
              <a:t>eg</a:t>
            </a:r>
            <a:r>
              <a:rPr lang="en-US" b="1" dirty="0">
                <a:solidFill>
                  <a:srgbClr val="FF0000"/>
                </a:solidFill>
                <a:latin typeface="Arial" panose="020B0604020202020204" pitchFamily="34" charset="0"/>
                <a:cs typeface="Arial" panose="020B0604020202020204" pitchFamily="34" charset="0"/>
              </a:rPr>
              <a:t> about local enforcement cases or challenges.</a:t>
            </a:r>
          </a:p>
          <a:p>
            <a:pPr marL="171450" indent="-171450" eaLnBrk="1" hangingPunct="1">
              <a:buFont typeface="Arial" panose="020B0604020202020204" pitchFamily="34" charset="0"/>
              <a:buChar char="•"/>
              <a:defRPr/>
            </a:pPr>
            <a:r>
              <a:rPr lang="en-US" b="1" dirty="0">
                <a:solidFill>
                  <a:srgbClr val="FF0000"/>
                </a:solidFill>
                <a:latin typeface="Arial" panose="020B0604020202020204" pitchFamily="34" charset="0"/>
                <a:cs typeface="Arial" panose="020B0604020202020204" pitchFamily="34" charset="0"/>
              </a:rPr>
              <a:t>There are several OPTIONAL SLIDES (</a:t>
            </a:r>
            <a:r>
              <a:rPr lang="en-US" b="1" dirty="0" err="1">
                <a:solidFill>
                  <a:srgbClr val="FF0000"/>
                </a:solidFill>
                <a:latin typeface="Arial" panose="020B0604020202020204" pitchFamily="34" charset="0"/>
                <a:cs typeface="Arial" panose="020B0604020202020204" pitchFamily="34" charset="0"/>
              </a:rPr>
              <a:t>eg</a:t>
            </a:r>
            <a:r>
              <a:rPr lang="en-US" b="1" dirty="0">
                <a:solidFill>
                  <a:srgbClr val="FF0000"/>
                </a:solidFill>
                <a:latin typeface="Arial" panose="020B0604020202020204" pitchFamily="34" charset="0"/>
                <a:cs typeface="Arial" panose="020B0604020202020204" pitchFamily="34" charset="0"/>
              </a:rPr>
              <a:t> detailing the legislative and regulatory framework) which may be used or omitted depending on local priorities or the focus of the training session.</a:t>
            </a:r>
          </a:p>
          <a:p>
            <a:pPr marL="171450" indent="-171450" eaLnBrk="1" hangingPunct="1">
              <a:buFont typeface="Arial" panose="020B0604020202020204" pitchFamily="34" charset="0"/>
              <a:buChar char="•"/>
              <a:defRPr/>
            </a:pPr>
            <a:r>
              <a:rPr lang="en-US" b="1" dirty="0">
                <a:solidFill>
                  <a:srgbClr val="FF0000"/>
                </a:solidFill>
                <a:latin typeface="Arial" panose="020B0604020202020204" pitchFamily="34" charset="0"/>
                <a:cs typeface="Arial" panose="020B0604020202020204" pitchFamily="34" charset="0"/>
              </a:rPr>
              <a:t>Opportunities are identified to highlight local case studies in order to demonstrate how principles and policies can work in practice and the types of cases typically seen in your area</a:t>
            </a:r>
            <a:endParaRPr lang="en-US" b="1" dirty="0">
              <a:latin typeface="Arial" panose="020B0604020202020204" pitchFamily="34" charset="0"/>
              <a:cs typeface="Arial" panose="020B0604020202020204" pitchFamily="34" charset="0"/>
            </a:endParaRPr>
          </a:p>
          <a:p>
            <a:pPr eaLnBrk="1" hangingPunct="1">
              <a:defRPr/>
            </a:pPr>
            <a:endParaRPr lang="en-US" b="1" dirty="0">
              <a:latin typeface="Arial" panose="020B0604020202020204" pitchFamily="34" charset="0"/>
              <a:cs typeface="Arial" panose="020B0604020202020204" pitchFamily="34" charset="0"/>
            </a:endParaRPr>
          </a:p>
          <a:p>
            <a:pPr eaLnBrk="1" hangingPunct="1">
              <a:defRPr/>
            </a:pPr>
            <a:r>
              <a:rPr lang="en-US" b="1" dirty="0">
                <a:cs typeface="+mn-cs"/>
              </a:rPr>
              <a:t>Slides 59 – 64 at the end of the slide pack provide more information on formal enforcement action including a detailed explanation of different enforcement notices. Again, these can be used or ignored to suit local needs.</a:t>
            </a:r>
          </a:p>
          <a:p>
            <a:pPr eaLnBrk="1" hangingPunct="1">
              <a:defRPr/>
            </a:pPr>
            <a:endParaRPr lang="en-US" dirty="0">
              <a:cs typeface="+mn-cs"/>
            </a:endParaRPr>
          </a:p>
          <a:p>
            <a:endParaRPr lang="en-GB" dirty="0"/>
          </a:p>
        </p:txBody>
      </p:sp>
      <p:sp>
        <p:nvSpPr>
          <p:cNvPr id="4" name="Slide Number Placeholder 3">
            <a:extLst>
              <a:ext uri="{FF2B5EF4-FFF2-40B4-BE49-F238E27FC236}">
                <a16:creationId xmlns:a16="http://schemas.microsoft.com/office/drawing/2014/main" id="{875BD637-0553-2E51-E0E5-B44C86358679}"/>
              </a:ext>
            </a:extLst>
          </p:cNvPr>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541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DDCA1C-8C9C-4176-BE39-C1E4C7EE0601}" type="slidenum">
              <a:rPr lang="en-GB" smtClean="0"/>
              <a:t>10</a:t>
            </a:fld>
            <a:endParaRPr lang="en-GB"/>
          </a:p>
        </p:txBody>
      </p:sp>
    </p:spTree>
    <p:extLst>
      <p:ext uri="{BB962C8B-B14F-4D97-AF65-F5344CB8AC3E}">
        <p14:creationId xmlns:p14="http://schemas.microsoft.com/office/powerpoint/2010/main" val="3193217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74608-B47F-8495-FF8B-3D118E81FA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5AA27E-1B1A-018D-AB12-47F4616D39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8AC385-A370-55C8-21C7-B42A8563D4BD}"/>
              </a:ext>
            </a:extLst>
          </p:cNvPr>
          <p:cNvSpPr>
            <a:spLocks noGrp="1"/>
          </p:cNvSpPr>
          <p:nvPr>
            <p:ph type="body" idx="1"/>
          </p:nvPr>
        </p:nvSpPr>
        <p:spPr/>
        <p:txBody>
          <a:bodyPr/>
          <a:lstStyle/>
          <a:p>
            <a:r>
              <a:rPr lang="en-US" dirty="0"/>
              <a:t>Here is a list of the various primary and secondary legislation and guidance which LPAs should refer to on a daily basis as part of their determination of cases.</a:t>
            </a:r>
          </a:p>
          <a:p>
            <a:endParaRPr lang="en-US" dirty="0"/>
          </a:p>
          <a:p>
            <a:r>
              <a:rPr lang="en-US" b="1">
                <a:solidFill>
                  <a:srgbClr val="0A0A0A"/>
                </a:solidFill>
                <a:highlight>
                  <a:srgbClr val="FFFFFF"/>
                </a:highlight>
              </a:rPr>
              <a:t>Key Distinctions:</a:t>
            </a:r>
            <a:endParaRPr lang="en-US"/>
          </a:p>
          <a:p>
            <a:pPr marL="171450" indent="-171450">
              <a:buFont typeface="Arial"/>
              <a:buChar char="•"/>
            </a:pPr>
            <a:r>
              <a:rPr lang="en-US" b="1" dirty="0">
                <a:solidFill>
                  <a:srgbClr val="0A0A0A"/>
                </a:solidFill>
                <a:highlight>
                  <a:srgbClr val="FFFFFF"/>
                </a:highlight>
              </a:rPr>
              <a:t>Primary Legislation:</a:t>
            </a:r>
            <a:r>
              <a:rPr lang="en-US" dirty="0">
                <a:solidFill>
                  <a:srgbClr val="0A0A0A"/>
                </a:solidFill>
                <a:highlight>
                  <a:srgbClr val="FFFFFF"/>
                </a:highlight>
              </a:rPr>
              <a:t> Acts of Parliament (e.g., Town &amp; Country Planning Act 1990) that establish the core legal framework for planning.</a:t>
            </a:r>
            <a:endParaRPr lang="en-US" dirty="0"/>
          </a:p>
          <a:p>
            <a:pPr marL="171450" indent="-171450">
              <a:buFont typeface="Arial"/>
              <a:buChar char="•"/>
            </a:pPr>
            <a:r>
              <a:rPr lang="en-US" b="1" dirty="0">
                <a:solidFill>
                  <a:srgbClr val="0A0A0A"/>
                </a:solidFill>
                <a:highlight>
                  <a:srgbClr val="FFFFFF"/>
                </a:highlight>
              </a:rPr>
              <a:t>Secondary Legislation:</a:t>
            </a:r>
            <a:r>
              <a:rPr lang="en-US" dirty="0">
                <a:solidFill>
                  <a:srgbClr val="0A0A0A"/>
                </a:solidFill>
                <a:highlight>
                  <a:srgbClr val="FFFFFF"/>
                </a:highlight>
              </a:rPr>
              <a:t> Detailed rules made under powers granted by primary acts (e.g., Statutory Instruments).</a:t>
            </a:r>
            <a:endParaRPr lang="en-US" dirty="0"/>
          </a:p>
          <a:p>
            <a:pPr marL="171450" indent="-171450">
              <a:buFont typeface="Arial"/>
              <a:buChar char="•"/>
            </a:pPr>
            <a:r>
              <a:rPr lang="en-US" b="1" dirty="0">
                <a:solidFill>
                  <a:srgbClr val="0A0A0A"/>
                </a:solidFill>
                <a:highlight>
                  <a:srgbClr val="FFFFFF"/>
                </a:highlight>
              </a:rPr>
              <a:t>NPPF:</a:t>
            </a:r>
            <a:r>
              <a:rPr lang="en-US" dirty="0">
                <a:solidFill>
                  <a:srgbClr val="0A0A0A"/>
                </a:solidFill>
                <a:highlight>
                  <a:srgbClr val="FFFFFF"/>
                </a:highlight>
              </a:rPr>
              <a:t> A policy document (guidance) that interprets and applies primary/secondary laws, guiding local planning authorities and influencing decisions. </a:t>
            </a:r>
            <a:endParaRPr lang="en-US" dirty="0"/>
          </a:p>
          <a:p>
            <a:endParaRPr lang="en-US" dirty="0"/>
          </a:p>
          <a:p>
            <a:r>
              <a:rPr lang="en-US" dirty="0"/>
              <a:t>Essentially, planning enforcement follows the same legislative and planning guidance framework as the other planning services, including the DM team and equally deals with an extensive range of issues.</a:t>
            </a:r>
          </a:p>
          <a:p>
            <a:endParaRPr lang="en-US" dirty="0"/>
          </a:p>
          <a:p>
            <a:r>
              <a:rPr lang="en-US" dirty="0"/>
              <a:t>The Government have also introduced new legislation including the Planning and Infrastructure Act 2025 which  includes new provision for amending the time limits within which local authorities can take planning enforcement action against breaches of planning control – the immunity period. So as from 25 April, 2024, the enforcement period for </a:t>
            </a:r>
            <a:r>
              <a:rPr lang="en-US" dirty="0" err="1"/>
              <a:t>unauthorised</a:t>
            </a:r>
            <a:r>
              <a:rPr lang="en-US" dirty="0"/>
              <a:t> operational development and changes of use to a single dwelling has been extended to ten years, while the previous four-year limits still apply for breaches completed before this date.</a:t>
            </a:r>
          </a:p>
        </p:txBody>
      </p:sp>
      <p:sp>
        <p:nvSpPr>
          <p:cNvPr id="4" name="Slide Number Placeholder 3">
            <a:extLst>
              <a:ext uri="{FF2B5EF4-FFF2-40B4-BE49-F238E27FC236}">
                <a16:creationId xmlns:a16="http://schemas.microsoft.com/office/drawing/2014/main" id="{CC9CCF0F-A8E3-B60D-DCFC-F74CA956C5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3048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93E83-1D19-A847-119B-58136F3AD5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7BD57-9112-AE7D-201D-523E662E85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00A5CF-1662-087B-C2F2-FA9B2A526436}"/>
              </a:ext>
            </a:extLst>
          </p:cNvPr>
          <p:cNvSpPr>
            <a:spLocks noGrp="1"/>
          </p:cNvSpPr>
          <p:nvPr>
            <p:ph type="body" idx="1"/>
          </p:nvPr>
        </p:nvSpPr>
        <p:spPr/>
        <p:txBody>
          <a:bodyPr/>
          <a:lstStyle/>
          <a:p>
            <a:r>
              <a:rPr lang="en-US" b="1" dirty="0"/>
              <a:t>OPTIONAL SLIDE FOR DETAIL</a:t>
            </a:r>
          </a:p>
          <a:p>
            <a:endParaRPr lang="en-US" dirty="0"/>
          </a:p>
          <a:p>
            <a:r>
              <a:rPr lang="en-US" dirty="0"/>
              <a:t>GPDO – Schedule 2 – Permitted Development Rights includes: </a:t>
            </a:r>
          </a:p>
          <a:p>
            <a:endParaRPr lang="en-US" dirty="0">
              <a:solidFill>
                <a:srgbClr val="000000"/>
              </a:solidFill>
            </a:endParaRPr>
          </a:p>
          <a:p>
            <a:r>
              <a:rPr lang="en-US" b="1" u="sng" dirty="0">
                <a:solidFill>
                  <a:srgbClr val="0A64D7"/>
                </a:solidFill>
                <a:hlinkClick r:id="rId3">
                  <a:extLst>
                    <a:ext uri="{A12FA001-AC4F-418D-AE19-62706E023703}">
                      <ahyp:hlinkClr xmlns:ahyp="http://schemas.microsoft.com/office/drawing/2018/hyperlinkcolor" val="tx"/>
                    </a:ext>
                  </a:extLst>
                </a:hlinkClick>
              </a:rPr>
              <a:t>PART 1 Development within the curtilage of a dwellinghouse</a:t>
            </a:r>
          </a:p>
          <a:p>
            <a:r>
              <a:rPr lang="en-US" b="1" u="sng" dirty="0">
                <a:solidFill>
                  <a:srgbClr val="0A64D7"/>
                </a:solidFill>
                <a:hlinkClick r:id="rId4"/>
              </a:rPr>
              <a:t>PART 2 Minor operations</a:t>
            </a:r>
          </a:p>
          <a:p>
            <a:r>
              <a:rPr lang="en-US" b="1" u="sng" dirty="0">
                <a:solidFill>
                  <a:srgbClr val="0A64D7"/>
                </a:solidFill>
                <a:hlinkClick r:id="rId5"/>
              </a:rPr>
              <a:t>PART 3 Changes of use</a:t>
            </a:r>
          </a:p>
          <a:p>
            <a:r>
              <a:rPr lang="en-US" b="1" u="sng" dirty="0">
                <a:solidFill>
                  <a:srgbClr val="0A64D7"/>
                </a:solidFill>
                <a:hlinkClick r:id="rId6"/>
              </a:rPr>
              <a:t>PART 4 Temporary buildings and uses</a:t>
            </a:r>
          </a:p>
          <a:p>
            <a:r>
              <a:rPr lang="en-US" b="1" u="sng" dirty="0">
                <a:solidFill>
                  <a:srgbClr val="0A64D7"/>
                </a:solidFill>
                <a:hlinkClick r:id="rId7"/>
              </a:rPr>
              <a:t>PART 5 Caravan sites and recreational campsites</a:t>
            </a:r>
          </a:p>
          <a:p>
            <a:r>
              <a:rPr lang="en-US" b="1" u="sng" dirty="0">
                <a:solidFill>
                  <a:srgbClr val="0A64D7"/>
                </a:solidFill>
                <a:hlinkClick r:id="rId8"/>
              </a:rPr>
              <a:t>PART 6 Agricultural and forestry</a:t>
            </a:r>
          </a:p>
          <a:p>
            <a:endParaRPr lang="en-US" b="1" u="sng" dirty="0">
              <a:solidFill>
                <a:srgbClr val="0A64D7"/>
              </a:solidFill>
            </a:endParaRPr>
          </a:p>
          <a:p>
            <a:r>
              <a:rPr lang="en-US" dirty="0"/>
              <a:t>First 6 parts are most likely to be used on a daily basis (depending on the character of the LPA area) </a:t>
            </a:r>
          </a:p>
          <a:p>
            <a:endParaRPr lang="en-US" b="1" u="sng" dirty="0">
              <a:solidFill>
                <a:srgbClr val="0A64D7"/>
              </a:solidFill>
            </a:endParaRPr>
          </a:p>
          <a:p>
            <a:r>
              <a:rPr lang="en-US" dirty="0"/>
              <a:t>Less frequently used: </a:t>
            </a:r>
          </a:p>
          <a:p>
            <a:endParaRPr lang="en-US" dirty="0">
              <a:solidFill>
                <a:srgbClr val="000000"/>
              </a:solidFill>
            </a:endParaRPr>
          </a:p>
          <a:p>
            <a:r>
              <a:rPr lang="en-US" b="1" u="sng" dirty="0">
                <a:solidFill>
                  <a:srgbClr val="0A64D7"/>
                </a:solidFill>
                <a:hlinkClick r:id="rId9">
                  <a:extLst>
                    <a:ext uri="{A12FA001-AC4F-418D-AE19-62706E023703}">
                      <ahyp:hlinkClr xmlns:ahyp="http://schemas.microsoft.com/office/drawing/2018/hyperlinkcolor" val="tx"/>
                    </a:ext>
                  </a:extLst>
                </a:hlinkClick>
              </a:rPr>
              <a:t>PART 7 Non-domestic extensions, alterations etc</a:t>
            </a:r>
          </a:p>
          <a:p>
            <a:r>
              <a:rPr lang="en-US" b="1" u="sng" dirty="0">
                <a:solidFill>
                  <a:srgbClr val="0A64D7"/>
                </a:solidFill>
                <a:hlinkClick r:id="rId10"/>
              </a:rPr>
              <a:t>PART 8 Transport related development</a:t>
            </a:r>
          </a:p>
          <a:p>
            <a:r>
              <a:rPr lang="en-US" b="1" u="sng" dirty="0">
                <a:solidFill>
                  <a:srgbClr val="0A64D7"/>
                </a:solidFill>
                <a:hlinkClick r:id="rId11"/>
              </a:rPr>
              <a:t>PART 9 Development relating to roads</a:t>
            </a:r>
          </a:p>
          <a:p>
            <a:r>
              <a:rPr lang="en-US" b="1" u="sng" dirty="0">
                <a:solidFill>
                  <a:srgbClr val="0A64D7"/>
                </a:solidFill>
                <a:hlinkClick r:id="rId12"/>
              </a:rPr>
              <a:t>PART 10 Repairs to services</a:t>
            </a:r>
          </a:p>
          <a:p>
            <a:r>
              <a:rPr lang="en-US" b="1" u="sng" dirty="0">
                <a:solidFill>
                  <a:srgbClr val="0A64D7"/>
                </a:solidFill>
                <a:hlinkClick r:id="rId13"/>
              </a:rPr>
              <a:t>PART 11 Heritage and demolition</a:t>
            </a:r>
          </a:p>
          <a:p>
            <a:r>
              <a:rPr lang="en-US" b="1" u="sng" dirty="0">
                <a:solidFill>
                  <a:srgbClr val="0A64D7"/>
                </a:solidFill>
                <a:hlinkClick r:id="rId14"/>
              </a:rPr>
              <a:t>PART 12 Development by local authorities</a:t>
            </a:r>
          </a:p>
          <a:p>
            <a:endParaRPr lang="en-US" dirty="0"/>
          </a:p>
          <a:p>
            <a:r>
              <a:rPr lang="en-US" dirty="0"/>
              <a:t>… continues up to Part 20</a:t>
            </a:r>
          </a:p>
          <a:p>
            <a:endParaRPr lang="en-US" dirty="0"/>
          </a:p>
          <a:p>
            <a:r>
              <a:rPr lang="en-US" dirty="0"/>
              <a:t>COVERS WHAT CAN AND CANNOT BE DONE UNDER PDR. </a:t>
            </a:r>
          </a:p>
        </p:txBody>
      </p:sp>
      <p:sp>
        <p:nvSpPr>
          <p:cNvPr id="4" name="Slide Number Placeholder 3">
            <a:extLst>
              <a:ext uri="{FF2B5EF4-FFF2-40B4-BE49-F238E27FC236}">
                <a16:creationId xmlns:a16="http://schemas.microsoft.com/office/drawing/2014/main" id="{F7288F6A-B3F2-FF40-58E0-8237F36B92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0228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13E3F-DB20-3ADB-EA79-B9128024A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1147A-CAF1-6258-EE58-C904C743A3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97AE18-922D-9165-2669-C83F81DDD6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 SLIDE FOR DETAIL</a:t>
            </a:r>
          </a:p>
          <a:p>
            <a:endParaRPr lang="en-US" dirty="0"/>
          </a:p>
          <a:p>
            <a:endParaRPr lang="en-US" dirty="0"/>
          </a:p>
          <a:p>
            <a:r>
              <a:rPr lang="en-US" dirty="0"/>
              <a:t>Provides the detail of the GPDO, but in simplified language with accompanying diagrams</a:t>
            </a:r>
          </a:p>
        </p:txBody>
      </p:sp>
      <p:sp>
        <p:nvSpPr>
          <p:cNvPr id="4" name="Slide Number Placeholder 3">
            <a:extLst>
              <a:ext uri="{FF2B5EF4-FFF2-40B4-BE49-F238E27FC236}">
                <a16:creationId xmlns:a16="http://schemas.microsoft.com/office/drawing/2014/main" id="{B2BDE20A-0EAA-63A8-07B4-BCF463D858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7366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8D3E4-6D27-4997-A0FA-057D897E9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CB4E09-B621-BFAC-A2B7-616901750F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BA9894-1050-9ED7-A164-51BA6F6CFB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 SLIDE FOR DETAIL</a:t>
            </a:r>
          </a:p>
          <a:p>
            <a:endParaRPr lang="en-US" dirty="0"/>
          </a:p>
          <a:p>
            <a:r>
              <a:rPr lang="en-US" dirty="0"/>
              <a:t>Sets out the material changes of use of land and buildings which can be undertaken without the requirement of express planning permission i.e. the change is considered permitted development.</a:t>
            </a:r>
          </a:p>
          <a:p>
            <a:endParaRPr lang="en-US" dirty="0"/>
          </a:p>
          <a:p>
            <a:r>
              <a:rPr lang="en-US" dirty="0"/>
              <a:t>Some helpful guidance provided by </a:t>
            </a:r>
            <a:r>
              <a:rPr lang="en-US" dirty="0" err="1"/>
              <a:t>Lichfields</a:t>
            </a:r>
            <a:r>
              <a:rPr lang="en-US" dirty="0"/>
              <a:t> – a private planning consultancy, but produces helpful guides and explainers for wider use</a:t>
            </a:r>
          </a:p>
        </p:txBody>
      </p:sp>
      <p:sp>
        <p:nvSpPr>
          <p:cNvPr id="4" name="Slide Number Placeholder 3">
            <a:extLst>
              <a:ext uri="{FF2B5EF4-FFF2-40B4-BE49-F238E27FC236}">
                <a16:creationId xmlns:a16="http://schemas.microsoft.com/office/drawing/2014/main" id="{1FE88EB0-857B-CA91-6531-23873F7A52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5597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EB720-3FCA-7749-E9AB-9DF1433EE1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A18865-579C-804B-0087-5BE328E35D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A9E7A4-EDC4-B6C7-7F1B-E40C817C85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 SLIDE FOR DETAIL</a:t>
            </a:r>
          </a:p>
          <a:p>
            <a:endParaRPr lang="en-US" dirty="0"/>
          </a:p>
          <a:p>
            <a:endParaRPr lang="en-US" dirty="0"/>
          </a:p>
          <a:p>
            <a:r>
              <a:rPr lang="en-US" dirty="0"/>
              <a:t>Sets out the material changes of use of land and buildings which can be undertaken without the requirement of express planning permission i.e. the change is considered permitted development</a:t>
            </a:r>
          </a:p>
        </p:txBody>
      </p:sp>
      <p:sp>
        <p:nvSpPr>
          <p:cNvPr id="4" name="Slide Number Placeholder 3">
            <a:extLst>
              <a:ext uri="{FF2B5EF4-FFF2-40B4-BE49-F238E27FC236}">
                <a16:creationId xmlns:a16="http://schemas.microsoft.com/office/drawing/2014/main" id="{FFE0921A-B0E4-7988-507E-30303FD622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4583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71121-615A-C77C-AAA8-3E2B7D9993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98A92A-E9F8-DDE4-A866-DF09D9C792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5606F1-695A-6B72-5296-17836205A2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 SLIDE FOR DETAIL</a:t>
            </a:r>
          </a:p>
          <a:p>
            <a:endParaRPr lang="en-US" dirty="0"/>
          </a:p>
          <a:p>
            <a:r>
              <a:rPr lang="en-US" dirty="0"/>
              <a:t>Sets out the material changes of use of land and buildings which can be undertaken without the requirement of express planning permission i.e. the change is considered permitted development</a:t>
            </a:r>
          </a:p>
        </p:txBody>
      </p:sp>
      <p:sp>
        <p:nvSpPr>
          <p:cNvPr id="4" name="Slide Number Placeholder 3">
            <a:extLst>
              <a:ext uri="{FF2B5EF4-FFF2-40B4-BE49-F238E27FC236}">
                <a16:creationId xmlns:a16="http://schemas.microsoft.com/office/drawing/2014/main" id="{22F03605-A5C8-CDCA-5390-0FDE862E93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7568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9DCD7-BB7D-43DD-0DEE-E929FBD55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A8B19F-5DE7-C1BA-4839-9B9AF082FB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D61A5D-2BC7-B9E3-2CBD-487FA723F8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OPTIONAL SLIDE FOR DETAIL</a:t>
            </a:r>
          </a:p>
          <a:p>
            <a:endParaRPr lang="en-US" dirty="0"/>
          </a:p>
          <a:p>
            <a:r>
              <a:rPr lang="en-US" dirty="0"/>
              <a:t>Schedule 3 most often referred to by planning enforcement officers.</a:t>
            </a:r>
          </a:p>
          <a:p>
            <a:endParaRPr lang="en-US" dirty="0"/>
          </a:p>
          <a:p>
            <a:r>
              <a:rPr lang="en-US" dirty="0"/>
              <a:t>Details the classes of advertisements for which deemed consent is granted and the criteria they must adhere to.</a:t>
            </a:r>
          </a:p>
          <a:p>
            <a:endParaRPr lang="en-US" dirty="0"/>
          </a:p>
          <a:p>
            <a:r>
              <a:rPr lang="en-US" dirty="0"/>
              <a:t>Simplified guidance also published for advertisers to assist them on their compliance with deemed consent.</a:t>
            </a:r>
          </a:p>
          <a:p>
            <a:endParaRPr lang="en-US" dirty="0"/>
          </a:p>
          <a:p>
            <a:r>
              <a:rPr lang="en-US" dirty="0"/>
              <a:t>Alternatively, can submit an application for advertisement consent.  </a:t>
            </a:r>
          </a:p>
        </p:txBody>
      </p:sp>
      <p:sp>
        <p:nvSpPr>
          <p:cNvPr id="4" name="Slide Number Placeholder 3">
            <a:extLst>
              <a:ext uri="{FF2B5EF4-FFF2-40B4-BE49-F238E27FC236}">
                <a16:creationId xmlns:a16="http://schemas.microsoft.com/office/drawing/2014/main" id="{74248F40-55E5-809B-3486-B100A7EAC5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3660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4"/>
            <a:ext cx="5681980" cy="4107458"/>
          </a:xfrm>
        </p:spPr>
        <p:txBody>
          <a:bodyPr/>
          <a:lstStyle/>
          <a:p>
            <a:r>
              <a:rPr lang="en-US" dirty="0"/>
              <a:t>The NPPF – the bible of planning – para 60 sets out the key principles for  planning enforcement </a:t>
            </a:r>
          </a:p>
          <a:p>
            <a:endParaRPr lang="en-US" dirty="0"/>
          </a:p>
          <a:p>
            <a:r>
              <a:rPr lang="en-GB" dirty="0"/>
              <a:t>The main points to highlight from these particular paragraphs of the National Planning Policy Framework (February 2025) are:</a:t>
            </a:r>
          </a:p>
          <a:p>
            <a:pPr marL="171450" indent="-171450">
              <a:buFont typeface="Arial" panose="020B0604020202020204" pitchFamily="34" charset="0"/>
              <a:buChar char="•"/>
            </a:pPr>
            <a:r>
              <a:rPr lang="en-GB" i="1" dirty="0"/>
              <a:t>Effective enforcement is important to </a:t>
            </a:r>
            <a:r>
              <a:rPr lang="en-GB" i="1" u="sng" dirty="0"/>
              <a:t>maintain public confidence – </a:t>
            </a:r>
            <a:r>
              <a:rPr lang="en-GB" dirty="0"/>
              <a:t>the planning enforcement function exists to ensure that planning decisions are implemented properly and that development is carried out in a manner which adheres to planning law. </a:t>
            </a:r>
          </a:p>
          <a:p>
            <a:pPr marL="171450" indent="-171450">
              <a:buFont typeface="Arial" panose="020B0604020202020204" pitchFamily="34" charset="0"/>
              <a:buChar char="•"/>
            </a:pPr>
            <a:r>
              <a:rPr lang="en-GB" i="1" dirty="0"/>
              <a:t>And that Enforcement action is </a:t>
            </a:r>
            <a:r>
              <a:rPr lang="en-GB" i="1" u="sng" dirty="0"/>
              <a:t>discretionary</a:t>
            </a:r>
            <a:r>
              <a:rPr lang="en-GB" i="1" dirty="0"/>
              <a:t> – </a:t>
            </a:r>
            <a:r>
              <a:rPr lang="en-GB" dirty="0"/>
              <a:t>Enforcement officers cannot, and do not, take action simply because there is a breach. They must </a:t>
            </a:r>
            <a:r>
              <a:rPr lang="en-GB" i="1" u="sng" dirty="0"/>
              <a:t>act proportionately</a:t>
            </a:r>
            <a:r>
              <a:rPr lang="en-GB" dirty="0"/>
              <a:t> in responding to suspected breaches of planning control and as a result must consider each and every breach within its own context. Enforcement action should not be punitive; instead Officers should seek to work with transgressors to improve their understanding of the planning system and to seek a compromise where one can be achieved.  </a:t>
            </a:r>
          </a:p>
          <a:p>
            <a:endParaRPr lang="en-GB" dirty="0"/>
          </a:p>
          <a:p>
            <a:r>
              <a:rPr lang="en-GB" dirty="0"/>
              <a:t>And Lastly, the LPA should be seeking to publish a Local Enforcement Plan and I will briefly go through the main components of what should be included in such a document.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6043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legislative and policy framework set out the principles behind planning enforcement...</a:t>
            </a:r>
          </a:p>
          <a:p>
            <a:endParaRPr lang="en-US" dirty="0"/>
          </a:p>
          <a:p>
            <a:r>
              <a:rPr lang="en-US" dirty="0"/>
              <a:t>So, what kind of breaches can be investigated by the planning enforcement team</a:t>
            </a:r>
            <a:endParaRPr lang="en-US"/>
          </a:p>
          <a:p>
            <a:endParaRPr lang="en-US" dirty="0"/>
          </a:p>
          <a:p>
            <a:r>
              <a:rPr lang="en-US" dirty="0"/>
              <a:t>READ….</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6131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solidFill>
                  <a:srgbClr val="000000"/>
                </a:solidFill>
                <a:latin typeface="Arial" panose="020B0604020202020204" pitchFamily="34" charset="0"/>
                <a:cs typeface="Arial" panose="020B0604020202020204" pitchFamily="34" charset="0"/>
              </a:rPr>
              <a:t>A couple of introductory matters about PAS to explain what PAS is and why PAS has prepared this training resource.</a:t>
            </a:r>
          </a:p>
          <a:p>
            <a:pPr marL="176679" indent="-176679">
              <a:buFont typeface="Arial" panose="020B0604020202020204" pitchFamily="34" charset="0"/>
              <a:buChar char="•"/>
              <a:defRPr/>
            </a:pPr>
            <a:endParaRPr lang="en-GB" dirty="0">
              <a:solidFill>
                <a:srgbClr val="000000"/>
              </a:solidFill>
              <a:latin typeface="Arial" panose="020B0604020202020204" pitchFamily="34" charset="0"/>
              <a:cs typeface="Arial" panose="020B0604020202020204" pitchFamily="34" charset="0"/>
            </a:endParaRPr>
          </a:p>
          <a:p>
            <a:pPr marL="176679" indent="-176679">
              <a:buFont typeface="Arial" panose="020B0604020202020204" pitchFamily="34" charset="0"/>
              <a:buChar char="•"/>
              <a:defRPr/>
            </a:pPr>
            <a:r>
              <a:rPr lang="en-GB" dirty="0">
                <a:solidFill>
                  <a:srgbClr val="000000"/>
                </a:solidFill>
                <a:latin typeface="Arial" panose="020B0604020202020204" pitchFamily="34" charset="0"/>
                <a:cs typeface="Arial" panose="020B0604020202020204" pitchFamily="34" charset="0"/>
              </a:rPr>
              <a:t>PAS is a MHCLG and DEFRA grant-funded programme</a:t>
            </a:r>
          </a:p>
          <a:p>
            <a:pPr marL="176679" indent="-176679">
              <a:buFont typeface="Arial" panose="020B0604020202020204" pitchFamily="34" charset="0"/>
              <a:buChar char="•"/>
              <a:defRPr/>
            </a:pPr>
            <a:r>
              <a:rPr lang="en-GB" dirty="0">
                <a:solidFill>
                  <a:srgbClr val="000000"/>
                </a:solidFill>
                <a:latin typeface="Arial" panose="020B0604020202020204" pitchFamily="34" charset="0"/>
                <a:cs typeface="Arial" panose="020B0604020202020204" pitchFamily="34" charset="0"/>
              </a:rPr>
              <a:t>PAS is part of the Local Government Association (LGA)</a:t>
            </a:r>
          </a:p>
          <a:p>
            <a:pPr marL="176679" indent="-176679">
              <a:buFont typeface="Arial" panose="020B0604020202020204" pitchFamily="34" charset="0"/>
              <a:buChar char="•"/>
              <a:defRPr/>
            </a:pPr>
            <a:r>
              <a:rPr lang="en-GB" dirty="0">
                <a:solidFill>
                  <a:srgbClr val="000000"/>
                </a:solidFill>
                <a:latin typeface="Arial" panose="020B0604020202020204" pitchFamily="34" charset="0"/>
                <a:cs typeface="Arial" panose="020B0604020202020204" pitchFamily="34" charset="0"/>
              </a:rPr>
              <a:t>PAS aims to support local planning authorities improve local practice and respond to planning reforms.</a:t>
            </a:r>
          </a:p>
          <a:p>
            <a:pPr marL="176679" indent="-176679">
              <a:buFont typeface="Arial" panose="020B0604020202020204" pitchFamily="34" charset="0"/>
              <a:buChar char="•"/>
              <a:defRPr/>
            </a:pPr>
            <a:endParaRPr lang="en-GB" dirty="0">
              <a:solidFill>
                <a:srgbClr val="000000"/>
              </a:solidFill>
              <a:latin typeface="Arial" panose="020B0604020202020204" pitchFamily="34" charset="0"/>
              <a:cs typeface="Arial" panose="020B0604020202020204" pitchFamily="34" charset="0"/>
            </a:endParaRPr>
          </a:p>
          <a:p>
            <a:pPr marL="176679" indent="-176679">
              <a:buFont typeface="Arial" panose="020B0604020202020204" pitchFamily="34" charset="0"/>
              <a:buChar char="•"/>
              <a:defRPr/>
            </a:pPr>
            <a:endParaRPr lang="en-GB" dirty="0">
              <a:solidFill>
                <a:srgbClr val="000000"/>
              </a:solidFill>
            </a:endParaRPr>
          </a:p>
          <a:p>
            <a:pPr eaLnBrk="1" hangingPunct="1">
              <a:defRP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2769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READ…..1 to 5</a:t>
            </a:r>
          </a:p>
          <a:p>
            <a:endParaRPr lang="en-US" dirty="0"/>
          </a:p>
          <a:p>
            <a:pPr marL="228600" indent="-228600">
              <a:buAutoNum type="arabicPeriod"/>
            </a:pPr>
            <a:r>
              <a:rPr lang="en-US" dirty="0"/>
              <a:t>Works undertaken with the benefit of the Permitted Development Rights of the land (where the PDR remain intact)</a:t>
            </a:r>
          </a:p>
          <a:p>
            <a:pPr marL="228600" indent="-228600">
              <a:buAutoNum type="arabicPeriod"/>
            </a:pPr>
            <a:r>
              <a:rPr lang="en-US" dirty="0"/>
              <a:t> Boundary wall disputes and other land ownership issues are civil matters which lie outside of planning legislation</a:t>
            </a:r>
          </a:p>
          <a:p>
            <a:pPr marL="228600" indent="-228600">
              <a:buAutoNum type="arabicPeriod"/>
            </a:pPr>
            <a:r>
              <a:rPr lang="en-US" dirty="0"/>
              <a:t> Legal covenants – again a civil matter</a:t>
            </a:r>
          </a:p>
          <a:p>
            <a:pPr marL="228600" indent="-228600">
              <a:buAutoNum type="arabicPeriod"/>
            </a:pPr>
            <a:r>
              <a:rPr lang="en-US" dirty="0"/>
              <a:t> Devaluation of property – not a planning matter</a:t>
            </a:r>
          </a:p>
          <a:p>
            <a:pPr marL="228600" indent="-228600">
              <a:buAutoNum type="arabicPeriod"/>
            </a:pPr>
            <a:r>
              <a:rPr lang="en-US" dirty="0"/>
              <a:t>Changes of use of land / buildings which don't amount to material changes of use – i.e. operating a business from home (dog grooming / beauty room / music tuition) where the residential use remains the primary use of the building. </a:t>
            </a:r>
          </a:p>
          <a:p>
            <a:endParaRPr lang="en-US" dirty="0"/>
          </a:p>
          <a:p>
            <a:r>
              <a:rPr lang="en-US" dirty="0"/>
              <a:t>No 6 – traffic enforcement – covered by highways authority and/or Police</a:t>
            </a:r>
          </a:p>
          <a:p>
            <a:endParaRPr lang="en-US" dirty="0"/>
          </a:p>
          <a:p>
            <a:r>
              <a:rPr lang="en-US" dirty="0"/>
              <a:t>No 7 – graffiti and anti social </a:t>
            </a:r>
            <a:r>
              <a:rPr lang="en-US" dirty="0" err="1"/>
              <a:t>behaviour</a:t>
            </a:r>
            <a:r>
              <a:rPr lang="en-US" dirty="0"/>
              <a:t> – with other environmental services with the Council or other bodies</a:t>
            </a:r>
          </a:p>
          <a:p>
            <a:endParaRPr lang="en-US" dirty="0"/>
          </a:p>
          <a:p>
            <a:r>
              <a:rPr lang="en-US" dirty="0"/>
              <a:t>No 8 – dangerous structures – through Building Control services or the HSE</a:t>
            </a:r>
          </a:p>
          <a:p>
            <a:endParaRPr lang="en-US" dirty="0"/>
          </a:p>
          <a:p>
            <a:r>
              <a:rPr lang="en-US" dirty="0"/>
              <a:t>No 9 – noise nuisance – dealt with through your env health teams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4228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Planning enforcement is not a service that should be aimed to punish transgressors, but should try to work with transgressors to overcome </a:t>
            </a:r>
            <a:r>
              <a:rPr lang="en-US" dirty="0" err="1"/>
              <a:t>unauthorised</a:t>
            </a:r>
            <a:r>
              <a:rPr lang="en-US" dirty="0"/>
              <a:t> planning related adverse impacts and only revert to taking formal action when necessary – noting it is not a criminal offence to undertake </a:t>
            </a:r>
            <a:r>
              <a:rPr lang="en-US" dirty="0" err="1"/>
              <a:t>unauthorised</a:t>
            </a:r>
            <a:r>
              <a:rPr lang="en-US" dirty="0"/>
              <a:t> development (unless relating to LBs, TPOs, trees in CAs, and until an enforcement notice is not complied with)</a:t>
            </a:r>
          </a:p>
          <a:p>
            <a:endParaRPr lang="en-US" dirty="0"/>
          </a:p>
          <a:p>
            <a:r>
              <a:rPr lang="en-US" dirty="0"/>
              <a:t>And I will reiterate, it will not necessarily solve all the development related problems arising but should be targeted to address adverse planning related impacts arising from the </a:t>
            </a:r>
            <a:r>
              <a:rPr lang="en-US" dirty="0" err="1"/>
              <a:t>unauthorised</a:t>
            </a:r>
            <a:r>
              <a:rPr lang="en-US" dirty="0"/>
              <a:t> development.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170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C603C-9E2E-35A0-2A62-B95A8A6059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2E99C-EB97-A4F8-D8EA-6EE2713C9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2AB668-F811-FAC3-90E1-1AB4DE942F5C}"/>
              </a:ext>
            </a:extLst>
          </p:cNvPr>
          <p:cNvSpPr>
            <a:spLocks noGrp="1"/>
          </p:cNvSpPr>
          <p:nvPr>
            <p:ph type="body" idx="1"/>
          </p:nvPr>
        </p:nvSpPr>
        <p:spPr>
          <a:xfrm>
            <a:off x="710248" y="4518204"/>
            <a:ext cx="5681980" cy="4107458"/>
          </a:xfrm>
        </p:spPr>
        <p:txBody>
          <a:bodyPr/>
          <a:lstStyle/>
          <a:p>
            <a:r>
              <a:rPr lang="en-GB" dirty="0"/>
              <a:t>The NPPF stipulates that local planning authorities should be seeking to publish a Local Enforcement Plan and I will briefly go through the main components of what should be included in such a document.</a:t>
            </a:r>
          </a:p>
        </p:txBody>
      </p:sp>
      <p:sp>
        <p:nvSpPr>
          <p:cNvPr id="4" name="Slide Number Placeholder 3">
            <a:extLst>
              <a:ext uri="{FF2B5EF4-FFF2-40B4-BE49-F238E27FC236}">
                <a16:creationId xmlns:a16="http://schemas.microsoft.com/office/drawing/2014/main" id="{0A1DD10D-8601-2332-D8B0-4E9372E1F2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5962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512763"/>
            <a:ext cx="5634038" cy="3168650"/>
          </a:xfrm>
        </p:spPr>
      </p:sp>
      <p:sp>
        <p:nvSpPr>
          <p:cNvPr id="3" name="Notes Placeholder 2"/>
          <p:cNvSpPr>
            <a:spLocks noGrp="1"/>
          </p:cNvSpPr>
          <p:nvPr>
            <p:ph type="body" idx="1"/>
          </p:nvPr>
        </p:nvSpPr>
        <p:spPr>
          <a:xfrm>
            <a:off x="710248" y="3916755"/>
            <a:ext cx="5681980" cy="5339695"/>
          </a:xfrm>
        </p:spPr>
        <p:txBody>
          <a:bodyPr/>
          <a:lstStyle/>
          <a:p>
            <a:r>
              <a:rPr lang="en-US" dirty="0"/>
              <a:t>A Planning Enforcement Plan in effect should provide the framework in which the Enforcement service will be provided by setting minimum standard time frames for handling cases, with high priority cases being acted upon immediately with site visits and their initial assessment of the complaint taking place within 24hrs – an example of a high priority case may involve listed buildings </a:t>
            </a:r>
          </a:p>
          <a:p>
            <a:endParaRPr lang="en-US" dirty="0"/>
          </a:p>
          <a:p>
            <a:r>
              <a:rPr lang="en-US" dirty="0"/>
              <a:t>With medium priority cases being assessed within typically between 5 and 15 days and setting out the time frame for agreeing way forward in terms of any formal action within a set number of weeks and low priority cases e.g. those cases with limited local impact with extended time frames for investigation and resolution.</a:t>
            </a:r>
          </a:p>
          <a:p>
            <a:endParaRPr lang="en-US" dirty="0"/>
          </a:p>
          <a:p>
            <a:r>
              <a:rPr lang="en-US" dirty="0"/>
              <a:t>Also important to ensure case review is undertaken and lessons learnt where possible and identify whether there is a particular issue within the District which would benefit from a concerted effort to resolve e.g. advert signs on public areas, untidy land etc.</a:t>
            </a:r>
          </a:p>
          <a:p>
            <a:endParaRPr lang="en-US" dirty="0"/>
          </a:p>
          <a:p>
            <a:r>
              <a:rPr lang="en-US" dirty="0"/>
              <a:t>Although the Plan should be drafted taking into account the level of resources available in your team – noting you have a X FTE within the team – and the ability to handle the complaints workload as the base work they have to tackle and the spare resource, if any to undertake any proactive enforcement action.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744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OPPORTUNITY TO INCLUDE A SLIDE ON THE LOCAL ENFORCEMENT PLAN IN YOUR AREA</a:t>
            </a:r>
          </a:p>
        </p:txBody>
      </p:sp>
      <p:sp>
        <p:nvSpPr>
          <p:cNvPr id="4" name="Slide Number Placeholder 3"/>
          <p:cNvSpPr>
            <a:spLocks noGrp="1"/>
          </p:cNvSpPr>
          <p:nvPr>
            <p:ph type="sldNum" sz="quarter" idx="5"/>
          </p:nvPr>
        </p:nvSpPr>
        <p:spPr/>
        <p:txBody>
          <a:bodyPr/>
          <a:lstStyle/>
          <a:p>
            <a:fld id="{6CDDCA1C-8C9C-4176-BE39-C1E4C7EE0601}" type="slidenum">
              <a:rPr lang="en-GB" smtClean="0"/>
              <a:t>24</a:t>
            </a:fld>
            <a:endParaRPr lang="en-GB"/>
          </a:p>
        </p:txBody>
      </p:sp>
    </p:spTree>
    <p:extLst>
      <p:ext uri="{BB962C8B-B14F-4D97-AF65-F5344CB8AC3E}">
        <p14:creationId xmlns:p14="http://schemas.microsoft.com/office/powerpoint/2010/main" val="3717863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DDCA1C-8C9C-4176-BE39-C1E4C7EE0601}" type="slidenum">
              <a:rPr lang="en-GB" smtClean="0"/>
              <a:t>25</a:t>
            </a:fld>
            <a:endParaRPr lang="en-GB"/>
          </a:p>
        </p:txBody>
      </p:sp>
    </p:spTree>
    <p:extLst>
      <p:ext uri="{BB962C8B-B14F-4D97-AF65-F5344CB8AC3E}">
        <p14:creationId xmlns:p14="http://schemas.microsoft.com/office/powerpoint/2010/main" val="2764414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4210145"/>
          </a:xfrm>
        </p:spPr>
        <p:txBody>
          <a:bodyPr/>
          <a:lstStyle/>
          <a:p>
            <a:r>
              <a:rPr lang="en-US" dirty="0"/>
              <a:t>Moving onto the process for handling a planning enforcement case by your officers.</a:t>
            </a:r>
          </a:p>
          <a:p>
            <a:endParaRPr lang="en-US" dirty="0"/>
          </a:p>
          <a:p>
            <a:r>
              <a:rPr lang="en-US" dirty="0"/>
              <a:t>This is a simplified flow diagram – which reflects the more detailed typical procedure LPAs follow</a:t>
            </a:r>
          </a:p>
          <a:p>
            <a:endParaRPr lang="en-US" dirty="0"/>
          </a:p>
          <a:p>
            <a:r>
              <a:rPr lang="en-US" dirty="0"/>
              <a:t>Firstly,  the receipt and recording of the report/complaint, moving onto the preliminary investigation to ascertain whether the complaint should be investigated or not (as explained previously) – if yes, then undertake further fuller investigation and identify exactly what breach has taken place – undertake discussions with transgressor to find ways of resolving or reducing impact of breach – if not successful, consider the expediency of taking formal action and then take action accordingly – where the transgressor can then decide whether to appeal the action and if successful, close the case or if unsuccessful, monitor compliance with the enforcement notice and if not complied with, consider what further action should be taken –</a:t>
            </a:r>
          </a:p>
          <a:p>
            <a:endParaRPr lang="en-US" dirty="0"/>
          </a:p>
          <a:p>
            <a:r>
              <a:rPr lang="en-US" dirty="0"/>
              <a:t>Pretty straight forward, but in many instances can take time to run through each of the steps and can often involve repeated attempts before coming to any conclusion.</a:t>
            </a:r>
          </a:p>
          <a:p>
            <a:endParaRPr lang="en-US" dirty="0"/>
          </a:p>
          <a:p>
            <a:pPr defTabSz="942289">
              <a:defRPr/>
            </a:pPr>
            <a:r>
              <a:rPr lang="en-US" dirty="0"/>
              <a:t>It is not uncommon for some enforcement issues to take several years to resolve depending on the details of the case with respect to the site characteristics, type of breach, and the nature of the actions required to reach a desired outcome.</a:t>
            </a:r>
          </a:p>
          <a:p>
            <a:pPr defTabSz="942289">
              <a:defRPr/>
            </a:pPr>
            <a:endParaRPr lang="en-US" dirty="0"/>
          </a:p>
          <a:p>
            <a:pPr defTabSz="942289">
              <a:defRPr/>
            </a:pPr>
            <a:r>
              <a:rPr lang="en-US" dirty="0"/>
              <a:t>The </a:t>
            </a:r>
            <a:r>
              <a:rPr lang="en-US" dirty="0" err="1"/>
              <a:t>HoP</a:t>
            </a:r>
            <a:r>
              <a:rPr lang="en-US" dirty="0"/>
              <a:t> / </a:t>
            </a:r>
            <a:r>
              <a:rPr lang="en-US" dirty="0" err="1"/>
              <a:t>Enf</a:t>
            </a:r>
            <a:r>
              <a:rPr lang="en-US" dirty="0"/>
              <a:t> team would usually monitor progress on cases and keep senior officers and cabinet member/ward members  updated on the progress on key cases</a:t>
            </a: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6120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1" dirty="0"/>
              <a:t>OPTIONAL SLIDE FOR DETAIL ON PROCESS</a:t>
            </a:r>
          </a:p>
          <a:p>
            <a:pPr defTabSz="942289">
              <a:defRPr/>
            </a:pPr>
            <a:endParaRPr lang="en-US" dirty="0"/>
          </a:p>
          <a:p>
            <a:pPr defTabSz="942289">
              <a:defRPr/>
            </a:pPr>
            <a:r>
              <a:rPr lang="en-US" dirty="0"/>
              <a:t>It is not uncommon for some enforcement issues to take several years to resolve depending on the details of the case with respect to the site characteristics, type of breach, and the nature of the actions required to reach a desired outcome.</a:t>
            </a:r>
          </a:p>
          <a:p>
            <a:pPr defTabSz="942289">
              <a:defRPr/>
            </a:pPr>
            <a:endParaRPr lang="en-US" dirty="0"/>
          </a:p>
          <a:p>
            <a:pPr defTabSz="942289">
              <a:defRPr/>
            </a:pPr>
            <a:r>
              <a:rPr lang="en-US" dirty="0"/>
              <a:t>I assume the </a:t>
            </a:r>
            <a:r>
              <a:rPr lang="en-US" dirty="0" err="1"/>
              <a:t>HoP</a:t>
            </a:r>
            <a:r>
              <a:rPr lang="en-US" dirty="0"/>
              <a:t> / </a:t>
            </a:r>
            <a:r>
              <a:rPr lang="en-US" dirty="0" err="1"/>
              <a:t>Enf</a:t>
            </a:r>
            <a:r>
              <a:rPr lang="en-US" dirty="0"/>
              <a:t> team monitor progress on cases and will keep senior officers and cabinet member/ward members  updated on the progress on key cases</a:t>
            </a:r>
          </a:p>
          <a:p>
            <a:pPr defTabSz="942289">
              <a:defRPr/>
            </a:pPr>
            <a:endParaRPr lang="en-US" dirty="0"/>
          </a:p>
          <a:p>
            <a:pPr defTabSz="942289">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120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258A2-2E81-D3C9-7242-0087D0BBD8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9AB05A-86AD-1D56-F965-DAFEA7EFFC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8A85F4-C8EF-DBD7-8344-CA246FB40FD2}"/>
              </a:ext>
            </a:extLst>
          </p:cNvPr>
          <p:cNvSpPr>
            <a:spLocks noGrp="1"/>
          </p:cNvSpPr>
          <p:nvPr>
            <p:ph type="body" idx="1"/>
          </p:nvPr>
        </p:nvSpPr>
        <p:spPr/>
        <p:txBody>
          <a:bodyPr/>
          <a:lstStyle/>
          <a:p>
            <a:r>
              <a:rPr lang="en-GB" b="1" dirty="0"/>
              <a:t>THE FOLLOWING SLIDES TAKE PARTICIPANTS THROUGH KEY STEPS OF THE ENFORCEMENT PROCESS AND CAN BE AMENDED TO REDUCE DETAIL OR ALLOW A FOCUS ON PARYICULAR ISSUES IN ORDER TO REFLECT LOCAL NEEDS</a:t>
            </a:r>
          </a:p>
          <a:p>
            <a:endParaRPr lang="en-GB" dirty="0"/>
          </a:p>
          <a:p>
            <a:r>
              <a:rPr lang="en-GB" dirty="0"/>
              <a:t>STEP 1:</a:t>
            </a:r>
          </a:p>
          <a:p>
            <a:r>
              <a:rPr lang="en-GB" dirty="0"/>
              <a:t>Effective enforcement is rooted in the </a:t>
            </a:r>
            <a:r>
              <a:rPr lang="en-GB" dirty="0" err="1"/>
              <a:t>the</a:t>
            </a:r>
            <a:r>
              <a:rPr lang="en-GB" dirty="0"/>
              <a:t> key principles of development – the starting point for any planning enforcement investigation is to understand whether an alleged breach of planning control constitutes development and whether it is in contravention of PDR, planning permission, LBC etc. </a:t>
            </a:r>
          </a:p>
          <a:p>
            <a:endParaRPr lang="en-GB" dirty="0"/>
          </a:p>
          <a:p>
            <a:r>
              <a:rPr lang="en-GB" dirty="0"/>
              <a:t>Refer to the definition of development provided at s55 of the TCPA (as amended)</a:t>
            </a:r>
          </a:p>
          <a:p>
            <a:endParaRPr lang="en-GB" dirty="0"/>
          </a:p>
          <a:p>
            <a:r>
              <a:rPr lang="en-GB" dirty="0"/>
              <a:t>A definition of 2 parts: operational development and a material change of use of land. </a:t>
            </a:r>
          </a:p>
        </p:txBody>
      </p:sp>
      <p:sp>
        <p:nvSpPr>
          <p:cNvPr id="4" name="Slide Number Placeholder 3">
            <a:extLst>
              <a:ext uri="{FF2B5EF4-FFF2-40B4-BE49-F238E27FC236}">
                <a16:creationId xmlns:a16="http://schemas.microsoft.com/office/drawing/2014/main" id="{1C1C1B50-EA4A-275A-2F16-6A41C8CF7805}"/>
              </a:ext>
            </a:extLst>
          </p:cNvPr>
          <p:cNvSpPr>
            <a:spLocks noGrp="1"/>
          </p:cNvSpPr>
          <p:nvPr>
            <p:ph type="sldNum" sz="quarter" idx="5"/>
          </p:nvPr>
        </p:nvSpPr>
        <p:spPr/>
        <p:txBody>
          <a:bodyPr/>
          <a:lstStyle/>
          <a:p>
            <a:fld id="{6CDDCA1C-8C9C-4176-BE39-C1E4C7EE0601}" type="slidenum">
              <a:rPr lang="en-GB" smtClean="0"/>
              <a:t>28</a:t>
            </a:fld>
            <a:endParaRPr lang="en-GB"/>
          </a:p>
        </p:txBody>
      </p:sp>
    </p:spTree>
    <p:extLst>
      <p:ext uri="{BB962C8B-B14F-4D97-AF65-F5344CB8AC3E}">
        <p14:creationId xmlns:p14="http://schemas.microsoft.com/office/powerpoint/2010/main" val="592226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A8AD7-8A19-D931-59F7-F55D9534D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E85EC0-C44D-AF58-C02C-B704BFF003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EC38CD-36C2-90A6-1EAE-F244A7197248}"/>
              </a:ext>
            </a:extLst>
          </p:cNvPr>
          <p:cNvSpPr>
            <a:spLocks noGrp="1"/>
          </p:cNvSpPr>
          <p:nvPr>
            <p:ph type="body" idx="1"/>
          </p:nvPr>
        </p:nvSpPr>
        <p:spPr/>
        <p:txBody>
          <a:bodyPr/>
          <a:lstStyle/>
          <a:p>
            <a:r>
              <a:rPr lang="en-GB" dirty="0"/>
              <a:t>Different legislation to consider when investigating alleged unauthorised works to a LB</a:t>
            </a:r>
          </a:p>
          <a:p>
            <a:endParaRPr lang="en-GB" dirty="0"/>
          </a:p>
          <a:p>
            <a:r>
              <a:rPr lang="en-GB" dirty="0"/>
              <a:t>A CRIMINAL OFFENCE! (unlike the planning regime)</a:t>
            </a:r>
          </a:p>
          <a:p>
            <a:endParaRPr lang="en-GB" dirty="0"/>
          </a:p>
          <a:p>
            <a:r>
              <a:rPr lang="en-GB" dirty="0"/>
              <a:t>Any allegation concerning a LB will more than likely require further investigation.</a:t>
            </a:r>
          </a:p>
        </p:txBody>
      </p:sp>
      <p:sp>
        <p:nvSpPr>
          <p:cNvPr id="4" name="Slide Number Placeholder 3">
            <a:extLst>
              <a:ext uri="{FF2B5EF4-FFF2-40B4-BE49-F238E27FC236}">
                <a16:creationId xmlns:a16="http://schemas.microsoft.com/office/drawing/2014/main" id="{027600B5-6F60-3AA2-92D9-142682580D7B}"/>
              </a:ext>
            </a:extLst>
          </p:cNvPr>
          <p:cNvSpPr>
            <a:spLocks noGrp="1"/>
          </p:cNvSpPr>
          <p:nvPr>
            <p:ph type="sldNum" sz="quarter" idx="5"/>
          </p:nvPr>
        </p:nvSpPr>
        <p:spPr/>
        <p:txBody>
          <a:bodyPr/>
          <a:lstStyle/>
          <a:p>
            <a:fld id="{6CDDCA1C-8C9C-4176-BE39-C1E4C7EE0601}" type="slidenum">
              <a:rPr lang="en-GB" smtClean="0"/>
              <a:t>29</a:t>
            </a:fld>
            <a:endParaRPr lang="en-GB"/>
          </a:p>
        </p:txBody>
      </p:sp>
    </p:spTree>
    <p:extLst>
      <p:ext uri="{BB962C8B-B14F-4D97-AF65-F5344CB8AC3E}">
        <p14:creationId xmlns:p14="http://schemas.microsoft.com/office/powerpoint/2010/main" val="3241202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3827109"/>
          </a:xfrm>
        </p:spPr>
        <p:txBody>
          <a:bodyPr/>
          <a:lstStyle/>
          <a:p>
            <a:r>
              <a:rPr lang="en-US" altLang="en-US" dirty="0">
                <a:latin typeface="Arial"/>
                <a:ea typeface="ＭＳ Ｐゴシック"/>
                <a:cs typeface="Arial"/>
              </a:rPr>
              <a:t>This session focusses on the Planning Enforcement role of the Council as a LPA.</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a:ea typeface="ＭＳ Ｐゴシック"/>
                <a:cs typeface="Arial"/>
              </a:rPr>
              <a:t>Some </a:t>
            </a:r>
            <a:r>
              <a:rPr lang="en-US" altLang="en-US" dirty="0" err="1">
                <a:latin typeface="Arial"/>
                <a:ea typeface="ＭＳ Ｐゴシック"/>
                <a:cs typeface="Arial"/>
              </a:rPr>
              <a:t>councillors</a:t>
            </a:r>
            <a:r>
              <a:rPr lang="en-US" altLang="en-US" dirty="0">
                <a:latin typeface="Arial"/>
                <a:ea typeface="ＭＳ Ｐゴシック"/>
                <a:cs typeface="Arial"/>
              </a:rPr>
              <a:t> here may have had some previous planning training, but equally there may be some less experienced </a:t>
            </a:r>
            <a:r>
              <a:rPr lang="en-US" altLang="en-US" dirty="0" err="1">
                <a:latin typeface="Arial"/>
                <a:ea typeface="ＭＳ Ｐゴシック"/>
                <a:cs typeface="Arial"/>
              </a:rPr>
              <a:t>councillors</a:t>
            </a:r>
            <a:r>
              <a:rPr lang="en-US" altLang="en-US" dirty="0">
                <a:latin typeface="Arial"/>
                <a:ea typeface="ＭＳ Ｐゴシック"/>
                <a:cs typeface="Arial"/>
              </a:rPr>
              <a:t> who would have had no or limited knowledge or experience of the planning system, never mind the focus on planning enforcement.</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Many of the principles of the planning system that may have been expressed in planning committee training also apply to planning enforcement – so this training will act as a good reminder/refresher for those that are more experienced.</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a:ea typeface="ＭＳ Ｐゴシック"/>
                <a:cs typeface="Arial"/>
              </a:rPr>
              <a:t>Just to get a feel of the councillor audience:</a:t>
            </a:r>
          </a:p>
          <a:p>
            <a:r>
              <a:rPr lang="en-US" altLang="en-US" dirty="0">
                <a:latin typeface="Arial"/>
                <a:ea typeface="ＭＳ Ｐゴシック"/>
                <a:cs typeface="Arial"/>
              </a:rPr>
              <a:t>- can I ask those who are new to planning to put up your hands? </a:t>
            </a:r>
            <a:r>
              <a:rPr lang="en-US" altLang="en-US" dirty="0">
                <a:solidFill>
                  <a:srgbClr val="FF0000"/>
                </a:solidFill>
                <a:latin typeface="Arial"/>
                <a:ea typeface="ＭＳ Ｐゴシック"/>
                <a:cs typeface="Arial"/>
              </a:rPr>
              <a:t>Comment?</a:t>
            </a:r>
          </a:p>
          <a:p>
            <a:r>
              <a:rPr lang="en-US" altLang="en-US" dirty="0">
                <a:solidFill>
                  <a:srgbClr val="FF0000"/>
                </a:solidFill>
                <a:latin typeface="Arial"/>
                <a:ea typeface="ＭＳ Ｐゴシック"/>
                <a:cs typeface="Arial"/>
              </a:rPr>
              <a:t>- </a:t>
            </a:r>
            <a:r>
              <a:rPr lang="en-US" altLang="en-US" dirty="0">
                <a:latin typeface="Arial" panose="020B0604020202020204" pitchFamily="34" charset="0"/>
                <a:ea typeface="ＭＳ Ｐゴシック" panose="020B0600070205080204" pitchFamily="34" charset="-128"/>
              </a:rPr>
              <a:t>Can I ask those present whether they have had any experience of the planning enforcement system – either directly or indirectly?</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a:ea typeface="ＭＳ Ｐゴシック"/>
                <a:cs typeface="Arial"/>
              </a:rPr>
              <a:t>Before we start - are there any </a:t>
            </a:r>
            <a:r>
              <a:rPr lang="en-US" altLang="en-US" b="1" dirty="0">
                <a:latin typeface="Arial"/>
                <a:ea typeface="ＭＳ Ｐゴシック"/>
                <a:cs typeface="Arial"/>
              </a:rPr>
              <a:t>particular burning issues </a:t>
            </a:r>
            <a:r>
              <a:rPr lang="en-US" altLang="en-US" dirty="0">
                <a:latin typeface="Arial"/>
                <a:ea typeface="ＭＳ Ｐゴシック"/>
                <a:cs typeface="Arial"/>
              </a:rPr>
              <a:t>any councillor would wish to explore during this session?  </a:t>
            </a:r>
          </a:p>
          <a:p>
            <a:endParaRPr lang="en-US" altLang="en-US" dirty="0">
              <a:latin typeface="Arial"/>
              <a:ea typeface="ＭＳ Ｐゴシック"/>
              <a:cs typeface="Arial"/>
            </a:endParaRPr>
          </a:p>
          <a:p>
            <a:r>
              <a:rPr lang="en-US" altLang="en-US" dirty="0">
                <a:latin typeface="Arial"/>
                <a:ea typeface="ＭＳ Ｐゴシック"/>
                <a:cs typeface="Arial"/>
              </a:rPr>
              <a:t>We will check at the end of the session whether these issues have been covered off.</a:t>
            </a: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4881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9249C-B3E7-9F14-D770-84270EA721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B9BC38-F304-A12C-1CA2-6139455A3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B7683-59B0-F1DC-5FEE-5892E13270EA}"/>
              </a:ext>
            </a:extLst>
          </p:cNvPr>
          <p:cNvSpPr>
            <a:spLocks noGrp="1"/>
          </p:cNvSpPr>
          <p:nvPr>
            <p:ph type="body" idx="1"/>
          </p:nvPr>
        </p:nvSpPr>
        <p:spPr/>
        <p:txBody>
          <a:bodyPr/>
          <a:lstStyle/>
          <a:p>
            <a:r>
              <a:rPr lang="en-GB" dirty="0"/>
              <a:t>Once the officer has assessed whether the allegation constitutes development, they continue to undertake:</a:t>
            </a:r>
          </a:p>
          <a:p>
            <a:pPr marL="171450" indent="-171450">
              <a:buFont typeface="Calibri"/>
              <a:buChar char="-"/>
            </a:pPr>
            <a:r>
              <a:rPr lang="en-GB" dirty="0"/>
              <a:t>Initial desk-based assessment; and</a:t>
            </a:r>
          </a:p>
          <a:p>
            <a:pPr marL="171450" indent="-171450">
              <a:buFont typeface="Calibri"/>
              <a:buChar char="-"/>
            </a:pPr>
            <a:r>
              <a:rPr lang="en-GB" dirty="0"/>
              <a:t>Undertake site visit. </a:t>
            </a:r>
          </a:p>
        </p:txBody>
      </p:sp>
      <p:sp>
        <p:nvSpPr>
          <p:cNvPr id="4" name="Slide Number Placeholder 3">
            <a:extLst>
              <a:ext uri="{FF2B5EF4-FFF2-40B4-BE49-F238E27FC236}">
                <a16:creationId xmlns:a16="http://schemas.microsoft.com/office/drawing/2014/main" id="{EA6B9F9F-572E-7C06-1775-B95937F0494E}"/>
              </a:ext>
            </a:extLst>
          </p:cNvPr>
          <p:cNvSpPr>
            <a:spLocks noGrp="1"/>
          </p:cNvSpPr>
          <p:nvPr>
            <p:ph type="sldNum" sz="quarter" idx="5"/>
          </p:nvPr>
        </p:nvSpPr>
        <p:spPr/>
        <p:txBody>
          <a:bodyPr/>
          <a:lstStyle/>
          <a:p>
            <a:fld id="{6CDDCA1C-8C9C-4176-BE39-C1E4C7EE0601}" type="slidenum">
              <a:rPr lang="en-GB" smtClean="0"/>
              <a:t>30</a:t>
            </a:fld>
            <a:endParaRPr lang="en-GB"/>
          </a:p>
        </p:txBody>
      </p:sp>
    </p:spTree>
    <p:extLst>
      <p:ext uri="{BB962C8B-B14F-4D97-AF65-F5344CB8AC3E}">
        <p14:creationId xmlns:p14="http://schemas.microsoft.com/office/powerpoint/2010/main" val="3010067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5B998-7336-5A95-772F-9806EAB2F0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188D9C-563A-BE4C-F22C-03BFE90669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A20AFB-92D4-5433-B193-689F0B19A823}"/>
              </a:ext>
            </a:extLst>
          </p:cNvPr>
          <p:cNvSpPr>
            <a:spLocks noGrp="1"/>
          </p:cNvSpPr>
          <p:nvPr>
            <p:ph type="body" idx="1"/>
          </p:nvPr>
        </p:nvSpPr>
        <p:spPr/>
        <p:txBody>
          <a:bodyPr/>
          <a:lstStyle/>
          <a:p>
            <a:r>
              <a:rPr lang="en-GB" dirty="0"/>
              <a:t>Case can be closed if no breach identified – compliance with extant permissions / consent / PDR</a:t>
            </a:r>
          </a:p>
          <a:p>
            <a:endParaRPr lang="en-GB" dirty="0"/>
          </a:p>
          <a:p>
            <a:r>
              <a:rPr lang="en-GB" dirty="0"/>
              <a:t>Further investigation and an assessment of the expediency to pursue formal </a:t>
            </a:r>
            <a:r>
              <a:rPr lang="en-GB" dirty="0" err="1"/>
              <a:t>enf</a:t>
            </a:r>
            <a:r>
              <a:rPr lang="en-GB" dirty="0"/>
              <a:t> action required if breach is found.</a:t>
            </a:r>
          </a:p>
        </p:txBody>
      </p:sp>
      <p:sp>
        <p:nvSpPr>
          <p:cNvPr id="4" name="Slide Number Placeholder 3">
            <a:extLst>
              <a:ext uri="{FF2B5EF4-FFF2-40B4-BE49-F238E27FC236}">
                <a16:creationId xmlns:a16="http://schemas.microsoft.com/office/drawing/2014/main" id="{6B559314-CFDA-F419-7CAF-C65F6398D1AE}"/>
              </a:ext>
            </a:extLst>
          </p:cNvPr>
          <p:cNvSpPr>
            <a:spLocks noGrp="1"/>
          </p:cNvSpPr>
          <p:nvPr>
            <p:ph type="sldNum" sz="quarter" idx="5"/>
          </p:nvPr>
        </p:nvSpPr>
        <p:spPr/>
        <p:txBody>
          <a:bodyPr/>
          <a:lstStyle/>
          <a:p>
            <a:fld id="{6CDDCA1C-8C9C-4176-BE39-C1E4C7EE0601}" type="slidenum">
              <a:rPr lang="en-GB" smtClean="0"/>
              <a:t>31</a:t>
            </a:fld>
            <a:endParaRPr lang="en-GB"/>
          </a:p>
        </p:txBody>
      </p:sp>
    </p:spTree>
    <p:extLst>
      <p:ext uri="{BB962C8B-B14F-4D97-AF65-F5344CB8AC3E}">
        <p14:creationId xmlns:p14="http://schemas.microsoft.com/office/powerpoint/2010/main" val="2777377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Once a breach of planning control has been identified, officers must assess the expediency of pursuing the case and taking formal enforcement action.</a:t>
            </a:r>
          </a:p>
          <a:p>
            <a:endParaRPr lang="en-GB" dirty="0"/>
          </a:p>
          <a:p>
            <a:r>
              <a:rPr lang="en-GB" dirty="0"/>
              <a:t>So – how do you assess whether it is expedient to take planning enforcement action or not.</a:t>
            </a:r>
          </a:p>
          <a:p>
            <a:endParaRPr lang="en-GB" dirty="0"/>
          </a:p>
          <a:p>
            <a:r>
              <a:rPr lang="en-GB" dirty="0"/>
              <a:t>It is important to consider the following points:</a:t>
            </a:r>
          </a:p>
          <a:p>
            <a:endParaRPr lang="en-GB" dirty="0"/>
          </a:p>
          <a:p>
            <a:pPr marL="176679" indent="-176679">
              <a:buFont typeface="Arial" panose="020B0604020202020204" pitchFamily="34" charset="0"/>
              <a:buChar char="•"/>
            </a:pPr>
            <a:r>
              <a:rPr lang="en-GB" dirty="0"/>
              <a:t>Is the development contrary to national and/or local planning policy?</a:t>
            </a:r>
          </a:p>
          <a:p>
            <a:pPr marL="176679" indent="-176679">
              <a:buFont typeface="Arial" panose="020B0604020202020204" pitchFamily="34" charset="0"/>
              <a:buChar char="•"/>
            </a:pPr>
            <a:r>
              <a:rPr lang="en-GB" dirty="0"/>
              <a:t>Is the development acceptable in respect of all other material planning considerations? – which if you have undertaken planning committee training you should have covered this off and is a separate training session on its own</a:t>
            </a:r>
          </a:p>
          <a:p>
            <a:pPr marL="176679" indent="-176679">
              <a:buFont typeface="Arial" panose="020B0604020202020204" pitchFamily="34" charset="0"/>
              <a:buChar char="•"/>
            </a:pPr>
            <a:r>
              <a:rPr lang="en-GB" dirty="0"/>
              <a:t>If an application was submitted for the development, prior to it being carried out, is it likely to have been supported / permitted?</a:t>
            </a:r>
          </a:p>
          <a:p>
            <a:pPr marL="176679" indent="-176679">
              <a:buFont typeface="Arial" panose="020B0604020202020204" pitchFamily="34" charset="0"/>
              <a:buChar char="•"/>
            </a:pPr>
            <a:r>
              <a:rPr lang="en-GB" dirty="0"/>
              <a:t>Is the breach causing harm to public amenity and/or safety?</a:t>
            </a:r>
          </a:p>
          <a:p>
            <a:pPr marL="176679" indent="-176679">
              <a:buFont typeface="Arial" panose="020B0604020202020204" pitchFamily="34" charset="0"/>
              <a:buChar char="•"/>
            </a:pPr>
            <a:r>
              <a:rPr lang="en-GB" dirty="0"/>
              <a:t>Would action be proportionate to the level of harm identified?</a:t>
            </a:r>
          </a:p>
          <a:p>
            <a:pPr marL="176679" indent="-176679">
              <a:buFont typeface="Arial" panose="020B0604020202020204" pitchFamily="34" charset="0"/>
              <a:buChar char="•"/>
            </a:pPr>
            <a:r>
              <a:rPr lang="en-GB" dirty="0"/>
              <a:t>Is action required now?</a:t>
            </a:r>
          </a:p>
          <a:p>
            <a:pPr marL="176679" indent="-176679">
              <a:buFont typeface="Arial" panose="020B0604020202020204" pitchFamily="34" charset="0"/>
              <a:buChar char="•"/>
            </a:pPr>
            <a:r>
              <a:rPr lang="en-US" dirty="0"/>
              <a:t>And as the final point states: Technical breaches of planning control where </a:t>
            </a:r>
            <a:r>
              <a:rPr lang="en-US" dirty="0" err="1"/>
              <a:t>unauthorised</a:t>
            </a:r>
            <a:r>
              <a:rPr lang="en-US" dirty="0"/>
              <a:t> development does not cause any harm – should not be expedient to pursue and not in the public interest.</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4415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0FBA9-6B4A-93AB-865A-F85E8A13C5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BD57F-2C07-4E79-3C83-4F8A486819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D4698-BEDD-778D-416C-902A08583837}"/>
              </a:ext>
            </a:extLst>
          </p:cNvPr>
          <p:cNvSpPr>
            <a:spLocks noGrp="1"/>
          </p:cNvSpPr>
          <p:nvPr>
            <p:ph type="body" idx="1"/>
          </p:nvPr>
        </p:nvSpPr>
        <p:spPr/>
        <p:txBody>
          <a:bodyPr/>
          <a:lstStyle/>
          <a:p>
            <a:r>
              <a:rPr lang="en-GB" dirty="0"/>
              <a:t>Breach found inexpedient to pursue – write up inexpediency report – close case</a:t>
            </a:r>
          </a:p>
          <a:p>
            <a:endParaRPr lang="en-GB" dirty="0"/>
          </a:p>
          <a:p>
            <a:r>
              <a:rPr lang="en-GB" dirty="0"/>
              <a:t>Otherwise, the transgressor has three options...</a:t>
            </a:r>
          </a:p>
          <a:p>
            <a:endParaRPr lang="en-GB" dirty="0"/>
          </a:p>
          <a:p>
            <a:r>
              <a:rPr lang="en-GB" dirty="0"/>
              <a:t>Any continuation of a breach (i.e. progress made with unauthorised operational development or continuation with MCOU) is done so at the transgressor's own risk</a:t>
            </a:r>
          </a:p>
          <a:p>
            <a:pPr marL="176530" indent="-176530">
              <a:buFont typeface="Arial" panose="020B0604020202020204" pitchFamily="34" charset="0"/>
              <a:buChar char="•"/>
            </a:pPr>
            <a:endParaRPr lang="en-US" dirty="0"/>
          </a:p>
          <a:p>
            <a:endParaRPr lang="en-GB" dirty="0"/>
          </a:p>
        </p:txBody>
      </p:sp>
      <p:sp>
        <p:nvSpPr>
          <p:cNvPr id="4" name="Slide Number Placeholder 3">
            <a:extLst>
              <a:ext uri="{FF2B5EF4-FFF2-40B4-BE49-F238E27FC236}">
                <a16:creationId xmlns:a16="http://schemas.microsoft.com/office/drawing/2014/main" id="{88A57532-F95A-2884-3E71-5E14C3B02D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9128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 thought it would also be useful to stress that </a:t>
            </a:r>
            <a:r>
              <a:rPr lang="en-GB" dirty="0"/>
              <a:t>retrospective planning applications are permitted within the planning system and do not incur any </a:t>
            </a:r>
            <a:r>
              <a:rPr lang="en-US" dirty="0"/>
              <a:t>financial penalty.</a:t>
            </a:r>
          </a:p>
          <a:p>
            <a:endParaRPr lang="en-US" dirty="0"/>
          </a:p>
          <a:p>
            <a:r>
              <a:rPr lang="en-US" dirty="0"/>
              <a:t>It is not a form of ‘breaking the law’ and can arise through genuine error by the transgressor – although I accept on occasion it can be sometimes an attempt to deceive!</a:t>
            </a:r>
          </a:p>
          <a:p>
            <a:endParaRPr lang="en-US" dirty="0"/>
          </a:p>
          <a:p>
            <a:r>
              <a:rPr lang="en-US" dirty="0"/>
              <a:t>But importantly, such applications should be considered, as with any other planning application, on the planning merits of the case.</a:t>
            </a:r>
          </a:p>
          <a:p>
            <a:endParaRPr lang="en-US" dirty="0"/>
          </a:p>
          <a:p>
            <a:r>
              <a:rPr lang="en-US" dirty="0"/>
              <a:t>Usually, once a retrospective application has been submitted to the LPA, officers await its determination before proceeding with formal </a:t>
            </a:r>
            <a:r>
              <a:rPr lang="en-US" dirty="0" err="1"/>
              <a:t>enf</a:t>
            </a:r>
            <a:r>
              <a:rPr lang="en-US" dirty="0"/>
              <a:t> action.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48579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the Enforcement Team determine that there has been a breach and formal enforcement action should be taken, then they will need to consider what action is required – here is a long list of the various Notices that your Enforcement Team have available to them:</a:t>
            </a:r>
          </a:p>
          <a:p>
            <a:endParaRPr lang="en-GB" dirty="0"/>
          </a:p>
          <a:p>
            <a:r>
              <a:rPr lang="en-GB" dirty="0">
                <a:solidFill>
                  <a:srgbClr val="FF0000"/>
                </a:solidFill>
              </a:rPr>
              <a:t>Next slide</a:t>
            </a:r>
          </a:p>
        </p:txBody>
      </p:sp>
      <p:sp>
        <p:nvSpPr>
          <p:cNvPr id="4" name="Slide Number Placeholder 3"/>
          <p:cNvSpPr>
            <a:spLocks noGrp="1"/>
          </p:cNvSpPr>
          <p:nvPr>
            <p:ph type="sldNum" sz="quarter" idx="5"/>
          </p:nvPr>
        </p:nvSpPr>
        <p:spPr/>
        <p:txBody>
          <a:bodyPr/>
          <a:lstStyle/>
          <a:p>
            <a:fld id="{6CDDCA1C-8C9C-4176-BE39-C1E4C7EE0601}" type="slidenum">
              <a:rPr lang="en-GB" smtClean="0"/>
              <a:t>35</a:t>
            </a:fld>
            <a:endParaRPr lang="en-GB"/>
          </a:p>
        </p:txBody>
      </p:sp>
    </p:spTree>
    <p:extLst>
      <p:ext uri="{BB962C8B-B14F-4D97-AF65-F5344CB8AC3E}">
        <p14:creationId xmlns:p14="http://schemas.microsoft.com/office/powerpoint/2010/main" val="42496865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THIS TABLE SUMMARISES THE DIFFERENT NOTICES  THAT MAY BE SERVED BY AN LPA AND THE VARYING COMPLIANCE PERIODS AND RIGHTS TO AN APPEAL – ADDITIONAL INFORMATION AND SLIDES COVERING EACH FORM OF NOTICE AERE ALSO AVAILABLE AT THE END OF THIS SLIDE PACK IF FURTHER DETAIL IS REQUIRED (SEE SLIDES 59 – 64)</a:t>
            </a:r>
          </a:p>
          <a:p>
            <a:endParaRPr lang="en-US" b="1"/>
          </a:p>
          <a:p>
            <a:r>
              <a:rPr lang="en-US" b="1"/>
              <a:t>Planning Contravention Notices (PCN’s)</a:t>
            </a:r>
          </a:p>
          <a:p>
            <a:pPr marL="647700" lvl="1" indent="-176530">
              <a:buFont typeface="Arial" panose="020B0604020202020204" pitchFamily="34" charset="0"/>
              <a:buChar char="•"/>
            </a:pPr>
            <a:r>
              <a:rPr lang="en-US"/>
              <a:t>Are used where there is suspected to be a breach of planning control – </a:t>
            </a:r>
            <a:r>
              <a:rPr lang="en-US" b="1">
                <a:highlight>
                  <a:srgbClr val="FFFF00"/>
                </a:highlight>
              </a:rPr>
              <a:t>used for information gathering</a:t>
            </a:r>
            <a:r>
              <a:rPr lang="en-US"/>
              <a:t> – </a:t>
            </a:r>
            <a:r>
              <a:rPr lang="en-US" b="1">
                <a:highlight>
                  <a:srgbClr val="FFFF00"/>
                </a:highlight>
              </a:rPr>
              <a:t>very commonly used by LPAs</a:t>
            </a:r>
            <a:r>
              <a:rPr lang="en-US"/>
              <a:t> (holds the same weight as an </a:t>
            </a:r>
            <a:r>
              <a:rPr lang="en-US" b="1">
                <a:highlight>
                  <a:srgbClr val="FFFF00"/>
                </a:highlight>
              </a:rPr>
              <a:t>Affidavit</a:t>
            </a:r>
            <a:r>
              <a:rPr lang="en-US"/>
              <a:t>) </a:t>
            </a:r>
          </a:p>
          <a:p>
            <a:pPr marL="647700" lvl="1" indent="-176530">
              <a:buFont typeface="Arial" panose="020B0604020202020204" pitchFamily="34" charset="0"/>
              <a:buChar char="•"/>
            </a:pPr>
            <a:r>
              <a:rPr lang="en-US"/>
              <a:t>Where the recipient has </a:t>
            </a:r>
            <a:r>
              <a:rPr lang="en-US" b="1">
                <a:highlight>
                  <a:srgbClr val="FFFF00"/>
                </a:highlight>
              </a:rPr>
              <a:t>21 days to respond </a:t>
            </a:r>
            <a:r>
              <a:rPr lang="en-US"/>
              <a:t>to the questions to establish what development has taken place and what, if any, breach has taken place e.g. checking permitted development rights </a:t>
            </a:r>
            <a:r>
              <a:rPr lang="en-US" err="1"/>
              <a:t>etc</a:t>
            </a:r>
            <a:endParaRPr lang="en-US"/>
          </a:p>
          <a:p>
            <a:pPr marL="647700" lvl="1" indent="-176530">
              <a:buFont typeface="Arial" panose="020B0604020202020204" pitchFamily="34" charset="0"/>
              <a:buChar char="•"/>
            </a:pPr>
            <a:r>
              <a:rPr lang="en-US"/>
              <a:t>And its a</a:t>
            </a:r>
            <a:r>
              <a:rPr lang="en-US" b="1">
                <a:highlight>
                  <a:srgbClr val="FFFF00"/>
                </a:highlight>
              </a:rPr>
              <a:t> Criminal offence to provide false information or to fail to reply </a:t>
            </a:r>
            <a:r>
              <a:rPr lang="en-US"/>
              <a:t>(fines up to £1,000)</a:t>
            </a:r>
          </a:p>
          <a:p>
            <a:pPr marL="647700" lvl="1" indent="-176530">
              <a:buFont typeface="Arial" panose="020B0604020202020204" pitchFamily="34" charset="0"/>
              <a:buChar char="•"/>
            </a:pPr>
            <a:r>
              <a:rPr lang="en-US" b="1">
                <a:highlight>
                  <a:srgbClr val="FFFF00"/>
                </a:highlight>
              </a:rPr>
              <a:t>SIMILAR S330 NOTICE of the TCPA</a:t>
            </a:r>
            <a:r>
              <a:rPr lang="en-US"/>
              <a:t> – provides LPAs with the power to r</a:t>
            </a:r>
            <a:r>
              <a:rPr lang="en-US" b="1">
                <a:highlight>
                  <a:srgbClr val="FFFF00"/>
                </a:highlight>
              </a:rPr>
              <a:t>equire information as to the interest in land</a:t>
            </a:r>
            <a:r>
              <a:rPr lang="en-US"/>
              <a:t>. </a:t>
            </a:r>
          </a:p>
          <a:p>
            <a:r>
              <a:rPr lang="en-US" b="1"/>
              <a:t>Enforcement Notices</a:t>
            </a:r>
          </a:p>
          <a:p>
            <a:pPr marL="647700" lvl="1" indent="-176530">
              <a:buFont typeface="Arial" panose="020B0604020202020204" pitchFamily="34" charset="0"/>
              <a:buChar char="•"/>
            </a:pPr>
            <a:r>
              <a:rPr lang="en-US"/>
              <a:t>Are used to </a:t>
            </a:r>
            <a:r>
              <a:rPr lang="en-US" b="1">
                <a:highlight>
                  <a:srgbClr val="FFFF00"/>
                </a:highlight>
              </a:rPr>
              <a:t>require the cessation of unauthorized use or removal of unauthorized structures</a:t>
            </a:r>
          </a:p>
          <a:p>
            <a:pPr marL="457200">
              <a:buFont typeface="Arial" panose="020B0604020202020204" pitchFamily="34" charset="0"/>
              <a:buChar char="•"/>
            </a:pPr>
            <a:r>
              <a:rPr lang="en-US">
                <a:solidFill>
                  <a:srgbClr val="0B0C0C"/>
                </a:solidFill>
                <a:highlight>
                  <a:srgbClr val="FFFFFF"/>
                </a:highlight>
              </a:rPr>
              <a:t>    An enforcement notice should enable every person who receives a copy to know:</a:t>
            </a:r>
            <a:endParaRPr lang="en-US"/>
          </a:p>
          <a:p>
            <a:pPr marL="1085850" lvl="2" indent="-171450">
              <a:buFont typeface="Wingdings" panose="020B0604020202020204" pitchFamily="34" charset="0"/>
              <a:buChar char="§"/>
            </a:pPr>
            <a:r>
              <a:rPr lang="en-US">
                <a:solidFill>
                  <a:srgbClr val="0B0C0C"/>
                </a:solidFill>
                <a:highlight>
                  <a:srgbClr val="FFFFFF"/>
                </a:highlight>
              </a:rPr>
              <a:t>exactly </a:t>
            </a:r>
            <a:r>
              <a:rPr lang="en-US" b="1">
                <a:solidFill>
                  <a:srgbClr val="0B0C0C"/>
                </a:solidFill>
                <a:highlight>
                  <a:srgbClr val="FFFF00"/>
                </a:highlight>
              </a:rPr>
              <a:t>what, in the local planning authority’s view, constitutes the breach </a:t>
            </a:r>
            <a:r>
              <a:rPr lang="en-US">
                <a:solidFill>
                  <a:srgbClr val="0B0C0C"/>
                </a:solidFill>
                <a:highlight>
                  <a:srgbClr val="FFFFFF"/>
                </a:highlight>
              </a:rPr>
              <a:t>of planning control; and</a:t>
            </a:r>
            <a:endParaRPr lang="en-US"/>
          </a:p>
          <a:p>
            <a:pPr marL="1085850" lvl="2" indent="-171450">
              <a:buFont typeface="Wingdings" panose="020B0604020202020204" pitchFamily="34" charset="0"/>
              <a:buChar char="§"/>
            </a:pPr>
            <a:r>
              <a:rPr lang="en-US">
                <a:solidFill>
                  <a:srgbClr val="0B0C0C"/>
                </a:solidFill>
                <a:highlight>
                  <a:srgbClr val="FFFFFF"/>
                </a:highlight>
              </a:rPr>
              <a:t>what </a:t>
            </a:r>
            <a:r>
              <a:rPr lang="en-US" b="1">
                <a:solidFill>
                  <a:srgbClr val="0B0C0C"/>
                </a:solidFill>
                <a:highlight>
                  <a:srgbClr val="FFFF00"/>
                </a:highlight>
              </a:rPr>
              <a:t>steps the local planning authority require to be taken</a:t>
            </a:r>
            <a:r>
              <a:rPr lang="en-US">
                <a:solidFill>
                  <a:srgbClr val="0B0C0C"/>
                </a:solidFill>
                <a:highlight>
                  <a:srgbClr val="FFFFFF"/>
                </a:highlight>
              </a:rPr>
              <a:t>, or what activities are required to cease to remedy the breach</a:t>
            </a:r>
            <a:endParaRPr lang="en-US"/>
          </a:p>
          <a:p>
            <a:pPr marL="1085850" lvl="2" indent="-171450">
              <a:buFont typeface="Wingdings" panose="020B0604020202020204" pitchFamily="34" charset="0"/>
              <a:buChar char="§"/>
            </a:pPr>
            <a:r>
              <a:rPr lang="en-US" b="1">
                <a:solidFill>
                  <a:srgbClr val="000000"/>
                </a:solidFill>
                <a:highlight>
                  <a:srgbClr val="FFFF00"/>
                </a:highlight>
              </a:rPr>
              <a:t>Written in plain English</a:t>
            </a:r>
            <a:r>
              <a:rPr lang="en-US">
                <a:solidFill>
                  <a:srgbClr val="000000"/>
                </a:solidFill>
                <a:highlight>
                  <a:srgbClr val="FFFFFF"/>
                </a:highlight>
              </a:rPr>
              <a:t> – should not use over elaborate language!</a:t>
            </a:r>
          </a:p>
          <a:p>
            <a:pPr marL="647700" lvl="1" indent="-176530">
              <a:buFont typeface="Arial" panose="020B0604020202020204" pitchFamily="34" charset="0"/>
              <a:buChar char="•"/>
            </a:pPr>
            <a:r>
              <a:rPr lang="en-US"/>
              <a:t>There is a </a:t>
            </a:r>
            <a:r>
              <a:rPr lang="en-US" b="1">
                <a:highlight>
                  <a:srgbClr val="FFFF00"/>
                </a:highlight>
              </a:rPr>
              <a:t>Right to Appeal</a:t>
            </a:r>
            <a:r>
              <a:rPr lang="en-US"/>
              <a:t> – and once at appeal, </a:t>
            </a:r>
            <a:r>
              <a:rPr lang="en-US" b="1">
                <a:highlight>
                  <a:srgbClr val="FFFF00"/>
                </a:highlight>
              </a:rPr>
              <a:t>time-frames for compliance are frozen</a:t>
            </a:r>
            <a:r>
              <a:rPr lang="en-US"/>
              <a:t> until appeal decision received</a:t>
            </a:r>
          </a:p>
          <a:p>
            <a:r>
              <a:rPr lang="en-US" b="1"/>
              <a:t>Breach of Condition Notices</a:t>
            </a:r>
          </a:p>
          <a:p>
            <a:pPr marL="628650" lvl="1" indent="-171450">
              <a:buFont typeface="Arial" panose="020B0604020202020204" pitchFamily="34" charset="0"/>
              <a:buChar char="•"/>
            </a:pPr>
            <a:r>
              <a:rPr lang="en-US"/>
              <a:t>Issued when the </a:t>
            </a:r>
            <a:r>
              <a:rPr lang="en-US" b="1">
                <a:highlight>
                  <a:srgbClr val="FFFF00"/>
                </a:highlight>
              </a:rPr>
              <a:t>conditions of a planning permission are not met</a:t>
            </a:r>
          </a:p>
          <a:p>
            <a:pPr marL="628650" lvl="1" indent="-171450">
              <a:buFont typeface="Arial" panose="020B0604020202020204" pitchFamily="34" charset="0"/>
              <a:buChar char="•"/>
            </a:pPr>
            <a:r>
              <a:rPr lang="en-US"/>
              <a:t>There is </a:t>
            </a:r>
            <a:r>
              <a:rPr lang="en-US" b="1">
                <a:highlight>
                  <a:srgbClr val="FFFF00"/>
                </a:highlight>
              </a:rPr>
              <a:t>no right to appeal</a:t>
            </a:r>
            <a:r>
              <a:rPr lang="en-US"/>
              <a:t> because the issues would have been dealt with through the determination of the planning application and the rights of appeal at that stage</a:t>
            </a:r>
          </a:p>
          <a:p>
            <a:pPr marL="628650" lvl="1" indent="-171450">
              <a:buFont typeface="Arial" panose="020B0604020202020204" pitchFamily="34" charset="0"/>
              <a:buChar char="•"/>
            </a:pPr>
            <a:r>
              <a:rPr lang="en-US"/>
              <a:t>Although</a:t>
            </a:r>
            <a:r>
              <a:rPr lang="en-US" b="1">
                <a:highlight>
                  <a:srgbClr val="FFFF00"/>
                </a:highlight>
              </a:rPr>
              <a:t> non-compliance with the notice would revert to LPA taking prosecution action where necessary</a:t>
            </a:r>
            <a:r>
              <a:rPr lang="en-US"/>
              <a:t> and then potentially referred through to the courts</a:t>
            </a:r>
          </a:p>
          <a:p>
            <a:r>
              <a:rPr lang="en-US" b="1"/>
              <a:t>Stop Notices</a:t>
            </a:r>
          </a:p>
          <a:p>
            <a:pPr marL="647700" lvl="1" indent="-176530">
              <a:buFont typeface="Arial" panose="020B0604020202020204" pitchFamily="34" charset="0"/>
              <a:buChar char="•"/>
            </a:pPr>
            <a:r>
              <a:rPr lang="en-US"/>
              <a:t>Can be used to </a:t>
            </a:r>
            <a:r>
              <a:rPr lang="en-US" b="1">
                <a:highlight>
                  <a:srgbClr val="FFFF00"/>
                </a:highlight>
              </a:rPr>
              <a:t>stop operations that are causing significant harm </a:t>
            </a:r>
            <a:r>
              <a:rPr lang="en-US"/>
              <a:t>(but cannot be used to prohibit the use of a building as a dwelling house)</a:t>
            </a:r>
          </a:p>
          <a:p>
            <a:pPr marL="647700" lvl="1" indent="-176530">
              <a:buFont typeface="Arial" panose="020B0604020202020204" pitchFamily="34" charset="0"/>
              <a:buChar char="•"/>
            </a:pPr>
            <a:r>
              <a:rPr lang="en-US"/>
              <a:t>Should </a:t>
            </a:r>
            <a:r>
              <a:rPr lang="en-US" b="1">
                <a:highlight>
                  <a:srgbClr val="FFFF00"/>
                </a:highlight>
              </a:rPr>
              <a:t>ONLY be used</a:t>
            </a:r>
            <a:r>
              <a:rPr lang="en-US"/>
              <a:t> where there would be </a:t>
            </a:r>
            <a:r>
              <a:rPr lang="en-US" b="1">
                <a:highlight>
                  <a:srgbClr val="FFFF00"/>
                </a:highlight>
              </a:rPr>
              <a:t>significant risk to public safety or to the environment</a:t>
            </a:r>
          </a:p>
          <a:p>
            <a:pPr marL="647700" lvl="1" indent="-176530">
              <a:buFont typeface="Arial" panose="020B0604020202020204" pitchFamily="34" charset="0"/>
              <a:buChar char="•"/>
            </a:pPr>
            <a:r>
              <a:rPr lang="en-US"/>
              <a:t>Need to be s</a:t>
            </a:r>
            <a:r>
              <a:rPr lang="en-US" b="1">
                <a:highlight>
                  <a:srgbClr val="FFFF00"/>
                </a:highlight>
              </a:rPr>
              <a:t>erved in tandem with an enforcement notice</a:t>
            </a:r>
            <a:r>
              <a:rPr lang="en-US"/>
              <a:t> – EN first, SN after 3 days have passed</a:t>
            </a:r>
          </a:p>
          <a:p>
            <a:pPr marL="647700" lvl="1" indent="-176530">
              <a:buFont typeface="Arial" panose="020B0604020202020204" pitchFamily="34" charset="0"/>
              <a:buChar char="•"/>
            </a:pPr>
            <a:r>
              <a:rPr lang="en-US" b="1">
                <a:highlight>
                  <a:srgbClr val="FFFF00"/>
                </a:highlight>
              </a:rPr>
              <a:t>Compliance periods (have to be reasonable)</a:t>
            </a:r>
            <a:r>
              <a:rPr lang="en-US"/>
              <a:t> within specified time frames (usually between </a:t>
            </a:r>
            <a:r>
              <a:rPr lang="en-US" b="1">
                <a:highlight>
                  <a:srgbClr val="FFFF00"/>
                </a:highlight>
              </a:rPr>
              <a:t>3 and 28 days</a:t>
            </a:r>
            <a:r>
              <a:rPr lang="en-US"/>
              <a:t>)</a:t>
            </a:r>
          </a:p>
          <a:p>
            <a:pPr marL="647700" lvl="1" indent="-176530">
              <a:buFont typeface="Arial" panose="020B0604020202020204" pitchFamily="34" charset="0"/>
              <a:buChar char="•"/>
            </a:pPr>
            <a:r>
              <a:rPr lang="en-US"/>
              <a:t>If EN is quashed at appeal – the </a:t>
            </a:r>
            <a:r>
              <a:rPr lang="en-US" b="1">
                <a:highlight>
                  <a:srgbClr val="FFFF00"/>
                </a:highlight>
              </a:rPr>
              <a:t>LPA could be subject to compensation costs</a:t>
            </a:r>
          </a:p>
          <a:p>
            <a:pPr marL="647700" lvl="1" indent="-176530">
              <a:buFont typeface="Arial" panose="020B0604020202020204" pitchFamily="34" charset="0"/>
              <a:buChar char="•"/>
            </a:pPr>
            <a:r>
              <a:rPr lang="en-US" b="1">
                <a:highlight>
                  <a:srgbClr val="FFFF00"/>
                </a:highlight>
              </a:rPr>
              <a:t>Failure to comply with a temporary stop notice is a criminal offense.</a:t>
            </a:r>
          </a:p>
          <a:p>
            <a:r>
              <a:rPr lang="en-US" b="1"/>
              <a:t>Temporary Stop Notice</a:t>
            </a:r>
          </a:p>
          <a:p>
            <a:pPr marL="647700" lvl="1" indent="-176530" fontAlgn="base">
              <a:buFont typeface="Arial" panose="020B0604020202020204" pitchFamily="34" charset="0"/>
              <a:buChar char="•"/>
            </a:pPr>
            <a:r>
              <a:rPr lang="en-US" b="1">
                <a:highlight>
                  <a:srgbClr val="FFFF00"/>
                </a:highlight>
              </a:rPr>
              <a:t>To stop operations or land use that contravenes planning regulations</a:t>
            </a:r>
            <a:r>
              <a:rPr lang="en-US"/>
              <a:t>.</a:t>
            </a:r>
          </a:p>
          <a:p>
            <a:pPr marL="647700" lvl="1" indent="-176530">
              <a:buFont typeface="Arial" panose="020B0604020202020204" pitchFamily="34" charset="0"/>
              <a:buChar char="•"/>
            </a:pPr>
            <a:r>
              <a:rPr lang="en-US" b="1">
                <a:highlight>
                  <a:srgbClr val="FFFF00"/>
                </a:highlight>
              </a:rPr>
              <a:t>Allows the LPA more time to fully assess the breach of planning control </a:t>
            </a:r>
            <a:r>
              <a:rPr lang="en-US"/>
              <a:t>identified and determine the nest course of action.</a:t>
            </a:r>
          </a:p>
          <a:p>
            <a:pPr marL="647700" lvl="1" indent="-176530" fontAlgn="base">
              <a:buFont typeface="Arial" panose="020B0604020202020204" pitchFamily="34" charset="0"/>
              <a:buChar char="•"/>
            </a:pPr>
            <a:r>
              <a:rPr lang="en-US" b="1">
                <a:highlight>
                  <a:srgbClr val="FFFF00"/>
                </a:highlight>
              </a:rPr>
              <a:t>Failure to comply with a temporary stop notice is a criminal offense.</a:t>
            </a:r>
          </a:p>
          <a:p>
            <a:pPr marL="647700" lvl="1" indent="-176530" fontAlgn="base">
              <a:buFont typeface="Arial" panose="020B0604020202020204" pitchFamily="34" charset="0"/>
              <a:buChar char="•"/>
            </a:pPr>
            <a:r>
              <a:rPr lang="en-US"/>
              <a:t>The notice is </a:t>
            </a:r>
            <a:r>
              <a:rPr lang="en-US" b="1">
                <a:highlight>
                  <a:srgbClr val="FFFF00"/>
                </a:highlight>
              </a:rPr>
              <a:t>typically valid for a maximum of 56 days</a:t>
            </a:r>
            <a:r>
              <a:rPr lang="en-US"/>
              <a:t> and should be followed up with the serving of a planning enforcement notice within the 56 day period</a:t>
            </a:r>
          </a:p>
          <a:p>
            <a:pPr lvl="0"/>
            <a:r>
              <a:rPr lang="en-US" b="1"/>
              <a:t>Planning Enforcement Orders</a:t>
            </a:r>
          </a:p>
          <a:p>
            <a:pPr marL="647700" lvl="1" indent="-176530" defTabSz="942289">
              <a:buFont typeface="Arial" panose="020B0604020202020204" pitchFamily="34" charset="0"/>
              <a:buChar char="•"/>
              <a:defRPr/>
            </a:pPr>
            <a:r>
              <a:rPr lang="en-US"/>
              <a:t>Are </a:t>
            </a:r>
            <a:r>
              <a:rPr lang="en-US" b="1">
                <a:highlight>
                  <a:srgbClr val="FFFF00"/>
                </a:highlight>
              </a:rPr>
              <a:t>used to handle cases of concealment </a:t>
            </a:r>
            <a:r>
              <a:rPr lang="en-US"/>
              <a:t>and basically removes any immunity from enforcement action </a:t>
            </a:r>
          </a:p>
          <a:p>
            <a:pPr marL="647700" lvl="1" indent="-176530" defTabSz="942289">
              <a:buFont typeface="Arial" panose="020B0604020202020204" pitchFamily="34" charset="0"/>
              <a:buChar char="•"/>
              <a:defRPr/>
            </a:pPr>
            <a:r>
              <a:rPr lang="en-US"/>
              <a:t>Cases can often involve very high profile cases with much press interest – but</a:t>
            </a:r>
            <a:r>
              <a:rPr lang="en-US" b="1">
                <a:highlight>
                  <a:srgbClr val="FFFF00"/>
                </a:highlight>
              </a:rPr>
              <a:t> not that common</a:t>
            </a:r>
            <a:r>
              <a:rPr lang="en-US"/>
              <a:t> </a:t>
            </a:r>
          </a:p>
          <a:p>
            <a:pPr marL="647700" lvl="1" indent="-176530" defTabSz="942289">
              <a:buFont typeface="Arial" panose="020B0604020202020204" pitchFamily="34" charset="0"/>
              <a:buChar char="•"/>
              <a:defRPr/>
            </a:pPr>
            <a:r>
              <a:rPr lang="en-US"/>
              <a:t>The Notice </a:t>
            </a:r>
            <a:r>
              <a:rPr lang="en-US" b="1">
                <a:highlight>
                  <a:srgbClr val="FFFF00"/>
                </a:highlight>
              </a:rPr>
              <a:t>needs to be served within 6 months of the LPA being made aware of the concealment</a:t>
            </a:r>
          </a:p>
          <a:p>
            <a:r>
              <a:rPr lang="en-US" b="1"/>
              <a:t>Listed Building Enforcement Notices</a:t>
            </a:r>
          </a:p>
          <a:p>
            <a:pPr marL="647700" lvl="1" indent="-176530" fontAlgn="base">
              <a:buFont typeface="Arial" panose="020B0604020202020204" pitchFamily="34" charset="0"/>
              <a:buChar char="•"/>
            </a:pPr>
            <a:r>
              <a:rPr lang="en-US"/>
              <a:t>Are </a:t>
            </a:r>
            <a:r>
              <a:rPr lang="en-US" b="1">
                <a:highlight>
                  <a:srgbClr val="FFFF00"/>
                </a:highlight>
              </a:rPr>
              <a:t>used to address </a:t>
            </a:r>
            <a:r>
              <a:rPr lang="en-US" b="1" err="1">
                <a:highlight>
                  <a:srgbClr val="FFFF00"/>
                </a:highlight>
              </a:rPr>
              <a:t>unauthorised</a:t>
            </a:r>
            <a:r>
              <a:rPr lang="en-US" b="1">
                <a:highlight>
                  <a:srgbClr val="FFFF00"/>
                </a:highlight>
              </a:rPr>
              <a:t> works to listed buildings</a:t>
            </a:r>
            <a:r>
              <a:rPr lang="en-US"/>
              <a:t>.</a:t>
            </a:r>
          </a:p>
          <a:p>
            <a:pPr marL="647700" lvl="1" indent="-176530" fontAlgn="base">
              <a:buFont typeface="Arial" panose="020B0604020202020204" pitchFamily="34" charset="0"/>
              <a:buChar char="•"/>
            </a:pPr>
            <a:r>
              <a:rPr lang="en-US"/>
              <a:t>The notice </a:t>
            </a:r>
            <a:r>
              <a:rPr lang="en-US" b="1">
                <a:highlight>
                  <a:srgbClr val="FFFF00"/>
                </a:highlight>
              </a:rPr>
              <a:t>specifies the required actions to restore the building </a:t>
            </a:r>
            <a:r>
              <a:rPr lang="en-US"/>
              <a:t>or mitigate </a:t>
            </a:r>
            <a:r>
              <a:rPr lang="en-US" err="1"/>
              <a:t>unauthorised</a:t>
            </a:r>
            <a:r>
              <a:rPr lang="en-US"/>
              <a:t> changes.</a:t>
            </a:r>
          </a:p>
          <a:p>
            <a:pPr marL="647700" lvl="1" indent="-176530" fontAlgn="base">
              <a:buFont typeface="Arial" panose="020B0604020202020204" pitchFamily="34" charset="0"/>
              <a:buChar char="•"/>
            </a:pPr>
            <a:r>
              <a:rPr lang="en-US" b="1">
                <a:highlight>
                  <a:srgbClr val="FFFF00"/>
                </a:highlight>
              </a:rPr>
              <a:t>Unlike general planning breaches, </a:t>
            </a:r>
            <a:r>
              <a:rPr lang="en-US" b="1" err="1">
                <a:highlight>
                  <a:srgbClr val="FFFF00"/>
                </a:highlight>
              </a:rPr>
              <a:t>unauthorised</a:t>
            </a:r>
            <a:r>
              <a:rPr lang="en-US" b="1">
                <a:highlight>
                  <a:srgbClr val="FFFF00"/>
                </a:highlight>
              </a:rPr>
              <a:t> works never become immune from enforcement action- NO TIME LIMIT for serving a LBEN</a:t>
            </a:r>
            <a:endParaRPr lang="en-US"/>
          </a:p>
          <a:p>
            <a:pPr marL="647700" lvl="1" indent="-176530" fontAlgn="base">
              <a:buFont typeface="Arial" panose="020B0604020202020204" pitchFamily="34" charset="0"/>
              <a:buChar char="•"/>
            </a:pPr>
            <a:r>
              <a:rPr lang="en-US" b="1">
                <a:highlight>
                  <a:srgbClr val="FFFF00"/>
                </a:highlight>
              </a:rPr>
              <a:t>Can be appealed</a:t>
            </a:r>
          </a:p>
          <a:p>
            <a:r>
              <a:rPr lang="en-US" b="1"/>
              <a:t>Urgent Works</a:t>
            </a:r>
          </a:p>
          <a:p>
            <a:pPr marL="647700" lvl="1" indent="-176530">
              <a:buFont typeface="Arial" panose="020B0604020202020204" pitchFamily="34" charset="0"/>
              <a:buChar char="•"/>
            </a:pPr>
            <a:r>
              <a:rPr lang="en-US"/>
              <a:t>Are used to </a:t>
            </a:r>
            <a:r>
              <a:rPr lang="en-US" b="1">
                <a:highlight>
                  <a:srgbClr val="FFFF00"/>
                </a:highlight>
              </a:rPr>
              <a:t>ensure the preservation of listed buildings at risk of decay or damage.</a:t>
            </a:r>
            <a:r>
              <a:rPr lang="en-US">
                <a:latin typeface="DDG_ProximaNova"/>
              </a:rPr>
              <a:t> </a:t>
            </a:r>
          </a:p>
          <a:p>
            <a:pPr marL="647700" lvl="1" indent="-176530">
              <a:buFont typeface="Arial" panose="020B0604020202020204" pitchFamily="34" charset="0"/>
              <a:buChar char="•"/>
            </a:pPr>
            <a:r>
              <a:rPr lang="en-US">
                <a:latin typeface="DDG_ProximaNova"/>
              </a:rPr>
              <a:t>Notices should </a:t>
            </a:r>
            <a:r>
              <a:rPr lang="en-US" b="1">
                <a:highlight>
                  <a:srgbClr val="FFFF00"/>
                </a:highlight>
                <a:latin typeface="DDG_ProximaNova"/>
              </a:rPr>
              <a:t>seek the minimum to make building weather-tight, safe from collapse, and preventing vandalism</a:t>
            </a:r>
            <a:r>
              <a:rPr lang="en-US">
                <a:latin typeface="DDG_ProximaNova"/>
              </a:rPr>
              <a:t> – cannot ask for full restoration!</a:t>
            </a:r>
          </a:p>
          <a:p>
            <a:pPr marL="647700" lvl="1" indent="-176530">
              <a:buFont typeface="Arial" panose="020B0604020202020204" pitchFamily="34" charset="0"/>
              <a:buChar char="•"/>
            </a:pPr>
            <a:r>
              <a:rPr lang="en-US">
                <a:latin typeface="DDG_ProximaNova"/>
              </a:rPr>
              <a:t>Can only be applied to </a:t>
            </a:r>
            <a:r>
              <a:rPr lang="en-US" b="1">
                <a:highlight>
                  <a:srgbClr val="FFFF00"/>
                </a:highlight>
                <a:latin typeface="DDG_ProximaNova"/>
              </a:rPr>
              <a:t>unoccupied buildings</a:t>
            </a:r>
            <a:r>
              <a:rPr lang="en-US">
                <a:highlight>
                  <a:srgbClr val="FFFF00"/>
                </a:highlight>
                <a:latin typeface="DDG_ProximaNova"/>
              </a:rPr>
              <a:t> </a:t>
            </a:r>
            <a:r>
              <a:rPr lang="en-US">
                <a:latin typeface="DDG_ProximaNova"/>
              </a:rPr>
              <a:t>or parts of buildings.</a:t>
            </a:r>
          </a:p>
          <a:p>
            <a:pPr marL="647700" lvl="1" indent="-176530">
              <a:buFont typeface="Arial" panose="020B0604020202020204" pitchFamily="34" charset="0"/>
              <a:buChar char="•"/>
            </a:pPr>
            <a:r>
              <a:rPr lang="en-US"/>
              <a:t>After the completion of urgent works, the </a:t>
            </a:r>
            <a:r>
              <a:rPr lang="en-US" b="1">
                <a:highlight>
                  <a:srgbClr val="FFFF00"/>
                </a:highlight>
              </a:rPr>
              <a:t>local authority may recover costs from the building owner.</a:t>
            </a:r>
            <a:r>
              <a:rPr lang="en-US"/>
              <a:t> </a:t>
            </a:r>
          </a:p>
          <a:p>
            <a:pPr marL="647700" lvl="1" indent="-176530">
              <a:buFont typeface="Arial" panose="020B0604020202020204" pitchFamily="34" charset="0"/>
              <a:buChar char="•"/>
            </a:pPr>
            <a:r>
              <a:rPr lang="en-US"/>
              <a:t>The owner has</a:t>
            </a:r>
            <a:r>
              <a:rPr lang="en-US" b="1">
                <a:highlight>
                  <a:srgbClr val="FFFF00"/>
                </a:highlight>
              </a:rPr>
              <a:t> 28 days to appeal</a:t>
            </a:r>
            <a:r>
              <a:rPr lang="en-US"/>
              <a:t> </a:t>
            </a:r>
          </a:p>
          <a:p>
            <a:r>
              <a:rPr lang="en-US" b="1"/>
              <a:t>Repairs Notice</a:t>
            </a:r>
          </a:p>
          <a:p>
            <a:pPr marL="171450" indent="-171450">
              <a:buFont typeface="Arial"/>
              <a:buChar char="•"/>
            </a:pPr>
            <a:r>
              <a:rPr lang="en-US" b="1">
                <a:highlight>
                  <a:srgbClr val="FFFF00"/>
                </a:highlight>
              </a:rPr>
              <a:t>Served when an LPA considers that a listed building is not being properly preserved</a:t>
            </a:r>
            <a:endParaRPr lang="en-US" b="1"/>
          </a:p>
          <a:p>
            <a:pPr marL="171450" indent="-171450">
              <a:buFont typeface="Arial"/>
              <a:buChar char="•"/>
            </a:pPr>
            <a:r>
              <a:rPr lang="en-US" b="1">
                <a:highlight>
                  <a:srgbClr val="FFFF00"/>
                </a:highlight>
              </a:rPr>
              <a:t>Specify the works which the authority considers reasonably necessary for the proper preservation of the building</a:t>
            </a:r>
          </a:p>
          <a:p>
            <a:pPr marL="171450" indent="-171450">
              <a:buFont typeface="Arial"/>
              <a:buChar char="•"/>
            </a:pPr>
            <a:r>
              <a:rPr lang="en-US"/>
              <a:t>These powers are </a:t>
            </a:r>
            <a:r>
              <a:rPr lang="en-US" b="1">
                <a:highlight>
                  <a:srgbClr val="FFFF00"/>
                </a:highlight>
              </a:rPr>
              <a:t>not confined to urgent works or to unoccupied buildings</a:t>
            </a:r>
          </a:p>
          <a:p>
            <a:r>
              <a:rPr lang="en-US" b="1"/>
              <a:t>Enforcement Warning Notices</a:t>
            </a:r>
          </a:p>
          <a:p>
            <a:pPr marL="647700" lvl="1" indent="-176530" fontAlgn="base">
              <a:buFont typeface="Arial" panose="020B0604020202020204" pitchFamily="34" charset="0"/>
              <a:buChar char="•"/>
            </a:pPr>
            <a:r>
              <a:rPr lang="en-US"/>
              <a:t>Used </a:t>
            </a:r>
            <a:r>
              <a:rPr lang="en-US" b="1">
                <a:highlight>
                  <a:srgbClr val="FFFF00"/>
                </a:highlight>
              </a:rPr>
              <a:t>when a violation is not severe enough to warrant immediate enforcement action</a:t>
            </a:r>
            <a:r>
              <a:rPr lang="en-US"/>
              <a:t>.</a:t>
            </a:r>
          </a:p>
          <a:p>
            <a:pPr marL="647700" lvl="1" indent="-176530" fontAlgn="base">
              <a:buFont typeface="Arial" panose="020B0604020202020204" pitchFamily="34" charset="0"/>
              <a:buChar char="•"/>
            </a:pPr>
            <a:r>
              <a:rPr lang="en-US"/>
              <a:t>Often aims to </a:t>
            </a:r>
            <a:r>
              <a:rPr lang="en-US" err="1"/>
              <a:t>r</a:t>
            </a:r>
            <a:r>
              <a:rPr lang="en-US" b="1" err="1">
                <a:highlight>
                  <a:srgbClr val="FFFF00"/>
                </a:highlight>
              </a:rPr>
              <a:t>egularise</a:t>
            </a:r>
            <a:r>
              <a:rPr lang="en-US" b="1">
                <a:highlight>
                  <a:srgbClr val="FFFF00"/>
                </a:highlight>
              </a:rPr>
              <a:t> minor breaches by inviting the transgressor to apply for retrospective planning permission.</a:t>
            </a:r>
          </a:p>
          <a:p>
            <a:pPr marL="647700" lvl="1" indent="-176530" fontAlgn="base">
              <a:buFont typeface="Arial" panose="020B0604020202020204" pitchFamily="34" charset="0"/>
              <a:buChar char="•"/>
            </a:pPr>
            <a:r>
              <a:rPr lang="en-US"/>
              <a:t>They serve as a </a:t>
            </a:r>
            <a:r>
              <a:rPr lang="en-US" b="1">
                <a:highlight>
                  <a:srgbClr val="FFFF00"/>
                </a:highlight>
              </a:rPr>
              <a:t>preliminary step before issuing formal enforcement notices</a:t>
            </a:r>
            <a:r>
              <a:rPr lang="en-US"/>
              <a:t>, allowing for negotiation and compliance.</a:t>
            </a:r>
          </a:p>
          <a:p>
            <a:r>
              <a:rPr lang="en-US" b="1"/>
              <a:t>S215 Notices</a:t>
            </a:r>
          </a:p>
          <a:p>
            <a:pPr marL="647700" lvl="1" indent="-176530">
              <a:buFont typeface="Arial" panose="020B0604020202020204" pitchFamily="34" charset="0"/>
              <a:buChar char="•"/>
            </a:pPr>
            <a:r>
              <a:rPr lang="en-US"/>
              <a:t>Are used to address properties that are in a </a:t>
            </a:r>
            <a:r>
              <a:rPr lang="en-US" b="1">
                <a:highlight>
                  <a:srgbClr val="FFFF00"/>
                </a:highlight>
              </a:rPr>
              <a:t>state of disrepair or neglect and as a consequence give rise to wider amenity issues in the area.</a:t>
            </a:r>
          </a:p>
          <a:p>
            <a:pPr marL="647700" lvl="1" indent="-176530">
              <a:buFont typeface="Arial" panose="020B0604020202020204" pitchFamily="34" charset="0"/>
              <a:buChar char="•"/>
            </a:pPr>
            <a:r>
              <a:rPr lang="en-US" b="1">
                <a:highlight>
                  <a:srgbClr val="FFFF00"/>
                </a:highlight>
              </a:rPr>
              <a:t>Failure to comply can result in significant consequences</a:t>
            </a:r>
            <a:r>
              <a:rPr lang="en-US"/>
              <a:t>, including fines and potential legal action.</a:t>
            </a:r>
          </a:p>
          <a:p>
            <a:pPr marL="647700" lvl="1" indent="-176530">
              <a:buFont typeface="Arial" panose="020B0604020202020204" pitchFamily="34" charset="0"/>
              <a:buChar char="•"/>
            </a:pPr>
            <a:r>
              <a:rPr lang="en-US"/>
              <a:t>Such cases can often involve r</a:t>
            </a:r>
            <a:r>
              <a:rPr lang="en-US" b="1">
                <a:highlight>
                  <a:srgbClr val="FFFF00"/>
                </a:highlight>
              </a:rPr>
              <a:t>esidents who are elderly or suffering ill health and often not able to adequately maintain their property or garden areas</a:t>
            </a:r>
            <a:r>
              <a:rPr lang="en-US"/>
              <a:t> – and often require </a:t>
            </a:r>
            <a:r>
              <a:rPr lang="en-US" b="1">
                <a:highlight>
                  <a:srgbClr val="FFFF00"/>
                </a:highlight>
              </a:rPr>
              <a:t>sensitive handling</a:t>
            </a:r>
            <a:r>
              <a:rPr lang="en-US"/>
              <a:t> involving social services and the police where necessary</a:t>
            </a:r>
          </a:p>
          <a:p>
            <a:pPr marL="647700" lvl="1" indent="-176530">
              <a:buFont typeface="Arial" panose="020B0604020202020204" pitchFamily="34" charset="0"/>
              <a:buChar char="•"/>
            </a:pPr>
            <a:endParaRPr lang="en-US"/>
          </a:p>
          <a:p>
            <a:pPr marL="647700" lvl="1" indent="-176530" defTabSz="942289">
              <a:buFont typeface="Arial" panose="020B0604020202020204" pitchFamily="34" charset="0"/>
              <a:buChar char="•"/>
              <a:defRPr/>
            </a:pPr>
            <a:endParaRPr lang="en-US"/>
          </a:p>
          <a:p>
            <a:pPr marL="647700" lvl="1" indent="-176530" defTabSz="942289">
              <a:buFont typeface="Arial" panose="020B0604020202020204" pitchFamily="34" charset="0"/>
              <a:buChar char="•"/>
              <a:defRPr/>
            </a:pPr>
            <a:endParaRPr lang="en-US"/>
          </a:p>
          <a:p>
            <a:pPr marL="647700" lvl="1" indent="-176530" defTabSz="942289">
              <a:buFont typeface="Arial" panose="020B0604020202020204" pitchFamily="34" charset="0"/>
              <a:buChar char="•"/>
              <a:defRPr/>
            </a:pPr>
            <a:r>
              <a:rPr lang="en-US" b="1">
                <a:highlight>
                  <a:srgbClr val="FFFF00"/>
                </a:highlight>
              </a:rPr>
              <a:t>The wider 'Enforcement Toolkit', however, also includes retrospective planning applications and Lawful Development Certificates.</a:t>
            </a:r>
          </a:p>
          <a:p>
            <a:pPr marL="471145" lvl="1" defTabSz="942289">
              <a:defRPr/>
            </a:pPr>
            <a:endParaRPr lang="en-US"/>
          </a:p>
          <a:p>
            <a:pPr lvl="1" defTabSz="942289">
              <a:defRPr/>
            </a:pPr>
            <a:endParaRPr lang="en-US"/>
          </a:p>
          <a:p>
            <a:pPr defTabSz="942289">
              <a:defRPr/>
            </a:pPr>
            <a:endParaRPr lang="en-GB"/>
          </a:p>
        </p:txBody>
      </p:sp>
      <p:sp>
        <p:nvSpPr>
          <p:cNvPr id="4" name="Slide Number Placeholder 3"/>
          <p:cNvSpPr>
            <a:spLocks noGrp="1"/>
          </p:cNvSpPr>
          <p:nvPr>
            <p:ph type="sldNum" sz="quarter" idx="5"/>
          </p:nvPr>
        </p:nvSpPr>
        <p:spPr/>
        <p:txBody>
          <a:bodyPr/>
          <a:lstStyle/>
          <a:p>
            <a:fld id="{6CDDCA1C-8C9C-4176-BE39-C1E4C7EE0601}" type="slidenum">
              <a:rPr lang="en-GB" smtClean="0"/>
              <a:t>36</a:t>
            </a:fld>
            <a:endParaRPr lang="en-GB"/>
          </a:p>
        </p:txBody>
      </p:sp>
    </p:spTree>
    <p:extLst>
      <p:ext uri="{BB962C8B-B14F-4D97-AF65-F5344CB8AC3E}">
        <p14:creationId xmlns:p14="http://schemas.microsoft.com/office/powerpoint/2010/main" val="3819183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4399218"/>
          </a:xfrm>
        </p:spPr>
        <p:txBody>
          <a:bodyPr/>
          <a:lstStyle/>
          <a:p>
            <a:r>
              <a:rPr lang="en-US" dirty="0"/>
              <a:t>If a planning Enforcement Notice is not complied with within the timescales prescribed in a notice, the LPA has three routes for ensuring conformity</a:t>
            </a:r>
          </a:p>
          <a:p>
            <a:endParaRPr lang="en-US" dirty="0"/>
          </a:p>
          <a:p>
            <a:r>
              <a:rPr lang="en-US" dirty="0"/>
              <a:t>Through Direct Action – where the LPA use contractors to enter a site and physically remove or put right the unauthorized works</a:t>
            </a:r>
          </a:p>
          <a:p>
            <a:endParaRPr lang="en-US" dirty="0"/>
          </a:p>
          <a:p>
            <a:r>
              <a:rPr lang="en-US" dirty="0"/>
              <a:t>Through prosecution  - noting the need to satisfy the necessary evidential and public interest tests in the ‘Code for Crown prosectors’ – noting these processes can take a long time particularly if it involves a trial of a complex matter</a:t>
            </a:r>
          </a:p>
          <a:p>
            <a:endParaRPr lang="en-US" dirty="0"/>
          </a:p>
          <a:p>
            <a:r>
              <a:rPr lang="en-US" dirty="0"/>
              <a:t>And in cases of persistent offence against an unauthorized activity, an injunction may be sought as a last resort through the County or High Court.</a:t>
            </a:r>
          </a:p>
          <a:p>
            <a:endParaRPr lang="en-US" dirty="0"/>
          </a:p>
          <a:p>
            <a:r>
              <a:rPr lang="en-US" dirty="0"/>
              <a:t>Your officers will be progressing such cases in tandem with the advice from the Council’s Legal Service.</a:t>
            </a:r>
          </a:p>
          <a:p>
            <a:endParaRPr lang="en-US" dirty="0"/>
          </a:p>
          <a:p>
            <a:r>
              <a:rPr lang="en-US" dirty="0"/>
              <a:t>There are potential cost implications to the Council with all 3 routes, although there are opportunities to seek recovery of costs, possibly in the form of a charge on the land that would be recoverable at the time of sale of the land or property</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25825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SECTION GOES THROUGH SOME HIGH PROFILE CASE STUDIES TO ILLUSTRATE HOW GOOD ENFORCEMENT WORKS IN PRACTICE </a:t>
            </a:r>
          </a:p>
          <a:p>
            <a:endParaRPr lang="en-GB" b="1" dirty="0"/>
          </a:p>
          <a:p>
            <a:r>
              <a:rPr lang="en-GB" b="1" dirty="0"/>
              <a:t>LOCAL CASE STUDIES ARE ALSO PROVIDED LATER IN THE PRESENTATION IN ORDER TO ILLUSRATE RECENT ENFORCEMENT EXPERIENCE AND/OR TYPICAL ENFORCEMENT ISSUES</a:t>
            </a:r>
          </a:p>
          <a:p>
            <a:endParaRPr lang="en-GB" b="1" dirty="0"/>
          </a:p>
        </p:txBody>
      </p:sp>
      <p:sp>
        <p:nvSpPr>
          <p:cNvPr id="4" name="Slide Number Placeholder 3"/>
          <p:cNvSpPr>
            <a:spLocks noGrp="1"/>
          </p:cNvSpPr>
          <p:nvPr>
            <p:ph type="sldNum" sz="quarter" idx="5"/>
          </p:nvPr>
        </p:nvSpPr>
        <p:spPr/>
        <p:txBody>
          <a:bodyPr/>
          <a:lstStyle/>
          <a:p>
            <a:fld id="{6CDDCA1C-8C9C-4176-BE39-C1E4C7EE0601}" type="slidenum">
              <a:rPr lang="en-GB" smtClean="0"/>
              <a:t>38</a:t>
            </a:fld>
            <a:endParaRPr lang="en-GB"/>
          </a:p>
        </p:txBody>
      </p:sp>
    </p:spTree>
    <p:extLst>
      <p:ext uri="{BB962C8B-B14F-4D97-AF65-F5344CB8AC3E}">
        <p14:creationId xmlns:p14="http://schemas.microsoft.com/office/powerpoint/2010/main" val="1484360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SOURCE OF EXAMPLES: THE FOLLOWING EXAMPLES ARE DRAWN FROM “STOPPING THE ROT”</a:t>
            </a:r>
          </a:p>
          <a:p>
            <a:endParaRPr lang="en-US" b="1" dirty="0"/>
          </a:p>
          <a:p>
            <a:r>
              <a:rPr lang="en-US" b="0" dirty="0"/>
              <a:t>This publication by Historic England contains some successful stories of enforcement that can be used as examples if local cases not available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1211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AND ENSURE ALL PARTICIPANTS UNDERSTAND …..</a:t>
            </a:r>
            <a:endParaRPr lang="en-GB" dirty="0"/>
          </a:p>
        </p:txBody>
      </p:sp>
      <p:sp>
        <p:nvSpPr>
          <p:cNvPr id="4" name="Slide Number Placeholder 3"/>
          <p:cNvSpPr>
            <a:spLocks noGrp="1"/>
          </p:cNvSpPr>
          <p:nvPr>
            <p:ph type="sldNum" sz="quarter" idx="5"/>
          </p:nvPr>
        </p:nvSpPr>
        <p:spPr/>
        <p:txBody>
          <a:bodyPr/>
          <a:lstStyle/>
          <a:p>
            <a:fld id="{6CDDCA1C-8C9C-4176-BE39-C1E4C7EE0601}" type="slidenum">
              <a:rPr lang="en-GB" smtClean="0"/>
              <a:t>4</a:t>
            </a:fld>
            <a:endParaRPr lang="en-GB"/>
          </a:p>
        </p:txBody>
      </p:sp>
    </p:spTree>
    <p:extLst>
      <p:ext uri="{BB962C8B-B14F-4D97-AF65-F5344CB8AC3E}">
        <p14:creationId xmlns:p14="http://schemas.microsoft.com/office/powerpoint/2010/main" val="3858133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B06FD-1694-E0FA-B483-D1801C9C85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641C90-05E9-601E-4FE5-C266CE9F83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1614C7-697A-28E0-58BF-8336C955DC24}"/>
              </a:ext>
            </a:extLst>
          </p:cNvPr>
          <p:cNvSpPr>
            <a:spLocks noGrp="1"/>
          </p:cNvSpPr>
          <p:nvPr>
            <p:ph type="body" idx="1"/>
          </p:nvPr>
        </p:nvSpPr>
        <p:spPr/>
        <p:txBody>
          <a:bodyPr/>
          <a:lstStyle/>
          <a:p>
            <a:r>
              <a:rPr lang="en-GB" b="1" dirty="0"/>
              <a:t>As noted earlier, a Section 215 notice is a power under section 215 of the Town and Country Planning Act 1990 that allows a local planning authority to require the proper maintenance of land where its condition is adversely affecting the amenity of the area.</a:t>
            </a:r>
            <a:endParaRPr lang="en-US" b="1" dirty="0"/>
          </a:p>
          <a:p>
            <a:endParaRPr lang="en-US" dirty="0"/>
          </a:p>
          <a:p>
            <a:r>
              <a:rPr lang="en-US" dirty="0"/>
              <a:t>In 1998 Liverpool City Council first introduced an action </a:t>
            </a:r>
            <a:r>
              <a:rPr lang="en-US" dirty="0" err="1"/>
              <a:t>programme</a:t>
            </a:r>
            <a:r>
              <a:rPr lang="en-US" dirty="0"/>
              <a:t> to deal with historic buildings in a poor state of repair through use of section 215 of the Planning Act. As part of a wider </a:t>
            </a:r>
            <a:r>
              <a:rPr lang="en-US" dirty="0" err="1"/>
              <a:t>programme</a:t>
            </a:r>
            <a:r>
              <a:rPr lang="en-US" dirty="0"/>
              <a:t> of more general environmental improvements, section 215 Notices had the advantages of being relatively inexpensive to draw up (no technical survey work is required). They also allow the local authority to either undertake works in default of the building owner and recover costs as a charge on the property, or in times when funding is unavailable to seek recourse through the magistrates’ court and rely on punitive fines to encourage work to be done. It was seen as an effective and positive mechanism to assist the city’s regeneration. </a:t>
            </a:r>
          </a:p>
          <a:p>
            <a:endParaRPr lang="en-US" dirty="0"/>
          </a:p>
          <a:p>
            <a:r>
              <a:rPr lang="en-US" dirty="0"/>
              <a:t>By 2002 when the </a:t>
            </a:r>
            <a:r>
              <a:rPr lang="en-US" dirty="0" err="1"/>
              <a:t>programme</a:t>
            </a:r>
            <a:r>
              <a:rPr lang="en-US" dirty="0"/>
              <a:t> drew to a halt, roughly half of the 44 targeted buildings had been successfully improved, with partial improvements to the remainder. Because of this early success, a separate </a:t>
            </a:r>
            <a:r>
              <a:rPr lang="en-US" dirty="0" err="1"/>
              <a:t>programme</a:t>
            </a:r>
            <a:r>
              <a:rPr lang="en-US" dirty="0"/>
              <a:t> aimed at the Ropewalks historic merchants’ quarter of the city </a:t>
            </a:r>
            <a:r>
              <a:rPr lang="en-US" dirty="0" err="1"/>
              <a:t>centre</a:t>
            </a:r>
            <a:r>
              <a:rPr lang="en-US" dirty="0"/>
              <a:t> was initiated in 2007 as part of a three-year ‘Creative Ropewalks’ initiative. Underpinned by plans for a ‘creative industry and leisure’ quarter within an area of warehouses, town houses, shops and offices dating from the late-Georgian period, the </a:t>
            </a:r>
            <a:r>
              <a:rPr lang="en-US" dirty="0" err="1"/>
              <a:t>programme</a:t>
            </a:r>
            <a:r>
              <a:rPr lang="en-US" dirty="0"/>
              <a:t> targeted buildings that were in a very poor state of external repair in spite of remaining occupied or in beneficial use. It was able to address problems with listed and unlisted buildings, in the latter case a useful alternative to Urgent Works Notices which require approval from the Secretary of State.</a:t>
            </a:r>
          </a:p>
          <a:p>
            <a:endParaRPr lang="en-US" dirty="0"/>
          </a:p>
          <a:p>
            <a:r>
              <a:rPr lang="en-US" dirty="0"/>
              <a:t>Over the course of two years owners responded positively following the receipt of the first or, more frequently, the second letter. Of 38 buildings that warranted action, 25 were repaired to an acceptable standard. Frequently the action led to full and proper renovation and upper floor space brought back into use. Occasionally it led to owners going beyond the requirements of the draft Notice. It has been estimated that the initiative encouraged investment of more than £1.5 million by private property owners. On the basis of the success in Ropewalks, the Building Conservation Team has taken on the responsibility of the service of section 215 Notices in all the city’s 35 conservation areas, encompassing some 19,000 properties. From a total of 70 informal section 215 enforcement actions since 2009 it has been necessary to serve statutory Notice in only eight instances. The vast majority of problem sites have been dealt with at the informal stage by means of negotiation. </a:t>
            </a:r>
          </a:p>
        </p:txBody>
      </p:sp>
      <p:sp>
        <p:nvSpPr>
          <p:cNvPr id="4" name="Slide Number Placeholder 3">
            <a:extLst>
              <a:ext uri="{FF2B5EF4-FFF2-40B4-BE49-F238E27FC236}">
                <a16:creationId xmlns:a16="http://schemas.microsoft.com/office/drawing/2014/main" id="{944C5230-CBC2-83AC-6D6C-7BEA81D3CD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3514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FFC48-0AFD-E39A-C3EE-532E9B954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DE4F0-4033-25CF-958D-68CCA2015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A1D8E-F5EA-EF8B-5F7E-23243AAC9606}"/>
              </a:ext>
            </a:extLst>
          </p:cNvPr>
          <p:cNvSpPr>
            <a:spLocks noGrp="1"/>
          </p:cNvSpPr>
          <p:nvPr>
            <p:ph type="body" idx="1"/>
          </p:nvPr>
        </p:nvSpPr>
        <p:spPr/>
        <p:txBody>
          <a:bodyPr/>
          <a:lstStyle/>
          <a:p>
            <a:r>
              <a:rPr lang="en-US" dirty="0"/>
              <a:t>This grade II listed timber-framed building was identified by the local authority as being ‘at risk’ in 1998, but it took 12 years, a prosecution and the service of a Listed Building Enforcement Notice, Urgent Works Notice and Repairs Notice before repairs were finally completed in 2010. </a:t>
            </a:r>
            <a:endParaRPr lang="en-US"/>
          </a:p>
          <a:p>
            <a:endParaRPr lang="en-US" dirty="0"/>
          </a:p>
          <a:p>
            <a:r>
              <a:rPr lang="en-US" dirty="0"/>
              <a:t>Despite approaches by the local authority, offers of grant aid in the late 1990s for repairs to the timber frame and infill panels were not taken up. In 2002 a fire in the attic </a:t>
            </a:r>
            <a:r>
              <a:rPr lang="en-US" dirty="0" err="1"/>
              <a:t>storey</a:t>
            </a:r>
            <a:r>
              <a:rPr lang="en-US" dirty="0"/>
              <a:t> left the building uninhabitable and open to the elements. The local authority’s building control team, enforcement team and conservation officer adopted a team approach to the building, which was important in resourcing the action that followed in the ensuing years. </a:t>
            </a:r>
            <a:endParaRPr lang="en-US"/>
          </a:p>
          <a:p>
            <a:endParaRPr lang="en-US"/>
          </a:p>
          <a:p>
            <a:r>
              <a:rPr lang="en-US" dirty="0"/>
              <a:t>After the fire, initial letters encouraging repair but advising the owner of the local authority’s enforcement options were issued. These were followed by section 330 Requisition for Information Notices to establish ownership. This was very useful in showing the local authority’s intent to pursue an Urgent Works Notice and eliciting a response. </a:t>
            </a:r>
          </a:p>
          <a:p>
            <a:endParaRPr lang="en-US"/>
          </a:p>
          <a:p>
            <a:r>
              <a:rPr lang="en-US" dirty="0"/>
              <a:t>The owner claimed to have no resources and it became clear that the property had been underinsured so there was no prospect of a full repair. At this stage the conservation officer made contact with the insurance company and worked with them to ensure that temporary repairs to the roof with corrugated plastic sheeting were carried out. This </a:t>
            </a:r>
            <a:r>
              <a:rPr lang="en-US" dirty="0" err="1"/>
              <a:t>stabilised</a:t>
            </a:r>
            <a:r>
              <a:rPr lang="en-US" dirty="0"/>
              <a:t> the building for the next three years, during which time the owner offered the property for sale. </a:t>
            </a:r>
          </a:p>
          <a:p>
            <a:endParaRPr lang="en-US"/>
          </a:p>
          <a:p>
            <a:r>
              <a:rPr lang="en-US" dirty="0"/>
              <a:t>In February 2006, a contractor demolished much of the front and gable elevations of the building. Dangerous Structures procedures under the Building Act were immediately used by the building control team to commission a structural engineer and to enforce the erection of temporary scaffolding support, sheeted and roofed to provide full protection for the building. In March the local authority’s planning committee agreed to prosecute the owner and contractor for carrying out </a:t>
            </a:r>
            <a:r>
              <a:rPr lang="en-US" dirty="0" err="1"/>
              <a:t>unauthorised</a:t>
            </a:r>
            <a:r>
              <a:rPr lang="en-US" dirty="0"/>
              <a:t> demolition and served an injunction to prevent further works. The contractor was later found guilty by magistrates and fined £8,000. </a:t>
            </a:r>
          </a:p>
          <a:p>
            <a:endParaRPr lang="en-US" dirty="0"/>
          </a:p>
          <a:p>
            <a:r>
              <a:rPr lang="en-US" dirty="0"/>
              <a:t>Meanwhile regular monitoring of the building’s condition was carried out by the team while the owner again attempted to sell the property. After eight months the view was taken that a reasonable period had elapsed in which the owner might have </a:t>
            </a:r>
            <a:r>
              <a:rPr lang="en-US" dirty="0" err="1"/>
              <a:t>organised</a:t>
            </a:r>
            <a:r>
              <a:rPr lang="en-US" dirty="0"/>
              <a:t> repairs or in which a sale might have been agreed and the local authority’s executive committee agreed to serve a Listed Building Enforcement Notice to reverse the </a:t>
            </a:r>
            <a:r>
              <a:rPr lang="en-US" dirty="0" err="1"/>
              <a:t>unauthorised</a:t>
            </a:r>
            <a:r>
              <a:rPr lang="en-US" dirty="0"/>
              <a:t> works. The detailed schedule of works included re-forming and tiling the roof which, though not a direct result of the </a:t>
            </a:r>
            <a:r>
              <a:rPr lang="en-US" dirty="0" err="1"/>
              <a:t>unauthorised</a:t>
            </a:r>
            <a:r>
              <a:rPr lang="en-US" dirty="0"/>
              <a:t> works, was considered necessary to allow the reversal of the latter to take place. This, and the timescale for compliance (12 months), had to be considered carefully in order to avoid a challenge on the grounds that the works were unreasonable. The Notice was appealed three months later in March 2007 and only served after a dismissal in January 2008, which extended the compliance period by 15 months to April 2009. </a:t>
            </a:r>
          </a:p>
          <a:p>
            <a:endParaRPr lang="en-US" dirty="0"/>
          </a:p>
          <a:p>
            <a:r>
              <a:rPr lang="en-US" dirty="0"/>
              <a:t>Throughout this time the team had continued to monitor the protection of the building. In 2006 the scaffolding company had threatened to remove their scaffolding due to non-payment by the owner, and was advised by the conservation officer that to do so would render it liable to prosecution. Despite this, in November 2008, the scaffolding was removed. An emergency report was immediately taken to the local authority’s executive committee recommending: </a:t>
            </a:r>
          </a:p>
          <a:p>
            <a:pPr marL="171450" indent="-171450">
              <a:buFont typeface="Calibri"/>
              <a:buChar char="-"/>
            </a:pPr>
            <a:r>
              <a:rPr lang="en-US" dirty="0"/>
              <a:t>the service of an Urgent Works Notice to re-erect the scaffolding within seven days and the allocation of £35,500 for the local authority to buy, erect, maintain and insure necessary scaffolding protection should the owner not comply </a:t>
            </a:r>
          </a:p>
          <a:p>
            <a:pPr marL="171450" indent="-171450">
              <a:buFont typeface="Calibri"/>
              <a:buChar char="-"/>
            </a:pPr>
            <a:r>
              <a:rPr lang="en-US" dirty="0"/>
              <a:t>the service of a Repairs Notice relating to the works set out in the extant Listed Building Enforcement Notice and works to put right the fire damage of 2002 </a:t>
            </a:r>
          </a:p>
          <a:p>
            <a:pPr marL="171450" indent="-171450">
              <a:buFont typeface="Calibri"/>
              <a:buChar char="-"/>
            </a:pPr>
            <a:r>
              <a:rPr lang="en-US" dirty="0"/>
              <a:t>obtaining a valuation of the property from the District Valuer preparatory to the service of a Compulsory Purchase Order (CPO) </a:t>
            </a:r>
          </a:p>
          <a:p>
            <a:endParaRPr lang="en-US"/>
          </a:p>
          <a:p>
            <a:r>
              <a:rPr lang="en-US" dirty="0"/>
              <a:t>In drawing up this report the option to rely on the Listed Building Enforcement Notice was considered. Failure to comply is a criminal offence but it was clear that the owner did not have the means to fund repairs and that prosecution would achieve little. The local authority had the option to carry out the repairs listed in the Notice and recover the cost from the owner, but this would not have addressed all the damage resulting from the fire. It was also felt that the Repairs Notice, with its threat of CPO, was important in persuading the owner to dispose of the property at a realistic price informed by the District Valuer’s report. </a:t>
            </a:r>
          </a:p>
          <a:p>
            <a:endParaRPr lang="en-US" dirty="0"/>
          </a:p>
          <a:p>
            <a:r>
              <a:rPr lang="en-US" dirty="0"/>
              <a:t>The estimated cost of the scaffolding was based on a design produced by the structural engineer retained by the building control team and estimates provided by contractors. When the Urgent Works Notice was served, the owner had some new scaffolding erected but not to the required design. The local authority therefore funded its purchase, adaptation and completion in line with the Urgent Works Notice, and within four weeks had secured the building once more. A section 55 Notice was served to secure the local authority’s debt and recover the cost of the scaffolding. The owner launched an appeal against this but did not continue as the property was on the market again and it was anticipated that the sale would be the means of discharging the debt. </a:t>
            </a:r>
          </a:p>
          <a:p>
            <a:endParaRPr lang="en-US" dirty="0"/>
          </a:p>
          <a:p>
            <a:r>
              <a:rPr lang="en-US" dirty="0"/>
              <a:t>In March 2009 the Repairs Notice was served. Copies were also sent to the estate agent and prospective purchasers to ensure anyone buying the building </a:t>
            </a:r>
            <a:r>
              <a:rPr lang="en-US" dirty="0" err="1"/>
              <a:t>realised</a:t>
            </a:r>
            <a:r>
              <a:rPr lang="en-US" dirty="0"/>
              <a:t> that they would be subject to the Listed Building Enforcement Notice and expected to comply with the Repairs Notice. No action was taken and after two months, the conservation officer instructed the District Valuer as the first step on the road to CPO and with a view to informing the asking price. A quantity surveyor’s report on the cost of the works listed in the Repairs Notice was required to inform the valuation, which was finally produced in June 2009 giving a value of £110,000-120,000. With this information the local authority was able to approach the owner and dispel ideas of any higher value and the building was finally sold to a new owner in August 2009. The local authority’s debt was paid and repairs have been completed without the need for further enforcement action. </a:t>
            </a:r>
          </a:p>
          <a:p>
            <a:endParaRPr lang="en-US" dirty="0"/>
          </a:p>
          <a:p>
            <a:r>
              <a:rPr lang="en-US" dirty="0"/>
              <a:t>(p.65 Case Study 6, </a:t>
            </a:r>
            <a:r>
              <a:rPr lang="en-US" dirty="0">
                <a:hlinkClick r:id="rId3"/>
              </a:rPr>
              <a:t>Stopping the Rot - A Guide to Enforcement Action to Save Historic Buildings</a:t>
            </a:r>
            <a:r>
              <a:rPr lang="en-US" dirty="0"/>
              <a:t>)</a:t>
            </a:r>
          </a:p>
          <a:p>
            <a:endParaRPr lang="en-US" dirty="0"/>
          </a:p>
        </p:txBody>
      </p:sp>
      <p:sp>
        <p:nvSpPr>
          <p:cNvPr id="4" name="Slide Number Placeholder 3">
            <a:extLst>
              <a:ext uri="{FF2B5EF4-FFF2-40B4-BE49-F238E27FC236}">
                <a16:creationId xmlns:a16="http://schemas.microsoft.com/office/drawing/2014/main" id="{255B866F-BEBE-43F9-176B-C183BC2873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41539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0AC02-28E5-5FC1-1056-D70ECE0404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8F14A-E40C-D104-C1F0-E64076313B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EA035B-FFB9-E48C-0F6A-85747287B68E}"/>
              </a:ext>
            </a:extLst>
          </p:cNvPr>
          <p:cNvSpPr>
            <a:spLocks noGrp="1"/>
          </p:cNvSpPr>
          <p:nvPr>
            <p:ph type="body" idx="1"/>
          </p:nvPr>
        </p:nvSpPr>
        <p:spPr/>
        <p:txBody>
          <a:bodyPr/>
          <a:lstStyle/>
          <a:p>
            <a:r>
              <a:rPr lang="en-US" dirty="0"/>
              <a:t>This grade II listed timber-framed building was identified by the local authority as being ‘at risk’ in 1998, but it took 12 years, a prosecution and the service of a Listed Building Enforcement Notice, Urgent Works Notice and Repairs Notice before repairs were finally completed in 2010. </a:t>
            </a:r>
            <a:endParaRPr lang="en-US"/>
          </a:p>
          <a:p>
            <a:endParaRPr lang="en-US" dirty="0"/>
          </a:p>
          <a:p>
            <a:r>
              <a:rPr lang="en-US" dirty="0"/>
              <a:t>Despite approaches by the local authority, offers of grant aid in the late 1990s for repairs to the timber frame and infill panels were not taken up. In 2002 a fire in the attic </a:t>
            </a:r>
            <a:r>
              <a:rPr lang="en-US" dirty="0" err="1"/>
              <a:t>storey</a:t>
            </a:r>
            <a:r>
              <a:rPr lang="en-US" dirty="0"/>
              <a:t> left the building uninhabitable and open to the elements. The local authority’s building control team, enforcement team and conservation officer adopted a team approach to the building, which was important in resourcing the action that followed in the ensuing years. </a:t>
            </a:r>
            <a:endParaRPr lang="en-US"/>
          </a:p>
          <a:p>
            <a:endParaRPr lang="en-US"/>
          </a:p>
          <a:p>
            <a:r>
              <a:rPr lang="en-US" dirty="0"/>
              <a:t>After the fire, initial letters encouraging repair but advising the owner of the local authority’s enforcement options were issued. These were followed by section 330 Requisition for Information Notices to establish ownership. This was very useful in showing the local authority’s intent to pursue an Urgent Works Notice and eliciting a response. </a:t>
            </a:r>
          </a:p>
          <a:p>
            <a:endParaRPr lang="en-US"/>
          </a:p>
          <a:p>
            <a:r>
              <a:rPr lang="en-US" dirty="0"/>
              <a:t>The owner claimed to have no resources and it became clear that the property had been underinsured so there was no prospect of a full repair. At this stage the conservation officer made contact with the insurance company and worked with them to ensure that temporary repairs to the roof with corrugated plastic sheeting were carried out. This </a:t>
            </a:r>
            <a:r>
              <a:rPr lang="en-US" dirty="0" err="1"/>
              <a:t>stabilised</a:t>
            </a:r>
            <a:r>
              <a:rPr lang="en-US" dirty="0"/>
              <a:t> the building for the next three years, during which time the owner offered the property for sale. </a:t>
            </a:r>
          </a:p>
          <a:p>
            <a:endParaRPr lang="en-US"/>
          </a:p>
          <a:p>
            <a:r>
              <a:rPr lang="en-US" dirty="0"/>
              <a:t>In February 2006, a contractor demolished much of the front and gable elevations of the building. Dangerous Structures procedures under the Building Act were immediately used by the building control team to commission a structural engineer and to enforce the erection of temporary scaffolding support, sheeted and roofed to provide full protection for the building. In March the local authority’s planning committee agreed to prosecute the owner and contractor for carrying out </a:t>
            </a:r>
            <a:r>
              <a:rPr lang="en-US" dirty="0" err="1"/>
              <a:t>unauthorised</a:t>
            </a:r>
            <a:r>
              <a:rPr lang="en-US" dirty="0"/>
              <a:t> demolition and served an injunction to prevent further works. The contractor was later found guilty by magistrates and fined £8,000. </a:t>
            </a:r>
          </a:p>
          <a:p>
            <a:endParaRPr lang="en-US" dirty="0"/>
          </a:p>
          <a:p>
            <a:r>
              <a:rPr lang="en-US" dirty="0"/>
              <a:t>Meanwhile regular monitoring of the building’s condition was carried out by the team while the owner again attempted to sell the property. After eight months the view was taken that a reasonable period had elapsed in which the owner might have </a:t>
            </a:r>
            <a:r>
              <a:rPr lang="en-US" dirty="0" err="1"/>
              <a:t>organised</a:t>
            </a:r>
            <a:r>
              <a:rPr lang="en-US" dirty="0"/>
              <a:t> repairs or in which a sale might have been agreed and the local authority’s executive committee agreed to serve a Listed Building Enforcement Notice to reverse the </a:t>
            </a:r>
            <a:r>
              <a:rPr lang="en-US" dirty="0" err="1"/>
              <a:t>unauthorised</a:t>
            </a:r>
            <a:r>
              <a:rPr lang="en-US" dirty="0"/>
              <a:t> works. The detailed schedule of works included re-forming and tiling the roof which, though not a direct result of the </a:t>
            </a:r>
            <a:r>
              <a:rPr lang="en-US" dirty="0" err="1"/>
              <a:t>unauthorised</a:t>
            </a:r>
            <a:r>
              <a:rPr lang="en-US" dirty="0"/>
              <a:t> works, was considered necessary to allow the reversal of the latter to take place. This, and the timescale for compliance (12 months), had to be considered carefully in order to avoid a challenge on the grounds that the works were unreasonable. The Notice was appealed three months later in March 2007 and only served after a dismissal in January 2008, which extended the compliance period by 15 months to April 2009. </a:t>
            </a:r>
          </a:p>
          <a:p>
            <a:endParaRPr lang="en-US" dirty="0"/>
          </a:p>
          <a:p>
            <a:r>
              <a:rPr lang="en-US" dirty="0"/>
              <a:t>Throughout this time the team had continued to monitor the protection of the building. In 2006 the scaffolding company had threatened to remove their scaffolding due to non-payment by the owner, and was advised by the conservation officer that to do so would render it liable to prosecution. Despite this, in November 2008, the scaffolding was removed. An emergency report was immediately taken to the local authority’s executive committee recommending: </a:t>
            </a:r>
          </a:p>
          <a:p>
            <a:pPr marL="171450" indent="-171450">
              <a:buFont typeface="Calibri"/>
              <a:buChar char="-"/>
            </a:pPr>
            <a:r>
              <a:rPr lang="en-US" dirty="0"/>
              <a:t>the service of an Urgent Works Notice to re-erect the scaffolding within seven days and the allocation of £35,500 for the local authority to buy, erect, maintain and insure necessary scaffolding protection should the owner not comply </a:t>
            </a:r>
          </a:p>
          <a:p>
            <a:pPr marL="171450" indent="-171450">
              <a:buFont typeface="Calibri"/>
              <a:buChar char="-"/>
            </a:pPr>
            <a:r>
              <a:rPr lang="en-US" dirty="0"/>
              <a:t>the service of a Repairs Notice relating to the works set out in the extant Listed Building Enforcement Notice and works to put right the fire damage of 2002 </a:t>
            </a:r>
          </a:p>
          <a:p>
            <a:pPr marL="171450" indent="-171450">
              <a:buFont typeface="Calibri"/>
              <a:buChar char="-"/>
            </a:pPr>
            <a:r>
              <a:rPr lang="en-US" dirty="0"/>
              <a:t>obtaining a valuation of the property from the District Valuer preparatory to the service of a Compulsory Purchase Order (CPO) </a:t>
            </a:r>
          </a:p>
          <a:p>
            <a:endParaRPr lang="en-US"/>
          </a:p>
          <a:p>
            <a:r>
              <a:rPr lang="en-US" dirty="0"/>
              <a:t>In drawing up this report the option to rely on the Listed Building Enforcement Notice was considered. Failure to comply is a criminal offence but it was clear that the owner did not have the means to fund repairs and that prosecution would achieve little. The local authority had the option to carry out the repairs listed in the Notice and recover the cost from the owner, but this would not have addressed all the damage resulting from the fire. It was also felt that the Repairs Notice, with its threat of CPO, was important in persuading the owner to dispose of the property at a realistic price informed by the District Valuer’s report. </a:t>
            </a:r>
          </a:p>
          <a:p>
            <a:endParaRPr lang="en-US" dirty="0"/>
          </a:p>
          <a:p>
            <a:r>
              <a:rPr lang="en-US" dirty="0"/>
              <a:t>The estimated cost of the scaffolding was based on a design produced by the structural engineer retained by the building control team and estimates provided by contractors. When the Urgent Works Notice was served, the owner had some new scaffolding erected but not to the required design. The local authority therefore funded its purchase, adaptation and completion in line with the Urgent Works Notice, and within four weeks had secured the building once more. A section 55 Notice was served to secure the local authority’s debt and recover the cost of the scaffolding. The owner launched an appeal against this but did not continue as the property was on the market again and it was anticipated that the sale would be the means of discharging the debt. </a:t>
            </a:r>
          </a:p>
          <a:p>
            <a:endParaRPr lang="en-US" dirty="0"/>
          </a:p>
          <a:p>
            <a:r>
              <a:rPr lang="en-US" dirty="0"/>
              <a:t>In March 2009 the Repairs Notice was served. Copies were also sent to the estate agent and prospective purchasers to ensure anyone buying the building </a:t>
            </a:r>
            <a:r>
              <a:rPr lang="en-US" dirty="0" err="1"/>
              <a:t>realised</a:t>
            </a:r>
            <a:r>
              <a:rPr lang="en-US" dirty="0"/>
              <a:t> that they would be subject to the Listed Building Enforcement Notice and expected to comply with the Repairs Notice. No action was taken and after two months, the conservation officer instructed the District Valuer as the first step on the road to CPO and with a view to informing the asking price. A quantity surveyor’s report on the cost of the works listed in the Repairs Notice was required to inform the valuation, which was finally produced in June 2009 giving a value of £110,000-120,000. With this information the local authority was able to approach the owner and dispel ideas of any higher value and the building was finally sold to a new owner in August 2009. The local authority’s debt was paid and repairs have been completed without the need for further enforcement action. </a:t>
            </a:r>
          </a:p>
          <a:p>
            <a:endParaRPr lang="en-US" dirty="0"/>
          </a:p>
          <a:p>
            <a:r>
              <a:rPr lang="en-US" dirty="0"/>
              <a:t>(p.65 Case Study 6, </a:t>
            </a:r>
            <a:r>
              <a:rPr lang="en-US" dirty="0">
                <a:hlinkClick r:id="rId3"/>
              </a:rPr>
              <a:t>Stopping the Rot - A Guide to Enforcement Action to Save Historic Buildings</a:t>
            </a:r>
            <a:r>
              <a:rPr lang="en-US" dirty="0"/>
              <a:t>)</a:t>
            </a:r>
          </a:p>
          <a:p>
            <a:endParaRPr lang="en-US" dirty="0"/>
          </a:p>
        </p:txBody>
      </p:sp>
      <p:sp>
        <p:nvSpPr>
          <p:cNvPr id="4" name="Slide Number Placeholder 3">
            <a:extLst>
              <a:ext uri="{FF2B5EF4-FFF2-40B4-BE49-F238E27FC236}">
                <a16:creationId xmlns:a16="http://schemas.microsoft.com/office/drawing/2014/main" id="{A0BD008F-40CE-7013-B038-AE6C622556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2945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0A9FA-AE8F-085C-3C08-D3586F22F8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180904-026B-027A-82B6-4F1B5F5DB6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2C66C-7A62-8CA5-6395-3B243E6BA6C7}"/>
              </a:ext>
            </a:extLst>
          </p:cNvPr>
          <p:cNvSpPr>
            <a:spLocks noGrp="1"/>
          </p:cNvSpPr>
          <p:nvPr>
            <p:ph type="body" idx="1"/>
          </p:nvPr>
        </p:nvSpPr>
        <p:spPr/>
        <p:txBody>
          <a:bodyPr/>
          <a:lstStyle/>
          <a:p>
            <a:r>
              <a:rPr lang="en-US" b="1" dirty="0"/>
              <a:t>THE FOLLOWING SLIDES PRESENT SOME HYPOTHETICAL SCENARIOS SO THAT PARTICIPANTS GET THE CHANCE TO TEST WHAT THEY HAVE LEARBED</a:t>
            </a:r>
          </a:p>
          <a:p>
            <a:endParaRPr lang="en-US" dirty="0"/>
          </a:p>
          <a:p>
            <a:endParaRPr lang="en-US" dirty="0"/>
          </a:p>
          <a:p>
            <a:r>
              <a:rPr lang="en-US" dirty="0"/>
              <a:t>READ THE SLIDE AND POSE SOME QUESTIONS TO ENCOURAGE FEEDBACK AND DISCUSSION</a:t>
            </a:r>
          </a:p>
          <a:p>
            <a:endParaRPr lang="en-US" dirty="0"/>
          </a:p>
          <a:p>
            <a:r>
              <a:rPr lang="en-US" dirty="0"/>
              <a:t>Interesting to see what you think</a:t>
            </a:r>
          </a:p>
          <a:p>
            <a:r>
              <a:rPr lang="en-US" dirty="0"/>
              <a:t>Who thinks the LPA can stop them building?  </a:t>
            </a:r>
          </a:p>
          <a:p>
            <a:r>
              <a:rPr lang="en-US" dirty="0"/>
              <a:t>Who thinks that this is beyond the power of an LPA?</a:t>
            </a:r>
          </a:p>
          <a:p>
            <a:r>
              <a:rPr lang="en-US" dirty="0"/>
              <a:t>What makes you think this?</a:t>
            </a:r>
          </a:p>
          <a:p>
            <a:r>
              <a:rPr lang="en-US" dirty="0"/>
              <a:t>What issues do you need to consider?</a:t>
            </a:r>
          </a:p>
        </p:txBody>
      </p:sp>
      <p:sp>
        <p:nvSpPr>
          <p:cNvPr id="4" name="Slide Number Placeholder 3">
            <a:extLst>
              <a:ext uri="{FF2B5EF4-FFF2-40B4-BE49-F238E27FC236}">
                <a16:creationId xmlns:a16="http://schemas.microsoft.com/office/drawing/2014/main" id="{72AC09D1-05BE-DA98-C6C2-6EC68624D7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41212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ANSWER AND TAKE PARTICIPANTS TROUGH EACH POINT</a:t>
            </a:r>
            <a:endParaRPr lang="en-GB" dirty="0"/>
          </a:p>
          <a:p>
            <a:endParaRPr lang="en-US" dirty="0"/>
          </a:p>
          <a:p>
            <a:r>
              <a:rPr lang="en-GB" dirty="0"/>
              <a:t>READ 1. and add… should an enforcement notice be issued and not complied with </a:t>
            </a:r>
          </a:p>
          <a:p>
            <a:endParaRPr lang="en-GB" dirty="0"/>
          </a:p>
          <a:p>
            <a:r>
              <a:rPr lang="en-GB" dirty="0"/>
              <a:t>Only in exceptional circumstances… READ… where the threat is immediate and needs handing immediately e.g. direct pollution impacting the local area, loss of a listed building or the quality of the listed building etc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09606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9630C-5622-FB65-2B57-2C0F4FFB37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1B5329-20A2-3D93-08DC-772B4BDA2A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7F3659-2263-14A5-6452-4974912314A4}"/>
              </a:ext>
            </a:extLst>
          </p:cNvPr>
          <p:cNvSpPr>
            <a:spLocks noGrp="1"/>
          </p:cNvSpPr>
          <p:nvPr>
            <p:ph type="body" idx="1"/>
          </p:nvPr>
        </p:nvSpPr>
        <p:spPr/>
        <p:txBody>
          <a:bodyPr/>
          <a:lstStyle/>
          <a:p>
            <a:r>
              <a:rPr lang="en-US" dirty="0"/>
              <a:t>Thought it would be useful to run through a few examples to help to take that information supplied in.</a:t>
            </a:r>
          </a:p>
          <a:p>
            <a:endParaRPr lang="en-US" dirty="0"/>
          </a:p>
          <a:p>
            <a:r>
              <a:rPr lang="en-US" dirty="0"/>
              <a:t>READ</a:t>
            </a:r>
          </a:p>
          <a:p>
            <a:endParaRPr lang="en-US" dirty="0"/>
          </a:p>
          <a:p>
            <a:r>
              <a:rPr lang="en-US" dirty="0"/>
              <a:t>Interesting to see what you think – please put your hand up if you think you can stop them building?  (what %) ?</a:t>
            </a:r>
            <a:endParaRPr lang="en-GB" dirty="0"/>
          </a:p>
        </p:txBody>
      </p:sp>
      <p:sp>
        <p:nvSpPr>
          <p:cNvPr id="4" name="Slide Number Placeholder 3">
            <a:extLst>
              <a:ext uri="{FF2B5EF4-FFF2-40B4-BE49-F238E27FC236}">
                <a16:creationId xmlns:a16="http://schemas.microsoft.com/office/drawing/2014/main" id="{2C6332ED-726F-D076-09DC-C0FE272140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64718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ANSWER AND TAKE PARTICIPANTS TROUGH EACH POINT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2089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DF9B1-7034-730F-EDF5-6C5C5EC4EA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D1742-2207-83B4-EFDD-2C86D42407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F9406-C9FD-C243-0704-1E44606DD1B3}"/>
              </a:ext>
            </a:extLst>
          </p:cNvPr>
          <p:cNvSpPr>
            <a:spLocks noGrp="1"/>
          </p:cNvSpPr>
          <p:nvPr>
            <p:ph type="body" idx="1"/>
          </p:nvPr>
        </p:nvSpPr>
        <p:spPr/>
        <p:txBody>
          <a:bodyPr/>
          <a:lstStyle/>
          <a:p>
            <a:r>
              <a:rPr lang="en-US" dirty="0"/>
              <a:t>Thought it would be useful to run through a few examples to help to take that information supplied in.</a:t>
            </a:r>
          </a:p>
          <a:p>
            <a:endParaRPr lang="en-US" dirty="0"/>
          </a:p>
          <a:p>
            <a:r>
              <a:rPr lang="en-US" dirty="0"/>
              <a:t>READ THE SLIDE AND POSE SOME QUESTIONS TO ENCOURAGE FEEDBACK AND DISCUSSION</a:t>
            </a:r>
          </a:p>
          <a:p>
            <a:endParaRPr lang="en-US" dirty="0"/>
          </a:p>
          <a:p>
            <a:r>
              <a:rPr lang="en-US" dirty="0"/>
              <a:t>Interesting to see what you think</a:t>
            </a:r>
          </a:p>
          <a:p>
            <a:r>
              <a:rPr lang="en-US" dirty="0"/>
              <a:t>Who thinks the LPA can stop them building?  </a:t>
            </a:r>
          </a:p>
          <a:p>
            <a:r>
              <a:rPr lang="en-US" dirty="0"/>
              <a:t>Who thinks that this is beyond the power of an LPA?</a:t>
            </a:r>
          </a:p>
          <a:p>
            <a:r>
              <a:rPr lang="en-US" dirty="0"/>
              <a:t>What makes you think this?</a:t>
            </a:r>
          </a:p>
          <a:p>
            <a:r>
              <a:rPr lang="en-US" dirty="0"/>
              <a:t>What issues do you need to consider?</a:t>
            </a:r>
          </a:p>
        </p:txBody>
      </p:sp>
      <p:sp>
        <p:nvSpPr>
          <p:cNvPr id="4" name="Slide Number Placeholder 3">
            <a:extLst>
              <a:ext uri="{FF2B5EF4-FFF2-40B4-BE49-F238E27FC236}">
                <a16:creationId xmlns:a16="http://schemas.microsoft.com/office/drawing/2014/main" id="{22A5701E-DE6B-98B5-1503-5D38FD52AC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17662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ANSWER AND TAKE PARTICIPANTS TROUGH EACH POINT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643423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SECTION IS OPTIUONAL BUT STONGLY RECOMMENDED – INDVIDUAL LOCAL AUTHORITIES SHOULD PROVIDE SOME LOCAL CASE STUDIES THAT ARE SPECIFIC AND RELEVANT TO THEIR AREA</a:t>
            </a:r>
          </a:p>
          <a:p>
            <a:endParaRPr lang="en-US" b="1" dirty="0"/>
          </a:p>
          <a:p>
            <a:r>
              <a:rPr lang="en-US" b="1" dirty="0"/>
              <a:t>IT IS AN OPPORTUNITY FOR THE LOCAL ENFORCEMENT TEAM TO SHOW CASE THEIR WORK AND HOW THEY OPERATE</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1440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A6CCB-A948-5699-D8D3-6BC7768FB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EA08CC-9F21-4C9D-2314-15A5417E4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6FCA8A-B478-E035-6541-72B5C1F6BBA8}"/>
              </a:ext>
            </a:extLst>
          </p:cNvPr>
          <p:cNvSpPr>
            <a:spLocks noGrp="1"/>
          </p:cNvSpPr>
          <p:nvPr>
            <p:ph type="body" idx="1"/>
          </p:nvPr>
        </p:nvSpPr>
        <p:spPr>
          <a:xfrm>
            <a:off x="710248" y="4518203"/>
            <a:ext cx="5681980" cy="4399219"/>
          </a:xfrm>
        </p:spPr>
        <p:txBody>
          <a:bodyPr/>
          <a:lstStyle/>
          <a:p>
            <a:pPr marL="0" indent="0">
              <a:buFont typeface="Arial" panose="020B0604020202020204" pitchFamily="34" charset="0"/>
              <a:buNone/>
              <a:defRPr/>
            </a:pPr>
            <a:r>
              <a:rPr lang="en-GB" dirty="0">
                <a:solidFill>
                  <a:srgbClr val="000000"/>
                </a:solidFill>
              </a:rPr>
              <a:t>Overall, this session should provide you with a good understanding of the key background and principles involved in planning enforcement with a brief overview of the legislative framework lying behind planning enforcement.</a:t>
            </a:r>
          </a:p>
          <a:p>
            <a:pPr marL="0" indent="0">
              <a:buFont typeface="Arial" panose="020B0604020202020204" pitchFamily="34" charset="0"/>
              <a:buNone/>
              <a:defRPr/>
            </a:pPr>
            <a:endParaRPr lang="en-GB" dirty="0">
              <a:solidFill>
                <a:srgbClr val="000000"/>
              </a:solidFill>
            </a:endParaRPr>
          </a:p>
          <a:p>
            <a:pPr marL="190624" lvl="0" indent="-176679">
              <a:buFont typeface="Arial" panose="020B0604020202020204" pitchFamily="34" charset="0"/>
              <a:buChar char="•"/>
              <a:defRPr/>
            </a:pPr>
            <a:r>
              <a:rPr lang="en-GB" dirty="0">
                <a:solidFill>
                  <a:srgbClr val="000000"/>
                </a:solidFill>
              </a:rPr>
              <a:t>I will explain:</a:t>
            </a:r>
          </a:p>
          <a:p>
            <a:pPr marL="661768" lvl="1" indent="-176679">
              <a:buFont typeface="Arial" panose="020B0604020202020204" pitchFamily="34" charset="0"/>
              <a:buChar char="•"/>
              <a:defRPr/>
            </a:pPr>
            <a:r>
              <a:rPr lang="en-GB" dirty="0">
                <a:solidFill>
                  <a:srgbClr val="000000"/>
                </a:solidFill>
              </a:rPr>
              <a:t>What can be and cannot be investigated </a:t>
            </a:r>
          </a:p>
          <a:p>
            <a:pPr marL="661768" lvl="1" indent="-176679">
              <a:buFont typeface="Arial" panose="020B0604020202020204" pitchFamily="34" charset="0"/>
              <a:buChar char="•"/>
              <a:defRPr/>
            </a:pPr>
            <a:r>
              <a:rPr lang="en-GB" dirty="0">
                <a:solidFill>
                  <a:srgbClr val="000000"/>
                </a:solidFill>
              </a:rPr>
              <a:t>The role of the Local Enforcement Plan and how this will guide your Council’s response to alleged planning breaches.</a:t>
            </a:r>
          </a:p>
          <a:p>
            <a:pPr marL="661768" lvl="1" indent="-176679">
              <a:buFont typeface="Arial" panose="020B0604020202020204" pitchFamily="34" charset="0"/>
              <a:buChar char="•"/>
              <a:defRPr/>
            </a:pPr>
            <a:r>
              <a:rPr lang="en-GB" dirty="0">
                <a:solidFill>
                  <a:srgbClr val="000000"/>
                </a:solidFill>
              </a:rPr>
              <a:t>the various powers and actions available to the Council and when they are appropriate to be used</a:t>
            </a:r>
          </a:p>
          <a:p>
            <a:pPr marL="661768" lvl="1" indent="-176679">
              <a:buFont typeface="Arial" panose="020B0604020202020204" pitchFamily="34" charset="0"/>
              <a:buChar char="•"/>
              <a:defRPr/>
            </a:pPr>
            <a:r>
              <a:rPr lang="en-GB" dirty="0">
                <a:solidFill>
                  <a:srgbClr val="000000"/>
                </a:solidFill>
              </a:rPr>
              <a:t>Explain the processes involved </a:t>
            </a:r>
          </a:p>
          <a:p>
            <a:pPr marL="190624" lvl="0" indent="-176679">
              <a:buFont typeface="Arial" panose="020B0604020202020204" pitchFamily="34" charset="0"/>
              <a:buChar char="•"/>
              <a:defRPr/>
            </a:pPr>
            <a:endParaRPr lang="en-GB" dirty="0">
              <a:solidFill>
                <a:srgbClr val="000000"/>
              </a:solidFill>
            </a:endParaRPr>
          </a:p>
          <a:p>
            <a:pPr marL="190624" lvl="0" indent="-176679">
              <a:buFont typeface="Arial" panose="020B0604020202020204" pitchFamily="34" charset="0"/>
              <a:buChar char="•"/>
              <a:defRPr/>
            </a:pPr>
            <a:r>
              <a:rPr lang="en-GB" dirty="0">
                <a:solidFill>
                  <a:srgbClr val="000000"/>
                </a:solidFill>
              </a:rPr>
              <a:t>Your officers will then go through XXXXXX local case studies to illustrate the issues they raise and range of work locally [THIS IS OPTIONAL BUT RECOMMENDED]</a:t>
            </a:r>
          </a:p>
          <a:p>
            <a:pPr marL="190624" lvl="0" indent="-176679">
              <a:buFont typeface="Arial" panose="020B0604020202020204" pitchFamily="34" charset="0"/>
              <a:buChar char="•"/>
              <a:defRPr/>
            </a:pPr>
            <a:r>
              <a:rPr lang="en-GB" dirty="0">
                <a:solidFill>
                  <a:srgbClr val="000000"/>
                </a:solidFill>
              </a:rPr>
              <a:t>This will be followed by an overview of your role as a Cllr and a series of Top Tips PAS have developed </a:t>
            </a:r>
          </a:p>
          <a:p>
            <a:pPr marL="190624" lvl="0" indent="-176679">
              <a:buFont typeface="Arial" panose="020B0604020202020204" pitchFamily="34" charset="0"/>
              <a:buChar char="•"/>
              <a:defRPr/>
            </a:pPr>
            <a:r>
              <a:rPr lang="en-GB" dirty="0">
                <a:solidFill>
                  <a:srgbClr val="000000"/>
                </a:solidFill>
              </a:rPr>
              <a:t>And hopefully we should have time at the end to check whether you believe we have covered everything you expected and enter into follow up questions and discussion</a:t>
            </a:r>
          </a:p>
          <a:p>
            <a:pPr marL="647824" lvl="1" indent="-176679">
              <a:buFont typeface="Arial" panose="020B0604020202020204" pitchFamily="34" charset="0"/>
              <a:buChar char="•"/>
              <a:defRPr/>
            </a:pPr>
            <a:endParaRPr lang="en-GB" dirty="0">
              <a:solidFill>
                <a:srgbClr val="000000"/>
              </a:solidFill>
            </a:endParaRPr>
          </a:p>
          <a:p>
            <a:pPr marL="176679" indent="-176679">
              <a:buFont typeface="Arial" panose="020B0604020202020204" pitchFamily="34" charset="0"/>
              <a:buChar char="•"/>
              <a:defRPr/>
            </a:pPr>
            <a:r>
              <a:rPr lang="en-GB" dirty="0">
                <a:solidFill>
                  <a:srgbClr val="000000"/>
                </a:solidFill>
              </a:rPr>
              <a:t>Looking at 2 hours max – so finishing by XX PM / Any further issues or questions before we proceed? </a:t>
            </a:r>
            <a:endParaRPr lang="en-GB" dirty="0"/>
          </a:p>
        </p:txBody>
      </p:sp>
      <p:sp>
        <p:nvSpPr>
          <p:cNvPr id="4" name="Slide Number Placeholder 3">
            <a:extLst>
              <a:ext uri="{FF2B5EF4-FFF2-40B4-BE49-F238E27FC236}">
                <a16:creationId xmlns:a16="http://schemas.microsoft.com/office/drawing/2014/main" id="{918A6485-B976-9CDF-D087-90B07CA44D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97310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SLIDE IS OPTIONAL – IT CAN BE USED TO DETAIL THE NUMBER AND TYPE OF LOCAL ENFORCEMENT CASES BY CATEGORY</a:t>
            </a:r>
          </a:p>
          <a:p>
            <a:endParaRPr lang="en-US" dirty="0"/>
          </a:p>
          <a:p>
            <a:r>
              <a:rPr lang="en-US" dirty="0"/>
              <a:t>For your information, your officers have supplied the following case numbers by category to give you a feel of their workload over a 6 month period</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22892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DDCA1C-8C9C-4176-BE39-C1E4C7EE0601}" type="slidenum">
              <a:rPr lang="en-GB" smtClean="0"/>
              <a:t>51</a:t>
            </a:fld>
            <a:endParaRPr lang="en-GB"/>
          </a:p>
        </p:txBody>
      </p:sp>
    </p:spTree>
    <p:extLst>
      <p:ext uri="{BB962C8B-B14F-4D97-AF65-F5344CB8AC3E}">
        <p14:creationId xmlns:p14="http://schemas.microsoft.com/office/powerpoint/2010/main" val="31421961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have mentioned throughout the presentation, there is a need for the LPA to present a </a:t>
            </a:r>
            <a:r>
              <a:rPr lang="en-US" dirty="0" err="1"/>
              <a:t>co-ordinated</a:t>
            </a:r>
            <a:r>
              <a:rPr lang="en-US" dirty="0"/>
              <a:t> and professional service where officers are able to work collaboratively with </a:t>
            </a:r>
            <a:r>
              <a:rPr lang="en-US" dirty="0" err="1"/>
              <a:t>Councillors</a:t>
            </a:r>
            <a:r>
              <a:rPr lang="en-US" dirty="0"/>
              <a:t> and be trusted by the local community.  </a:t>
            </a:r>
            <a:r>
              <a:rPr lang="en-US"/>
              <a:t>Therefore, </a:t>
            </a:r>
            <a:r>
              <a:rPr lang="en-US" dirty="0"/>
              <a:t>your role as a </a:t>
            </a:r>
            <a:r>
              <a:rPr lang="en-US" dirty="0" err="1"/>
              <a:t>Councillor</a:t>
            </a:r>
            <a:r>
              <a:rPr lang="en-US" dirty="0"/>
              <a:t> is an important one, particularly where the service is handling a complex and/or controversial case within the community.</a:t>
            </a:r>
          </a:p>
          <a:p>
            <a:endParaRPr lang="en-US" dirty="0"/>
          </a:p>
          <a:p>
            <a:r>
              <a:rPr lang="en-US" dirty="0"/>
              <a:t>Firstly, and importantly, you are the ‘eyes and ears’ of your local areas and communities and can bring potential issues to the attention of the planning enforcement team.</a:t>
            </a:r>
          </a:p>
          <a:p>
            <a:endParaRPr lang="en-US" dirty="0"/>
          </a:p>
          <a:p>
            <a:r>
              <a:rPr lang="en-US" dirty="0"/>
              <a:t>Secondly, you have a community liaison role to act as a bridge between officers and the local community, to ensure there is effective and proper communication on the progress of cases to aid understanding and expectations.</a:t>
            </a:r>
          </a:p>
          <a:p>
            <a:endParaRPr lang="en-US" dirty="0"/>
          </a:p>
          <a:p>
            <a:r>
              <a:rPr lang="en-US" dirty="0"/>
              <a:t>Thirdly, the Council is responsible for setting budgets and allocating resources  and this will have implications for the ability of the service to not only handle the complaints coming in but also to consider whether the authority would wish to take a more pro-active role in dealing with common adverse issues within the district or locality</a:t>
            </a:r>
          </a:p>
          <a:p>
            <a:endParaRPr lang="en-US" dirty="0"/>
          </a:p>
          <a:p>
            <a:r>
              <a:rPr lang="en-US" dirty="0"/>
              <a:t>Fourthly, it is important for </a:t>
            </a:r>
            <a:r>
              <a:rPr lang="en-US" dirty="0" err="1"/>
              <a:t>Councillors</a:t>
            </a:r>
            <a:r>
              <a:rPr lang="en-US" dirty="0"/>
              <a:t> to have the ability to be able to keep up to date on the progress of key cases in their areas and to have an awareness of how the service is performing – and that includes reviews of cases and how they were handled</a:t>
            </a:r>
          </a:p>
          <a:p>
            <a:endParaRPr lang="en-US" dirty="0"/>
          </a:p>
          <a:p>
            <a:r>
              <a:rPr lang="en-US" dirty="0"/>
              <a:t>Fifthly, as with all the service, there should be support for the officers involved and importantly successes should be acknowledged and fed back to the community which will reinforce  trust in the service and the Council as a responsible and professional LPA</a:t>
            </a:r>
          </a:p>
          <a:p>
            <a:endParaRPr lang="en-US" dirty="0"/>
          </a:p>
          <a:p>
            <a:r>
              <a:rPr lang="en-US" dirty="0"/>
              <a:t>And, Lastly, as with the Planning Service as a whole, you are beholden to the </a:t>
            </a:r>
            <a:r>
              <a:rPr lang="en-US" dirty="0" err="1"/>
              <a:t>councillors</a:t>
            </a:r>
            <a:r>
              <a:rPr lang="en-US" dirty="0"/>
              <a:t> ‘code of conduct’ and particularly, issues relating to ‘pre-determination’ and ‘pre-disposition’ still apply.</a:t>
            </a:r>
            <a:endParaRPr lang="en-GB" dirty="0"/>
          </a:p>
        </p:txBody>
      </p:sp>
      <p:sp>
        <p:nvSpPr>
          <p:cNvPr id="4" name="Slide Number Placeholder 3"/>
          <p:cNvSpPr>
            <a:spLocks noGrp="1"/>
          </p:cNvSpPr>
          <p:nvPr>
            <p:ph type="sldNum" sz="quarter" idx="5"/>
          </p:nvPr>
        </p:nvSpPr>
        <p:spPr/>
        <p:txBody>
          <a:bodyPr/>
          <a:lstStyle/>
          <a:p>
            <a:fld id="{6CDDCA1C-8C9C-4176-BE39-C1E4C7EE0601}" type="slidenum">
              <a:rPr lang="en-GB" smtClean="0"/>
              <a:t>52</a:t>
            </a:fld>
            <a:endParaRPr lang="en-GB"/>
          </a:p>
        </p:txBody>
      </p:sp>
    </p:spTree>
    <p:extLst>
      <p:ext uri="{BB962C8B-B14F-4D97-AF65-F5344CB8AC3E}">
        <p14:creationId xmlns:p14="http://schemas.microsoft.com/office/powerpoint/2010/main" val="37170660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DDCA1C-8C9C-4176-BE39-C1E4C7EE0601}" type="slidenum">
              <a:rPr lang="en-GB" smtClean="0"/>
              <a:t>53</a:t>
            </a:fld>
            <a:endParaRPr lang="en-GB"/>
          </a:p>
        </p:txBody>
      </p:sp>
    </p:spTree>
    <p:extLst>
      <p:ext uri="{BB962C8B-B14F-4D97-AF65-F5344CB8AC3E}">
        <p14:creationId xmlns:p14="http://schemas.microsoft.com/office/powerpoint/2010/main" val="33480468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7E4B0-01AF-0931-61EA-4B7310FCC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686521-C928-E2AF-10B9-BEE764B201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455F9F-7853-238F-1FF3-10B35C5AC01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7D79095-219F-B368-686D-41CCC359B27E}"/>
              </a:ext>
            </a:extLst>
          </p:cNvPr>
          <p:cNvSpPr>
            <a:spLocks noGrp="1"/>
          </p:cNvSpPr>
          <p:nvPr>
            <p:ph type="sldNum" sz="quarter" idx="5"/>
          </p:nvPr>
        </p:nvSpPr>
        <p:spPr/>
        <p:txBody>
          <a:bodyPr/>
          <a:lstStyle/>
          <a:p>
            <a:fld id="{6CDDCA1C-8C9C-4176-BE39-C1E4C7EE0601}" type="slidenum">
              <a:rPr lang="en-GB" smtClean="0"/>
              <a:t>54</a:t>
            </a:fld>
            <a:endParaRPr lang="en-GB"/>
          </a:p>
        </p:txBody>
      </p:sp>
    </p:spTree>
    <p:extLst>
      <p:ext uri="{BB962C8B-B14F-4D97-AF65-F5344CB8AC3E}">
        <p14:creationId xmlns:p14="http://schemas.microsoft.com/office/powerpoint/2010/main" val="15975808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694238"/>
            <a:ext cx="5681980" cy="3696712"/>
          </a:xfrm>
        </p:spPr>
        <p:txBody>
          <a:bodyPr/>
          <a:lstStyle/>
          <a:p>
            <a:r>
              <a:rPr lang="en-US" dirty="0"/>
              <a:t>So, just to finish off –my quick resume of planning enforcement is </a:t>
            </a:r>
          </a:p>
          <a:p>
            <a:endParaRPr lang="en-US" dirty="0"/>
          </a:p>
          <a:p>
            <a:r>
              <a:rPr lang="en-US" dirty="0"/>
              <a:t>That it can be a simple process but on occasions… can take an extremely long time (sometimes years_ to resolve issues given appeals, court times, changed circumstances and having to start again </a:t>
            </a:r>
            <a:r>
              <a:rPr lang="en-US" dirty="0" err="1"/>
              <a:t>etc</a:t>
            </a:r>
            <a:endParaRPr lang="en-US" dirty="0"/>
          </a:p>
          <a:p>
            <a:endParaRPr lang="en-US" dirty="0"/>
          </a:p>
          <a:p>
            <a:r>
              <a:rPr lang="en-US" dirty="0"/>
              <a:t>And as part of that – ultimately, it is a formal legal process with high bars for evidence and process/procedure being carried out appropriately</a:t>
            </a:r>
          </a:p>
          <a:p>
            <a:endParaRPr lang="en-US" dirty="0"/>
          </a:p>
          <a:p>
            <a:r>
              <a:rPr lang="en-US" dirty="0"/>
              <a:t>And as part of that, your Enforcement officers need your support and understanding for them to carry out their business efficiently and effectively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76301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that covers the issues you either expected or needed.  I’ve checked against the issues you raised at the beginning of the session, and believe these have been covered </a:t>
            </a:r>
          </a:p>
          <a:p>
            <a:endParaRPr lang="en-US" dirty="0"/>
          </a:p>
          <a:p>
            <a:r>
              <a:rPr lang="en-US" dirty="0"/>
              <a:t>List ??</a:t>
            </a:r>
          </a:p>
          <a:p>
            <a:endParaRPr lang="en-US" dirty="0"/>
          </a:p>
          <a:p>
            <a:r>
              <a:rPr lang="en-US" dirty="0"/>
              <a:t>Are there any other matters which you would have expected to have included but appear not to have been covered?</a:t>
            </a:r>
          </a:p>
          <a:p>
            <a:endParaRPr lang="en-US" dirty="0"/>
          </a:p>
          <a:p>
            <a:r>
              <a:rPr lang="en-US" dirty="0"/>
              <a:t>If none, I am happy to open up for questions – noting that your officers are also here to respond to your questions as much as I am.</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68988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2387C8-FC91-4A3C-9634-2B17C6CC0AF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0707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DDCA1C-8C9C-4176-BE39-C1E4C7EE0601}" type="slidenum">
              <a:rPr lang="en-GB" smtClean="0"/>
              <a:t>58</a:t>
            </a:fld>
            <a:endParaRPr lang="en-GB"/>
          </a:p>
        </p:txBody>
      </p:sp>
    </p:spTree>
    <p:extLst>
      <p:ext uri="{BB962C8B-B14F-4D97-AF65-F5344CB8AC3E}">
        <p14:creationId xmlns:p14="http://schemas.microsoft.com/office/powerpoint/2010/main" val="1906103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DDCA1C-8C9C-4176-BE39-C1E4C7EE0601}" type="slidenum">
              <a:rPr lang="en-GB" smtClean="0"/>
              <a:t>59</a:t>
            </a:fld>
            <a:endParaRPr lang="en-GB"/>
          </a:p>
        </p:txBody>
      </p:sp>
    </p:spTree>
    <p:extLst>
      <p:ext uri="{BB962C8B-B14F-4D97-AF65-F5344CB8AC3E}">
        <p14:creationId xmlns:p14="http://schemas.microsoft.com/office/powerpoint/2010/main" val="749730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DDCA1C-8C9C-4176-BE39-C1E4C7EE0601}" type="slidenum">
              <a:rPr lang="en-GB" smtClean="0"/>
              <a:t>6</a:t>
            </a:fld>
            <a:endParaRPr lang="en-GB"/>
          </a:p>
        </p:txBody>
      </p:sp>
    </p:spTree>
    <p:extLst>
      <p:ext uri="{BB962C8B-B14F-4D97-AF65-F5344CB8AC3E}">
        <p14:creationId xmlns:p14="http://schemas.microsoft.com/office/powerpoint/2010/main" val="13906292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4738246"/>
          </a:xfrm>
        </p:spPr>
        <p:txBody>
          <a:bodyPr/>
          <a:lstStyle/>
          <a:p>
            <a:r>
              <a:rPr lang="en-US" b="1" dirty="0"/>
              <a:t>I will now go through a long list of the various Notices that your Enforcement Team have available to them:</a:t>
            </a:r>
          </a:p>
          <a:p>
            <a:endParaRPr lang="en-US" b="1" dirty="0"/>
          </a:p>
          <a:p>
            <a:r>
              <a:rPr lang="en-US" b="1" dirty="0"/>
              <a:t>Planning Contravention Notices (PCN’s)</a:t>
            </a:r>
          </a:p>
          <a:p>
            <a:pPr marL="647824" lvl="1" indent="-176679">
              <a:buFont typeface="Arial" panose="020B0604020202020204" pitchFamily="34" charset="0"/>
              <a:buChar char="•"/>
            </a:pPr>
            <a:r>
              <a:rPr lang="en-US" dirty="0"/>
              <a:t>Are used where there is suspected to be a breach of planning control – used for information gathering – very commonly used by LPAs</a:t>
            </a:r>
          </a:p>
          <a:p>
            <a:pPr marL="647824" lvl="1" indent="-176679">
              <a:buFont typeface="Arial" panose="020B0604020202020204" pitchFamily="34" charset="0"/>
              <a:buChar char="•"/>
            </a:pPr>
            <a:r>
              <a:rPr lang="en-US" dirty="0"/>
              <a:t>Where the recipient has 21 days to respond to the questions to establish what development has taken place and what if any, breach has taken place e.g. checking permitted development rights </a:t>
            </a:r>
            <a:r>
              <a:rPr lang="en-US" dirty="0" err="1"/>
              <a:t>etc</a:t>
            </a:r>
            <a:endParaRPr lang="en-US" dirty="0"/>
          </a:p>
          <a:p>
            <a:pPr marL="647824" lvl="1" indent="-176679">
              <a:buFont typeface="Arial" panose="020B0604020202020204" pitchFamily="34" charset="0"/>
              <a:buChar char="•"/>
            </a:pPr>
            <a:r>
              <a:rPr lang="en-US" dirty="0"/>
              <a:t>And its a Criminal offence to provide false information (fines </a:t>
            </a:r>
            <a:r>
              <a:rPr lang="en-US" dirty="0" err="1"/>
              <a:t>upto</a:t>
            </a:r>
            <a:r>
              <a:rPr lang="en-US" dirty="0"/>
              <a:t> £1,000)</a:t>
            </a:r>
          </a:p>
          <a:p>
            <a:r>
              <a:rPr lang="en-US" b="1" dirty="0"/>
              <a:t>Enforcement Notices</a:t>
            </a:r>
          </a:p>
          <a:p>
            <a:pPr marL="647824" lvl="1" indent="-176679">
              <a:buFont typeface="Arial" panose="020B0604020202020204" pitchFamily="34" charset="0"/>
              <a:buChar char="•"/>
            </a:pPr>
            <a:r>
              <a:rPr lang="en-US" dirty="0"/>
              <a:t>Are used to require the cessation of unauthorized use or removal of unauthorized structures</a:t>
            </a:r>
          </a:p>
          <a:p>
            <a:pPr marL="647824" lvl="1" indent="-176679">
              <a:buFont typeface="Arial" panose="020B0604020202020204" pitchFamily="34" charset="0"/>
              <a:buChar char="•"/>
            </a:pPr>
            <a:r>
              <a:rPr lang="en-US" dirty="0"/>
              <a:t>There is a Right to Appeal – and once at appeal time frames are frozen until appeal decision received</a:t>
            </a:r>
          </a:p>
          <a:p>
            <a:r>
              <a:rPr lang="en-US" b="1" dirty="0"/>
              <a:t>Breach of Condition Notices</a:t>
            </a:r>
          </a:p>
          <a:p>
            <a:pPr lvl="1"/>
            <a:r>
              <a:rPr lang="en-US" dirty="0"/>
              <a:t>Issued when the conditions of a planning permission are not met</a:t>
            </a:r>
          </a:p>
          <a:p>
            <a:pPr lvl="1"/>
            <a:r>
              <a:rPr lang="en-US" dirty="0"/>
              <a:t>There is no right to appeal because the issues would have been dealt with through the determination of the planning application and the rights of appeal at that stage</a:t>
            </a:r>
          </a:p>
          <a:p>
            <a:pPr lvl="1"/>
            <a:r>
              <a:rPr lang="en-US" dirty="0"/>
              <a:t>Although non compliance with the notice would revert to LPA taking prosecution action where necessary and then potentially referred through to the courts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05063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3"/>
            <a:ext cx="5681980" cy="4708908"/>
          </a:xfrm>
        </p:spPr>
        <p:txBody>
          <a:bodyPr/>
          <a:lstStyle/>
          <a:p>
            <a:r>
              <a:rPr lang="en-US" b="1" dirty="0"/>
              <a:t>Stop Notices</a:t>
            </a:r>
          </a:p>
          <a:p>
            <a:pPr marL="647824" lvl="1" indent="-176679">
              <a:buFont typeface="Arial" panose="020B0604020202020204" pitchFamily="34" charset="0"/>
              <a:buChar char="•"/>
            </a:pPr>
            <a:r>
              <a:rPr lang="en-US" dirty="0"/>
              <a:t>Can be used to stop operations that are causing significant harm or are </a:t>
            </a:r>
            <a:r>
              <a:rPr lang="en-US" dirty="0" err="1"/>
              <a:t>unneighbourly</a:t>
            </a:r>
            <a:r>
              <a:rPr lang="en-US" dirty="0"/>
              <a:t> (but cannot be used to prohibit the use of a building as a dwelling house)</a:t>
            </a:r>
          </a:p>
          <a:p>
            <a:pPr marL="647824" lvl="1" indent="-176679">
              <a:buFont typeface="Arial" panose="020B0604020202020204" pitchFamily="34" charset="0"/>
              <a:buChar char="•"/>
            </a:pPr>
            <a:r>
              <a:rPr lang="en-US" dirty="0"/>
              <a:t>Only should be used where there would be significant risk to public safety or to the environment</a:t>
            </a:r>
          </a:p>
          <a:p>
            <a:pPr marL="647824" lvl="1" indent="-176679">
              <a:buFont typeface="Arial" panose="020B0604020202020204" pitchFamily="34" charset="0"/>
              <a:buChar char="•"/>
            </a:pPr>
            <a:r>
              <a:rPr lang="en-US" dirty="0"/>
              <a:t>Need to be served in tandem with an enforcement notice</a:t>
            </a:r>
          </a:p>
          <a:p>
            <a:pPr marL="647824" lvl="1" indent="-176679">
              <a:buFont typeface="Arial" panose="020B0604020202020204" pitchFamily="34" charset="0"/>
              <a:buChar char="•"/>
            </a:pPr>
            <a:r>
              <a:rPr lang="en-US" dirty="0"/>
              <a:t>Compliance periods (have to be reasonable) within specified time frames (usually between 3 and 28 days)</a:t>
            </a:r>
          </a:p>
          <a:p>
            <a:pPr marL="647824" lvl="1" indent="-176679">
              <a:buFont typeface="Arial" panose="020B0604020202020204" pitchFamily="34" charset="0"/>
              <a:buChar char="•"/>
            </a:pPr>
            <a:r>
              <a:rPr lang="en-US" dirty="0"/>
              <a:t>If EN is quashed at appeal – the LPA could be subject to compensation costs</a:t>
            </a:r>
          </a:p>
          <a:p>
            <a:r>
              <a:rPr lang="en-US" b="1" dirty="0"/>
              <a:t>Temporary Stop Notice</a:t>
            </a:r>
          </a:p>
          <a:p>
            <a:pPr marL="647824" lvl="1" indent="-176679" fontAlgn="base">
              <a:buFont typeface="Arial" panose="020B0604020202020204" pitchFamily="34" charset="0"/>
              <a:buChar char="•"/>
            </a:pPr>
            <a:r>
              <a:rPr lang="en-US" dirty="0"/>
              <a:t>To stop operations or land use that contravenes planning regulations.</a:t>
            </a:r>
          </a:p>
          <a:p>
            <a:pPr marL="647824" lvl="1" indent="-176679" fontAlgn="base">
              <a:buFont typeface="Arial" panose="020B0604020202020204" pitchFamily="34" charset="0"/>
              <a:buChar char="•"/>
            </a:pPr>
            <a:r>
              <a:rPr lang="en-US" dirty="0"/>
              <a:t>Failure to comply with a temporary stop notice is a criminal offense.</a:t>
            </a:r>
          </a:p>
          <a:p>
            <a:pPr marL="647824" lvl="1" indent="-176679" fontAlgn="base">
              <a:buFont typeface="Arial" panose="020B0604020202020204" pitchFamily="34" charset="0"/>
              <a:buChar char="•"/>
            </a:pPr>
            <a:r>
              <a:rPr lang="en-US" dirty="0"/>
              <a:t>The notice is typically valid for a maximum of 56 days and should be followed up with the serving of a planning enforcement notice within the 56 day period</a:t>
            </a:r>
          </a:p>
          <a:p>
            <a:pPr lvl="0"/>
            <a:r>
              <a:rPr lang="en-US" b="1" dirty="0"/>
              <a:t>Planning Enforcement Orders</a:t>
            </a:r>
          </a:p>
          <a:p>
            <a:pPr marL="647824" lvl="1" indent="-176679" defTabSz="942289">
              <a:buFont typeface="Arial" panose="020B0604020202020204" pitchFamily="34" charset="0"/>
              <a:buChar char="•"/>
              <a:defRPr/>
            </a:pPr>
            <a:r>
              <a:rPr lang="en-US" dirty="0"/>
              <a:t>Are used to handle cases of concealment and basically removes any immunity from enforcement action </a:t>
            </a:r>
          </a:p>
          <a:p>
            <a:pPr marL="647824" lvl="1" indent="-176679" defTabSz="942289">
              <a:buFont typeface="Arial" panose="020B0604020202020204" pitchFamily="34" charset="0"/>
              <a:buChar char="•"/>
              <a:defRPr/>
            </a:pPr>
            <a:r>
              <a:rPr lang="en-US" dirty="0"/>
              <a:t>Cases can often involve very high profile cases with much press intertest – but not that common </a:t>
            </a:r>
          </a:p>
          <a:p>
            <a:pPr marL="647824" lvl="1" indent="-176679" defTabSz="942289">
              <a:buFont typeface="Arial" panose="020B0604020202020204" pitchFamily="34" charset="0"/>
              <a:buChar char="•"/>
              <a:defRPr/>
            </a:pPr>
            <a:r>
              <a:rPr lang="en-US" dirty="0"/>
              <a:t>The Notice needs to be served within 6 months of the LPA being made aware of the concealment</a:t>
            </a:r>
          </a:p>
          <a:p>
            <a:pPr lvl="1" fontAlgn="base"/>
            <a:endParaRPr lang="en-US" sz="20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45126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Listed Building Enforcement Notices</a:t>
            </a:r>
          </a:p>
          <a:p>
            <a:pPr marL="647824" lvl="1" indent="-176679" fontAlgn="base">
              <a:buFont typeface="Arial" panose="020B0604020202020204" pitchFamily="34" charset="0"/>
              <a:buChar char="•"/>
            </a:pPr>
            <a:r>
              <a:rPr lang="en-US" dirty="0"/>
              <a:t>Are used to address unauthorized alterations to listed buildings.</a:t>
            </a:r>
          </a:p>
          <a:p>
            <a:pPr marL="647824" lvl="1" indent="-176679" fontAlgn="base">
              <a:buFont typeface="Arial" panose="020B0604020202020204" pitchFamily="34" charset="0"/>
              <a:buChar char="•"/>
            </a:pPr>
            <a:r>
              <a:rPr lang="en-US" dirty="0"/>
              <a:t>The notice specifies the required actions to restore the building or mitigate unauthorized changes.</a:t>
            </a:r>
          </a:p>
          <a:p>
            <a:pPr marL="647824" lvl="1" indent="-176679" fontAlgn="base">
              <a:buFont typeface="Arial" panose="020B0604020202020204" pitchFamily="34" charset="0"/>
              <a:buChar char="•"/>
            </a:pPr>
            <a:r>
              <a:rPr lang="en-US" dirty="0"/>
              <a:t>Unlike general planning breaches unauthorized works never become immune from enforcement action.</a:t>
            </a:r>
          </a:p>
          <a:p>
            <a:pPr marL="647824" lvl="1" indent="-176679" fontAlgn="base">
              <a:buFont typeface="Arial" panose="020B0604020202020204" pitchFamily="34" charset="0"/>
              <a:buChar char="•"/>
            </a:pPr>
            <a:r>
              <a:rPr lang="en-US" dirty="0"/>
              <a:t>Can be appealed</a:t>
            </a:r>
          </a:p>
          <a:p>
            <a:pPr lvl="1" fontAlgn="base"/>
            <a:endParaRPr lang="en-US" dirty="0"/>
          </a:p>
          <a:p>
            <a:r>
              <a:rPr lang="en-US" b="1" dirty="0"/>
              <a:t>Urgent Works and Repairs</a:t>
            </a:r>
          </a:p>
          <a:p>
            <a:pPr marL="647824" lvl="1" indent="-176679">
              <a:buFont typeface="Arial" panose="020B0604020202020204" pitchFamily="34" charset="0"/>
              <a:buChar char="•"/>
            </a:pPr>
            <a:r>
              <a:rPr lang="en-US" dirty="0"/>
              <a:t>Are used to ensure the preservation of listed buildings at risk of decay or damage.</a:t>
            </a:r>
            <a:r>
              <a:rPr lang="en-US" dirty="0">
                <a:latin typeface="DDG_ProximaNova"/>
              </a:rPr>
              <a:t> </a:t>
            </a:r>
          </a:p>
          <a:p>
            <a:pPr marL="647824" lvl="1" indent="-176679">
              <a:buFont typeface="Arial" panose="020B0604020202020204" pitchFamily="34" charset="0"/>
              <a:buChar char="•"/>
            </a:pPr>
            <a:r>
              <a:rPr lang="en-US" dirty="0">
                <a:latin typeface="DDG_ProximaNova"/>
              </a:rPr>
              <a:t>Notices should seek the minimum to make building weather-tight, safe from collapse, and preventing vandalism – cannot ask for full restoration!</a:t>
            </a:r>
          </a:p>
          <a:p>
            <a:pPr marL="647824" lvl="1" indent="-176679">
              <a:buFont typeface="Arial" panose="020B0604020202020204" pitchFamily="34" charset="0"/>
              <a:buChar char="•"/>
            </a:pPr>
            <a:r>
              <a:rPr lang="en-US" dirty="0">
                <a:latin typeface="DDG_ProximaNova"/>
              </a:rPr>
              <a:t>Can only be applied to </a:t>
            </a:r>
            <a:r>
              <a:rPr lang="en-US" b="1" dirty="0">
                <a:latin typeface="DDG_ProximaNova"/>
              </a:rPr>
              <a:t>unoccupied</a:t>
            </a:r>
            <a:r>
              <a:rPr lang="en-US" dirty="0">
                <a:latin typeface="DDG_ProximaNova"/>
              </a:rPr>
              <a:t> buildings or parts of buildings.</a:t>
            </a:r>
          </a:p>
          <a:p>
            <a:pPr marL="647824" lvl="1" indent="-176679">
              <a:buFont typeface="Arial" panose="020B0604020202020204" pitchFamily="34" charset="0"/>
              <a:buChar char="•"/>
            </a:pPr>
            <a:r>
              <a:rPr lang="en-US" dirty="0"/>
              <a:t>After the completion of urgent works, the local authority may recover costs from the building owner. </a:t>
            </a:r>
          </a:p>
          <a:p>
            <a:pPr marL="647824" lvl="1" indent="-176679">
              <a:buFont typeface="Arial" panose="020B0604020202020204" pitchFamily="34" charset="0"/>
              <a:buChar char="•"/>
            </a:pPr>
            <a:r>
              <a:rPr lang="en-US" dirty="0"/>
              <a:t>The owner has 28 days to appeal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8988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Enforcement Warning Notices</a:t>
            </a:r>
          </a:p>
          <a:p>
            <a:pPr marL="647824" lvl="1" indent="-176679" fontAlgn="base">
              <a:buFont typeface="Arial" panose="020B0604020202020204" pitchFamily="34" charset="0"/>
              <a:buChar char="•"/>
            </a:pPr>
            <a:r>
              <a:rPr lang="en-US" dirty="0"/>
              <a:t>Used when a violation is not severe enough to warrant immediate enforcement action.</a:t>
            </a:r>
          </a:p>
          <a:p>
            <a:pPr marL="647824" lvl="1" indent="-176679" fontAlgn="base">
              <a:buFont typeface="Arial" panose="020B0604020202020204" pitchFamily="34" charset="0"/>
              <a:buChar char="•"/>
            </a:pPr>
            <a:r>
              <a:rPr lang="en-US" dirty="0"/>
              <a:t>Often aims to </a:t>
            </a:r>
            <a:r>
              <a:rPr lang="en-US" dirty="0" err="1"/>
              <a:t>regularise</a:t>
            </a:r>
            <a:r>
              <a:rPr lang="en-US" dirty="0"/>
              <a:t> minor breaches by inviting the transgressor to apply for planning permission.</a:t>
            </a:r>
          </a:p>
          <a:p>
            <a:pPr marL="647824" lvl="1" indent="-176679" fontAlgn="base">
              <a:buFont typeface="Arial" panose="020B0604020202020204" pitchFamily="34" charset="0"/>
              <a:buChar char="•"/>
            </a:pPr>
            <a:r>
              <a:rPr lang="en-US" dirty="0"/>
              <a:t>They serve as a preliminary step before issuing formal enforcement notices, allowing for negotiation and compliance.</a:t>
            </a:r>
          </a:p>
          <a:p>
            <a:r>
              <a:rPr lang="en-US" b="1" dirty="0"/>
              <a:t>S215 Notices</a:t>
            </a:r>
          </a:p>
          <a:p>
            <a:pPr marL="647824" lvl="1" indent="-176679">
              <a:buFont typeface="Arial" panose="020B0604020202020204" pitchFamily="34" charset="0"/>
              <a:buChar char="•"/>
            </a:pPr>
            <a:r>
              <a:rPr lang="en-US" dirty="0"/>
              <a:t>Are used to address properties that are in a state of disrepair or neglect and as a consequence give rise to wider amenity issues in the area.</a:t>
            </a:r>
          </a:p>
          <a:p>
            <a:pPr marL="647824" lvl="1" indent="-176679">
              <a:buFont typeface="Arial" panose="020B0604020202020204" pitchFamily="34" charset="0"/>
              <a:buChar char="•"/>
            </a:pPr>
            <a:r>
              <a:rPr lang="en-US" dirty="0"/>
              <a:t>Failure to comply can result in significant consequences, including fines and potential legal action.</a:t>
            </a:r>
          </a:p>
          <a:p>
            <a:pPr marL="647824" lvl="1" indent="-176679">
              <a:buFont typeface="Arial" panose="020B0604020202020204" pitchFamily="34" charset="0"/>
              <a:buChar char="•"/>
            </a:pPr>
            <a:r>
              <a:rPr lang="en-US" dirty="0"/>
              <a:t>Such cases can often involve residents who are elderly or suffering ill health and often not able to adequately maintain their property or garden areas – and often require sensitive handling involving social services and the police where necessary</a:t>
            </a:r>
          </a:p>
          <a:p>
            <a:pPr lvl="1" fontAlgn="base"/>
            <a:endParaRPr lang="en-US" sz="3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06921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248" y="4518202"/>
            <a:ext cx="5681980" cy="4620892"/>
          </a:xfrm>
        </p:spPr>
        <p:txBody>
          <a:bodyPr/>
          <a:lstStyle/>
          <a:p>
            <a:r>
              <a:rPr lang="en-US" dirty="0">
                <a:solidFill>
                  <a:srgbClr val="FF0000"/>
                </a:solidFill>
              </a:rPr>
              <a:t>OPTIONAL SLIDE _ SUBJECT TO WHETHER IT IS A MAJOR ISSUE IN THE DISTRICT</a:t>
            </a:r>
          </a:p>
          <a:p>
            <a:endParaRPr lang="en-US" dirty="0"/>
          </a:p>
          <a:p>
            <a:r>
              <a:rPr lang="en-US" dirty="0"/>
              <a:t>I understand that unauthorized Gypsy and </a:t>
            </a:r>
            <a:r>
              <a:rPr lang="en-US" dirty="0" err="1"/>
              <a:t>Traveller</a:t>
            </a:r>
            <a:r>
              <a:rPr lang="en-US" dirty="0"/>
              <a:t> development is of concern in the District</a:t>
            </a:r>
          </a:p>
          <a:p>
            <a:endParaRPr lang="en-US" dirty="0"/>
          </a:p>
          <a:p>
            <a:r>
              <a:rPr lang="en-US" dirty="0"/>
              <a:t>It is important to distinguish between those cases where the gypsies do not own/have permission to occupy land – in effect trespassing – and these should be dealt with through eviction powers of landowners (including local authorities) and the Police</a:t>
            </a:r>
          </a:p>
          <a:p>
            <a:endParaRPr lang="en-US" dirty="0"/>
          </a:p>
          <a:p>
            <a:r>
              <a:rPr lang="en-US" dirty="0"/>
              <a:t>Where they do own or have permission and they involve a breach of planning there are several options for taking action depending on the circumstances – which I will refer to</a:t>
            </a:r>
          </a:p>
          <a:p>
            <a:endParaRPr lang="en-US" dirty="0"/>
          </a:p>
          <a:p>
            <a:r>
              <a:rPr lang="en-US" dirty="0"/>
              <a:t>However, it is important to ensure that the LPA have the appropriate planning policies in place including the provision of sufficient land to meet gypsy and </a:t>
            </a:r>
            <a:r>
              <a:rPr lang="en-US" dirty="0" err="1"/>
              <a:t>traveller</a:t>
            </a:r>
            <a:r>
              <a:rPr lang="en-US" dirty="0"/>
              <a:t> needs within the district and that the Council, in conjunction and agreement with other public bodies including County Council and the Police on their approach to handling such cases given the human rights and social services implications involved</a:t>
            </a:r>
          </a:p>
          <a:p>
            <a:endParaRPr lang="en-US" dirty="0"/>
          </a:p>
          <a:p>
            <a:r>
              <a:rPr lang="en-US" dirty="0"/>
              <a:t>In most cases it is expected that given the </a:t>
            </a:r>
            <a:r>
              <a:rPr lang="en-US" dirty="0" err="1"/>
              <a:t>sensitivies</a:t>
            </a:r>
            <a:r>
              <a:rPr lang="en-US" dirty="0"/>
              <a:t> for handling such cases, resolution can be secured without necessarily taking action although this may involve the land being used for a short time scale until resolution occurs (and in some cases where the gypsies only intend to occupy the land temporarily).</a:t>
            </a:r>
          </a:p>
          <a:p>
            <a:r>
              <a:rPr lang="en-US" dirty="0"/>
              <a:t>PTO</a:t>
            </a:r>
          </a:p>
          <a:p>
            <a:endParaRPr lang="en-US" dirty="0"/>
          </a:p>
          <a:p>
            <a:endParaRPr lang="en-US" dirty="0"/>
          </a:p>
          <a:p>
            <a:r>
              <a:rPr lang="en-US" dirty="0"/>
              <a:t>Taking these key matters into account, the LPA has several powers available to take action:</a:t>
            </a:r>
          </a:p>
          <a:p>
            <a:pPr marL="176679" indent="-176679">
              <a:buFont typeface="Arial" panose="020B0604020202020204" pitchFamily="34" charset="0"/>
              <a:buChar char="•"/>
            </a:pPr>
            <a:r>
              <a:rPr lang="en-US" dirty="0"/>
              <a:t>Enforcement Notices</a:t>
            </a:r>
          </a:p>
          <a:p>
            <a:pPr marL="647824" lvl="1" indent="-176679">
              <a:buFont typeface="Arial" panose="020B0604020202020204" pitchFamily="34" charset="0"/>
              <a:buChar char="•"/>
            </a:pPr>
            <a:r>
              <a:rPr lang="en-US" dirty="0"/>
              <a:t>Cannot be pre-emptive – only served once incursion has occurred</a:t>
            </a:r>
          </a:p>
          <a:p>
            <a:pPr marL="647824" lvl="1" indent="-176679">
              <a:buFont typeface="Arial" panose="020B0604020202020204" pitchFamily="34" charset="0"/>
              <a:buChar char="•"/>
            </a:pPr>
            <a:r>
              <a:rPr lang="en-US" dirty="0"/>
              <a:t>Normally 28 days to comply with the notice from date of serving Enforcement notice</a:t>
            </a:r>
          </a:p>
          <a:p>
            <a:pPr marL="647824" lvl="1" indent="-176679">
              <a:buFont typeface="Arial" panose="020B0604020202020204" pitchFamily="34" charset="0"/>
              <a:buChar char="•"/>
            </a:pPr>
            <a:r>
              <a:rPr lang="en-US" dirty="0"/>
              <a:t>Potentially subject to appeal – noting the clock stops on the EN once appeal submitted</a:t>
            </a:r>
          </a:p>
          <a:p>
            <a:pPr marL="647824" lvl="1" indent="-176679">
              <a:buFont typeface="Arial" panose="020B0604020202020204" pitchFamily="34" charset="0"/>
              <a:buChar char="•"/>
            </a:pPr>
            <a:r>
              <a:rPr lang="en-US" dirty="0"/>
              <a:t>Human rights (HR) are a matter the courts take into account</a:t>
            </a:r>
          </a:p>
          <a:p>
            <a:pPr marL="176679" indent="-176679">
              <a:buFont typeface="Arial" panose="020B0604020202020204" pitchFamily="34" charset="0"/>
              <a:buChar char="•"/>
            </a:pPr>
            <a:r>
              <a:rPr lang="en-US" dirty="0"/>
              <a:t>Stop Notice</a:t>
            </a:r>
          </a:p>
          <a:p>
            <a:pPr marL="647824" lvl="1" indent="-176679">
              <a:buFont typeface="Arial" panose="020B0604020202020204" pitchFamily="34" charset="0"/>
              <a:buChar char="•"/>
            </a:pPr>
            <a:r>
              <a:rPr lang="en-US" dirty="0"/>
              <a:t>Again cannot be pre-emptive – but can stop additional pitches once a site has been accessed</a:t>
            </a:r>
          </a:p>
          <a:p>
            <a:pPr marL="647824" lvl="1" indent="-176679">
              <a:buFont typeface="Arial" panose="020B0604020202020204" pitchFamily="34" charset="0"/>
              <a:buChar char="•"/>
            </a:pPr>
            <a:r>
              <a:rPr lang="en-US" dirty="0"/>
              <a:t>Only served in conjunction with EN</a:t>
            </a:r>
          </a:p>
          <a:p>
            <a:pPr marL="647824" lvl="1" indent="-176679">
              <a:buFont typeface="Arial" panose="020B0604020202020204" pitchFamily="34" charset="0"/>
              <a:buChar char="•"/>
            </a:pPr>
            <a:r>
              <a:rPr lang="en-US" dirty="0"/>
              <a:t>Right of appeal – and could pose compensation if Council acted inappropriately</a:t>
            </a:r>
          </a:p>
          <a:p>
            <a:pPr marL="647824" lvl="1" indent="-176679">
              <a:buFont typeface="Arial" panose="020B0604020202020204" pitchFamily="34" charset="0"/>
              <a:buChar char="•"/>
            </a:pPr>
            <a:r>
              <a:rPr lang="en-US" dirty="0"/>
              <a:t>Human rights are taken into account - </a:t>
            </a:r>
          </a:p>
          <a:p>
            <a:pPr marL="176679" indent="-176679">
              <a:buFont typeface="Arial" panose="020B0604020202020204" pitchFamily="34" charset="0"/>
              <a:buChar char="•"/>
            </a:pPr>
            <a:r>
              <a:rPr lang="en-US" dirty="0"/>
              <a:t>Temporary Stop Notice</a:t>
            </a:r>
          </a:p>
          <a:p>
            <a:pPr marL="647824" lvl="1" indent="-176679">
              <a:buFont typeface="Arial" panose="020B0604020202020204" pitchFamily="34" charset="0"/>
              <a:buChar char="•"/>
            </a:pPr>
            <a:r>
              <a:rPr lang="en-US" dirty="0"/>
              <a:t>Prevents any further incursion for </a:t>
            </a:r>
            <a:r>
              <a:rPr lang="en-US" dirty="0" err="1"/>
              <a:t>upto</a:t>
            </a:r>
            <a:r>
              <a:rPr lang="en-US" dirty="0"/>
              <a:t> 56 days within which the Council would be expected to serve an Enforcement Notice– no EN is needed</a:t>
            </a:r>
          </a:p>
          <a:p>
            <a:pPr marL="647824" lvl="1" indent="-176679">
              <a:buFont typeface="Arial" panose="020B0604020202020204" pitchFamily="34" charset="0"/>
              <a:buChar char="•"/>
            </a:pPr>
            <a:r>
              <a:rPr lang="en-US" dirty="0"/>
              <a:t>Prevents further unauthorized development </a:t>
            </a:r>
          </a:p>
          <a:p>
            <a:pPr marL="647824" lvl="1" indent="-176679">
              <a:buFont typeface="Arial" panose="020B0604020202020204" pitchFamily="34" charset="0"/>
              <a:buChar char="•"/>
            </a:pPr>
            <a:r>
              <a:rPr lang="en-US" dirty="0"/>
              <a:t>Some Councils have special ‘out of hours’  (noting that bank holidays can be particularly vulnerable periods for such incursions) out of hours  procedures and access to lawyers to draft and serve such notices – although this can be costly service for the Council and may not reap the benefits that many would expect given that significant impact would have already occurred</a:t>
            </a:r>
          </a:p>
          <a:p>
            <a:pPr marL="176679" indent="-176679">
              <a:buFont typeface="Arial" panose="020B0604020202020204" pitchFamily="34" charset="0"/>
              <a:buChar char="•"/>
            </a:pPr>
            <a:r>
              <a:rPr lang="en-US" dirty="0"/>
              <a:t>Pre-emptive injunction</a:t>
            </a:r>
          </a:p>
          <a:p>
            <a:pPr marL="647824" lvl="1" indent="-176679">
              <a:buFont typeface="Arial" panose="020B0604020202020204" pitchFamily="34" charset="0"/>
              <a:buChar char="•"/>
            </a:pPr>
            <a:r>
              <a:rPr lang="en-US" dirty="0"/>
              <a:t>Where action is taken against a named individual or clearly apply to an unknown named individual with evident risk of incursion likely to take place - </a:t>
            </a:r>
          </a:p>
          <a:p>
            <a:pPr marL="647824" lvl="1" indent="-176679">
              <a:buFont typeface="Arial" panose="020B0604020202020204" pitchFamily="34" charset="0"/>
              <a:buChar char="•"/>
            </a:pPr>
            <a:r>
              <a:rPr lang="en-US" dirty="0"/>
              <a:t>No HR issues involved</a:t>
            </a:r>
          </a:p>
          <a:p>
            <a:pPr marL="176679" indent="-176679">
              <a:buFont typeface="Arial" panose="020B0604020202020204" pitchFamily="34" charset="0"/>
              <a:buChar char="•"/>
            </a:pPr>
            <a:r>
              <a:rPr lang="en-US" dirty="0"/>
              <a:t>Eviction Injunction</a:t>
            </a:r>
          </a:p>
          <a:p>
            <a:pPr marL="647824" lvl="1" indent="-176679">
              <a:buFont typeface="Arial" panose="020B0604020202020204" pitchFamily="34" charset="0"/>
              <a:buChar char="•"/>
            </a:pPr>
            <a:r>
              <a:rPr lang="en-US" dirty="0"/>
              <a:t>Need assurance of contempt </a:t>
            </a:r>
          </a:p>
          <a:p>
            <a:pPr marL="647824" lvl="1" indent="-176679">
              <a:buFont typeface="Arial" panose="020B0604020202020204" pitchFamily="34" charset="0"/>
              <a:buChar char="•"/>
            </a:pPr>
            <a:r>
              <a:rPr lang="en-US" dirty="0"/>
              <a:t>Involve HR issues and would be used in the balancing of the acceptance of the injunction use</a:t>
            </a:r>
          </a:p>
          <a:p>
            <a:pPr marL="647824" lvl="1" indent="-176679">
              <a:buFont typeface="Arial" panose="020B0604020202020204" pitchFamily="34" charset="0"/>
              <a:buChar char="•"/>
            </a:pPr>
            <a:r>
              <a:rPr lang="en-US" dirty="0"/>
              <a:t>Important to show LPA has alternative sites – otherwise judges will take into account the likelihood of temporary permission being granted in such circumstances</a:t>
            </a:r>
          </a:p>
          <a:p>
            <a:pPr marL="647824" lvl="1" indent="-176679">
              <a:buFont typeface="Arial" panose="020B0604020202020204" pitchFamily="34" charset="0"/>
              <a:buChar char="•"/>
            </a:pPr>
            <a:r>
              <a:rPr lang="en-US" dirty="0"/>
              <a:t>Highly unlikely to succeed prior to the LPA winning a planning appeal</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3117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1F1D3-9CE1-03AD-3DB4-E5602333B1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4CCABD-97B4-E8DF-00A8-D2ADA55682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85D4FE-5D0F-63A9-F5C2-D1724C009461}"/>
              </a:ext>
            </a:extLst>
          </p:cNvPr>
          <p:cNvSpPr>
            <a:spLocks noGrp="1"/>
          </p:cNvSpPr>
          <p:nvPr>
            <p:ph type="body" idx="1"/>
          </p:nvPr>
        </p:nvSpPr>
        <p:spPr>
          <a:xfrm>
            <a:off x="320040" y="4377690"/>
            <a:ext cx="5852160" cy="3623310"/>
          </a:xfrm>
        </p:spPr>
        <p:txBody>
          <a:bodyPr/>
          <a:lstStyle/>
          <a:p>
            <a:r>
              <a:rPr lang="en-US" dirty="0"/>
              <a:t>There's often a misguided perception surrounding planning enforcement; with forward planning often thought of as being the most prestigious aspect of planning, and development management improving its status over the years, planning enforcement is regularly viewed as the "poor relative" of the three. </a:t>
            </a:r>
            <a:endParaRPr lang="en-US" dirty="0">
              <a:solidFill>
                <a:srgbClr val="444444"/>
              </a:solidFill>
            </a:endParaRPr>
          </a:p>
          <a:p>
            <a:endParaRPr lang="en-US" dirty="0">
              <a:solidFill>
                <a:srgbClr val="444444"/>
              </a:solidFill>
            </a:endParaRPr>
          </a:p>
          <a:p>
            <a:r>
              <a:rPr lang="en-US" dirty="0"/>
              <a:t>This outlook often results from professional bias of planners, where (and I should add, with good reason) they hold the 'grand vision' of the development plan in high regard, and consider the DM function the "nuts and bolts" of negotiations with developers. But this leaves the hard grind of the enforcement officer overlooked and accorded little importance, with their daily caseload downgraded to dealing with 'minor problems'. However, there is more to enforcement than an </a:t>
            </a:r>
            <a:r>
              <a:rPr lang="en-US" dirty="0" err="1"/>
              <a:t>unauthorised</a:t>
            </a:r>
            <a:r>
              <a:rPr lang="en-US" dirty="0"/>
              <a:t> garden shed or an ill-placed boundary fence!</a:t>
            </a:r>
            <a:endParaRPr lang="en-US" dirty="0">
              <a:solidFill>
                <a:srgbClr val="444444"/>
              </a:solidFill>
            </a:endParaRPr>
          </a:p>
          <a:p>
            <a:endParaRPr lang="en-US" dirty="0">
              <a:solidFill>
                <a:srgbClr val="444444"/>
              </a:solidFill>
            </a:endParaRPr>
          </a:p>
          <a:p>
            <a:r>
              <a:rPr lang="en-US" dirty="0"/>
              <a:t>Any regulatory regime requires an enforcement arm to deal with those situations where the rules have been contravened. In short, forward planning and DM would be pointless activities if land-owners were able to contravene the controls with impunity. </a:t>
            </a:r>
            <a:endParaRPr lang="en-US" dirty="0">
              <a:solidFill>
                <a:srgbClr val="444444"/>
              </a:solidFill>
            </a:endParaRPr>
          </a:p>
          <a:p>
            <a:endParaRPr lang="en-US" dirty="0">
              <a:solidFill>
                <a:srgbClr val="444444"/>
              </a:solidFill>
            </a:endParaRPr>
          </a:p>
          <a:p>
            <a:r>
              <a:rPr lang="en-US" dirty="0"/>
              <a:t>The integrity of the planning system (and of LPAs for that matter) therefore relies on the existence of effective and robust enforcement. The three planning functions, referred to as "The Planning Trinity", should be considered as interrelated and inseparable, for instance:</a:t>
            </a:r>
            <a:endParaRPr lang="en-US" dirty="0">
              <a:solidFill>
                <a:srgbClr val="444444"/>
              </a:solidFill>
            </a:endParaRPr>
          </a:p>
          <a:p>
            <a:pPr marL="171450" indent="-171450">
              <a:buFont typeface="Calibri,Sans-Serif"/>
              <a:buChar char="-"/>
            </a:pPr>
            <a:r>
              <a:rPr lang="en-US" dirty="0"/>
              <a:t>Forward planning cannot be a realistic activity unless DM decisions (on the ground) reflect the aspirations and the vision of the Local Plan;</a:t>
            </a:r>
            <a:endParaRPr lang="en-US" dirty="0">
              <a:solidFill>
                <a:srgbClr val="444444"/>
              </a:solidFill>
            </a:endParaRPr>
          </a:p>
          <a:p>
            <a:pPr marL="171450" indent="-171450">
              <a:buFont typeface="Calibri,Sans-Serif"/>
              <a:buChar char="-"/>
            </a:pPr>
            <a:r>
              <a:rPr lang="en-US" dirty="0"/>
              <a:t>DM is potentially and exercise in futility unless it can count on an effective enforcement unit to deal with contraventions;</a:t>
            </a:r>
            <a:endParaRPr lang="en-US" dirty="0">
              <a:solidFill>
                <a:srgbClr val="444444"/>
              </a:solidFill>
            </a:endParaRPr>
          </a:p>
          <a:p>
            <a:pPr marL="171450" indent="-171450">
              <a:buFont typeface="Calibri,Sans-Serif"/>
              <a:buChar char="-"/>
            </a:pPr>
            <a:r>
              <a:rPr lang="en-US" dirty="0"/>
              <a:t>Enforcement cannot function properly unless DM is carried out conscientiously (for example, appropriately worded and robust planning conditions being attached to permissions) and applies planning policies that will withstand appeal to the SoS; and</a:t>
            </a:r>
            <a:endParaRPr lang="en-US" dirty="0">
              <a:solidFill>
                <a:srgbClr val="444444"/>
              </a:solidFill>
            </a:endParaRPr>
          </a:p>
          <a:p>
            <a:pPr marL="171450" indent="-171450">
              <a:buFont typeface="Calibri,Sans-Serif"/>
              <a:buChar char="-"/>
            </a:pPr>
            <a:r>
              <a:rPr lang="en-US" dirty="0"/>
              <a:t>Problems with local plan policies and DM decisions will inevitably cause enforcement problems down the line.</a:t>
            </a:r>
            <a:endParaRPr lang="en-US" dirty="0">
              <a:solidFill>
                <a:srgbClr val="444444"/>
              </a:solidFill>
            </a:endParaRPr>
          </a:p>
          <a:p>
            <a:pPr marL="171450" indent="-171450">
              <a:buFont typeface="Calibri,Sans-Serif"/>
              <a:buChar char="-"/>
            </a:pPr>
            <a:endParaRPr lang="en-US" dirty="0">
              <a:solidFill>
                <a:srgbClr val="444444"/>
              </a:solidFill>
            </a:endParaRPr>
          </a:p>
          <a:p>
            <a:pPr marL="0" indent="0">
              <a:buFont typeface="Calibri,Sans-Serif"/>
              <a:buNone/>
            </a:pPr>
            <a:r>
              <a:rPr lang="en-US" dirty="0"/>
              <a:t>It's clear, therefore, that each planning function requires the mutual support of its counterparts and cannot successfully operate exclusively. Hence, it's important for this to be more widely understood by officers and Councilors, so that the enforcement function can be adequately supported and the nuances of the function appreciated. </a:t>
            </a:r>
            <a:endParaRPr lang="en-GB" dirty="0"/>
          </a:p>
        </p:txBody>
      </p:sp>
      <p:sp>
        <p:nvSpPr>
          <p:cNvPr id="4" name="Slide Number Placeholder 3">
            <a:extLst>
              <a:ext uri="{FF2B5EF4-FFF2-40B4-BE49-F238E27FC236}">
                <a16:creationId xmlns:a16="http://schemas.microsoft.com/office/drawing/2014/main" id="{A0A1A537-ECA1-A79A-E383-3F194C4B2CAA}"/>
              </a:ext>
            </a:extLst>
          </p:cNvPr>
          <p:cNvSpPr>
            <a:spLocks noGrp="1"/>
          </p:cNvSpPr>
          <p:nvPr>
            <p:ph type="sldNum" sz="quarter" idx="5"/>
          </p:nvPr>
        </p:nvSpPr>
        <p:spPr/>
        <p:txBody>
          <a:bodyPr/>
          <a:lstStyle/>
          <a:p>
            <a:fld id="{6CDDCA1C-8C9C-4176-BE39-C1E4C7EE0601}" type="slidenum">
              <a:rPr lang="en-GB" smtClean="0"/>
              <a:t>7</a:t>
            </a:fld>
            <a:endParaRPr lang="en-GB"/>
          </a:p>
        </p:txBody>
      </p:sp>
    </p:spTree>
    <p:extLst>
      <p:ext uri="{BB962C8B-B14F-4D97-AF65-F5344CB8AC3E}">
        <p14:creationId xmlns:p14="http://schemas.microsoft.com/office/powerpoint/2010/main" val="1310667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Planning Enforcement function is a critical part of the planning service in being able to:</a:t>
            </a:r>
          </a:p>
          <a:p>
            <a:endParaRPr lang="en-US" dirty="0"/>
          </a:p>
          <a:p>
            <a:pPr marL="171450" indent="-171450">
              <a:buFont typeface="Calibri"/>
              <a:buChar char="-"/>
            </a:pPr>
            <a:r>
              <a:rPr lang="en-US" dirty="0"/>
              <a:t>Build public trust in the planning system and for your authority as the LPA; </a:t>
            </a:r>
          </a:p>
          <a:p>
            <a:endParaRPr lang="en-US" dirty="0"/>
          </a:p>
          <a:p>
            <a:pPr marL="171450" indent="-171450">
              <a:buFont typeface="Calibri"/>
              <a:buChar char="-"/>
            </a:pPr>
            <a:r>
              <a:rPr lang="en-US" dirty="0"/>
              <a:t>Ensure compliance with national and local planning policy for the area; and</a:t>
            </a:r>
          </a:p>
          <a:p>
            <a:endParaRPr lang="en-US" dirty="0"/>
          </a:p>
          <a:p>
            <a:pPr marL="171450" indent="-171450">
              <a:buFont typeface="Calibri"/>
              <a:buChar char="-"/>
            </a:pPr>
            <a:r>
              <a:rPr lang="en-US" dirty="0"/>
              <a:t>Solve a multitude of planning issues, but will not necessarily solve all the problems related to development (which I will highlight in more detail later in the presentation).</a:t>
            </a:r>
          </a:p>
          <a:p>
            <a:endParaRPr lang="en-US" dirty="0"/>
          </a:p>
          <a:p>
            <a:r>
              <a:rPr lang="en-US" dirty="0"/>
              <a:t>And ultimately, it is a service which should be aimed at protecting the natural and built environment.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1461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despite its importance it is often considered to be….</a:t>
            </a:r>
          </a:p>
          <a:p>
            <a:endParaRPr lang="en-US" dirty="0"/>
          </a:p>
          <a:p>
            <a:endParaRPr lang="en-US" dirty="0"/>
          </a:p>
          <a:p>
            <a:pPr defTabSz="942289">
              <a:defRPr/>
            </a:pP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9EFE46-D91D-4DF0-8313-E6554607080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377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7B15-CB6B-8541-305B-1A482FD113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E3240E3-7935-421E-A878-30589FBA13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67CEF90-815E-EF7E-395E-EB21DEC43136}"/>
              </a:ext>
            </a:extLst>
          </p:cNvPr>
          <p:cNvSpPr>
            <a:spLocks noGrp="1"/>
          </p:cNvSpPr>
          <p:nvPr>
            <p:ph type="dt" sz="half" idx="10"/>
          </p:nvPr>
        </p:nvSpPr>
        <p:spPr/>
        <p:txBody>
          <a:bodyPr/>
          <a:lstStyle/>
          <a:p>
            <a:fld id="{28106B4B-04C4-4483-A075-516BDBEF3FA6}" type="datetimeFigureOut">
              <a:rPr lang="en-GB" smtClean="0"/>
              <a:t>14/04/2026</a:t>
            </a:fld>
            <a:endParaRPr lang="en-GB"/>
          </a:p>
        </p:txBody>
      </p:sp>
      <p:sp>
        <p:nvSpPr>
          <p:cNvPr id="5" name="Footer Placeholder 4">
            <a:extLst>
              <a:ext uri="{FF2B5EF4-FFF2-40B4-BE49-F238E27FC236}">
                <a16:creationId xmlns:a16="http://schemas.microsoft.com/office/drawing/2014/main" id="{DE1C252B-1B91-76EC-6175-B692C7459B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35B657-EA51-105F-803F-F4262CBD1861}"/>
              </a:ext>
            </a:extLst>
          </p:cNvPr>
          <p:cNvSpPr>
            <a:spLocks noGrp="1"/>
          </p:cNvSpPr>
          <p:nvPr>
            <p:ph type="sldNum" sz="quarter" idx="12"/>
          </p:nvPr>
        </p:nvSpPr>
        <p:spPr/>
        <p:txBody>
          <a:bodyPr/>
          <a:lstStyle/>
          <a:p>
            <a:fld id="{E6A7E3CE-5A14-429A-B57D-BC04F2FF6D17}" type="slidenum">
              <a:rPr lang="en-GB" smtClean="0"/>
              <a:t>‹#›</a:t>
            </a:fld>
            <a:endParaRPr lang="en-GB"/>
          </a:p>
        </p:txBody>
      </p:sp>
      <p:sp>
        <p:nvSpPr>
          <p:cNvPr id="9" name="Rounded Rectangle 1">
            <a:extLst>
              <a:ext uri="{FF2B5EF4-FFF2-40B4-BE49-F238E27FC236}">
                <a16:creationId xmlns:a16="http://schemas.microsoft.com/office/drawing/2014/main" id="{06384406-23C9-A5C0-4C1A-241E18DC8DC1}"/>
              </a:ext>
            </a:extLst>
          </p:cNvPr>
          <p:cNvSpPr/>
          <p:nvPr userDrawn="1"/>
        </p:nvSpPr>
        <p:spPr bwMode="auto">
          <a:xfrm>
            <a:off x="479376" y="2132856"/>
            <a:ext cx="13033448" cy="5616624"/>
          </a:xfrm>
          <a:prstGeom prst="roundRect">
            <a:avLst>
              <a:gd name="adj" fmla="val 7595"/>
            </a:avLst>
          </a:prstGeom>
          <a:solidFill>
            <a:schemeClr val="bg2"/>
          </a:solidFill>
          <a:ln>
            <a:noFill/>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a:ln>
                <a:noFill/>
              </a:ln>
              <a:solidFill>
                <a:schemeClr val="tx2"/>
              </a:solidFill>
              <a:effectLst/>
              <a:latin typeface="Arial" charset="0"/>
              <a:ea typeface="ＭＳ Ｐゴシック" charset="0"/>
            </a:endParaRPr>
          </a:p>
        </p:txBody>
      </p:sp>
      <p:pic>
        <p:nvPicPr>
          <p:cNvPr id="11" name="Picture 10" descr="LG_Association_RGB.jpg">
            <a:extLst>
              <a:ext uri="{FF2B5EF4-FFF2-40B4-BE49-F238E27FC236}">
                <a16:creationId xmlns:a16="http://schemas.microsoft.com/office/drawing/2014/main" id="{1F5825FA-B0D2-922D-C1D1-6568065E8D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376" y="476672"/>
            <a:ext cx="2255824" cy="1332672"/>
          </a:xfrm>
          <a:prstGeom prst="rect">
            <a:avLst/>
          </a:prstGeom>
        </p:spPr>
      </p:pic>
      <p:pic>
        <p:nvPicPr>
          <p:cNvPr id="1026" name="Picture 2" descr="PAS Planning Advisory Service">
            <a:extLst>
              <a:ext uri="{FF2B5EF4-FFF2-40B4-BE49-F238E27FC236}">
                <a16:creationId xmlns:a16="http://schemas.microsoft.com/office/drawing/2014/main" id="{7A4C1E43-FC90-F8F3-9927-C7F70A24F94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87968" y="329827"/>
            <a:ext cx="2289471" cy="1479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72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71AA4-F532-A601-40FC-914729154C0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1765CE-C91D-C876-C7A7-07FE18C4F2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8CE76F-8572-5F17-1A21-EE0228CFAB1A}"/>
              </a:ext>
            </a:extLst>
          </p:cNvPr>
          <p:cNvSpPr>
            <a:spLocks noGrp="1"/>
          </p:cNvSpPr>
          <p:nvPr>
            <p:ph type="dt" sz="half" idx="10"/>
          </p:nvPr>
        </p:nvSpPr>
        <p:spPr/>
        <p:txBody>
          <a:bodyPr/>
          <a:lstStyle/>
          <a:p>
            <a:fld id="{28106B4B-04C4-4483-A075-516BDBEF3FA6}" type="datetimeFigureOut">
              <a:rPr lang="en-GB" smtClean="0"/>
              <a:t>14/04/2026</a:t>
            </a:fld>
            <a:endParaRPr lang="en-GB"/>
          </a:p>
        </p:txBody>
      </p:sp>
      <p:sp>
        <p:nvSpPr>
          <p:cNvPr id="5" name="Footer Placeholder 4">
            <a:extLst>
              <a:ext uri="{FF2B5EF4-FFF2-40B4-BE49-F238E27FC236}">
                <a16:creationId xmlns:a16="http://schemas.microsoft.com/office/drawing/2014/main" id="{6DEB263E-EA9D-6166-4D10-E033B84A6D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C86CC7-BC93-EACD-EF95-1997C4085AE3}"/>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1514394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66B9D1-4B56-64E8-2615-97E62B270B1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345572-51FA-32AD-80F9-96113560F0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8D8146-F066-989C-F4FA-9584B8D2AA20}"/>
              </a:ext>
            </a:extLst>
          </p:cNvPr>
          <p:cNvSpPr>
            <a:spLocks noGrp="1"/>
          </p:cNvSpPr>
          <p:nvPr>
            <p:ph type="dt" sz="half" idx="10"/>
          </p:nvPr>
        </p:nvSpPr>
        <p:spPr/>
        <p:txBody>
          <a:bodyPr/>
          <a:lstStyle/>
          <a:p>
            <a:fld id="{28106B4B-04C4-4483-A075-516BDBEF3FA6}" type="datetimeFigureOut">
              <a:rPr lang="en-GB" smtClean="0"/>
              <a:t>14/04/2026</a:t>
            </a:fld>
            <a:endParaRPr lang="en-GB"/>
          </a:p>
        </p:txBody>
      </p:sp>
      <p:sp>
        <p:nvSpPr>
          <p:cNvPr id="5" name="Footer Placeholder 4">
            <a:extLst>
              <a:ext uri="{FF2B5EF4-FFF2-40B4-BE49-F238E27FC236}">
                <a16:creationId xmlns:a16="http://schemas.microsoft.com/office/drawing/2014/main" id="{1DB31862-F1B3-66AB-6842-27BF12C382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B17B67-007F-A5A3-1C03-05D20A302541}"/>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1827670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4/14/2026</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555377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4/14/2026</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031442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4/14/2026</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0525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4/14/2026</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896588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4/14/2026</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941863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4/14/2026</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215681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4/14/2026</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061145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4/14/2026</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325180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11F4-79B9-046D-2ECA-CC56211A36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B6CE0D-605E-3A67-0DEA-4E3019502A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20CFFA-17A1-1202-C3A1-B76DBA8A21CB}"/>
              </a:ext>
            </a:extLst>
          </p:cNvPr>
          <p:cNvSpPr>
            <a:spLocks noGrp="1"/>
          </p:cNvSpPr>
          <p:nvPr>
            <p:ph type="dt" sz="half" idx="10"/>
          </p:nvPr>
        </p:nvSpPr>
        <p:spPr/>
        <p:txBody>
          <a:bodyPr/>
          <a:lstStyle/>
          <a:p>
            <a:fld id="{28106B4B-04C4-4483-A075-516BDBEF3FA6}" type="datetimeFigureOut">
              <a:rPr lang="en-GB" smtClean="0"/>
              <a:t>14/04/2026</a:t>
            </a:fld>
            <a:endParaRPr lang="en-GB"/>
          </a:p>
        </p:txBody>
      </p:sp>
      <p:sp>
        <p:nvSpPr>
          <p:cNvPr id="5" name="Footer Placeholder 4">
            <a:extLst>
              <a:ext uri="{FF2B5EF4-FFF2-40B4-BE49-F238E27FC236}">
                <a16:creationId xmlns:a16="http://schemas.microsoft.com/office/drawing/2014/main" id="{001456AC-6A37-C1A9-0871-56202767D2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2895FA-FADD-60BF-74A2-0B22A95E90D8}"/>
              </a:ext>
            </a:extLst>
          </p:cNvPr>
          <p:cNvSpPr>
            <a:spLocks noGrp="1"/>
          </p:cNvSpPr>
          <p:nvPr>
            <p:ph type="sldNum" sz="quarter" idx="12"/>
          </p:nvPr>
        </p:nvSpPr>
        <p:spPr/>
        <p:txBody>
          <a:bodyPr/>
          <a:lstStyle/>
          <a:p>
            <a:fld id="{E6A7E3CE-5A14-429A-B57D-BC04F2FF6D17}" type="slidenum">
              <a:rPr lang="en-GB" smtClean="0"/>
              <a:t>‹#›</a:t>
            </a:fld>
            <a:endParaRPr lang="en-GB"/>
          </a:p>
        </p:txBody>
      </p:sp>
      <p:pic>
        <p:nvPicPr>
          <p:cNvPr id="8" name="Picture 7" descr="LG_Association_RGB.jpg">
            <a:extLst>
              <a:ext uri="{FF2B5EF4-FFF2-40B4-BE49-F238E27FC236}">
                <a16:creationId xmlns:a16="http://schemas.microsoft.com/office/drawing/2014/main" id="{F95ABE2F-4128-9D49-DA6F-9DBE52F3FC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376" y="223757"/>
            <a:ext cx="1681087" cy="993135"/>
          </a:xfrm>
          <a:prstGeom prst="rect">
            <a:avLst/>
          </a:prstGeom>
        </p:spPr>
      </p:pic>
      <p:pic>
        <p:nvPicPr>
          <p:cNvPr id="9" name="Picture 2" descr="PAS Planning Advisory Service">
            <a:extLst>
              <a:ext uri="{FF2B5EF4-FFF2-40B4-BE49-F238E27FC236}">
                <a16:creationId xmlns:a16="http://schemas.microsoft.com/office/drawing/2014/main" id="{D96E1ADB-210B-2B2E-D711-38BB671A8C5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140617" y="329827"/>
            <a:ext cx="1536822" cy="99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4552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4/14/2026</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019598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4/14/2026</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95353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4/14/2026</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793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9827F-9528-E2D0-F214-4F8EE2F05F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BC70BC3-26BD-87DD-0F5A-842FE4C172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D15D4E-6FB2-8106-3770-FBF158239EE1}"/>
              </a:ext>
            </a:extLst>
          </p:cNvPr>
          <p:cNvSpPr>
            <a:spLocks noGrp="1"/>
          </p:cNvSpPr>
          <p:nvPr>
            <p:ph type="dt" sz="half" idx="10"/>
          </p:nvPr>
        </p:nvSpPr>
        <p:spPr/>
        <p:txBody>
          <a:bodyPr/>
          <a:lstStyle/>
          <a:p>
            <a:fld id="{28106B4B-04C4-4483-A075-516BDBEF3FA6}" type="datetimeFigureOut">
              <a:rPr lang="en-GB" smtClean="0"/>
              <a:t>14/04/2026</a:t>
            </a:fld>
            <a:endParaRPr lang="en-GB"/>
          </a:p>
        </p:txBody>
      </p:sp>
      <p:sp>
        <p:nvSpPr>
          <p:cNvPr id="5" name="Footer Placeholder 4">
            <a:extLst>
              <a:ext uri="{FF2B5EF4-FFF2-40B4-BE49-F238E27FC236}">
                <a16:creationId xmlns:a16="http://schemas.microsoft.com/office/drawing/2014/main" id="{73CAA62D-F3CD-560B-9D16-57795CAB37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26E7AA-7A73-6EB0-5B7A-57898F1E8054}"/>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1408085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D460-2CF3-AEAA-25B2-186419CFB2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CE23D7-F14C-E9FC-D58F-E2F2F4AF0A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235E4C1-FC4E-FD76-F873-895A1E9D8D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C592CCA-163B-7284-BE65-C3D18BA8EF70}"/>
              </a:ext>
            </a:extLst>
          </p:cNvPr>
          <p:cNvSpPr>
            <a:spLocks noGrp="1"/>
          </p:cNvSpPr>
          <p:nvPr>
            <p:ph type="dt" sz="half" idx="10"/>
          </p:nvPr>
        </p:nvSpPr>
        <p:spPr/>
        <p:txBody>
          <a:bodyPr/>
          <a:lstStyle/>
          <a:p>
            <a:fld id="{28106B4B-04C4-4483-A075-516BDBEF3FA6}" type="datetimeFigureOut">
              <a:rPr lang="en-GB" smtClean="0"/>
              <a:t>14/04/2026</a:t>
            </a:fld>
            <a:endParaRPr lang="en-GB"/>
          </a:p>
        </p:txBody>
      </p:sp>
      <p:sp>
        <p:nvSpPr>
          <p:cNvPr id="6" name="Footer Placeholder 5">
            <a:extLst>
              <a:ext uri="{FF2B5EF4-FFF2-40B4-BE49-F238E27FC236}">
                <a16:creationId xmlns:a16="http://schemas.microsoft.com/office/drawing/2014/main" id="{D23F952A-54CC-8AEC-E3A1-5B73864100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CA9183-1E44-2020-B188-BB2A0D9CF839}"/>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2793008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284F-8831-E083-E301-F94EEF0A88E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4B9BE7-78D8-4680-2616-74DBF1EC0E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5B9C7D-DA87-E823-DFF5-D287B7783D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3F86C7-7C7C-C43D-BF94-34777C2717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071748-4736-939F-32D4-162B13512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2C35DBD-2F12-1EB7-AC27-6FDE030E80CA}"/>
              </a:ext>
            </a:extLst>
          </p:cNvPr>
          <p:cNvSpPr>
            <a:spLocks noGrp="1"/>
          </p:cNvSpPr>
          <p:nvPr>
            <p:ph type="dt" sz="half" idx="10"/>
          </p:nvPr>
        </p:nvSpPr>
        <p:spPr/>
        <p:txBody>
          <a:bodyPr/>
          <a:lstStyle/>
          <a:p>
            <a:fld id="{28106B4B-04C4-4483-A075-516BDBEF3FA6}" type="datetimeFigureOut">
              <a:rPr lang="en-GB" smtClean="0"/>
              <a:t>14/04/2026</a:t>
            </a:fld>
            <a:endParaRPr lang="en-GB"/>
          </a:p>
        </p:txBody>
      </p:sp>
      <p:sp>
        <p:nvSpPr>
          <p:cNvPr id="8" name="Footer Placeholder 7">
            <a:extLst>
              <a:ext uri="{FF2B5EF4-FFF2-40B4-BE49-F238E27FC236}">
                <a16:creationId xmlns:a16="http://schemas.microsoft.com/office/drawing/2014/main" id="{5635644B-2996-5F3A-7623-6CF83993787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C699CF3-87F3-E670-0A74-4DBF96318497}"/>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2468696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4AA8C-63FD-F3AC-1C8B-4AAE721DDD3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2D2216E-9228-A44C-2035-F88EA15D5376}"/>
              </a:ext>
            </a:extLst>
          </p:cNvPr>
          <p:cNvSpPr>
            <a:spLocks noGrp="1"/>
          </p:cNvSpPr>
          <p:nvPr>
            <p:ph type="dt" sz="half" idx="10"/>
          </p:nvPr>
        </p:nvSpPr>
        <p:spPr/>
        <p:txBody>
          <a:bodyPr/>
          <a:lstStyle/>
          <a:p>
            <a:fld id="{28106B4B-04C4-4483-A075-516BDBEF3FA6}" type="datetimeFigureOut">
              <a:rPr lang="en-GB" smtClean="0"/>
              <a:t>14/04/2026</a:t>
            </a:fld>
            <a:endParaRPr lang="en-GB"/>
          </a:p>
        </p:txBody>
      </p:sp>
      <p:sp>
        <p:nvSpPr>
          <p:cNvPr id="4" name="Footer Placeholder 3">
            <a:extLst>
              <a:ext uri="{FF2B5EF4-FFF2-40B4-BE49-F238E27FC236}">
                <a16:creationId xmlns:a16="http://schemas.microsoft.com/office/drawing/2014/main" id="{6E20D9DD-F6D7-6CEF-C7A1-F967F155E7F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82792FA-39BE-13AB-7809-457CF2E23E0A}"/>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2233919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A6337F-49E6-5743-5DB5-16AA7D3318C1}"/>
              </a:ext>
            </a:extLst>
          </p:cNvPr>
          <p:cNvSpPr>
            <a:spLocks noGrp="1"/>
          </p:cNvSpPr>
          <p:nvPr>
            <p:ph type="dt" sz="half" idx="10"/>
          </p:nvPr>
        </p:nvSpPr>
        <p:spPr/>
        <p:txBody>
          <a:bodyPr/>
          <a:lstStyle/>
          <a:p>
            <a:fld id="{28106B4B-04C4-4483-A075-516BDBEF3FA6}" type="datetimeFigureOut">
              <a:rPr lang="en-GB" smtClean="0"/>
              <a:t>14/04/2026</a:t>
            </a:fld>
            <a:endParaRPr lang="en-GB"/>
          </a:p>
        </p:txBody>
      </p:sp>
      <p:sp>
        <p:nvSpPr>
          <p:cNvPr id="3" name="Footer Placeholder 2">
            <a:extLst>
              <a:ext uri="{FF2B5EF4-FFF2-40B4-BE49-F238E27FC236}">
                <a16:creationId xmlns:a16="http://schemas.microsoft.com/office/drawing/2014/main" id="{4BCE5FF1-0F4E-3B05-3B68-379D8FFA212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54AA71D-F18A-E9FD-E487-3760D72BE9C7}"/>
              </a:ext>
            </a:extLst>
          </p:cNvPr>
          <p:cNvSpPr>
            <a:spLocks noGrp="1"/>
          </p:cNvSpPr>
          <p:nvPr>
            <p:ph type="sldNum" sz="quarter" idx="12"/>
          </p:nvPr>
        </p:nvSpPr>
        <p:spPr/>
        <p:txBody>
          <a:bodyPr/>
          <a:lstStyle/>
          <a:p>
            <a:fld id="{E6A7E3CE-5A14-429A-B57D-BC04F2FF6D17}" type="slidenum">
              <a:rPr lang="en-GB" smtClean="0"/>
              <a:t>‹#›</a:t>
            </a:fld>
            <a:endParaRPr lang="en-GB"/>
          </a:p>
        </p:txBody>
      </p:sp>
      <p:pic>
        <p:nvPicPr>
          <p:cNvPr id="5" name="Picture 2" descr="PAS Planning Advisory Service">
            <a:extLst>
              <a:ext uri="{FF2B5EF4-FFF2-40B4-BE49-F238E27FC236}">
                <a16:creationId xmlns:a16="http://schemas.microsoft.com/office/drawing/2014/main" id="{DA0F8E32-3450-6E75-BFDD-B20E710573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7623" y="253970"/>
            <a:ext cx="1162050"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569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E4D8F-795F-F05F-630C-1F08B4741F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2F903D-BB8E-C6EC-E73D-073B289F9C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1F37A5A-3E14-48B1-4FAE-3B45E22768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F8A356-990C-B0D1-DC15-CCDE5FE91594}"/>
              </a:ext>
            </a:extLst>
          </p:cNvPr>
          <p:cNvSpPr>
            <a:spLocks noGrp="1"/>
          </p:cNvSpPr>
          <p:nvPr>
            <p:ph type="dt" sz="half" idx="10"/>
          </p:nvPr>
        </p:nvSpPr>
        <p:spPr/>
        <p:txBody>
          <a:bodyPr/>
          <a:lstStyle/>
          <a:p>
            <a:fld id="{28106B4B-04C4-4483-A075-516BDBEF3FA6}" type="datetimeFigureOut">
              <a:rPr lang="en-GB" smtClean="0"/>
              <a:t>14/04/2026</a:t>
            </a:fld>
            <a:endParaRPr lang="en-GB"/>
          </a:p>
        </p:txBody>
      </p:sp>
      <p:sp>
        <p:nvSpPr>
          <p:cNvPr id="6" name="Footer Placeholder 5">
            <a:extLst>
              <a:ext uri="{FF2B5EF4-FFF2-40B4-BE49-F238E27FC236}">
                <a16:creationId xmlns:a16="http://schemas.microsoft.com/office/drawing/2014/main" id="{5E7063B9-6176-98E7-8048-09834D3258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12AAF9-5DEC-FAA7-17AF-3E4918C33222}"/>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3075845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E7A3-2B4C-3CBF-BDC2-EB2FCE62CE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13CCD41-4807-0EED-6F9A-5E8A6840D7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1343D92-1E94-7540-3364-A9DE87E40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7059E-3D61-8E31-5412-04D34B5B51F3}"/>
              </a:ext>
            </a:extLst>
          </p:cNvPr>
          <p:cNvSpPr>
            <a:spLocks noGrp="1"/>
          </p:cNvSpPr>
          <p:nvPr>
            <p:ph type="dt" sz="half" idx="10"/>
          </p:nvPr>
        </p:nvSpPr>
        <p:spPr/>
        <p:txBody>
          <a:bodyPr/>
          <a:lstStyle/>
          <a:p>
            <a:fld id="{28106B4B-04C4-4483-A075-516BDBEF3FA6}" type="datetimeFigureOut">
              <a:rPr lang="en-GB" smtClean="0"/>
              <a:t>14/04/2026</a:t>
            </a:fld>
            <a:endParaRPr lang="en-GB"/>
          </a:p>
        </p:txBody>
      </p:sp>
      <p:sp>
        <p:nvSpPr>
          <p:cNvPr id="6" name="Footer Placeholder 5">
            <a:extLst>
              <a:ext uri="{FF2B5EF4-FFF2-40B4-BE49-F238E27FC236}">
                <a16:creationId xmlns:a16="http://schemas.microsoft.com/office/drawing/2014/main" id="{F89CD6E9-6470-AD70-8D2F-361EA81C64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0CA332-F644-3E74-FA10-74CC55E1786F}"/>
              </a:ext>
            </a:extLst>
          </p:cNvPr>
          <p:cNvSpPr>
            <a:spLocks noGrp="1"/>
          </p:cNvSpPr>
          <p:nvPr>
            <p:ph type="sldNum" sz="quarter" idx="12"/>
          </p:nvPr>
        </p:nvSpPr>
        <p:spPr/>
        <p:txBody>
          <a:bodyPr/>
          <a:lstStyle/>
          <a:p>
            <a:fld id="{E6A7E3CE-5A14-429A-B57D-BC04F2FF6D17}" type="slidenum">
              <a:rPr lang="en-GB" smtClean="0"/>
              <a:t>‹#›</a:t>
            </a:fld>
            <a:endParaRPr lang="en-GB"/>
          </a:p>
        </p:txBody>
      </p:sp>
    </p:spTree>
    <p:extLst>
      <p:ext uri="{BB962C8B-B14F-4D97-AF65-F5344CB8AC3E}">
        <p14:creationId xmlns:p14="http://schemas.microsoft.com/office/powerpoint/2010/main" val="1370444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2C53F0-8136-8DB2-1748-B1AE62746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779836-1978-CE6C-C752-DE42F79364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D96BE6-D9F0-AC6F-B835-072292F7FA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106B4B-04C4-4483-A075-516BDBEF3FA6}" type="datetimeFigureOut">
              <a:rPr lang="en-GB" smtClean="0"/>
              <a:t>14/04/2026</a:t>
            </a:fld>
            <a:endParaRPr lang="en-GB"/>
          </a:p>
        </p:txBody>
      </p:sp>
      <p:sp>
        <p:nvSpPr>
          <p:cNvPr id="5" name="Footer Placeholder 4">
            <a:extLst>
              <a:ext uri="{FF2B5EF4-FFF2-40B4-BE49-F238E27FC236}">
                <a16:creationId xmlns:a16="http://schemas.microsoft.com/office/drawing/2014/main" id="{FD7B8F6D-8FDD-0D85-4926-FB5ABA46E4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EB42888-DBBE-2F5A-9C43-486ABA70DD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A7E3CE-5A14-429A-B57D-BC04F2FF6D17}" type="slidenum">
              <a:rPr lang="en-GB" smtClean="0"/>
              <a:t>‹#›</a:t>
            </a:fld>
            <a:endParaRPr lang="en-GB"/>
          </a:p>
        </p:txBody>
      </p:sp>
    </p:spTree>
    <p:extLst>
      <p:ext uri="{BB962C8B-B14F-4D97-AF65-F5344CB8AC3E}">
        <p14:creationId xmlns:p14="http://schemas.microsoft.com/office/powerpoint/2010/main" val="711713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4/14/2026</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81115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as.gov.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hyperlink" Target="https://lichfields.uk/media/vj4lnh3u/guide-to-the-use-classes-order-in-england.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lichfields.uk/media/vj4lnh3u/guide-to-the-use-classes-order-in-england.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linkedin.com/pulse/what-does-modern-planning-committee-look-like-eqcomms-shaz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historicengland.org.uk/images-books/publications/stoppingtherot/heag046b-stopping-the-rot/"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hyperlink" Target="https://historicengland.org.uk/images-books/publications/stoppingtherot/heag046b-stopping-the-rot/" TargetMode="Externa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13.xml"/><Relationship Id="rId5" Type="http://schemas.openxmlformats.org/officeDocument/2006/relationships/hyperlink" Target="local.gov.uk/pas" TargetMode="Externa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hyperlink" Target="https://www.rtpi.org.uk/new-from-the-rtpi/beginners-guide-to-planning-enforcement/"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s://www.gov.uk/guidance/ensuring-effective-enforcement"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7.jpe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AC3A4-FC1F-4987-949C-9175E7F93E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105CAA-984B-27EC-4816-7C629429E9E8}"/>
              </a:ext>
            </a:extLst>
          </p:cNvPr>
          <p:cNvSpPr>
            <a:spLocks noGrp="1"/>
          </p:cNvSpPr>
          <p:nvPr>
            <p:ph type="ctrTitle"/>
          </p:nvPr>
        </p:nvSpPr>
        <p:spPr>
          <a:xfrm>
            <a:off x="1524000" y="3271626"/>
            <a:ext cx="9144000" cy="2705873"/>
          </a:xfrm>
        </p:spPr>
        <p:txBody>
          <a:bodyPr>
            <a:normAutofit fontScale="90000"/>
          </a:bodyPr>
          <a:lstStyle/>
          <a:p>
            <a:br>
              <a:rPr lang="en-US" sz="5400" b="1" dirty="0"/>
            </a:br>
            <a:br>
              <a:rPr lang="en-US" sz="5400" b="1" dirty="0"/>
            </a:br>
            <a:r>
              <a:rPr lang="en-US" sz="5400" b="1" dirty="0">
                <a:latin typeface="Calibri Light"/>
                <a:ea typeface="Calibri"/>
                <a:cs typeface="Calibri"/>
              </a:rPr>
              <a:t>Planning Committee Training </a:t>
            </a:r>
            <a:br>
              <a:rPr lang="en-US" sz="5400" b="1" dirty="0">
                <a:latin typeface="Calibri Light"/>
              </a:rPr>
            </a:br>
            <a:r>
              <a:rPr lang="en-US" sz="5400" b="1" dirty="0">
                <a:latin typeface="Calibri Light"/>
                <a:ea typeface="Calibri"/>
                <a:cs typeface="Calibri"/>
              </a:rPr>
              <a:t>Planning Enforcement</a:t>
            </a:r>
            <a:br>
              <a:rPr lang="en-US" sz="5400" b="1" dirty="0"/>
            </a:br>
            <a:r>
              <a:rPr lang="en-US" sz="5400" b="1" dirty="0"/>
              <a:t> </a:t>
            </a:r>
            <a:br>
              <a:rPr lang="en-US" sz="5400" b="1" dirty="0"/>
            </a:br>
            <a:endParaRPr lang="en-GB" sz="6600" b="1" dirty="0"/>
          </a:p>
        </p:txBody>
      </p:sp>
      <p:sp>
        <p:nvSpPr>
          <p:cNvPr id="3" name="Subtitle 2">
            <a:extLst>
              <a:ext uri="{FF2B5EF4-FFF2-40B4-BE49-F238E27FC236}">
                <a16:creationId xmlns:a16="http://schemas.microsoft.com/office/drawing/2014/main" id="{3B8B2BAC-6FEB-BC17-93FF-15B7573FCBA9}"/>
              </a:ext>
            </a:extLst>
          </p:cNvPr>
          <p:cNvSpPr>
            <a:spLocks noGrp="1"/>
          </p:cNvSpPr>
          <p:nvPr>
            <p:ph type="subTitle" idx="1"/>
          </p:nvPr>
        </p:nvSpPr>
        <p:spPr>
          <a:xfrm>
            <a:off x="6048805" y="6280345"/>
            <a:ext cx="9144000" cy="1655762"/>
          </a:xfrm>
        </p:spPr>
        <p:txBody>
          <a:bodyPr/>
          <a:lstStyle/>
          <a:p>
            <a:r>
              <a:rPr lang="en-GB">
                <a:hlinkClick r:id="rId3"/>
              </a:rPr>
              <a:t>www.pas.gov.uk</a:t>
            </a:r>
            <a:endParaRPr lang="en-GB"/>
          </a:p>
        </p:txBody>
      </p:sp>
    </p:spTree>
    <p:extLst>
      <p:ext uri="{BB962C8B-B14F-4D97-AF65-F5344CB8AC3E}">
        <p14:creationId xmlns:p14="http://schemas.microsoft.com/office/powerpoint/2010/main" val="3016844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9084F-3D2E-A577-B715-9BCAAFEDFF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FA412F-51CC-0D1D-1789-4EAE297D863E}"/>
              </a:ext>
            </a:extLst>
          </p:cNvPr>
          <p:cNvSpPr>
            <a:spLocks noGrp="1"/>
          </p:cNvSpPr>
          <p:nvPr>
            <p:ph type="title"/>
          </p:nvPr>
        </p:nvSpPr>
        <p:spPr>
          <a:xfrm>
            <a:off x="764754" y="2109462"/>
            <a:ext cx="10515600" cy="1325563"/>
          </a:xfrm>
        </p:spPr>
        <p:txBody>
          <a:bodyPr>
            <a:normAutofit fontScale="90000"/>
          </a:bodyPr>
          <a:lstStyle/>
          <a:p>
            <a:r>
              <a:rPr lang="en-GB" sz="6000" dirty="0">
                <a:ea typeface="Calibri Light"/>
                <a:cs typeface="Calibri Light"/>
              </a:rPr>
              <a:t>B] Legislative and Policy Framework </a:t>
            </a:r>
          </a:p>
        </p:txBody>
      </p:sp>
    </p:spTree>
    <p:extLst>
      <p:ext uri="{BB962C8B-B14F-4D97-AF65-F5344CB8AC3E}">
        <p14:creationId xmlns:p14="http://schemas.microsoft.com/office/powerpoint/2010/main" val="741488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18C4FC-C3F1-B0EB-96E3-354EC66AFC63}"/>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93A2DDF-A31A-45C8-37E2-9D8139078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2B18BFA3-C67C-8D6C-4450-1AB1D0B6F542}"/>
              </a:ext>
            </a:extLst>
          </p:cNvPr>
          <p:cNvSpPr>
            <a:spLocks noGrp="1"/>
          </p:cNvSpPr>
          <p:nvPr>
            <p:ph type="title"/>
          </p:nvPr>
        </p:nvSpPr>
        <p:spPr>
          <a:xfrm>
            <a:off x="521208" y="978408"/>
            <a:ext cx="4032504" cy="3364992"/>
          </a:xfrm>
        </p:spPr>
        <p:txBody>
          <a:bodyPr>
            <a:normAutofit/>
          </a:bodyPr>
          <a:lstStyle/>
          <a:p>
            <a:r>
              <a:rPr lang="en-GB" dirty="0">
                <a:solidFill>
                  <a:srgbClr val="228B22"/>
                </a:solidFill>
                <a:latin typeface="Calibri Light"/>
                <a:ea typeface="Calibri Light"/>
                <a:cs typeface="Calibri Light"/>
              </a:rPr>
              <a:t>The Legislative Framework- </a:t>
            </a:r>
            <a:br>
              <a:rPr lang="en-GB" dirty="0">
                <a:solidFill>
                  <a:srgbClr val="228B22"/>
                </a:solidFill>
                <a:latin typeface="Calibri Light"/>
                <a:ea typeface="Calibri Light"/>
                <a:cs typeface="Calibri Light"/>
              </a:rPr>
            </a:br>
            <a:br>
              <a:rPr lang="en-GB" dirty="0">
                <a:latin typeface="Calibri Light"/>
                <a:ea typeface="Calibri Light"/>
                <a:cs typeface="Calibri Light"/>
              </a:rPr>
            </a:br>
            <a:endParaRPr lang="en-GB" sz="2400" b="0">
              <a:latin typeface="Calibri Light"/>
              <a:ea typeface="Calibri Light"/>
              <a:cs typeface="Calibri Light"/>
            </a:endParaRPr>
          </a:p>
        </p:txBody>
      </p:sp>
      <p:sp>
        <p:nvSpPr>
          <p:cNvPr id="20" name="Rectangle 19">
            <a:extLst>
              <a:ext uri="{FF2B5EF4-FFF2-40B4-BE49-F238E27FC236}">
                <a16:creationId xmlns:a16="http://schemas.microsoft.com/office/drawing/2014/main" id="{D672F662-738E-A469-289B-B7EED319C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403250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2" name="Rectangle 21">
            <a:extLst>
              <a:ext uri="{FF2B5EF4-FFF2-40B4-BE49-F238E27FC236}">
                <a16:creationId xmlns:a16="http://schemas.microsoft.com/office/drawing/2014/main" id="{A8A498F9-9821-9C05-70BC-C814AEE99E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5776" y="6300216"/>
            <a:ext cx="662025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graphicFrame>
        <p:nvGraphicFramePr>
          <p:cNvPr id="16" name="Diagram 15">
            <a:extLst>
              <a:ext uri="{FF2B5EF4-FFF2-40B4-BE49-F238E27FC236}">
                <a16:creationId xmlns:a16="http://schemas.microsoft.com/office/drawing/2014/main" id="{18510007-9835-42FA-A974-E3D4C9BB1F2F}"/>
              </a:ext>
            </a:extLst>
          </p:cNvPr>
          <p:cNvGraphicFramePr/>
          <p:nvPr>
            <p:extLst>
              <p:ext uri="{D42A27DB-BD31-4B8C-83A1-F6EECF244321}">
                <p14:modId xmlns:p14="http://schemas.microsoft.com/office/powerpoint/2010/main" val="2750032469"/>
              </p:ext>
            </p:extLst>
          </p:nvPr>
        </p:nvGraphicFramePr>
        <p:xfrm>
          <a:off x="4787661" y="392502"/>
          <a:ext cx="7260563" cy="5785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626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A20522-922D-D575-0E7E-8EE33AEA4BD9}"/>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FA57FA6-8852-52C2-CD37-1AC6B5763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309E2484-73F3-7A7B-81F9-B7A15F918FB0}"/>
              </a:ext>
            </a:extLst>
          </p:cNvPr>
          <p:cNvSpPr>
            <a:spLocks noGrp="1"/>
          </p:cNvSpPr>
          <p:nvPr>
            <p:ph type="title"/>
          </p:nvPr>
        </p:nvSpPr>
        <p:spPr>
          <a:xfrm>
            <a:off x="521208" y="978408"/>
            <a:ext cx="4535712" cy="733936"/>
          </a:xfrm>
        </p:spPr>
        <p:txBody>
          <a:bodyPr>
            <a:normAutofit fontScale="90000"/>
          </a:bodyPr>
          <a:lstStyle/>
          <a:p>
            <a:pPr algn="ctr"/>
            <a:r>
              <a:rPr lang="en-GB" dirty="0">
                <a:solidFill>
                  <a:srgbClr val="228B22"/>
                </a:solidFill>
                <a:latin typeface="Calibri Light"/>
                <a:ea typeface="Calibri Light"/>
                <a:cs typeface="Calibri Light"/>
              </a:rPr>
              <a:t>The Enforcement Officer's Everyday 'Bibles'</a:t>
            </a:r>
            <a:endParaRPr lang="en-GB" dirty="0">
              <a:latin typeface="Calibri Light"/>
              <a:ea typeface="Calibri Light"/>
              <a:cs typeface="Calibri Light"/>
            </a:endParaRPr>
          </a:p>
        </p:txBody>
      </p:sp>
      <p:sp>
        <p:nvSpPr>
          <p:cNvPr id="20" name="Rectangle 19">
            <a:extLst>
              <a:ext uri="{FF2B5EF4-FFF2-40B4-BE49-F238E27FC236}">
                <a16:creationId xmlns:a16="http://schemas.microsoft.com/office/drawing/2014/main" id="{753F81A7-55FC-38E3-553C-BBBFA8104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403250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2" name="Rectangle 21">
            <a:extLst>
              <a:ext uri="{FF2B5EF4-FFF2-40B4-BE49-F238E27FC236}">
                <a16:creationId xmlns:a16="http://schemas.microsoft.com/office/drawing/2014/main" id="{AE469EF5-FA57-ED3D-A3BE-BDD88A521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5776" y="6300216"/>
            <a:ext cx="662025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35" name="TextBox 34">
            <a:extLst>
              <a:ext uri="{FF2B5EF4-FFF2-40B4-BE49-F238E27FC236}">
                <a16:creationId xmlns:a16="http://schemas.microsoft.com/office/drawing/2014/main" id="{D9341421-3C6E-AC4D-3E82-253EADE5A1CC}"/>
              </a:ext>
            </a:extLst>
          </p:cNvPr>
          <p:cNvSpPr txBox="1"/>
          <p:nvPr/>
        </p:nvSpPr>
        <p:spPr>
          <a:xfrm>
            <a:off x="115019" y="3134264"/>
            <a:ext cx="4945810"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latin typeface="Calibri"/>
                <a:ea typeface="Calibri Light"/>
                <a:cs typeface="Calibri Light"/>
              </a:rPr>
              <a:t>Secondary legislation:</a:t>
            </a:r>
          </a:p>
          <a:p>
            <a:pPr algn="ctr"/>
            <a:endParaRPr lang="en-GB" sz="2400" dirty="0">
              <a:latin typeface="Calibri"/>
              <a:ea typeface="Calibri Light"/>
              <a:cs typeface="Calibri Light"/>
            </a:endParaRPr>
          </a:p>
          <a:p>
            <a:pPr marL="342900" indent="-342900" algn="ctr">
              <a:buFont typeface="Arial"/>
              <a:buChar char="•"/>
            </a:pPr>
            <a:r>
              <a:rPr lang="en-GB" sz="2000" b="1" dirty="0">
                <a:latin typeface="Calibri"/>
                <a:ea typeface="Calibri Light"/>
                <a:cs typeface="Calibri Light"/>
              </a:rPr>
              <a:t>Town and Country Planning (General Permitted Development) (England) Order (GPDO) 2015 (as amended)</a:t>
            </a:r>
          </a:p>
          <a:p>
            <a:pPr algn="ctr"/>
            <a:endParaRPr lang="en-GB" sz="2000" b="1" dirty="0">
              <a:latin typeface="Calibri"/>
              <a:ea typeface="Calibri Light"/>
              <a:cs typeface="Calibri Light"/>
            </a:endParaRPr>
          </a:p>
          <a:p>
            <a:pPr algn="ctr"/>
            <a:endParaRPr lang="en-GB" sz="2000" b="1" dirty="0">
              <a:latin typeface="Calibri"/>
              <a:ea typeface="Calibri Light"/>
              <a:cs typeface="Calibri Light"/>
            </a:endParaRPr>
          </a:p>
        </p:txBody>
      </p:sp>
      <p:pic>
        <p:nvPicPr>
          <p:cNvPr id="36" name="Picture 35" descr="A document with text and a list&#10;&#10;AI-generated content may be incorrect.">
            <a:extLst>
              <a:ext uri="{FF2B5EF4-FFF2-40B4-BE49-F238E27FC236}">
                <a16:creationId xmlns:a16="http://schemas.microsoft.com/office/drawing/2014/main" id="{5AD5696F-C799-7CA1-0ACC-45BAD5DF4293}"/>
              </a:ext>
            </a:extLst>
          </p:cNvPr>
          <p:cNvPicPr>
            <a:picLocks noChangeAspect="1"/>
          </p:cNvPicPr>
          <p:nvPr/>
        </p:nvPicPr>
        <p:blipFill>
          <a:blip r:embed="rId3"/>
          <a:stretch>
            <a:fillRect/>
          </a:stretch>
        </p:blipFill>
        <p:spPr>
          <a:xfrm>
            <a:off x="6895652" y="201194"/>
            <a:ext cx="3763452" cy="6096178"/>
          </a:xfrm>
          <a:prstGeom prst="rect">
            <a:avLst/>
          </a:prstGeom>
        </p:spPr>
      </p:pic>
    </p:spTree>
    <p:extLst>
      <p:ext uri="{BB962C8B-B14F-4D97-AF65-F5344CB8AC3E}">
        <p14:creationId xmlns:p14="http://schemas.microsoft.com/office/powerpoint/2010/main" val="1326228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D9D397-50BB-5347-550A-9D22B920B649}"/>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D8ECC44-108B-242A-7EA7-D61EAC787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C9A7B0F6-AAA1-0C53-BA24-8ABF165A6624}"/>
              </a:ext>
            </a:extLst>
          </p:cNvPr>
          <p:cNvSpPr>
            <a:spLocks noGrp="1"/>
          </p:cNvSpPr>
          <p:nvPr>
            <p:ph type="title"/>
          </p:nvPr>
        </p:nvSpPr>
        <p:spPr>
          <a:xfrm>
            <a:off x="521208" y="978408"/>
            <a:ext cx="5412730" cy="733936"/>
          </a:xfrm>
        </p:spPr>
        <p:txBody>
          <a:bodyPr>
            <a:normAutofit fontScale="90000"/>
          </a:bodyPr>
          <a:lstStyle/>
          <a:p>
            <a:r>
              <a:rPr lang="en-GB" dirty="0">
                <a:solidFill>
                  <a:srgbClr val="228B22"/>
                </a:solidFill>
                <a:latin typeface="Calibri Light"/>
                <a:ea typeface="Calibri Light"/>
                <a:cs typeface="Calibri Light"/>
              </a:rPr>
              <a:t>The house-</a:t>
            </a:r>
            <a:br>
              <a:rPr lang="en-GB" dirty="0">
                <a:solidFill>
                  <a:srgbClr val="228B22"/>
                </a:solidFill>
                <a:latin typeface="Calibri Light"/>
                <a:ea typeface="Calibri Light"/>
                <a:cs typeface="Calibri Light"/>
              </a:rPr>
            </a:br>
            <a:r>
              <a:rPr lang="en-GB" dirty="0">
                <a:solidFill>
                  <a:srgbClr val="228B22"/>
                </a:solidFill>
                <a:latin typeface="Calibri Light"/>
                <a:ea typeface="Calibri Light"/>
                <a:cs typeface="Calibri Light"/>
              </a:rPr>
              <a:t>holder's 'Bible'</a:t>
            </a:r>
            <a:endParaRPr lang="en-GB" dirty="0">
              <a:latin typeface="Calibri Light"/>
              <a:ea typeface="Calibri Light"/>
              <a:cs typeface="Calibri Light"/>
            </a:endParaRPr>
          </a:p>
        </p:txBody>
      </p:sp>
      <p:sp>
        <p:nvSpPr>
          <p:cNvPr id="20" name="Rectangle 19">
            <a:extLst>
              <a:ext uri="{FF2B5EF4-FFF2-40B4-BE49-F238E27FC236}">
                <a16:creationId xmlns:a16="http://schemas.microsoft.com/office/drawing/2014/main" id="{0979BF9B-3FFC-E921-619A-523308E5F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403250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2" name="Rectangle 21">
            <a:extLst>
              <a:ext uri="{FF2B5EF4-FFF2-40B4-BE49-F238E27FC236}">
                <a16:creationId xmlns:a16="http://schemas.microsoft.com/office/drawing/2014/main" id="{BEB054AD-97C0-C139-15BA-277CC01BB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5776" y="6300216"/>
            <a:ext cx="662025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35" name="TextBox 34">
            <a:extLst>
              <a:ext uri="{FF2B5EF4-FFF2-40B4-BE49-F238E27FC236}">
                <a16:creationId xmlns:a16="http://schemas.microsoft.com/office/drawing/2014/main" id="{B1CC6C57-7D12-06B6-1C8D-904AF875F6BD}"/>
              </a:ext>
            </a:extLst>
          </p:cNvPr>
          <p:cNvSpPr txBox="1"/>
          <p:nvPr/>
        </p:nvSpPr>
        <p:spPr>
          <a:xfrm>
            <a:off x="359434" y="3436188"/>
            <a:ext cx="431320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latin typeface="Calibri"/>
                <a:ea typeface="Calibri"/>
                <a:cs typeface="Calibri"/>
              </a:rPr>
              <a:t>Permitted development rights for householders: technical guidance</a:t>
            </a:r>
          </a:p>
          <a:p>
            <a:pPr algn="ctr"/>
            <a:endParaRPr lang="en-GB" sz="2400" b="1" dirty="0">
              <a:latin typeface="Calibri"/>
              <a:ea typeface="Calibri"/>
              <a:cs typeface="Calibri"/>
            </a:endParaRPr>
          </a:p>
          <a:p>
            <a:pPr algn="ctr"/>
            <a:r>
              <a:rPr lang="en-GB" sz="2400" dirty="0">
                <a:latin typeface="Calibri"/>
                <a:ea typeface="Calibri"/>
                <a:cs typeface="Calibri"/>
              </a:rPr>
              <a:t>A simplified version of the GPDO</a:t>
            </a:r>
          </a:p>
        </p:txBody>
      </p:sp>
      <p:pic>
        <p:nvPicPr>
          <p:cNvPr id="3" name="Picture 2" descr="A white paper with black text&#10;&#10;AI-generated content may be incorrect.">
            <a:extLst>
              <a:ext uri="{FF2B5EF4-FFF2-40B4-BE49-F238E27FC236}">
                <a16:creationId xmlns:a16="http://schemas.microsoft.com/office/drawing/2014/main" id="{244AC09A-9679-2D46-12B5-88186055FCCC}"/>
              </a:ext>
            </a:extLst>
          </p:cNvPr>
          <p:cNvPicPr>
            <a:picLocks noChangeAspect="1"/>
          </p:cNvPicPr>
          <p:nvPr/>
        </p:nvPicPr>
        <p:blipFill>
          <a:blip r:embed="rId3"/>
          <a:stretch>
            <a:fillRect/>
          </a:stretch>
        </p:blipFill>
        <p:spPr>
          <a:xfrm>
            <a:off x="4677872" y="1164564"/>
            <a:ext cx="2994408" cy="4270077"/>
          </a:xfrm>
          <a:prstGeom prst="rect">
            <a:avLst/>
          </a:prstGeom>
        </p:spPr>
      </p:pic>
      <p:pic>
        <p:nvPicPr>
          <p:cNvPr id="4" name="Picture 3" descr="A diagram of a house&#10;&#10;AI-generated content may be incorrect.">
            <a:extLst>
              <a:ext uri="{FF2B5EF4-FFF2-40B4-BE49-F238E27FC236}">
                <a16:creationId xmlns:a16="http://schemas.microsoft.com/office/drawing/2014/main" id="{82D5DCF4-A43D-443B-E27E-B03B927535E6}"/>
              </a:ext>
            </a:extLst>
          </p:cNvPr>
          <p:cNvPicPr>
            <a:picLocks noChangeAspect="1"/>
          </p:cNvPicPr>
          <p:nvPr/>
        </p:nvPicPr>
        <p:blipFill>
          <a:blip r:embed="rId4"/>
          <a:stretch>
            <a:fillRect/>
          </a:stretch>
        </p:blipFill>
        <p:spPr>
          <a:xfrm>
            <a:off x="8091128" y="975594"/>
            <a:ext cx="3615367" cy="4461115"/>
          </a:xfrm>
          <a:prstGeom prst="rect">
            <a:avLst/>
          </a:prstGeom>
        </p:spPr>
      </p:pic>
    </p:spTree>
    <p:extLst>
      <p:ext uri="{BB962C8B-B14F-4D97-AF65-F5344CB8AC3E}">
        <p14:creationId xmlns:p14="http://schemas.microsoft.com/office/powerpoint/2010/main" val="4243061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23DC6A-1ECF-EB32-E085-B83135F87510}"/>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768A5B9-B98A-8FD4-8BE6-29DE4E477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0" name="Rectangle 19">
            <a:extLst>
              <a:ext uri="{FF2B5EF4-FFF2-40B4-BE49-F238E27FC236}">
                <a16:creationId xmlns:a16="http://schemas.microsoft.com/office/drawing/2014/main" id="{6B0100EE-1C8A-359F-B14F-7C1F0D937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403250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2" name="Rectangle 21">
            <a:extLst>
              <a:ext uri="{FF2B5EF4-FFF2-40B4-BE49-F238E27FC236}">
                <a16:creationId xmlns:a16="http://schemas.microsoft.com/office/drawing/2014/main" id="{6BE25CC6-1940-5227-8A0B-3D130F2FC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5776" y="6300216"/>
            <a:ext cx="662025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35" name="TextBox 34">
            <a:extLst>
              <a:ext uri="{FF2B5EF4-FFF2-40B4-BE49-F238E27FC236}">
                <a16:creationId xmlns:a16="http://schemas.microsoft.com/office/drawing/2014/main" id="{880DF132-A586-5645-BF78-D269BD3DDDE7}"/>
              </a:ext>
            </a:extLst>
          </p:cNvPr>
          <p:cNvSpPr txBox="1"/>
          <p:nvPr/>
        </p:nvSpPr>
        <p:spPr>
          <a:xfrm>
            <a:off x="172528" y="661359"/>
            <a:ext cx="3263660" cy="29854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latin typeface="Calibri"/>
                <a:ea typeface="Calibri Light"/>
                <a:cs typeface="Calibri Light"/>
              </a:rPr>
              <a:t>Secondary legislation:</a:t>
            </a:r>
          </a:p>
          <a:p>
            <a:pPr algn="ctr"/>
            <a:endParaRPr lang="en-GB" sz="2400" dirty="0">
              <a:latin typeface="Calibri"/>
              <a:ea typeface="Calibri Light"/>
              <a:cs typeface="Calibri Light"/>
            </a:endParaRPr>
          </a:p>
          <a:p>
            <a:pPr algn="ctr"/>
            <a:endParaRPr lang="en-GB" sz="2000" b="1" dirty="0">
              <a:latin typeface="Calibri"/>
              <a:ea typeface="Calibri Light"/>
              <a:cs typeface="Calibri Light"/>
            </a:endParaRPr>
          </a:p>
          <a:p>
            <a:pPr algn="ctr"/>
            <a:endParaRPr lang="en-GB" sz="2000" b="1" dirty="0">
              <a:latin typeface="Calibri"/>
              <a:ea typeface="Calibri Light"/>
              <a:cs typeface="Calibri Light"/>
            </a:endParaRPr>
          </a:p>
          <a:p>
            <a:pPr marL="342900" indent="-342900" algn="ctr">
              <a:buFont typeface="Arial"/>
              <a:buChar char="•"/>
            </a:pPr>
            <a:r>
              <a:rPr lang="en-GB" sz="2000" b="1" dirty="0">
                <a:latin typeface="Calibri"/>
                <a:ea typeface="Calibri Light"/>
                <a:cs typeface="Calibri Light"/>
              </a:rPr>
              <a:t>Town and Country Planning (Use Classes) Order 1987 (as amended)</a:t>
            </a:r>
          </a:p>
          <a:p>
            <a:pPr algn="ctr"/>
            <a:endParaRPr lang="en-GB" sz="2000" b="1" dirty="0">
              <a:latin typeface="Calibri"/>
              <a:ea typeface="Calibri Light"/>
              <a:cs typeface="Calibri Light"/>
            </a:endParaRPr>
          </a:p>
          <a:p>
            <a:pPr algn="ctr"/>
            <a:endParaRPr lang="en-GB" sz="2000" b="1" dirty="0">
              <a:latin typeface="Calibri"/>
              <a:ea typeface="Calibri Light"/>
              <a:cs typeface="Calibri Light"/>
            </a:endParaRPr>
          </a:p>
        </p:txBody>
      </p:sp>
      <p:pic>
        <p:nvPicPr>
          <p:cNvPr id="3" name="Picture 2" descr="A document with text on it&#10;&#10;AI-generated content may be incorrect.">
            <a:extLst>
              <a:ext uri="{FF2B5EF4-FFF2-40B4-BE49-F238E27FC236}">
                <a16:creationId xmlns:a16="http://schemas.microsoft.com/office/drawing/2014/main" id="{057A76F6-1831-D7CD-A5EC-97CFBC21EBE6}"/>
              </a:ext>
            </a:extLst>
          </p:cNvPr>
          <p:cNvPicPr>
            <a:picLocks noChangeAspect="1"/>
          </p:cNvPicPr>
          <p:nvPr/>
        </p:nvPicPr>
        <p:blipFill>
          <a:blip r:embed="rId3"/>
          <a:stretch>
            <a:fillRect/>
          </a:stretch>
        </p:blipFill>
        <p:spPr>
          <a:xfrm>
            <a:off x="3691629" y="877019"/>
            <a:ext cx="3270365" cy="5103962"/>
          </a:xfrm>
          <a:prstGeom prst="rect">
            <a:avLst/>
          </a:prstGeom>
        </p:spPr>
      </p:pic>
      <p:pic>
        <p:nvPicPr>
          <p:cNvPr id="4" name="Picture 3" descr="A screenshot of a computer screen&#10;&#10;AI-generated content may be incorrect.">
            <a:extLst>
              <a:ext uri="{FF2B5EF4-FFF2-40B4-BE49-F238E27FC236}">
                <a16:creationId xmlns:a16="http://schemas.microsoft.com/office/drawing/2014/main" id="{7218BD6A-88EC-A174-552B-82DDA86F0EAB}"/>
              </a:ext>
            </a:extLst>
          </p:cNvPr>
          <p:cNvPicPr>
            <a:picLocks noChangeAspect="1"/>
          </p:cNvPicPr>
          <p:nvPr/>
        </p:nvPicPr>
        <p:blipFill>
          <a:blip r:embed="rId4"/>
          <a:stretch>
            <a:fillRect/>
          </a:stretch>
        </p:blipFill>
        <p:spPr>
          <a:xfrm>
            <a:off x="7383499" y="143773"/>
            <a:ext cx="4167984" cy="6009736"/>
          </a:xfrm>
          <a:prstGeom prst="rect">
            <a:avLst/>
          </a:prstGeom>
        </p:spPr>
      </p:pic>
    </p:spTree>
    <p:extLst>
      <p:ext uri="{BB962C8B-B14F-4D97-AF65-F5344CB8AC3E}">
        <p14:creationId xmlns:p14="http://schemas.microsoft.com/office/powerpoint/2010/main" val="3042802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7446A0-9A95-7691-D9F0-CF28B8BE434A}"/>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15416BB-6A2C-D66D-13E2-66225BD5E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0" name="Rectangle 19">
            <a:extLst>
              <a:ext uri="{FF2B5EF4-FFF2-40B4-BE49-F238E27FC236}">
                <a16:creationId xmlns:a16="http://schemas.microsoft.com/office/drawing/2014/main" id="{9E5477E4-C7A5-2438-E104-1F996D8F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403250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2" name="Rectangle 21">
            <a:extLst>
              <a:ext uri="{FF2B5EF4-FFF2-40B4-BE49-F238E27FC236}">
                <a16:creationId xmlns:a16="http://schemas.microsoft.com/office/drawing/2014/main" id="{CB87A1DE-6A43-E478-127B-2EA1F0991C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5776" y="6300216"/>
            <a:ext cx="662025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35" name="TextBox 34">
            <a:extLst>
              <a:ext uri="{FF2B5EF4-FFF2-40B4-BE49-F238E27FC236}">
                <a16:creationId xmlns:a16="http://schemas.microsoft.com/office/drawing/2014/main" id="{26382A8D-414A-F3C0-362A-F11639F3F6E0}"/>
              </a:ext>
            </a:extLst>
          </p:cNvPr>
          <p:cNvSpPr txBox="1"/>
          <p:nvPr/>
        </p:nvSpPr>
        <p:spPr>
          <a:xfrm>
            <a:off x="4672640" y="330680"/>
            <a:ext cx="741871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latin typeface="Calibri"/>
                <a:ea typeface="Calibri Light"/>
                <a:cs typeface="Calibri Light"/>
              </a:rPr>
              <a:t>Secondary legislation: </a:t>
            </a:r>
            <a:r>
              <a:rPr lang="en-GB" sz="2000" b="1" dirty="0">
                <a:latin typeface="Calibri"/>
                <a:ea typeface="Calibri Light"/>
                <a:cs typeface="Calibri Light"/>
              </a:rPr>
              <a:t>Town and Country Planning (Use Classes) Order 1987 (as amended)</a:t>
            </a:r>
            <a:endParaRPr lang="en-US" dirty="0"/>
          </a:p>
          <a:p>
            <a:pPr algn="ctr"/>
            <a:endParaRPr lang="en-GB" sz="2000" b="1" dirty="0">
              <a:latin typeface="Calibri"/>
              <a:ea typeface="Calibri Light"/>
              <a:cs typeface="Calibri Light"/>
            </a:endParaRPr>
          </a:p>
          <a:p>
            <a:pPr algn="ctr"/>
            <a:endParaRPr lang="en-GB" sz="2000" b="1" dirty="0">
              <a:latin typeface="Calibri"/>
              <a:ea typeface="Calibri Light"/>
              <a:cs typeface="Calibri Light"/>
            </a:endParaRPr>
          </a:p>
        </p:txBody>
      </p:sp>
      <p:pic>
        <p:nvPicPr>
          <p:cNvPr id="5" name="Picture 4" descr="A screenshot of a chart&#10;&#10;AI-generated content may be incorrect.">
            <a:extLst>
              <a:ext uri="{FF2B5EF4-FFF2-40B4-BE49-F238E27FC236}">
                <a16:creationId xmlns:a16="http://schemas.microsoft.com/office/drawing/2014/main" id="{E786B97F-5C6D-2C06-41DF-A6204C063BD8}"/>
              </a:ext>
            </a:extLst>
          </p:cNvPr>
          <p:cNvPicPr>
            <a:picLocks noChangeAspect="1"/>
          </p:cNvPicPr>
          <p:nvPr/>
        </p:nvPicPr>
        <p:blipFill>
          <a:blip r:embed="rId3"/>
          <a:stretch>
            <a:fillRect/>
          </a:stretch>
        </p:blipFill>
        <p:spPr>
          <a:xfrm>
            <a:off x="505454" y="1033643"/>
            <a:ext cx="11454261" cy="5452074"/>
          </a:xfrm>
          <a:prstGeom prst="rect">
            <a:avLst/>
          </a:prstGeom>
        </p:spPr>
      </p:pic>
      <p:sp>
        <p:nvSpPr>
          <p:cNvPr id="7" name="TextBox 6">
            <a:extLst>
              <a:ext uri="{FF2B5EF4-FFF2-40B4-BE49-F238E27FC236}">
                <a16:creationId xmlns:a16="http://schemas.microsoft.com/office/drawing/2014/main" id="{C7D8F2F9-E4C0-FF38-F8EB-07AA921D906D}"/>
              </a:ext>
            </a:extLst>
          </p:cNvPr>
          <p:cNvSpPr txBox="1"/>
          <p:nvPr/>
        </p:nvSpPr>
        <p:spPr>
          <a:xfrm>
            <a:off x="503208" y="754811"/>
            <a:ext cx="6096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u="sng" strike="noStrike" baseline="0" dirty="0" err="1">
                <a:solidFill>
                  <a:srgbClr val="2998E3"/>
                </a:solidFill>
                <a:latin typeface="Calibri"/>
                <a:ea typeface="Segoe UI"/>
                <a:cs typeface="Segoe UI"/>
                <a:hlinkClick r:id="rId4"/>
              </a:rPr>
              <a:t>Lichfields</a:t>
            </a:r>
            <a:r>
              <a:rPr lang="en-US" sz="1000" u="sng" strike="noStrike" baseline="0" dirty="0">
                <a:solidFill>
                  <a:srgbClr val="2998E3"/>
                </a:solidFill>
                <a:latin typeface="Calibri"/>
                <a:ea typeface="Segoe UI"/>
                <a:cs typeface="Segoe UI"/>
                <a:hlinkClick r:id="rId4"/>
              </a:rPr>
              <a:t>: England - Use Class Order_March23.indd</a:t>
            </a:r>
            <a:endParaRPr lang="en-GB" dirty="0"/>
          </a:p>
          <a:p>
            <a:pPr algn="ctr"/>
            <a:endParaRPr lang="en-GB" dirty="0"/>
          </a:p>
        </p:txBody>
      </p:sp>
    </p:spTree>
    <p:extLst>
      <p:ext uri="{BB962C8B-B14F-4D97-AF65-F5344CB8AC3E}">
        <p14:creationId xmlns:p14="http://schemas.microsoft.com/office/powerpoint/2010/main" val="3927068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E7A418-5809-B86F-D6CB-24C6CA2922BD}"/>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9040AD3-6B3D-AFA1-E590-8E6E5F58E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0" name="Rectangle 19">
            <a:extLst>
              <a:ext uri="{FF2B5EF4-FFF2-40B4-BE49-F238E27FC236}">
                <a16:creationId xmlns:a16="http://schemas.microsoft.com/office/drawing/2014/main" id="{E442709D-6735-30FA-F754-A1636289F8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403250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2" name="Rectangle 21">
            <a:extLst>
              <a:ext uri="{FF2B5EF4-FFF2-40B4-BE49-F238E27FC236}">
                <a16:creationId xmlns:a16="http://schemas.microsoft.com/office/drawing/2014/main" id="{05924F4E-EC49-3353-50B9-D2625FC12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5776" y="6300216"/>
            <a:ext cx="662025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35" name="TextBox 34">
            <a:extLst>
              <a:ext uri="{FF2B5EF4-FFF2-40B4-BE49-F238E27FC236}">
                <a16:creationId xmlns:a16="http://schemas.microsoft.com/office/drawing/2014/main" id="{0276130D-B47F-EED2-C006-18308CAAADC1}"/>
              </a:ext>
            </a:extLst>
          </p:cNvPr>
          <p:cNvSpPr txBox="1"/>
          <p:nvPr/>
        </p:nvSpPr>
        <p:spPr>
          <a:xfrm>
            <a:off x="4543244" y="330680"/>
            <a:ext cx="715992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latin typeface="Calibri"/>
                <a:ea typeface="Calibri Light"/>
                <a:cs typeface="Calibri Light"/>
              </a:rPr>
              <a:t>Secondary legislation: </a:t>
            </a:r>
            <a:r>
              <a:rPr lang="en-GB" sz="2000" b="1" dirty="0">
                <a:latin typeface="Calibri"/>
                <a:ea typeface="Calibri Light"/>
                <a:cs typeface="Calibri Light"/>
              </a:rPr>
              <a:t>Town and Country Planning (Use Classes) Order 1987 (as amended)</a:t>
            </a:r>
            <a:endParaRPr lang="en-US" dirty="0"/>
          </a:p>
          <a:p>
            <a:pPr algn="ctr"/>
            <a:endParaRPr lang="en-GB" sz="2000" b="1" dirty="0">
              <a:latin typeface="Calibri"/>
              <a:ea typeface="Calibri Light"/>
              <a:cs typeface="Calibri Light"/>
            </a:endParaRPr>
          </a:p>
          <a:p>
            <a:pPr algn="ctr"/>
            <a:endParaRPr lang="en-GB" sz="2000" b="1" dirty="0">
              <a:latin typeface="Calibri"/>
              <a:ea typeface="Calibri Light"/>
              <a:cs typeface="Calibri Light"/>
            </a:endParaRPr>
          </a:p>
        </p:txBody>
      </p:sp>
      <p:pic>
        <p:nvPicPr>
          <p:cNvPr id="2" name="Picture 1" descr="A screenshot of a computer&#10;&#10;AI-generated content may be incorrect.">
            <a:extLst>
              <a:ext uri="{FF2B5EF4-FFF2-40B4-BE49-F238E27FC236}">
                <a16:creationId xmlns:a16="http://schemas.microsoft.com/office/drawing/2014/main" id="{8EE40AFD-835C-33C7-6197-BEB1B825CD2A}"/>
              </a:ext>
            </a:extLst>
          </p:cNvPr>
          <p:cNvPicPr>
            <a:picLocks noChangeAspect="1"/>
          </p:cNvPicPr>
          <p:nvPr/>
        </p:nvPicPr>
        <p:blipFill>
          <a:blip r:embed="rId3"/>
          <a:stretch>
            <a:fillRect/>
          </a:stretch>
        </p:blipFill>
        <p:spPr>
          <a:xfrm>
            <a:off x="524264" y="1150187"/>
            <a:ext cx="11315998" cy="5032077"/>
          </a:xfrm>
          <a:prstGeom prst="rect">
            <a:avLst/>
          </a:prstGeom>
        </p:spPr>
      </p:pic>
      <p:sp>
        <p:nvSpPr>
          <p:cNvPr id="6" name="TextBox 5">
            <a:extLst>
              <a:ext uri="{FF2B5EF4-FFF2-40B4-BE49-F238E27FC236}">
                <a16:creationId xmlns:a16="http://schemas.microsoft.com/office/drawing/2014/main" id="{34AFB241-2B3B-5DF0-0EF2-5C6CEA8B592A}"/>
              </a:ext>
            </a:extLst>
          </p:cNvPr>
          <p:cNvSpPr txBox="1"/>
          <p:nvPr/>
        </p:nvSpPr>
        <p:spPr>
          <a:xfrm>
            <a:off x="413657" y="6183086"/>
            <a:ext cx="6096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Calibri"/>
                <a:ea typeface="Calibri"/>
                <a:cs typeface="Calibri"/>
                <a:hlinkClick r:id="rId4"/>
              </a:rPr>
              <a:t>Litchfields: England - Use Class Order_March23.indd</a:t>
            </a:r>
            <a:endParaRPr lang="en-US" sz="1000" dirty="0">
              <a:latin typeface="Calibri"/>
              <a:ea typeface="Calibri"/>
              <a:cs typeface="Calibri"/>
            </a:endParaRPr>
          </a:p>
          <a:p>
            <a:pPr algn="ctr"/>
            <a:endParaRPr lang="en-GB"/>
          </a:p>
        </p:txBody>
      </p:sp>
    </p:spTree>
    <p:extLst>
      <p:ext uri="{BB962C8B-B14F-4D97-AF65-F5344CB8AC3E}">
        <p14:creationId xmlns:p14="http://schemas.microsoft.com/office/powerpoint/2010/main" val="344033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8DB00C-67FC-A88A-ADD5-0099045BFBD8}"/>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FA5C65B-E949-8464-38B2-4C5CCB7BC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0" name="Rectangle 19">
            <a:extLst>
              <a:ext uri="{FF2B5EF4-FFF2-40B4-BE49-F238E27FC236}">
                <a16:creationId xmlns:a16="http://schemas.microsoft.com/office/drawing/2014/main" id="{ECA410FF-34BF-ABE2-E572-98CE6AC39D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403250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2" name="Rectangle 21">
            <a:extLst>
              <a:ext uri="{FF2B5EF4-FFF2-40B4-BE49-F238E27FC236}">
                <a16:creationId xmlns:a16="http://schemas.microsoft.com/office/drawing/2014/main" id="{877A15CE-1966-EBF4-AD32-D74BE8A8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5776" y="6300216"/>
            <a:ext cx="662025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35" name="TextBox 34">
            <a:extLst>
              <a:ext uri="{FF2B5EF4-FFF2-40B4-BE49-F238E27FC236}">
                <a16:creationId xmlns:a16="http://schemas.microsoft.com/office/drawing/2014/main" id="{44B9008E-41E1-3A5C-53E9-1C799AD96AA2}"/>
              </a:ext>
            </a:extLst>
          </p:cNvPr>
          <p:cNvSpPr txBox="1"/>
          <p:nvPr/>
        </p:nvSpPr>
        <p:spPr>
          <a:xfrm>
            <a:off x="316302" y="862641"/>
            <a:ext cx="3608716"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latin typeface="Calibri"/>
                <a:ea typeface="Calibri Light"/>
                <a:cs typeface="Calibri Light"/>
              </a:rPr>
              <a:t>Secondary legislation:</a:t>
            </a:r>
          </a:p>
          <a:p>
            <a:pPr algn="ctr"/>
            <a:endParaRPr lang="en-GB" sz="2000" b="1" dirty="0">
              <a:latin typeface="Calibri"/>
              <a:ea typeface="Calibri Light"/>
              <a:cs typeface="Calibri Light"/>
            </a:endParaRPr>
          </a:p>
          <a:p>
            <a:pPr algn="ctr"/>
            <a:endParaRPr lang="en-GB" sz="2000" b="1" dirty="0">
              <a:latin typeface="Calibri"/>
              <a:ea typeface="Calibri Light"/>
              <a:cs typeface="Calibri Light"/>
            </a:endParaRPr>
          </a:p>
          <a:p>
            <a:pPr marL="342900" indent="-342900" algn="ctr">
              <a:buFont typeface="Arial"/>
              <a:buChar char="•"/>
            </a:pPr>
            <a:r>
              <a:rPr lang="en-GB" sz="2000" b="1" dirty="0">
                <a:latin typeface="Calibri"/>
                <a:ea typeface="Calibri Light"/>
                <a:cs typeface="Calibri Light"/>
              </a:rPr>
              <a:t>Town and Country Planning (Advertisement) Regulations 2007</a:t>
            </a:r>
          </a:p>
        </p:txBody>
      </p:sp>
      <p:pic>
        <p:nvPicPr>
          <p:cNvPr id="5" name="Picture 4" descr="A document with text and a symbol&#10;&#10;AI-generated content may be incorrect.">
            <a:extLst>
              <a:ext uri="{FF2B5EF4-FFF2-40B4-BE49-F238E27FC236}">
                <a16:creationId xmlns:a16="http://schemas.microsoft.com/office/drawing/2014/main" id="{C0F7536E-6D22-F28F-0E77-3A755C96B316}"/>
              </a:ext>
            </a:extLst>
          </p:cNvPr>
          <p:cNvPicPr>
            <a:picLocks noChangeAspect="1"/>
          </p:cNvPicPr>
          <p:nvPr/>
        </p:nvPicPr>
        <p:blipFill>
          <a:blip r:embed="rId3"/>
          <a:stretch>
            <a:fillRect/>
          </a:stretch>
        </p:blipFill>
        <p:spPr>
          <a:xfrm>
            <a:off x="4263261" y="503206"/>
            <a:ext cx="3119139" cy="5003322"/>
          </a:xfrm>
          <a:prstGeom prst="rect">
            <a:avLst/>
          </a:prstGeom>
        </p:spPr>
      </p:pic>
      <p:pic>
        <p:nvPicPr>
          <p:cNvPr id="6" name="Picture 5" descr="A collage of a street with cars and signs&#10;&#10;AI-generated content may be incorrect.">
            <a:extLst>
              <a:ext uri="{FF2B5EF4-FFF2-40B4-BE49-F238E27FC236}">
                <a16:creationId xmlns:a16="http://schemas.microsoft.com/office/drawing/2014/main" id="{0FBC2821-2851-0588-2987-7010B92C1D62}"/>
              </a:ext>
            </a:extLst>
          </p:cNvPr>
          <p:cNvPicPr>
            <a:picLocks noChangeAspect="1"/>
          </p:cNvPicPr>
          <p:nvPr/>
        </p:nvPicPr>
        <p:blipFill>
          <a:blip r:embed="rId4"/>
          <a:stretch>
            <a:fillRect/>
          </a:stretch>
        </p:blipFill>
        <p:spPr>
          <a:xfrm>
            <a:off x="7728505" y="273170"/>
            <a:ext cx="4168083" cy="5894717"/>
          </a:xfrm>
          <a:prstGeom prst="rect">
            <a:avLst/>
          </a:prstGeom>
        </p:spPr>
      </p:pic>
    </p:spTree>
    <p:extLst>
      <p:ext uri="{BB962C8B-B14F-4D97-AF65-F5344CB8AC3E}">
        <p14:creationId xmlns:p14="http://schemas.microsoft.com/office/powerpoint/2010/main" val="1602869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213918-F1EB-4BCE-BE23-F5E9851E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EF37D33A-7C70-8956-7043-419B5A2EB1F6}"/>
              </a:ext>
            </a:extLst>
          </p:cNvPr>
          <p:cNvSpPr>
            <a:spLocks noGrp="1"/>
          </p:cNvSpPr>
          <p:nvPr>
            <p:ph type="title"/>
          </p:nvPr>
        </p:nvSpPr>
        <p:spPr>
          <a:xfrm>
            <a:off x="521208" y="978408"/>
            <a:ext cx="11155680" cy="1463040"/>
          </a:xfrm>
        </p:spPr>
        <p:txBody>
          <a:bodyPr>
            <a:normAutofit/>
          </a:bodyPr>
          <a:lstStyle/>
          <a:p>
            <a:r>
              <a:rPr lang="en-US" dirty="0">
                <a:solidFill>
                  <a:srgbClr val="228B22"/>
                </a:solidFill>
                <a:latin typeface="Calibri Light"/>
                <a:ea typeface="Calibri Light"/>
                <a:cs typeface="Calibri Light"/>
              </a:rPr>
              <a:t>National Planning Policy Framework 2024 (NPPF). Paragraph 60 of The Framework states:</a:t>
            </a:r>
            <a:endParaRPr lang="en-GB" dirty="0">
              <a:solidFill>
                <a:srgbClr val="228B22"/>
              </a:solidFill>
              <a:latin typeface="Calibri Light"/>
              <a:ea typeface="Calibri Light"/>
              <a:cs typeface="Calibri Light"/>
            </a:endParaRPr>
          </a:p>
        </p:txBody>
      </p:sp>
      <p:sp>
        <p:nvSpPr>
          <p:cNvPr id="11" name="Rectangle 10">
            <a:extLst>
              <a:ext uri="{FF2B5EF4-FFF2-40B4-BE49-F238E27FC236}">
                <a16:creationId xmlns:a16="http://schemas.microsoft.com/office/drawing/2014/main" id="{2062E862-C7F7-4CA1-B929-D0B75F5E9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graphicFrame>
        <p:nvGraphicFramePr>
          <p:cNvPr id="5" name="Content Placeholder 2">
            <a:extLst>
              <a:ext uri="{FF2B5EF4-FFF2-40B4-BE49-F238E27FC236}">
                <a16:creationId xmlns:a16="http://schemas.microsoft.com/office/drawing/2014/main" id="{3EE4979A-92C6-C55E-220D-A5FB4E7B3513}"/>
              </a:ext>
            </a:extLst>
          </p:cNvPr>
          <p:cNvGraphicFramePr>
            <a:graphicFrameLocks noGrp="1"/>
          </p:cNvGraphicFramePr>
          <p:nvPr>
            <p:ph idx="1"/>
            <p:extLst>
              <p:ext uri="{D42A27DB-BD31-4B8C-83A1-F6EECF244321}">
                <p14:modId xmlns:p14="http://schemas.microsoft.com/office/powerpoint/2010/main" val="785926350"/>
              </p:ext>
            </p:extLst>
          </p:nvPr>
        </p:nvGraphicFramePr>
        <p:xfrm>
          <a:off x="520700" y="2578100"/>
          <a:ext cx="11156950" cy="3767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696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653AE3C-AC4F-907C-B473-B9A30D2150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0" name="Rectangle 9">
            <a:extLst>
              <a:ext uri="{FF2B5EF4-FFF2-40B4-BE49-F238E27FC236}">
                <a16:creationId xmlns:a16="http://schemas.microsoft.com/office/drawing/2014/main" id="{DC81933E-93BD-38CE-3C98-D10B2844C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341299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2" name="Rectangle 11">
            <a:extLst>
              <a:ext uri="{FF2B5EF4-FFF2-40B4-BE49-F238E27FC236}">
                <a16:creationId xmlns:a16="http://schemas.microsoft.com/office/drawing/2014/main" id="{5B3B7A5C-39EE-77A0-28F9-DF5137231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611650"/>
            <a:ext cx="703173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449C01FD-D5B3-66EF-0BC9-6611B66A39E4}"/>
              </a:ext>
            </a:extLst>
          </p:cNvPr>
          <p:cNvSpPr>
            <a:spLocks noGrp="1"/>
          </p:cNvSpPr>
          <p:nvPr>
            <p:ph type="title"/>
          </p:nvPr>
        </p:nvSpPr>
        <p:spPr>
          <a:xfrm>
            <a:off x="521208" y="978408"/>
            <a:ext cx="3410712" cy="5376672"/>
          </a:xfrm>
        </p:spPr>
        <p:txBody>
          <a:bodyPr>
            <a:normAutofit/>
          </a:bodyPr>
          <a:lstStyle/>
          <a:p>
            <a:r>
              <a:rPr lang="en-US" dirty="0">
                <a:solidFill>
                  <a:srgbClr val="228B22"/>
                </a:solidFill>
                <a:latin typeface="Calibri Light"/>
                <a:ea typeface="Calibri Light"/>
                <a:cs typeface="Calibri Light"/>
              </a:rPr>
              <a:t>What your Enforcement Team can investigate</a:t>
            </a:r>
            <a:endParaRPr lang="en-GB" dirty="0">
              <a:solidFill>
                <a:srgbClr val="228B22"/>
              </a:solidFill>
              <a:latin typeface="Calibri Light"/>
              <a:ea typeface="Calibri Light"/>
              <a:cs typeface="Calibri Light"/>
            </a:endParaRPr>
          </a:p>
        </p:txBody>
      </p:sp>
      <p:sp>
        <p:nvSpPr>
          <p:cNvPr id="3" name="Content Placeholder 2">
            <a:extLst>
              <a:ext uri="{FF2B5EF4-FFF2-40B4-BE49-F238E27FC236}">
                <a16:creationId xmlns:a16="http://schemas.microsoft.com/office/drawing/2014/main" id="{04D58B9B-A9D7-9504-9291-8C4132B3E258}"/>
              </a:ext>
            </a:extLst>
          </p:cNvPr>
          <p:cNvSpPr>
            <a:spLocks noGrp="1"/>
          </p:cNvSpPr>
          <p:nvPr>
            <p:ph idx="1"/>
          </p:nvPr>
        </p:nvSpPr>
        <p:spPr>
          <a:xfrm>
            <a:off x="4636008" y="1042416"/>
            <a:ext cx="7031736" cy="5312664"/>
          </a:xfrm>
        </p:spPr>
        <p:txBody>
          <a:bodyPr vert="horz" lIns="91440" tIns="45720" rIns="91440" bIns="45720" rtlCol="0" anchor="t">
            <a:noAutofit/>
          </a:bodyPr>
          <a:lstStyle/>
          <a:p>
            <a:r>
              <a:rPr lang="en-US" sz="2000" dirty="0" err="1">
                <a:latin typeface="Calibri"/>
                <a:ea typeface="Calibri"/>
                <a:cs typeface="Calibri"/>
              </a:rPr>
              <a:t>Unauthorised</a:t>
            </a:r>
            <a:r>
              <a:rPr lang="en-US" sz="2000" dirty="0">
                <a:latin typeface="Calibri"/>
                <a:ea typeface="Calibri"/>
                <a:cs typeface="Calibri"/>
              </a:rPr>
              <a:t> operational development: </a:t>
            </a:r>
            <a:r>
              <a:rPr lang="en-US" sz="2000" dirty="0" err="1">
                <a:latin typeface="Calibri"/>
                <a:ea typeface="Calibri"/>
                <a:cs typeface="Calibri"/>
              </a:rPr>
              <a:t>unauthorised</a:t>
            </a:r>
            <a:r>
              <a:rPr lang="en-US" sz="2000" dirty="0">
                <a:latin typeface="Calibri"/>
                <a:ea typeface="Calibri"/>
                <a:cs typeface="Calibri"/>
              </a:rPr>
              <a:t> building works and/or engineering works </a:t>
            </a:r>
            <a:endParaRPr lang="en-US" dirty="0"/>
          </a:p>
          <a:p>
            <a:r>
              <a:rPr lang="en-US" sz="2000" dirty="0">
                <a:latin typeface="Calibri"/>
                <a:ea typeface="Calibri"/>
                <a:cs typeface="Calibri"/>
              </a:rPr>
              <a:t>Development consisting the change of use of land/buildings without the relevant planning permission </a:t>
            </a:r>
            <a:endParaRPr lang="en-US" dirty="0"/>
          </a:p>
          <a:p>
            <a:r>
              <a:rPr lang="en-US" sz="2000" dirty="0">
                <a:latin typeface="Calibri"/>
                <a:ea typeface="Calibri"/>
                <a:cs typeface="Calibri"/>
              </a:rPr>
              <a:t>Works to listed buildings without consent </a:t>
            </a:r>
          </a:p>
          <a:p>
            <a:r>
              <a:rPr lang="en-US" sz="2000" dirty="0">
                <a:latin typeface="Calibri"/>
                <a:ea typeface="Calibri"/>
                <a:cs typeface="Calibri"/>
              </a:rPr>
              <a:t>Any activity giving rise to direct or indirect damage to protected trees (TPOs) or qualifying trees in conservation areas</a:t>
            </a:r>
          </a:p>
          <a:p>
            <a:r>
              <a:rPr lang="en-US" sz="2000" dirty="0">
                <a:latin typeface="Calibri"/>
                <a:ea typeface="Calibri"/>
                <a:cs typeface="Calibri"/>
              </a:rPr>
              <a:t>Non-compliance with conditions attached to planning permissions</a:t>
            </a:r>
          </a:p>
          <a:p>
            <a:r>
              <a:rPr lang="en-US" sz="2000" dirty="0">
                <a:latin typeface="Calibri"/>
                <a:ea typeface="Calibri"/>
                <a:cs typeface="Calibri"/>
              </a:rPr>
              <a:t>The display of unlawful advertisements </a:t>
            </a:r>
          </a:p>
          <a:p>
            <a:r>
              <a:rPr lang="en-US" sz="2000" dirty="0">
                <a:latin typeface="Calibri"/>
                <a:ea typeface="Calibri"/>
                <a:cs typeface="Calibri"/>
              </a:rPr>
              <a:t>Failure to properly maintain land so that it affects the amenity of an area</a:t>
            </a:r>
            <a:endParaRPr lang="en-GB" sz="2000" dirty="0">
              <a:latin typeface="Calibri"/>
              <a:ea typeface="Calibri"/>
              <a:cs typeface="Calibri"/>
            </a:endParaRPr>
          </a:p>
        </p:txBody>
      </p:sp>
    </p:spTree>
    <p:extLst>
      <p:ext uri="{BB962C8B-B14F-4D97-AF65-F5344CB8AC3E}">
        <p14:creationId xmlns:p14="http://schemas.microsoft.com/office/powerpoint/2010/main" val="3272151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097B-6E99-5A1F-446C-77BE11604C5D}"/>
              </a:ext>
            </a:extLst>
          </p:cNvPr>
          <p:cNvSpPr>
            <a:spLocks noGrp="1"/>
          </p:cNvSpPr>
          <p:nvPr>
            <p:ph type="title"/>
          </p:nvPr>
        </p:nvSpPr>
        <p:spPr>
          <a:xfrm>
            <a:off x="838200" y="1338489"/>
            <a:ext cx="10515600" cy="1168173"/>
          </a:xfrm>
        </p:spPr>
        <p:txBody>
          <a:bodyPr/>
          <a:lstStyle/>
          <a:p>
            <a:r>
              <a:rPr lang="en-GB" b="1" dirty="0">
                <a:solidFill>
                  <a:srgbClr val="228B22"/>
                </a:solidFill>
              </a:rPr>
              <a:t>What is PAS?</a:t>
            </a:r>
          </a:p>
        </p:txBody>
      </p:sp>
      <p:sp>
        <p:nvSpPr>
          <p:cNvPr id="3" name="Content Placeholder 2">
            <a:extLst>
              <a:ext uri="{FF2B5EF4-FFF2-40B4-BE49-F238E27FC236}">
                <a16:creationId xmlns:a16="http://schemas.microsoft.com/office/drawing/2014/main" id="{F5915DC7-9DAB-BAB7-5CD7-7A278997DF9E}"/>
              </a:ext>
            </a:extLst>
          </p:cNvPr>
          <p:cNvSpPr>
            <a:spLocks noGrp="1"/>
          </p:cNvSpPr>
          <p:nvPr>
            <p:ph idx="1"/>
          </p:nvPr>
        </p:nvSpPr>
        <p:spPr>
          <a:xfrm>
            <a:off x="765110" y="2506661"/>
            <a:ext cx="7260771" cy="3996775"/>
          </a:xfrm>
        </p:spPr>
        <p:txBody>
          <a:bodyPr/>
          <a:lstStyle/>
          <a:p>
            <a:pPr marL="0" indent="0" algn="ctr">
              <a:lnSpc>
                <a:spcPct val="150000"/>
              </a:lnSpc>
              <a:buNone/>
            </a:pPr>
            <a:r>
              <a:rPr lang="en-GB" i="1" dirty="0"/>
              <a:t>PAS exists to support local planning authorities to provide </a:t>
            </a:r>
            <a:r>
              <a:rPr lang="en-GB" b="1" i="1" dirty="0">
                <a:solidFill>
                  <a:srgbClr val="228B22"/>
                </a:solidFill>
              </a:rPr>
              <a:t>efficient and effective </a:t>
            </a:r>
            <a:r>
              <a:rPr lang="en-GB" i="1" dirty="0"/>
              <a:t>planning</a:t>
            </a:r>
            <a:r>
              <a:rPr lang="en-GB" b="1" i="1" dirty="0">
                <a:solidFill>
                  <a:srgbClr val="228B22"/>
                </a:solidFill>
              </a:rPr>
              <a:t> </a:t>
            </a:r>
            <a:r>
              <a:rPr lang="en-GB" i="1" dirty="0"/>
              <a:t>services, </a:t>
            </a:r>
            <a:r>
              <a:rPr lang="en-GB" b="1" i="1" dirty="0">
                <a:solidFill>
                  <a:srgbClr val="228B22"/>
                </a:solidFill>
              </a:rPr>
              <a:t>drive improvement </a:t>
            </a:r>
            <a:r>
              <a:rPr lang="en-GB" i="1" dirty="0"/>
              <a:t>and </a:t>
            </a:r>
            <a:r>
              <a:rPr lang="en-GB" b="1" i="1" dirty="0">
                <a:solidFill>
                  <a:srgbClr val="228B22"/>
                </a:solidFill>
              </a:rPr>
              <a:t>respond to and deliver changes</a:t>
            </a:r>
            <a:r>
              <a:rPr lang="en-GB" i="1" dirty="0"/>
              <a:t> in the planning system.</a:t>
            </a:r>
          </a:p>
        </p:txBody>
      </p:sp>
      <p:cxnSp>
        <p:nvCxnSpPr>
          <p:cNvPr id="34" name="Straight Connector 33">
            <a:extLst>
              <a:ext uri="{FF2B5EF4-FFF2-40B4-BE49-F238E27FC236}">
                <a16:creationId xmlns:a16="http://schemas.microsoft.com/office/drawing/2014/main" id="{23BC9CCC-323A-F977-8F6B-FD8DC3FE1163}"/>
              </a:ext>
            </a:extLst>
          </p:cNvPr>
          <p:cNvCxnSpPr>
            <a:cxnSpLocks/>
          </p:cNvCxnSpPr>
          <p:nvPr/>
        </p:nvCxnSpPr>
        <p:spPr>
          <a:xfrm>
            <a:off x="765110" y="6680718"/>
            <a:ext cx="10588690" cy="0"/>
          </a:xfrm>
          <a:prstGeom prst="line">
            <a:avLst/>
          </a:prstGeom>
          <a:ln>
            <a:solidFill>
              <a:srgbClr val="228B22"/>
            </a:solidFill>
          </a:ln>
        </p:spPr>
        <p:style>
          <a:lnRef idx="3">
            <a:schemeClr val="dk1"/>
          </a:lnRef>
          <a:fillRef idx="0">
            <a:schemeClr val="dk1"/>
          </a:fillRef>
          <a:effectRef idx="2">
            <a:schemeClr val="dk1"/>
          </a:effectRef>
          <a:fontRef idx="minor">
            <a:schemeClr val="tx1"/>
          </a:fontRef>
        </p:style>
      </p:cxnSp>
      <p:pic>
        <p:nvPicPr>
          <p:cNvPr id="38" name="Picture 37" descr="Department for Environment Food &amp; Rural Affairs Logo (DEFRA)">
            <a:extLst>
              <a:ext uri="{FF2B5EF4-FFF2-40B4-BE49-F238E27FC236}">
                <a16:creationId xmlns:a16="http://schemas.microsoft.com/office/drawing/2014/main" id="{B73F2CC3-BBA1-432D-0F71-824822F431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4659" y="5008277"/>
            <a:ext cx="2575435" cy="1393269"/>
          </a:xfrm>
          <a:prstGeom prst="rect">
            <a:avLst/>
          </a:prstGeom>
        </p:spPr>
      </p:pic>
      <p:pic>
        <p:nvPicPr>
          <p:cNvPr id="44" name="Picture 43" descr="Local Government Association Logo (LGA)">
            <a:extLst>
              <a:ext uri="{FF2B5EF4-FFF2-40B4-BE49-F238E27FC236}">
                <a16:creationId xmlns:a16="http://schemas.microsoft.com/office/drawing/2014/main" id="{1AD42FB8-B82A-3A67-E148-58A04BA17B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8991" y="3231320"/>
            <a:ext cx="2581099" cy="1532775"/>
          </a:xfrm>
          <a:prstGeom prst="rect">
            <a:avLst/>
          </a:prstGeom>
        </p:spPr>
      </p:pic>
      <p:pic>
        <p:nvPicPr>
          <p:cNvPr id="4" name="Picture 3">
            <a:extLst>
              <a:ext uri="{FF2B5EF4-FFF2-40B4-BE49-F238E27FC236}">
                <a16:creationId xmlns:a16="http://schemas.microsoft.com/office/drawing/2014/main" id="{35179881-9F7C-EAAE-F742-BD9B8CCB9353}"/>
              </a:ext>
            </a:extLst>
          </p:cNvPr>
          <p:cNvPicPr>
            <a:picLocks noChangeAspect="1"/>
          </p:cNvPicPr>
          <p:nvPr/>
        </p:nvPicPr>
        <p:blipFill>
          <a:blip r:embed="rId5"/>
          <a:stretch>
            <a:fillRect/>
          </a:stretch>
        </p:blipFill>
        <p:spPr>
          <a:xfrm>
            <a:off x="8113747" y="1358766"/>
            <a:ext cx="3008827" cy="1733726"/>
          </a:xfrm>
          <a:prstGeom prst="rect">
            <a:avLst/>
          </a:prstGeom>
        </p:spPr>
      </p:pic>
    </p:spTree>
    <p:extLst>
      <p:ext uri="{BB962C8B-B14F-4D97-AF65-F5344CB8AC3E}">
        <p14:creationId xmlns:p14="http://schemas.microsoft.com/office/powerpoint/2010/main" val="870096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653AE3C-AC4F-907C-B473-B9A30D2150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0" name="Rectangle 9">
            <a:extLst>
              <a:ext uri="{FF2B5EF4-FFF2-40B4-BE49-F238E27FC236}">
                <a16:creationId xmlns:a16="http://schemas.microsoft.com/office/drawing/2014/main" id="{DC81933E-93BD-38CE-3C98-D10B2844C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3412998"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2" name="Rectangle 11">
            <a:extLst>
              <a:ext uri="{FF2B5EF4-FFF2-40B4-BE49-F238E27FC236}">
                <a16:creationId xmlns:a16="http://schemas.microsoft.com/office/drawing/2014/main" id="{5B3B7A5C-39EE-77A0-28F9-DF5137231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611650"/>
            <a:ext cx="7031736"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417517AC-6FF2-696B-8E26-F3DD26DB4671}"/>
              </a:ext>
            </a:extLst>
          </p:cNvPr>
          <p:cNvSpPr>
            <a:spLocks noGrp="1"/>
          </p:cNvSpPr>
          <p:nvPr>
            <p:ph type="title"/>
          </p:nvPr>
        </p:nvSpPr>
        <p:spPr>
          <a:xfrm>
            <a:off x="521208" y="978408"/>
            <a:ext cx="3410712" cy="5376672"/>
          </a:xfrm>
        </p:spPr>
        <p:txBody>
          <a:bodyPr>
            <a:normAutofit/>
          </a:bodyPr>
          <a:lstStyle/>
          <a:p>
            <a:r>
              <a:rPr lang="en-US" dirty="0">
                <a:solidFill>
                  <a:srgbClr val="228B22"/>
                </a:solidFill>
                <a:latin typeface="Calibri Light"/>
                <a:ea typeface="Calibri Light"/>
                <a:cs typeface="Calibri Light"/>
              </a:rPr>
              <a:t>What your Enforcement Team </a:t>
            </a:r>
            <a:r>
              <a:rPr lang="en-US" u="sng" dirty="0">
                <a:solidFill>
                  <a:srgbClr val="228B22"/>
                </a:solidFill>
                <a:latin typeface="Calibri Light"/>
                <a:ea typeface="Calibri Light"/>
                <a:cs typeface="Calibri Light"/>
              </a:rPr>
              <a:t>can’t</a:t>
            </a:r>
            <a:r>
              <a:rPr lang="en-US" dirty="0">
                <a:solidFill>
                  <a:srgbClr val="228B22"/>
                </a:solidFill>
                <a:latin typeface="Calibri Light"/>
                <a:ea typeface="Calibri Light"/>
                <a:cs typeface="Calibri Light"/>
              </a:rPr>
              <a:t> investigate / take action over</a:t>
            </a:r>
            <a:br>
              <a:rPr lang="en-US" dirty="0">
                <a:solidFill>
                  <a:srgbClr val="228B22"/>
                </a:solidFill>
                <a:latin typeface="Calibri Light"/>
                <a:ea typeface="Calibri Light"/>
                <a:cs typeface="Calibri Light"/>
              </a:rPr>
            </a:br>
            <a:r>
              <a:rPr lang="en-US" dirty="0">
                <a:solidFill>
                  <a:srgbClr val="228B22"/>
                </a:solidFill>
                <a:latin typeface="Calibri Light"/>
                <a:ea typeface="Calibri Light"/>
                <a:cs typeface="Calibri Light"/>
              </a:rPr>
              <a:t> </a:t>
            </a:r>
            <a:endParaRPr lang="en-GB" dirty="0">
              <a:solidFill>
                <a:srgbClr val="000000"/>
              </a:solidFill>
              <a:latin typeface="Calibri Light"/>
              <a:ea typeface="Calibri Light"/>
              <a:cs typeface="Calibri Light"/>
            </a:endParaRPr>
          </a:p>
        </p:txBody>
      </p:sp>
      <p:sp>
        <p:nvSpPr>
          <p:cNvPr id="3" name="Content Placeholder 2">
            <a:extLst>
              <a:ext uri="{FF2B5EF4-FFF2-40B4-BE49-F238E27FC236}">
                <a16:creationId xmlns:a16="http://schemas.microsoft.com/office/drawing/2014/main" id="{BE9DB5D0-212A-38E0-F018-B295AF8F6BEE}"/>
              </a:ext>
            </a:extLst>
          </p:cNvPr>
          <p:cNvSpPr>
            <a:spLocks noGrp="1"/>
          </p:cNvSpPr>
          <p:nvPr>
            <p:ph idx="1"/>
          </p:nvPr>
        </p:nvSpPr>
        <p:spPr>
          <a:xfrm>
            <a:off x="4636008" y="1042416"/>
            <a:ext cx="7031736" cy="5312664"/>
          </a:xfrm>
        </p:spPr>
        <p:txBody>
          <a:bodyPr vert="horz" lIns="91440" tIns="45720" rIns="91440" bIns="45720" rtlCol="0" anchor="t">
            <a:normAutofit fontScale="92500" lnSpcReduction="20000"/>
          </a:bodyPr>
          <a:lstStyle/>
          <a:p>
            <a:r>
              <a:rPr lang="en-US" sz="2400" dirty="0">
                <a:latin typeface="Calibri"/>
                <a:ea typeface="Calibri"/>
                <a:cs typeface="Calibri"/>
              </a:rPr>
              <a:t>Permitted development</a:t>
            </a:r>
          </a:p>
          <a:p>
            <a:r>
              <a:rPr lang="en-US" sz="2400" dirty="0">
                <a:latin typeface="Calibri"/>
                <a:ea typeface="Calibri"/>
                <a:cs typeface="Calibri"/>
              </a:rPr>
              <a:t>Boundary wall disputes and other land ownership issues as these are civil matters outside of the planning legislation</a:t>
            </a:r>
          </a:p>
          <a:p>
            <a:r>
              <a:rPr lang="en-US" sz="2400" dirty="0">
                <a:latin typeface="Calibri"/>
                <a:ea typeface="Calibri"/>
                <a:cs typeface="Calibri"/>
              </a:rPr>
              <a:t>Legal covenants – civil matter</a:t>
            </a:r>
          </a:p>
          <a:p>
            <a:r>
              <a:rPr lang="en-US" sz="2400" dirty="0">
                <a:latin typeface="Calibri"/>
                <a:ea typeface="Calibri"/>
                <a:cs typeface="Calibri"/>
              </a:rPr>
              <a:t>Devaluation of property</a:t>
            </a:r>
          </a:p>
          <a:p>
            <a:r>
              <a:rPr lang="en-US" sz="2400" dirty="0">
                <a:latin typeface="Calibri"/>
                <a:ea typeface="Calibri"/>
                <a:cs typeface="Calibri"/>
              </a:rPr>
              <a:t>Changes of use of land / buildings which </a:t>
            </a:r>
            <a:r>
              <a:rPr lang="en-US" sz="2400" i="1" dirty="0">
                <a:latin typeface="Calibri"/>
                <a:ea typeface="Calibri"/>
                <a:cs typeface="Calibri"/>
              </a:rPr>
              <a:t>don't amount</a:t>
            </a:r>
            <a:r>
              <a:rPr lang="en-US" sz="2400" dirty="0">
                <a:latin typeface="Calibri"/>
                <a:ea typeface="Calibri"/>
                <a:cs typeface="Calibri"/>
              </a:rPr>
              <a:t> to material changes of use</a:t>
            </a:r>
          </a:p>
          <a:p>
            <a:r>
              <a:rPr lang="en-US" sz="2400" dirty="0">
                <a:latin typeface="Calibri"/>
                <a:ea typeface="Calibri"/>
                <a:cs typeface="Calibri"/>
              </a:rPr>
              <a:t>Obstructions, parking and traffic enforcement* </a:t>
            </a:r>
          </a:p>
          <a:p>
            <a:r>
              <a:rPr lang="en-US" sz="2400" dirty="0">
                <a:latin typeface="Calibri"/>
                <a:ea typeface="Calibri"/>
                <a:cs typeface="Calibri"/>
              </a:rPr>
              <a:t>Graffiti and anti-social </a:t>
            </a:r>
            <a:r>
              <a:rPr lang="en-US" sz="2400" dirty="0" err="1">
                <a:latin typeface="Calibri"/>
                <a:ea typeface="Calibri"/>
                <a:cs typeface="Calibri"/>
              </a:rPr>
              <a:t>behaviour</a:t>
            </a:r>
            <a:r>
              <a:rPr lang="en-US" sz="2400" dirty="0">
                <a:latin typeface="Calibri"/>
                <a:ea typeface="Calibri"/>
                <a:cs typeface="Calibri"/>
              </a:rPr>
              <a:t>* </a:t>
            </a:r>
          </a:p>
          <a:p>
            <a:r>
              <a:rPr lang="en-US" sz="2400" dirty="0">
                <a:latin typeface="Calibri"/>
                <a:ea typeface="Calibri"/>
                <a:cs typeface="Calibri"/>
              </a:rPr>
              <a:t>Dangerous structures*</a:t>
            </a:r>
          </a:p>
          <a:p>
            <a:r>
              <a:rPr lang="en-US" sz="2400" dirty="0">
                <a:latin typeface="Calibri"/>
                <a:ea typeface="Calibri"/>
                <a:cs typeface="Calibri"/>
              </a:rPr>
              <a:t>Noise nuisance*</a:t>
            </a:r>
          </a:p>
          <a:p>
            <a:pPr marL="0" indent="0">
              <a:buNone/>
            </a:pPr>
            <a:r>
              <a:rPr lang="en-US"/>
              <a:t>	 * = this is covered by other Council Depts</a:t>
            </a:r>
          </a:p>
        </p:txBody>
      </p:sp>
    </p:spTree>
    <p:extLst>
      <p:ext uri="{BB962C8B-B14F-4D97-AF65-F5344CB8AC3E}">
        <p14:creationId xmlns:p14="http://schemas.microsoft.com/office/powerpoint/2010/main" val="2448359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D9656-8E02-006F-8DFD-77F771AAA615}"/>
              </a:ext>
            </a:extLst>
          </p:cNvPr>
          <p:cNvSpPr>
            <a:spLocks noGrp="1"/>
          </p:cNvSpPr>
          <p:nvPr>
            <p:ph type="title"/>
          </p:nvPr>
        </p:nvSpPr>
        <p:spPr>
          <a:xfrm>
            <a:off x="521208" y="978408"/>
            <a:ext cx="4754880" cy="1463040"/>
          </a:xfrm>
        </p:spPr>
        <p:txBody>
          <a:bodyPr>
            <a:normAutofit/>
          </a:bodyPr>
          <a:lstStyle/>
          <a:p>
            <a:r>
              <a:rPr lang="en-US" dirty="0">
                <a:solidFill>
                  <a:srgbClr val="228B22"/>
                </a:solidFill>
                <a:latin typeface="Calibri Light"/>
                <a:ea typeface="Calibri Light"/>
                <a:cs typeface="Calibri Light"/>
              </a:rPr>
              <a:t>Planning Enforcement isn’t</a:t>
            </a:r>
            <a:endParaRPr lang="en-GB" dirty="0">
              <a:solidFill>
                <a:srgbClr val="228B22"/>
              </a:solidFill>
              <a:latin typeface="Calibri Light"/>
              <a:ea typeface="Calibri Light"/>
              <a:cs typeface="Calibri Light"/>
            </a:endParaRPr>
          </a:p>
        </p:txBody>
      </p:sp>
      <p:sp>
        <p:nvSpPr>
          <p:cNvPr id="3" name="Content Placeholder 2">
            <a:extLst>
              <a:ext uri="{FF2B5EF4-FFF2-40B4-BE49-F238E27FC236}">
                <a16:creationId xmlns:a16="http://schemas.microsoft.com/office/drawing/2014/main" id="{560397F9-56FE-AC6D-1967-663AA0C5233D}"/>
              </a:ext>
            </a:extLst>
          </p:cNvPr>
          <p:cNvSpPr>
            <a:spLocks noGrp="1"/>
          </p:cNvSpPr>
          <p:nvPr>
            <p:ph idx="1"/>
          </p:nvPr>
        </p:nvSpPr>
        <p:spPr>
          <a:xfrm>
            <a:off x="518253" y="2332843"/>
            <a:ext cx="4672584" cy="3767328"/>
          </a:xfrm>
        </p:spPr>
        <p:txBody>
          <a:bodyPr vert="horz" lIns="91440" tIns="45720" rIns="91440" bIns="45720" rtlCol="0" anchor="t">
            <a:normAutofit/>
          </a:bodyPr>
          <a:lstStyle/>
          <a:p>
            <a:pPr>
              <a:lnSpc>
                <a:spcPct val="150000"/>
              </a:lnSpc>
            </a:pPr>
            <a:r>
              <a:rPr lang="en-US" sz="2400" dirty="0">
                <a:latin typeface="Calibri"/>
                <a:ea typeface="Calibri"/>
                <a:cs typeface="Calibri"/>
              </a:rPr>
              <a:t>Punitive</a:t>
            </a:r>
          </a:p>
          <a:p>
            <a:pPr>
              <a:lnSpc>
                <a:spcPct val="150000"/>
              </a:lnSpc>
            </a:pPr>
            <a:r>
              <a:rPr lang="en-US" sz="2400" dirty="0">
                <a:latin typeface="Calibri"/>
                <a:ea typeface="Calibri"/>
                <a:cs typeface="Calibri"/>
              </a:rPr>
              <a:t>Designed to catch people out</a:t>
            </a:r>
          </a:p>
          <a:p>
            <a:pPr>
              <a:lnSpc>
                <a:spcPct val="150000"/>
              </a:lnSpc>
            </a:pPr>
            <a:r>
              <a:rPr lang="en-US" sz="2400" dirty="0">
                <a:latin typeface="Calibri"/>
                <a:ea typeface="Calibri"/>
                <a:cs typeface="Calibri"/>
              </a:rPr>
              <a:t>Always a criminal offence</a:t>
            </a:r>
          </a:p>
          <a:p>
            <a:pPr>
              <a:lnSpc>
                <a:spcPct val="150000"/>
              </a:lnSpc>
            </a:pPr>
            <a:r>
              <a:rPr lang="en-US" sz="2400" dirty="0">
                <a:latin typeface="Calibri"/>
                <a:ea typeface="Calibri"/>
                <a:cs typeface="Calibri"/>
              </a:rPr>
              <a:t>Able to solve the world's problems</a:t>
            </a:r>
            <a:endParaRPr lang="en-GB" sz="2400" dirty="0">
              <a:latin typeface="Calibri"/>
              <a:ea typeface="Calibri"/>
              <a:cs typeface="Calibri"/>
            </a:endParaRPr>
          </a:p>
        </p:txBody>
      </p:sp>
      <p:pic>
        <p:nvPicPr>
          <p:cNvPr id="3076" name="Picture 4" descr="All change! Planning enforcement time-limits are changing - Brecher">
            <a:extLst>
              <a:ext uri="{FF2B5EF4-FFF2-40B4-BE49-F238E27FC236}">
                <a16:creationId xmlns:a16="http://schemas.microsoft.com/office/drawing/2014/main" id="{E205950D-F886-F602-7DCB-E38C756E5F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696" r="4121" b="1"/>
          <a:stretch>
            <a:fillRect/>
          </a:stretch>
        </p:blipFill>
        <p:spPr bwMode="auto">
          <a:xfrm>
            <a:off x="5958018" y="508090"/>
            <a:ext cx="5709726" cy="5846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377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AC764A-9C2B-F770-F614-D2BAF4C20D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E2657E-FBFB-02EE-E3A5-1E25363A9B7A}"/>
              </a:ext>
            </a:extLst>
          </p:cNvPr>
          <p:cNvSpPr>
            <a:spLocks noGrp="1"/>
          </p:cNvSpPr>
          <p:nvPr>
            <p:ph type="title"/>
          </p:nvPr>
        </p:nvSpPr>
        <p:spPr>
          <a:xfrm>
            <a:off x="521208" y="978408"/>
            <a:ext cx="11155680" cy="1463040"/>
          </a:xfrm>
        </p:spPr>
        <p:txBody>
          <a:bodyPr>
            <a:normAutofit/>
          </a:bodyPr>
          <a:lstStyle/>
          <a:p>
            <a:r>
              <a:rPr lang="en-US" dirty="0">
                <a:solidFill>
                  <a:srgbClr val="228B22"/>
                </a:solidFill>
                <a:latin typeface="Calibri Light"/>
                <a:ea typeface="Calibri Light"/>
                <a:cs typeface="Calibri Light"/>
              </a:rPr>
              <a:t>Local Enforcement Plan:</a:t>
            </a:r>
            <a:endParaRPr lang="en-GB" dirty="0">
              <a:solidFill>
                <a:srgbClr val="228B22"/>
              </a:solidFill>
              <a:latin typeface="Calibri Light"/>
              <a:ea typeface="Calibri Light"/>
              <a:cs typeface="Calibri Light"/>
            </a:endParaRPr>
          </a:p>
        </p:txBody>
      </p:sp>
      <p:graphicFrame>
        <p:nvGraphicFramePr>
          <p:cNvPr id="5" name="Content Placeholder 2">
            <a:extLst>
              <a:ext uri="{FF2B5EF4-FFF2-40B4-BE49-F238E27FC236}">
                <a16:creationId xmlns:a16="http://schemas.microsoft.com/office/drawing/2014/main" id="{7932396B-8505-7F87-9876-E62CF28F8C01}"/>
              </a:ext>
            </a:extLst>
          </p:cNvPr>
          <p:cNvGraphicFramePr>
            <a:graphicFrameLocks noGrp="1"/>
          </p:cNvGraphicFramePr>
          <p:nvPr>
            <p:ph idx="1"/>
            <p:extLst>
              <p:ext uri="{D42A27DB-BD31-4B8C-83A1-F6EECF244321}">
                <p14:modId xmlns:p14="http://schemas.microsoft.com/office/powerpoint/2010/main" val="3540110835"/>
              </p:ext>
            </p:extLst>
          </p:nvPr>
        </p:nvGraphicFramePr>
        <p:xfrm>
          <a:off x="520700" y="2257258"/>
          <a:ext cx="11156950" cy="3767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DC1CA5D8-88C0-9AAA-36F5-044C0791107F}"/>
              </a:ext>
            </a:extLst>
          </p:cNvPr>
          <p:cNvSpPr txBox="1">
            <a:spLocks/>
          </p:cNvSpPr>
          <p:nvPr/>
        </p:nvSpPr>
        <p:spPr>
          <a:xfrm>
            <a:off x="9015503" y="5462177"/>
            <a:ext cx="3305074" cy="99180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a:lstStyle>
          <a:p>
            <a:r>
              <a:rPr lang="en-US" sz="2000" b="0" dirty="0">
                <a:latin typeface="Calibri"/>
                <a:ea typeface="Calibri"/>
                <a:cs typeface="Calibri"/>
              </a:rPr>
              <a:t>National Planning Policy Framework 2024 (NPPF). Paragraph 60</a:t>
            </a:r>
          </a:p>
        </p:txBody>
      </p:sp>
    </p:spTree>
    <p:extLst>
      <p:ext uri="{BB962C8B-B14F-4D97-AF65-F5344CB8AC3E}">
        <p14:creationId xmlns:p14="http://schemas.microsoft.com/office/powerpoint/2010/main" val="2938575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B557-B8CA-9F86-AAC6-EC4147F0FCC0}"/>
              </a:ext>
            </a:extLst>
          </p:cNvPr>
          <p:cNvSpPr>
            <a:spLocks noGrp="1"/>
          </p:cNvSpPr>
          <p:nvPr>
            <p:ph type="title"/>
          </p:nvPr>
        </p:nvSpPr>
        <p:spPr/>
        <p:txBody>
          <a:bodyPr>
            <a:normAutofit/>
          </a:bodyPr>
          <a:lstStyle/>
          <a:p>
            <a:pPr>
              <a:lnSpc>
                <a:spcPct val="90000"/>
              </a:lnSpc>
            </a:pPr>
            <a:r>
              <a:rPr lang="en-US" dirty="0">
                <a:solidFill>
                  <a:srgbClr val="228B22"/>
                </a:solidFill>
                <a:latin typeface="Calibri Light"/>
                <a:ea typeface="Calibri Light"/>
                <a:cs typeface="Calibri Light"/>
              </a:rPr>
              <a:t>Main components of a Planning Enforcement Plan</a:t>
            </a:r>
            <a:br>
              <a:rPr lang="en-US" sz="3100" dirty="0"/>
            </a:br>
            <a:endParaRPr lang="en-GB" sz="3100" dirty="0"/>
          </a:p>
        </p:txBody>
      </p:sp>
      <p:graphicFrame>
        <p:nvGraphicFramePr>
          <p:cNvPr id="5" name="Content Placeholder 2">
            <a:extLst>
              <a:ext uri="{FF2B5EF4-FFF2-40B4-BE49-F238E27FC236}">
                <a16:creationId xmlns:a16="http://schemas.microsoft.com/office/drawing/2014/main" id="{659BCEEB-9CF1-E009-ECBB-AF00B88BE311}"/>
              </a:ext>
            </a:extLst>
          </p:cNvPr>
          <p:cNvGraphicFramePr>
            <a:graphicFrameLocks noGrp="1"/>
          </p:cNvGraphicFramePr>
          <p:nvPr>
            <p:ph idx="1"/>
          </p:nvPr>
        </p:nvGraphicFramePr>
        <p:xfrm>
          <a:off x="6519863" y="987425"/>
          <a:ext cx="5165725" cy="5357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0977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AE77F-1984-F6D8-8B5A-798CDF6A409F}"/>
              </a:ext>
            </a:extLst>
          </p:cNvPr>
          <p:cNvSpPr>
            <a:spLocks noGrp="1"/>
          </p:cNvSpPr>
          <p:nvPr>
            <p:ph type="title"/>
          </p:nvPr>
        </p:nvSpPr>
        <p:spPr/>
        <p:txBody>
          <a:bodyPr/>
          <a:lstStyle/>
          <a:p>
            <a:r>
              <a:rPr lang="en-GB" dirty="0">
                <a:solidFill>
                  <a:srgbClr val="228B22"/>
                </a:solidFill>
                <a:latin typeface="Calibri Light"/>
                <a:ea typeface="Calibri Light"/>
                <a:cs typeface="Calibri Light"/>
              </a:rPr>
              <a:t>Enforcement Plan for the local area</a:t>
            </a:r>
          </a:p>
        </p:txBody>
      </p:sp>
      <p:sp>
        <p:nvSpPr>
          <p:cNvPr id="3" name="Content Placeholder 2">
            <a:extLst>
              <a:ext uri="{FF2B5EF4-FFF2-40B4-BE49-F238E27FC236}">
                <a16:creationId xmlns:a16="http://schemas.microsoft.com/office/drawing/2014/main" id="{5847E004-0A88-A1C4-1586-902DD15685B3}"/>
              </a:ext>
            </a:extLst>
          </p:cNvPr>
          <p:cNvSpPr>
            <a:spLocks noGrp="1"/>
          </p:cNvSpPr>
          <p:nvPr>
            <p:ph idx="1"/>
          </p:nvPr>
        </p:nvSpPr>
        <p:spPr>
          <a:xfrm>
            <a:off x="365136" y="2036945"/>
            <a:ext cx="11155680" cy="3767328"/>
          </a:xfrm>
        </p:spPr>
        <p:txBody>
          <a:bodyPr vert="horz" lIns="91440" tIns="45720" rIns="91440" bIns="45720" rtlCol="0" anchor="t">
            <a:normAutofit/>
          </a:bodyPr>
          <a:lstStyle/>
          <a:p>
            <a:endParaRPr lang="en-GB" dirty="0"/>
          </a:p>
          <a:p>
            <a:r>
              <a:rPr lang="en-GB" sz="2400" dirty="0">
                <a:latin typeface="Calibri"/>
                <a:ea typeface="Calibri"/>
                <a:cs typeface="Calibri"/>
              </a:rPr>
              <a:t>Explains the enforcement process – from initial report to conclusion </a:t>
            </a:r>
          </a:p>
          <a:p>
            <a:r>
              <a:rPr lang="en-GB" sz="2400" dirty="0">
                <a:latin typeface="Calibri"/>
                <a:ea typeface="Calibri"/>
                <a:cs typeface="Calibri"/>
              </a:rPr>
              <a:t>Details how cases are prioritised </a:t>
            </a:r>
          </a:p>
          <a:p>
            <a:r>
              <a:rPr lang="en-GB" sz="2400" dirty="0">
                <a:latin typeface="Calibri"/>
                <a:ea typeface="Calibri"/>
                <a:cs typeface="Calibri"/>
              </a:rPr>
              <a:t>Performance standards e.g. indicative response times</a:t>
            </a:r>
          </a:p>
          <a:p>
            <a:r>
              <a:rPr lang="en-GB" sz="2400" dirty="0">
                <a:latin typeface="Calibri"/>
                <a:ea typeface="Calibri"/>
                <a:cs typeface="Calibri"/>
              </a:rPr>
              <a:t>Manages expectations</a:t>
            </a:r>
          </a:p>
        </p:txBody>
      </p:sp>
    </p:spTree>
    <p:extLst>
      <p:ext uri="{BB962C8B-B14F-4D97-AF65-F5344CB8AC3E}">
        <p14:creationId xmlns:p14="http://schemas.microsoft.com/office/powerpoint/2010/main" val="825836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53882-202F-F466-9BDC-E402958CA4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8E0C42-754E-AED3-1E49-248E40BC0CB2}"/>
              </a:ext>
            </a:extLst>
          </p:cNvPr>
          <p:cNvSpPr>
            <a:spLocks noGrp="1"/>
          </p:cNvSpPr>
          <p:nvPr>
            <p:ph type="title"/>
          </p:nvPr>
        </p:nvSpPr>
        <p:spPr>
          <a:xfrm>
            <a:off x="838200" y="2375703"/>
            <a:ext cx="10515600" cy="1325563"/>
          </a:xfrm>
        </p:spPr>
        <p:txBody>
          <a:bodyPr>
            <a:normAutofit fontScale="90000"/>
          </a:bodyPr>
          <a:lstStyle/>
          <a:p>
            <a:r>
              <a:rPr lang="en-US" sz="6000" dirty="0">
                <a:ea typeface="+mj-lt"/>
                <a:cs typeface="+mj-lt"/>
              </a:rPr>
              <a:t>C] Planning Enforcement Processes, Actions and Powers</a:t>
            </a:r>
            <a:r>
              <a:rPr lang="en-GB" sz="6000" dirty="0">
                <a:ea typeface="Calibri Light"/>
                <a:cs typeface="Calibri Light"/>
              </a:rPr>
              <a:t> </a:t>
            </a:r>
            <a:endParaRPr lang="en-US" dirty="0"/>
          </a:p>
        </p:txBody>
      </p:sp>
    </p:spTree>
    <p:extLst>
      <p:ext uri="{BB962C8B-B14F-4D97-AF65-F5344CB8AC3E}">
        <p14:creationId xmlns:p14="http://schemas.microsoft.com/office/powerpoint/2010/main" val="2730910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A4D5C-0E55-8E73-5D8E-25E5F5AC5FC0}"/>
              </a:ext>
            </a:extLst>
          </p:cNvPr>
          <p:cNvSpPr>
            <a:spLocks noGrp="1"/>
          </p:cNvSpPr>
          <p:nvPr>
            <p:ph type="title"/>
          </p:nvPr>
        </p:nvSpPr>
        <p:spPr/>
        <p:txBody>
          <a:bodyPr/>
          <a:lstStyle/>
          <a:p>
            <a:r>
              <a:rPr lang="en-GB" dirty="0">
                <a:solidFill>
                  <a:srgbClr val="228B22"/>
                </a:solidFill>
                <a:latin typeface="Calibri Light"/>
                <a:ea typeface="Calibri Light"/>
                <a:cs typeface="Calibri Light"/>
              </a:rPr>
              <a:t>Enforcement investigation process (simplified)</a:t>
            </a:r>
          </a:p>
        </p:txBody>
      </p:sp>
      <p:graphicFrame>
        <p:nvGraphicFramePr>
          <p:cNvPr id="5" name="Content Placeholder 2">
            <a:extLst>
              <a:ext uri="{FF2B5EF4-FFF2-40B4-BE49-F238E27FC236}">
                <a16:creationId xmlns:a16="http://schemas.microsoft.com/office/drawing/2014/main" id="{64F806FA-B551-BC6E-3753-DBC67AF37A42}"/>
              </a:ext>
            </a:extLst>
          </p:cNvPr>
          <p:cNvGraphicFramePr>
            <a:graphicFrameLocks noGrp="1"/>
          </p:cNvGraphicFramePr>
          <p:nvPr>
            <p:ph idx="1"/>
            <p:extLst>
              <p:ext uri="{D42A27DB-BD31-4B8C-83A1-F6EECF244321}">
                <p14:modId xmlns:p14="http://schemas.microsoft.com/office/powerpoint/2010/main" val="593402111"/>
              </p:ext>
            </p:extLst>
          </p:nvPr>
        </p:nvGraphicFramePr>
        <p:xfrm>
          <a:off x="521208" y="2578608"/>
          <a:ext cx="11155680" cy="3767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326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F3305D-B50A-E2B4-E80E-604BC26D5CD9}"/>
              </a:ext>
            </a:extLst>
          </p:cNvPr>
          <p:cNvPicPr>
            <a:picLocks noChangeAspect="1"/>
          </p:cNvPicPr>
          <p:nvPr/>
        </p:nvPicPr>
        <p:blipFill>
          <a:blip r:embed="rId3"/>
          <a:stretch>
            <a:fillRect/>
          </a:stretch>
        </p:blipFill>
        <p:spPr>
          <a:xfrm>
            <a:off x="1605129" y="698970"/>
            <a:ext cx="4115005" cy="5835794"/>
          </a:xfrm>
          <a:prstGeom prst="rect">
            <a:avLst/>
          </a:prstGeom>
        </p:spPr>
      </p:pic>
      <p:sp>
        <p:nvSpPr>
          <p:cNvPr id="10" name="Content Placeholder 9">
            <a:extLst>
              <a:ext uri="{FF2B5EF4-FFF2-40B4-BE49-F238E27FC236}">
                <a16:creationId xmlns:a16="http://schemas.microsoft.com/office/drawing/2014/main" id="{C639C6FA-BE66-177C-98EE-94F0E1FE7878}"/>
              </a:ext>
            </a:extLst>
          </p:cNvPr>
          <p:cNvSpPr>
            <a:spLocks noGrp="1"/>
          </p:cNvSpPr>
          <p:nvPr>
            <p:ph sz="half" idx="2"/>
          </p:nvPr>
        </p:nvSpPr>
        <p:spPr/>
        <p:txBody>
          <a:bodyPr vert="horz" lIns="91440" tIns="45720" rIns="91440" bIns="45720" rtlCol="0" anchor="t">
            <a:normAutofit/>
          </a:bodyPr>
          <a:lstStyle/>
          <a:p>
            <a:r>
              <a:rPr lang="en-US" sz="2400" dirty="0">
                <a:latin typeface="Calibri"/>
                <a:ea typeface="Calibri"/>
                <a:cs typeface="Calibri"/>
              </a:rPr>
              <a:t>An enforcement investigation can be a lengthy and complex process.</a:t>
            </a:r>
          </a:p>
          <a:p>
            <a:r>
              <a:rPr lang="en-US" sz="2400" dirty="0">
                <a:latin typeface="Calibri"/>
                <a:ea typeface="Calibri"/>
                <a:cs typeface="Calibri"/>
              </a:rPr>
              <a:t> Time taken to determine each case will vary depending on the site, the type of breach, and any actions necessary to reach the desired outcome </a:t>
            </a:r>
            <a:endParaRPr lang="en-GB" sz="2400" dirty="0">
              <a:latin typeface="Calibri"/>
              <a:ea typeface="Calibri"/>
              <a:cs typeface="Calibri"/>
            </a:endParaRPr>
          </a:p>
        </p:txBody>
      </p:sp>
    </p:spTree>
    <p:extLst>
      <p:ext uri="{BB962C8B-B14F-4D97-AF65-F5344CB8AC3E}">
        <p14:creationId xmlns:p14="http://schemas.microsoft.com/office/powerpoint/2010/main" val="265937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BC9B7-8525-ABB4-E223-F731EB6F1B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AE2F87-4EFC-C753-E347-9584DACFE0B9}"/>
              </a:ext>
            </a:extLst>
          </p:cNvPr>
          <p:cNvSpPr>
            <a:spLocks noGrp="1"/>
          </p:cNvSpPr>
          <p:nvPr>
            <p:ph type="title"/>
          </p:nvPr>
        </p:nvSpPr>
        <p:spPr>
          <a:xfrm>
            <a:off x="1374286" y="1113489"/>
            <a:ext cx="9197858" cy="793418"/>
          </a:xfrm>
        </p:spPr>
        <p:txBody>
          <a:bodyPr>
            <a:normAutofit fontScale="90000"/>
          </a:bodyPr>
          <a:lstStyle/>
          <a:p>
            <a:r>
              <a:rPr lang="en-GB" sz="4000" b="1" dirty="0">
                <a:solidFill>
                  <a:srgbClr val="228B22"/>
                </a:solidFill>
                <a:ea typeface="Calibri Light"/>
                <a:cs typeface="Calibri Light"/>
              </a:rPr>
              <a:t>Step 1: Initial Assessment / Preliminary Checks</a:t>
            </a:r>
            <a:r>
              <a:rPr lang="en-GB" sz="4000" dirty="0">
                <a:ea typeface="Calibri Light"/>
                <a:cs typeface="Calibri Light"/>
              </a:rPr>
              <a:t> </a:t>
            </a:r>
            <a:endParaRPr lang="en-US" sz="4000" dirty="0" err="1"/>
          </a:p>
        </p:txBody>
      </p:sp>
      <p:sp>
        <p:nvSpPr>
          <p:cNvPr id="3" name="TextBox 2">
            <a:extLst>
              <a:ext uri="{FF2B5EF4-FFF2-40B4-BE49-F238E27FC236}">
                <a16:creationId xmlns:a16="http://schemas.microsoft.com/office/drawing/2014/main" id="{9B11E492-244F-6975-9986-81E88E94288A}"/>
              </a:ext>
            </a:extLst>
          </p:cNvPr>
          <p:cNvSpPr txBox="1"/>
          <p:nvPr/>
        </p:nvSpPr>
        <p:spPr>
          <a:xfrm>
            <a:off x="871638" y="1920807"/>
            <a:ext cx="10447101"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ea typeface="Calibri"/>
                <a:cs typeface="Calibri"/>
              </a:rPr>
              <a:t>Report received -</a:t>
            </a:r>
            <a:r>
              <a:rPr lang="en-GB" sz="2400" b="1" i="1" dirty="0">
                <a:ea typeface="Calibri"/>
                <a:cs typeface="Calibri"/>
              </a:rPr>
              <a:t> </a:t>
            </a:r>
            <a:r>
              <a:rPr lang="en-GB" sz="2400" b="1" i="1" u="sng" dirty="0">
                <a:ea typeface="Calibri"/>
                <a:cs typeface="Calibri"/>
              </a:rPr>
              <a:t>IS IT DEVELOPMENT?</a:t>
            </a:r>
            <a:endParaRPr lang="en-US" b="1" i="1" u="sng" dirty="0"/>
          </a:p>
          <a:p>
            <a:endParaRPr lang="en-GB" sz="2400" dirty="0">
              <a:ea typeface="Calibri"/>
              <a:cs typeface="Calibri"/>
            </a:endParaRPr>
          </a:p>
          <a:p>
            <a:r>
              <a:rPr lang="en-GB" sz="2400" dirty="0">
                <a:ea typeface="Calibri"/>
                <a:cs typeface="Calibri"/>
              </a:rPr>
              <a:t>Definition of development... </a:t>
            </a:r>
          </a:p>
          <a:p>
            <a:r>
              <a:rPr lang="en-GB" sz="2400" dirty="0">
                <a:ea typeface="Calibri"/>
                <a:cs typeface="Calibri"/>
              </a:rPr>
              <a:t>Primary legislation – </a:t>
            </a:r>
            <a:r>
              <a:rPr lang="en-GB" sz="2400" b="1" dirty="0">
                <a:ea typeface="Calibri"/>
                <a:cs typeface="Calibri"/>
              </a:rPr>
              <a:t>Town and Country Planning Act 1990 (as amended) </a:t>
            </a:r>
            <a:endParaRPr lang="en-GB" sz="2400" dirty="0">
              <a:ea typeface="Calibri"/>
              <a:cs typeface="Calibri"/>
            </a:endParaRPr>
          </a:p>
          <a:p>
            <a:endParaRPr lang="en-GB" sz="2400" b="1" dirty="0">
              <a:ea typeface="Calibri"/>
              <a:cs typeface="Calibri"/>
            </a:endParaRPr>
          </a:p>
          <a:p>
            <a:r>
              <a:rPr lang="en-GB" sz="2400" b="1" dirty="0">
                <a:ea typeface="Calibri"/>
                <a:cs typeface="Calibri"/>
              </a:rPr>
              <a:t>A definition of </a:t>
            </a:r>
            <a:r>
              <a:rPr lang="en-GB" sz="2400" b="1" u="sng" dirty="0">
                <a:ea typeface="Calibri"/>
                <a:cs typeface="Calibri"/>
              </a:rPr>
              <a:t>two</a:t>
            </a:r>
            <a:r>
              <a:rPr lang="en-GB" sz="2400" b="1" dirty="0">
                <a:ea typeface="Calibri"/>
                <a:cs typeface="Calibri"/>
              </a:rPr>
              <a:t> parts </a:t>
            </a:r>
            <a:r>
              <a:rPr lang="en-GB" sz="2400" dirty="0">
                <a:ea typeface="Calibri"/>
                <a:cs typeface="Calibri"/>
              </a:rPr>
              <a:t>– </a:t>
            </a:r>
            <a:r>
              <a:rPr lang="en-GB" sz="2400" b="1" dirty="0">
                <a:solidFill>
                  <a:srgbClr val="0070C0"/>
                </a:solidFill>
                <a:ea typeface="Calibri"/>
                <a:cs typeface="Calibri"/>
              </a:rPr>
              <a:t>operational development</a:t>
            </a:r>
            <a:r>
              <a:rPr lang="en-GB" sz="2400" dirty="0">
                <a:solidFill>
                  <a:srgbClr val="0070C0"/>
                </a:solidFill>
                <a:ea typeface="Calibri"/>
                <a:cs typeface="Calibri"/>
              </a:rPr>
              <a:t> </a:t>
            </a:r>
            <a:r>
              <a:rPr lang="en-GB" sz="2400" dirty="0">
                <a:ea typeface="Calibri"/>
                <a:cs typeface="Calibri"/>
              </a:rPr>
              <a:t>and</a:t>
            </a:r>
            <a:r>
              <a:rPr lang="en-GB" sz="2400" dirty="0">
                <a:solidFill>
                  <a:srgbClr val="00B050"/>
                </a:solidFill>
                <a:ea typeface="Calibri"/>
                <a:cs typeface="Calibri"/>
              </a:rPr>
              <a:t> </a:t>
            </a:r>
            <a:r>
              <a:rPr lang="en-GB" sz="2400" b="1" dirty="0">
                <a:solidFill>
                  <a:schemeClr val="accent2"/>
                </a:solidFill>
                <a:ea typeface="Calibri"/>
                <a:cs typeface="Calibri"/>
              </a:rPr>
              <a:t>material change of use</a:t>
            </a:r>
            <a:r>
              <a:rPr lang="en-GB" sz="2400" dirty="0">
                <a:ea typeface="Calibri"/>
                <a:cs typeface="Calibri"/>
              </a:rPr>
              <a:t>:</a:t>
            </a:r>
            <a:endParaRPr lang="en-GB" sz="2400" b="1" dirty="0">
              <a:ea typeface="Calibri"/>
              <a:cs typeface="Calibri"/>
            </a:endParaRPr>
          </a:p>
          <a:p>
            <a:endParaRPr lang="en-GB" sz="2400" dirty="0">
              <a:ea typeface="Calibri"/>
              <a:cs typeface="Calibri"/>
            </a:endParaRPr>
          </a:p>
          <a:p>
            <a:r>
              <a:rPr lang="en-GB" sz="2400" dirty="0">
                <a:ea typeface="Calibri"/>
                <a:cs typeface="Calibri"/>
              </a:rPr>
              <a:t>S55 Meaning of "development" and "new development"</a:t>
            </a:r>
          </a:p>
          <a:p>
            <a:endParaRPr lang="en-GB" dirty="0">
              <a:ea typeface="Calibri"/>
              <a:cs typeface="Calibri"/>
            </a:endParaRPr>
          </a:p>
          <a:p>
            <a:r>
              <a:rPr lang="en-GB" dirty="0">
                <a:ea typeface="Calibri"/>
                <a:cs typeface="Calibri"/>
              </a:rPr>
              <a:t>(1) </a:t>
            </a:r>
            <a:r>
              <a:rPr lang="en-GB" sz="2400" dirty="0">
                <a:solidFill>
                  <a:srgbClr val="0070C0"/>
                </a:solidFill>
                <a:ea typeface="+mn-lt"/>
                <a:cs typeface="+mn-lt"/>
              </a:rPr>
              <a:t>… “development,” means the carrying out of building, engineering, mining or other operations in, on, over or under land,…</a:t>
            </a:r>
          </a:p>
          <a:p>
            <a:endParaRPr lang="en-GB" sz="2400" dirty="0">
              <a:solidFill>
                <a:srgbClr val="0070C0"/>
              </a:solidFill>
              <a:ea typeface="+mn-lt"/>
              <a:cs typeface="+mn-lt"/>
            </a:endParaRPr>
          </a:p>
          <a:p>
            <a:r>
              <a:rPr lang="en-GB" sz="2400" dirty="0">
                <a:solidFill>
                  <a:schemeClr val="accent2"/>
                </a:solidFill>
                <a:ea typeface="+mn-lt"/>
                <a:cs typeface="+mn-lt"/>
              </a:rPr>
              <a:t>… or the making of any material change in the use of any buildings or other land.</a:t>
            </a:r>
          </a:p>
          <a:p>
            <a:endParaRPr lang="en-GB" sz="2400" dirty="0">
              <a:solidFill>
                <a:srgbClr val="0070C0"/>
              </a:solidFill>
              <a:ea typeface="+mn-lt"/>
              <a:cs typeface="+mn-lt"/>
            </a:endParaRPr>
          </a:p>
        </p:txBody>
      </p:sp>
    </p:spTree>
    <p:extLst>
      <p:ext uri="{BB962C8B-B14F-4D97-AF65-F5344CB8AC3E}">
        <p14:creationId xmlns:p14="http://schemas.microsoft.com/office/powerpoint/2010/main" val="2979578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01FA4-253D-F92C-CEDE-8EA5C2B88C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B54701-6842-49F0-1205-2610F5413B5E}"/>
              </a:ext>
            </a:extLst>
          </p:cNvPr>
          <p:cNvSpPr>
            <a:spLocks noGrp="1"/>
          </p:cNvSpPr>
          <p:nvPr>
            <p:ph type="title"/>
          </p:nvPr>
        </p:nvSpPr>
        <p:spPr>
          <a:xfrm>
            <a:off x="1374286" y="1314772"/>
            <a:ext cx="8694651" cy="779041"/>
          </a:xfrm>
        </p:spPr>
        <p:txBody>
          <a:bodyPr>
            <a:normAutofit fontScale="90000"/>
          </a:bodyPr>
          <a:lstStyle/>
          <a:p>
            <a:r>
              <a:rPr lang="en-GB" sz="4000" b="1" dirty="0">
                <a:solidFill>
                  <a:srgbClr val="228B22"/>
                </a:solidFill>
                <a:ea typeface="Calibri Light"/>
                <a:cs typeface="Calibri Light"/>
              </a:rPr>
              <a:t>Step 1: Initial Assessment / Preliminary Checks (cont'd)</a:t>
            </a:r>
            <a:endParaRPr lang="en-US" sz="4000" b="1" dirty="0" err="1">
              <a:solidFill>
                <a:srgbClr val="228B22"/>
              </a:solidFill>
            </a:endParaRPr>
          </a:p>
        </p:txBody>
      </p:sp>
      <p:sp>
        <p:nvSpPr>
          <p:cNvPr id="4" name="TextBox 3">
            <a:extLst>
              <a:ext uri="{FF2B5EF4-FFF2-40B4-BE49-F238E27FC236}">
                <a16:creationId xmlns:a16="http://schemas.microsoft.com/office/drawing/2014/main" id="{3B15385C-AF31-79BC-117A-65262CCC7A71}"/>
              </a:ext>
            </a:extLst>
          </p:cNvPr>
          <p:cNvSpPr txBox="1"/>
          <p:nvPr/>
        </p:nvSpPr>
        <p:spPr>
          <a:xfrm>
            <a:off x="474452" y="2285999"/>
            <a:ext cx="11271848" cy="5878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ea typeface="Calibri"/>
                <a:cs typeface="Calibri"/>
              </a:rPr>
              <a:t>Also...</a:t>
            </a:r>
            <a:endParaRPr lang="en-GB" sz="2000" b="1" dirty="0">
              <a:ea typeface="Calibri"/>
              <a:cs typeface="Calibri"/>
            </a:endParaRPr>
          </a:p>
          <a:p>
            <a:endParaRPr lang="en-GB" sz="2000" dirty="0">
              <a:ea typeface="Calibri"/>
              <a:cs typeface="Calibri"/>
            </a:endParaRPr>
          </a:p>
          <a:p>
            <a:r>
              <a:rPr lang="en-GB" sz="2400" dirty="0">
                <a:ea typeface="Calibri"/>
                <a:cs typeface="Calibri"/>
              </a:rPr>
              <a:t>Primary legislation - </a:t>
            </a:r>
            <a:r>
              <a:rPr lang="en-GB" sz="2400" b="1" dirty="0">
                <a:solidFill>
                  <a:srgbClr val="1E1E1E"/>
                </a:solidFill>
                <a:highlight>
                  <a:srgbClr val="FFFFFF"/>
                </a:highlight>
                <a:latin typeface="Calibri"/>
                <a:ea typeface="Roboto"/>
                <a:cs typeface="Roboto"/>
              </a:rPr>
              <a:t>Planning (Listed Buildings and Conservation Areas) Act 1990</a:t>
            </a:r>
            <a:endParaRPr lang="en-GB" sz="2400" b="1">
              <a:latin typeface="Calibri"/>
              <a:ea typeface="Calibri"/>
              <a:cs typeface="Calibri"/>
            </a:endParaRPr>
          </a:p>
          <a:p>
            <a:pPr algn="ctr"/>
            <a:endParaRPr lang="en-GB" sz="2000" cap="small" dirty="0">
              <a:latin typeface="Calibri"/>
              <a:ea typeface="Calibri"/>
              <a:cs typeface="Arial"/>
            </a:endParaRPr>
          </a:p>
          <a:p>
            <a:r>
              <a:rPr lang="en-GB" sz="2000" b="1" dirty="0">
                <a:highlight>
                  <a:srgbClr val="FFFFFF"/>
                </a:highlight>
                <a:latin typeface="Calibri"/>
                <a:ea typeface="Calibri"/>
                <a:cs typeface="Arial"/>
              </a:rPr>
              <a:t>S.7 Restriction on works affecting listed buildings.</a:t>
            </a:r>
          </a:p>
          <a:p>
            <a:r>
              <a:rPr lang="en-GB" sz="2000" dirty="0">
                <a:solidFill>
                  <a:srgbClr val="000000"/>
                </a:solidFill>
                <a:highlight>
                  <a:srgbClr val="FFFFFF"/>
                </a:highlight>
                <a:latin typeface="Calibri"/>
                <a:ea typeface="Calibri"/>
                <a:cs typeface="Arial"/>
              </a:rPr>
              <a:t>(1) … no person shall execute or cause to be executed any works for the demolition of a listed building or for its alteration or extension in any manner which would affect its character as a building of special architectural or historic interest, unless the works are authorised. </a:t>
            </a:r>
          </a:p>
          <a:p>
            <a:endParaRPr lang="en-GB" sz="2000" cap="small" dirty="0">
              <a:solidFill>
                <a:srgbClr val="1E1E1E"/>
              </a:solidFill>
              <a:highlight>
                <a:srgbClr val="FFFFFF"/>
              </a:highlight>
              <a:latin typeface="Calibri"/>
              <a:ea typeface="Calibri"/>
              <a:cs typeface="Arial"/>
            </a:endParaRPr>
          </a:p>
          <a:p>
            <a:r>
              <a:rPr lang="en-GB" sz="2000" b="1" dirty="0">
                <a:solidFill>
                  <a:srgbClr val="000000"/>
                </a:solidFill>
                <a:highlight>
                  <a:srgbClr val="FFFFFF"/>
                </a:highlight>
                <a:latin typeface="Calibri"/>
                <a:ea typeface="Calibri"/>
                <a:cs typeface="Arial"/>
              </a:rPr>
              <a:t>S.9</a:t>
            </a:r>
            <a:r>
              <a:rPr lang="en-GB" sz="2000" b="1" dirty="0">
                <a:solidFill>
                  <a:srgbClr val="FF0000"/>
                </a:solidFill>
                <a:highlight>
                  <a:srgbClr val="FFFFFF"/>
                </a:highlight>
                <a:latin typeface="Calibri"/>
                <a:ea typeface="Calibri"/>
                <a:cs typeface="Arial"/>
              </a:rPr>
              <a:t> Offences.</a:t>
            </a:r>
          </a:p>
          <a:p>
            <a:r>
              <a:rPr lang="en-GB" sz="2000" dirty="0">
                <a:solidFill>
                  <a:srgbClr val="000000"/>
                </a:solidFill>
                <a:highlight>
                  <a:srgbClr val="FFFFFF"/>
                </a:highlight>
                <a:latin typeface="Calibri"/>
                <a:ea typeface="Calibri"/>
                <a:cs typeface="Arial"/>
              </a:rPr>
              <a:t>(1) If a person contravenes section 7 he shall be </a:t>
            </a:r>
            <a:r>
              <a:rPr lang="en-GB" sz="2000" dirty="0">
                <a:solidFill>
                  <a:srgbClr val="FF0000"/>
                </a:solidFill>
                <a:highlight>
                  <a:srgbClr val="FFFFFF"/>
                </a:highlight>
                <a:latin typeface="Calibri"/>
                <a:ea typeface="Calibri"/>
                <a:cs typeface="Arial"/>
              </a:rPr>
              <a:t>guilty of an offence.</a:t>
            </a:r>
          </a:p>
          <a:p>
            <a:r>
              <a:rPr lang="en-GB" sz="2000" dirty="0">
                <a:solidFill>
                  <a:srgbClr val="000000"/>
                </a:solidFill>
                <a:highlight>
                  <a:srgbClr val="FFFFFF"/>
                </a:highlight>
                <a:latin typeface="Calibri"/>
                <a:ea typeface="Calibri"/>
                <a:cs typeface="Arial"/>
              </a:rPr>
              <a:t>(2) … if a person executing or causing to be executed any works in relation to a listed building under a listed building consent </a:t>
            </a:r>
            <a:r>
              <a:rPr lang="en-GB" sz="2000" dirty="0">
                <a:solidFill>
                  <a:srgbClr val="FF0000"/>
                </a:solidFill>
                <a:highlight>
                  <a:srgbClr val="FFFFFF"/>
                </a:highlight>
                <a:latin typeface="Calibri"/>
                <a:ea typeface="Calibri"/>
                <a:cs typeface="Arial"/>
              </a:rPr>
              <a:t>fails to comply with any condition attached to the consent, he shall be guilty of an offence. </a:t>
            </a:r>
          </a:p>
          <a:p>
            <a:endParaRPr lang="en-GB" cap="small" dirty="0">
              <a:solidFill>
                <a:srgbClr val="1E1E1E"/>
              </a:solidFill>
              <a:highlight>
                <a:srgbClr val="FFFFFF"/>
              </a:highlight>
              <a:latin typeface="Calibri"/>
              <a:ea typeface="Calibri"/>
              <a:cs typeface="Arial"/>
            </a:endParaRPr>
          </a:p>
          <a:p>
            <a:endParaRPr lang="en-GB" cap="small" dirty="0">
              <a:solidFill>
                <a:srgbClr val="1E1E1E"/>
              </a:solidFill>
              <a:highlight>
                <a:srgbClr val="FFFFFF"/>
              </a:highlight>
              <a:ea typeface="Calibri" panose="020F0502020204030204"/>
              <a:cs typeface="Arial"/>
            </a:endParaRPr>
          </a:p>
          <a:p>
            <a:endParaRPr lang="en-GB" sz="1200" cap="small" dirty="0">
              <a:solidFill>
                <a:srgbClr val="1E1E1E"/>
              </a:solidFill>
              <a:highlight>
                <a:srgbClr val="FFFFFF"/>
              </a:highlight>
              <a:latin typeface="Arial"/>
              <a:ea typeface="Calibri"/>
              <a:cs typeface="Arial"/>
            </a:endParaRPr>
          </a:p>
          <a:p>
            <a:endParaRPr lang="en-GB" cap="small" dirty="0">
              <a:ea typeface="Calibri"/>
              <a:cs typeface="Arial"/>
            </a:endParaRPr>
          </a:p>
          <a:p>
            <a:endParaRPr lang="en-GB" dirty="0">
              <a:ea typeface="Calibri"/>
              <a:cs typeface="Calibri"/>
            </a:endParaRPr>
          </a:p>
        </p:txBody>
      </p:sp>
    </p:spTree>
    <p:extLst>
      <p:ext uri="{BB962C8B-B14F-4D97-AF65-F5344CB8AC3E}">
        <p14:creationId xmlns:p14="http://schemas.microsoft.com/office/powerpoint/2010/main" val="2687266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097B-6E99-5A1F-446C-77BE11604C5D}"/>
              </a:ext>
            </a:extLst>
          </p:cNvPr>
          <p:cNvSpPr>
            <a:spLocks noGrp="1"/>
          </p:cNvSpPr>
          <p:nvPr>
            <p:ph type="title"/>
          </p:nvPr>
        </p:nvSpPr>
        <p:spPr>
          <a:xfrm>
            <a:off x="838200" y="1338489"/>
            <a:ext cx="10515600" cy="1168173"/>
          </a:xfrm>
        </p:spPr>
        <p:txBody>
          <a:bodyPr/>
          <a:lstStyle/>
          <a:p>
            <a:r>
              <a:rPr lang="en-GB" b="1">
                <a:solidFill>
                  <a:srgbClr val="228B22"/>
                </a:solidFill>
              </a:rPr>
              <a:t>All new or a refresher?</a:t>
            </a:r>
          </a:p>
        </p:txBody>
      </p:sp>
      <p:sp>
        <p:nvSpPr>
          <p:cNvPr id="3" name="Content Placeholder 2">
            <a:extLst>
              <a:ext uri="{FF2B5EF4-FFF2-40B4-BE49-F238E27FC236}">
                <a16:creationId xmlns:a16="http://schemas.microsoft.com/office/drawing/2014/main" id="{F5915DC7-9DAB-BAB7-5CD7-7A278997DF9E}"/>
              </a:ext>
            </a:extLst>
          </p:cNvPr>
          <p:cNvSpPr>
            <a:spLocks noGrp="1"/>
          </p:cNvSpPr>
          <p:nvPr>
            <p:ph idx="1"/>
          </p:nvPr>
        </p:nvSpPr>
        <p:spPr>
          <a:xfrm>
            <a:off x="765110" y="2506661"/>
            <a:ext cx="7260771" cy="3996775"/>
          </a:xfrm>
        </p:spPr>
        <p:txBody>
          <a:bodyPr/>
          <a:lstStyle/>
          <a:p>
            <a:pPr>
              <a:lnSpc>
                <a:spcPct val="150000"/>
              </a:lnSpc>
            </a:pPr>
            <a:r>
              <a:rPr lang="en-GB" dirty="0"/>
              <a:t>New to planning/committee?</a:t>
            </a:r>
          </a:p>
          <a:p>
            <a:pPr>
              <a:lnSpc>
                <a:spcPct val="150000"/>
              </a:lnSpc>
            </a:pPr>
            <a:r>
              <a:rPr lang="en-GB" dirty="0"/>
              <a:t>Need a refresh/update?</a:t>
            </a:r>
          </a:p>
          <a:p>
            <a:pPr>
              <a:lnSpc>
                <a:spcPct val="150000"/>
              </a:lnSpc>
            </a:pPr>
            <a:r>
              <a:rPr lang="en-GB" dirty="0"/>
              <a:t>Pass on your experience!</a:t>
            </a:r>
          </a:p>
        </p:txBody>
      </p:sp>
      <p:cxnSp>
        <p:nvCxnSpPr>
          <p:cNvPr id="34" name="Straight Connector 33">
            <a:extLst>
              <a:ext uri="{FF2B5EF4-FFF2-40B4-BE49-F238E27FC236}">
                <a16:creationId xmlns:a16="http://schemas.microsoft.com/office/drawing/2014/main" id="{23BC9CCC-323A-F977-8F6B-FD8DC3FE1163}"/>
              </a:ext>
            </a:extLst>
          </p:cNvPr>
          <p:cNvCxnSpPr>
            <a:cxnSpLocks/>
          </p:cNvCxnSpPr>
          <p:nvPr/>
        </p:nvCxnSpPr>
        <p:spPr>
          <a:xfrm>
            <a:off x="765110" y="6680718"/>
            <a:ext cx="10588690" cy="0"/>
          </a:xfrm>
          <a:prstGeom prst="line">
            <a:avLst/>
          </a:prstGeom>
          <a:ln>
            <a:solidFill>
              <a:srgbClr val="228B22"/>
            </a:solidFill>
          </a:ln>
        </p:spPr>
        <p:style>
          <a:lnRef idx="3">
            <a:schemeClr val="dk1"/>
          </a:lnRef>
          <a:fillRef idx="0">
            <a:schemeClr val="dk1"/>
          </a:fillRef>
          <a:effectRef idx="2">
            <a:schemeClr val="dk1"/>
          </a:effectRef>
          <a:fontRef idx="minor">
            <a:schemeClr val="tx1"/>
          </a:fontRef>
        </p:style>
      </p:cxnSp>
      <p:pic>
        <p:nvPicPr>
          <p:cNvPr id="6" name="Picture 5" descr="A group of people sitting at tables in a room&#10;&#10;Description automatically generated">
            <a:extLst>
              <a:ext uri="{FF2B5EF4-FFF2-40B4-BE49-F238E27FC236}">
                <a16:creationId xmlns:a16="http://schemas.microsoft.com/office/drawing/2014/main" id="{BCBA7F37-2D84-13E9-4942-DBCF99BBF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0670" y="2435382"/>
            <a:ext cx="5404695" cy="3569706"/>
          </a:xfrm>
          <a:prstGeom prst="rect">
            <a:avLst/>
          </a:prstGeom>
        </p:spPr>
      </p:pic>
      <p:sp>
        <p:nvSpPr>
          <p:cNvPr id="8" name="TextBox 7">
            <a:extLst>
              <a:ext uri="{FF2B5EF4-FFF2-40B4-BE49-F238E27FC236}">
                <a16:creationId xmlns:a16="http://schemas.microsoft.com/office/drawing/2014/main" id="{EF20E253-A591-B164-F165-65116A664F22}"/>
              </a:ext>
            </a:extLst>
          </p:cNvPr>
          <p:cNvSpPr txBox="1"/>
          <p:nvPr/>
        </p:nvSpPr>
        <p:spPr>
          <a:xfrm>
            <a:off x="5873436" y="6095741"/>
            <a:ext cx="609750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LinkedIn</a:t>
            </a: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576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AF41A-630F-37F3-425A-32D7D606B3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0375FE-66DB-1EB9-7C80-FC5BEDA2F62B}"/>
              </a:ext>
            </a:extLst>
          </p:cNvPr>
          <p:cNvSpPr>
            <a:spLocks noGrp="1"/>
          </p:cNvSpPr>
          <p:nvPr>
            <p:ph type="title"/>
          </p:nvPr>
        </p:nvSpPr>
        <p:spPr>
          <a:xfrm>
            <a:off x="2409455" y="581527"/>
            <a:ext cx="7731370" cy="807795"/>
          </a:xfrm>
        </p:spPr>
        <p:txBody>
          <a:bodyPr>
            <a:normAutofit/>
          </a:bodyPr>
          <a:lstStyle/>
          <a:p>
            <a:r>
              <a:rPr lang="en-GB" sz="4000" b="1" dirty="0">
                <a:solidFill>
                  <a:srgbClr val="228B22"/>
                </a:solidFill>
                <a:ea typeface="Calibri Light"/>
                <a:cs typeface="Calibri Light"/>
              </a:rPr>
              <a:t>Step 2: Gathering Facts &amp; Evidence</a:t>
            </a:r>
          </a:p>
        </p:txBody>
      </p:sp>
      <p:sp>
        <p:nvSpPr>
          <p:cNvPr id="3" name="TextBox 2">
            <a:extLst>
              <a:ext uri="{FF2B5EF4-FFF2-40B4-BE49-F238E27FC236}">
                <a16:creationId xmlns:a16="http://schemas.microsoft.com/office/drawing/2014/main" id="{128C2931-723F-AAC3-8518-CA226C242560}"/>
              </a:ext>
            </a:extLst>
          </p:cNvPr>
          <p:cNvSpPr txBox="1"/>
          <p:nvPr/>
        </p:nvSpPr>
        <p:spPr>
          <a:xfrm>
            <a:off x="871638" y="1403222"/>
            <a:ext cx="10781942"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ea typeface="Calibri"/>
                <a:cs typeface="Calibri"/>
              </a:rPr>
              <a:t>If the allegation amounts to development...</a:t>
            </a:r>
          </a:p>
          <a:p>
            <a:endParaRPr lang="en-US">
              <a:ea typeface="Calibri"/>
              <a:cs typeface="Calibri"/>
            </a:endParaRPr>
          </a:p>
          <a:p>
            <a:r>
              <a:rPr lang="en-GB" sz="2400" b="1" dirty="0">
                <a:ea typeface="Calibri"/>
                <a:cs typeface="Calibri"/>
              </a:rPr>
              <a:t>Initial desk-based assessment</a:t>
            </a:r>
            <a:r>
              <a:rPr lang="en-GB" sz="2400" dirty="0">
                <a:ea typeface="Calibri"/>
                <a:cs typeface="Calibri"/>
              </a:rPr>
              <a:t> </a:t>
            </a:r>
            <a:endParaRPr lang="en-US">
              <a:ea typeface="Calibri"/>
              <a:cs typeface="Calibri"/>
            </a:endParaRPr>
          </a:p>
          <a:p>
            <a:pPr marL="342900" indent="-342900">
              <a:buFont typeface="Calibri"/>
              <a:buChar char="-"/>
            </a:pPr>
            <a:r>
              <a:rPr lang="en-GB" sz="2400" dirty="0">
                <a:ea typeface="Calibri"/>
                <a:cs typeface="Calibri"/>
              </a:rPr>
              <a:t>Planning history check (any extant permissions in place?)</a:t>
            </a:r>
            <a:endParaRPr lang="en-GB" dirty="0">
              <a:ea typeface="Calibri"/>
              <a:cs typeface="Calibri"/>
            </a:endParaRPr>
          </a:p>
          <a:p>
            <a:pPr marL="342900" indent="-342900">
              <a:buFont typeface="Calibri"/>
              <a:buChar char="-"/>
            </a:pPr>
            <a:r>
              <a:rPr lang="en-GB" sz="2400" dirty="0">
                <a:ea typeface="Calibri"/>
                <a:cs typeface="Calibri"/>
              </a:rPr>
              <a:t>Permitted Development Rights (PDR) intact? </a:t>
            </a:r>
            <a:r>
              <a:rPr lang="en-GB" dirty="0">
                <a:ea typeface="Calibri"/>
                <a:cs typeface="Calibri"/>
              </a:rPr>
              <a:t>(in consideration </a:t>
            </a:r>
          </a:p>
          <a:p>
            <a:r>
              <a:rPr lang="en-GB" dirty="0">
                <a:ea typeface="Calibri"/>
                <a:cs typeface="Calibri"/>
              </a:rPr>
              <a:t> of secondary legislation - GPDO, Use Class Order and Advert Regs)</a:t>
            </a:r>
          </a:p>
          <a:p>
            <a:endParaRPr lang="en-GB" sz="2400" dirty="0">
              <a:ea typeface="Calibri"/>
              <a:cs typeface="Calibri"/>
            </a:endParaRPr>
          </a:p>
          <a:p>
            <a:endParaRPr lang="en-GB" sz="2400" b="1" dirty="0">
              <a:ea typeface="Calibri"/>
              <a:cs typeface="Calibri"/>
            </a:endParaRPr>
          </a:p>
          <a:p>
            <a:pPr algn="r"/>
            <a:endParaRPr lang="en-GB" sz="2400" b="1" dirty="0">
              <a:ea typeface="Calibri"/>
              <a:cs typeface="Calibri"/>
            </a:endParaRPr>
          </a:p>
          <a:p>
            <a:pPr algn="r"/>
            <a:endParaRPr lang="en-GB" sz="2400" b="1" dirty="0">
              <a:ea typeface="Calibri"/>
              <a:cs typeface="Calibri"/>
            </a:endParaRPr>
          </a:p>
          <a:p>
            <a:pPr algn="r"/>
            <a:r>
              <a:rPr lang="en-GB" sz="2400" b="1" dirty="0">
                <a:ea typeface="Calibri"/>
                <a:cs typeface="Calibri"/>
              </a:rPr>
              <a:t>Site visit – on the ground assessment</a:t>
            </a:r>
            <a:endParaRPr lang="en-GB" dirty="0">
              <a:ea typeface="Calibri"/>
              <a:cs typeface="Calibri"/>
            </a:endParaRPr>
          </a:p>
          <a:p>
            <a:pPr marL="342900" indent="-342900" algn="r">
              <a:buFont typeface="Calibri"/>
              <a:buChar char="-"/>
            </a:pPr>
            <a:r>
              <a:rPr lang="en-GB" sz="2400" dirty="0">
                <a:ea typeface="Calibri"/>
                <a:cs typeface="Calibri"/>
              </a:rPr>
              <a:t>Photos, measurements etc.</a:t>
            </a:r>
          </a:p>
          <a:p>
            <a:pPr marL="342900" indent="-342900" algn="r">
              <a:buFont typeface="Calibri"/>
              <a:buChar char="-"/>
            </a:pPr>
            <a:r>
              <a:rPr lang="en-GB" sz="2400" dirty="0">
                <a:ea typeface="Calibri"/>
                <a:cs typeface="Calibri"/>
              </a:rPr>
              <a:t>Info from reporter / neighbours / alleged transgressor etc.</a:t>
            </a:r>
          </a:p>
          <a:p>
            <a:pPr marL="342900" indent="-342900">
              <a:buFont typeface="Calibri"/>
              <a:buChar char="-"/>
            </a:pPr>
            <a:endParaRPr lang="en-GB" sz="2400" dirty="0">
              <a:ea typeface="Calibri"/>
              <a:cs typeface="Calibri"/>
            </a:endParaRPr>
          </a:p>
          <a:p>
            <a:endParaRPr lang="en-GB" sz="2400" dirty="0">
              <a:solidFill>
                <a:srgbClr val="0070C0"/>
              </a:solidFill>
              <a:ea typeface="+mn-lt"/>
              <a:cs typeface="+mn-lt"/>
            </a:endParaRPr>
          </a:p>
        </p:txBody>
      </p:sp>
      <p:pic>
        <p:nvPicPr>
          <p:cNvPr id="4" name="Picture 3" descr="A shelf full of files&#10;&#10;AI-generated content may be incorrect.">
            <a:extLst>
              <a:ext uri="{FF2B5EF4-FFF2-40B4-BE49-F238E27FC236}">
                <a16:creationId xmlns:a16="http://schemas.microsoft.com/office/drawing/2014/main" id="{74C42563-B7B9-6FD0-38CF-46A712081C4D}"/>
              </a:ext>
            </a:extLst>
          </p:cNvPr>
          <p:cNvPicPr>
            <a:picLocks noChangeAspect="1"/>
          </p:cNvPicPr>
          <p:nvPr/>
        </p:nvPicPr>
        <p:blipFill>
          <a:blip r:embed="rId3"/>
          <a:stretch>
            <a:fillRect/>
          </a:stretch>
        </p:blipFill>
        <p:spPr>
          <a:xfrm>
            <a:off x="8630670" y="1926565"/>
            <a:ext cx="3168886" cy="2113472"/>
          </a:xfrm>
          <a:prstGeom prst="rect">
            <a:avLst/>
          </a:prstGeom>
        </p:spPr>
      </p:pic>
      <p:pic>
        <p:nvPicPr>
          <p:cNvPr id="5" name="Picture 4" descr="Two men sitting on a fence&#10;&#10;AI-generated content may be incorrect.">
            <a:extLst>
              <a:ext uri="{FF2B5EF4-FFF2-40B4-BE49-F238E27FC236}">
                <a16:creationId xmlns:a16="http://schemas.microsoft.com/office/drawing/2014/main" id="{B0D0DB89-8CB9-32B7-41EA-BDECDBE02B06}"/>
              </a:ext>
            </a:extLst>
          </p:cNvPr>
          <p:cNvPicPr>
            <a:picLocks noChangeAspect="1"/>
          </p:cNvPicPr>
          <p:nvPr/>
        </p:nvPicPr>
        <p:blipFill>
          <a:blip r:embed="rId4"/>
          <a:stretch>
            <a:fillRect/>
          </a:stretch>
        </p:blipFill>
        <p:spPr>
          <a:xfrm>
            <a:off x="4126302" y="3752489"/>
            <a:ext cx="2142227" cy="1667774"/>
          </a:xfrm>
          <a:prstGeom prst="rect">
            <a:avLst/>
          </a:prstGeom>
        </p:spPr>
      </p:pic>
      <p:pic>
        <p:nvPicPr>
          <p:cNvPr id="6" name="Picture 5" descr="A person holding a camera&#10;&#10;AI-generated content may be incorrect.">
            <a:extLst>
              <a:ext uri="{FF2B5EF4-FFF2-40B4-BE49-F238E27FC236}">
                <a16:creationId xmlns:a16="http://schemas.microsoft.com/office/drawing/2014/main" id="{DF6A31A6-2C56-DED3-9F7A-CD7190C02AB2}"/>
              </a:ext>
            </a:extLst>
          </p:cNvPr>
          <p:cNvPicPr>
            <a:picLocks noChangeAspect="1"/>
          </p:cNvPicPr>
          <p:nvPr/>
        </p:nvPicPr>
        <p:blipFill>
          <a:blip r:embed="rId5"/>
          <a:stretch>
            <a:fillRect/>
          </a:stretch>
        </p:blipFill>
        <p:spPr>
          <a:xfrm>
            <a:off x="873067" y="4040037"/>
            <a:ext cx="3070283" cy="1984076"/>
          </a:xfrm>
          <a:prstGeom prst="rect">
            <a:avLst/>
          </a:prstGeom>
        </p:spPr>
      </p:pic>
    </p:spTree>
    <p:extLst>
      <p:ext uri="{BB962C8B-B14F-4D97-AF65-F5344CB8AC3E}">
        <p14:creationId xmlns:p14="http://schemas.microsoft.com/office/powerpoint/2010/main" val="4227573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7A071-A058-737E-6EB4-C923AD40C4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923A03-3694-32D3-5719-F7CA91F33481}"/>
              </a:ext>
            </a:extLst>
          </p:cNvPr>
          <p:cNvSpPr>
            <a:spLocks noGrp="1"/>
          </p:cNvSpPr>
          <p:nvPr>
            <p:ph type="title"/>
          </p:nvPr>
        </p:nvSpPr>
        <p:spPr>
          <a:xfrm>
            <a:off x="1561191" y="1113489"/>
            <a:ext cx="7731370" cy="807795"/>
          </a:xfrm>
        </p:spPr>
        <p:txBody>
          <a:bodyPr>
            <a:normAutofit/>
          </a:bodyPr>
          <a:lstStyle/>
          <a:p>
            <a:r>
              <a:rPr lang="en-GB" sz="4000" b="1" dirty="0">
                <a:solidFill>
                  <a:srgbClr val="228B22"/>
                </a:solidFill>
                <a:ea typeface="Calibri Light"/>
                <a:cs typeface="Calibri Light"/>
              </a:rPr>
              <a:t>Step 3: Is it a breach?</a:t>
            </a:r>
          </a:p>
        </p:txBody>
      </p:sp>
      <p:sp>
        <p:nvSpPr>
          <p:cNvPr id="3" name="TextBox 2">
            <a:extLst>
              <a:ext uri="{FF2B5EF4-FFF2-40B4-BE49-F238E27FC236}">
                <a16:creationId xmlns:a16="http://schemas.microsoft.com/office/drawing/2014/main" id="{AE851B29-E8BB-8950-B8AD-F80FD5DB6621}"/>
              </a:ext>
            </a:extLst>
          </p:cNvPr>
          <p:cNvSpPr txBox="1"/>
          <p:nvPr/>
        </p:nvSpPr>
        <p:spPr>
          <a:xfrm>
            <a:off x="857261" y="2179599"/>
            <a:ext cx="1078194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ea typeface="Calibri"/>
                <a:cs typeface="Calibri"/>
              </a:rPr>
              <a:t>Based on:</a:t>
            </a:r>
            <a:endParaRPr lang="en-US" dirty="0">
              <a:ea typeface="Calibri"/>
              <a:cs typeface="Calibri"/>
            </a:endParaRPr>
          </a:p>
          <a:p>
            <a:pPr marL="342900" indent="-342900">
              <a:buFont typeface="Calibri"/>
              <a:buChar char="-"/>
            </a:pPr>
            <a:r>
              <a:rPr lang="en-GB" sz="2400" dirty="0">
                <a:ea typeface="Calibri"/>
                <a:cs typeface="Calibri"/>
              </a:rPr>
              <a:t>Info on file (planning history of the site); and</a:t>
            </a:r>
            <a:endParaRPr lang="en-US" dirty="0">
              <a:ea typeface="Calibri"/>
              <a:cs typeface="Calibri"/>
            </a:endParaRPr>
          </a:p>
          <a:p>
            <a:pPr marL="342900" indent="-342900">
              <a:buFont typeface="Calibri"/>
              <a:buChar char="-"/>
            </a:pPr>
            <a:r>
              <a:rPr lang="en-GB" sz="2400" dirty="0">
                <a:ea typeface="Calibri"/>
                <a:cs typeface="Calibri"/>
              </a:rPr>
              <a:t>Evidence gathered...</a:t>
            </a:r>
          </a:p>
          <a:p>
            <a:pPr marL="342900" indent="-342900">
              <a:buFont typeface="Calibri"/>
              <a:buChar char="-"/>
            </a:pPr>
            <a:endParaRPr lang="en-GB" sz="2400" dirty="0">
              <a:ea typeface="Calibri"/>
              <a:cs typeface="Calibri"/>
            </a:endParaRPr>
          </a:p>
          <a:p>
            <a:r>
              <a:rPr lang="en-GB" sz="2400" b="1" dirty="0">
                <a:solidFill>
                  <a:srgbClr val="000000"/>
                </a:solidFill>
                <a:ea typeface="+mn-lt"/>
                <a:cs typeface="+mn-lt"/>
              </a:rPr>
              <a:t>Confirm whether the development is unauthorised.</a:t>
            </a:r>
          </a:p>
          <a:p>
            <a:endParaRPr lang="en-GB" sz="2400" dirty="0">
              <a:solidFill>
                <a:srgbClr val="000000"/>
              </a:solidFill>
              <a:ea typeface="+mn-lt"/>
              <a:cs typeface="+mn-lt"/>
            </a:endParaRPr>
          </a:p>
          <a:p>
            <a:r>
              <a:rPr lang="en-GB" sz="2400" dirty="0">
                <a:solidFill>
                  <a:srgbClr val="000000"/>
                </a:solidFill>
                <a:ea typeface="+mn-lt"/>
                <a:cs typeface="+mn-lt"/>
              </a:rPr>
              <a:t>If development benefits from extant permission / consent or PDR – close case.</a:t>
            </a:r>
          </a:p>
          <a:p>
            <a:endParaRPr lang="en-GB" sz="2400" dirty="0">
              <a:solidFill>
                <a:srgbClr val="000000"/>
              </a:solidFill>
              <a:ea typeface="+mn-lt"/>
              <a:cs typeface="+mn-lt"/>
            </a:endParaRPr>
          </a:p>
          <a:p>
            <a:r>
              <a:rPr lang="en-GB" sz="2400" dirty="0">
                <a:solidFill>
                  <a:srgbClr val="000000"/>
                </a:solidFill>
                <a:ea typeface="+mn-lt"/>
                <a:cs typeface="+mn-lt"/>
              </a:rPr>
              <a:t>If development is unauthorised, assess the expediency to pursue the investigation. </a:t>
            </a:r>
          </a:p>
          <a:p>
            <a:pPr marL="342900" indent="-342900">
              <a:buFont typeface="Calibri"/>
              <a:buChar char="-"/>
            </a:pPr>
            <a:endParaRPr lang="en-GB" sz="2400" dirty="0">
              <a:solidFill>
                <a:srgbClr val="000000"/>
              </a:solidFill>
              <a:ea typeface="+mn-lt"/>
              <a:cs typeface="+mn-lt"/>
            </a:endParaRPr>
          </a:p>
          <a:p>
            <a:endParaRPr lang="en-GB" sz="2400" dirty="0">
              <a:solidFill>
                <a:srgbClr val="0070C0"/>
              </a:solidFill>
              <a:ea typeface="+mn-lt"/>
              <a:cs typeface="+mn-lt"/>
            </a:endParaRPr>
          </a:p>
        </p:txBody>
      </p:sp>
      <p:pic>
        <p:nvPicPr>
          <p:cNvPr id="4" name="Picture 3" descr="A close up of an owl&#10;&#10;AI-generated content may be incorrect.">
            <a:extLst>
              <a:ext uri="{FF2B5EF4-FFF2-40B4-BE49-F238E27FC236}">
                <a16:creationId xmlns:a16="http://schemas.microsoft.com/office/drawing/2014/main" id="{D44FC416-9085-C248-58BC-9121E19EA096}"/>
              </a:ext>
            </a:extLst>
          </p:cNvPr>
          <p:cNvPicPr>
            <a:picLocks noChangeAspect="1"/>
          </p:cNvPicPr>
          <p:nvPr/>
        </p:nvPicPr>
        <p:blipFill>
          <a:blip r:embed="rId3"/>
          <a:stretch>
            <a:fillRect/>
          </a:stretch>
        </p:blipFill>
        <p:spPr>
          <a:xfrm>
            <a:off x="8018939" y="1523999"/>
            <a:ext cx="3314047" cy="2300378"/>
          </a:xfrm>
          <a:prstGeom prst="rect">
            <a:avLst/>
          </a:prstGeom>
        </p:spPr>
      </p:pic>
    </p:spTree>
    <p:extLst>
      <p:ext uri="{BB962C8B-B14F-4D97-AF65-F5344CB8AC3E}">
        <p14:creationId xmlns:p14="http://schemas.microsoft.com/office/powerpoint/2010/main" val="3396139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C71A-5E31-5DF5-DF22-366D8F640445}"/>
              </a:ext>
            </a:extLst>
          </p:cNvPr>
          <p:cNvSpPr>
            <a:spLocks noGrp="1"/>
          </p:cNvSpPr>
          <p:nvPr>
            <p:ph type="title"/>
          </p:nvPr>
        </p:nvSpPr>
        <p:spPr/>
        <p:txBody>
          <a:bodyPr>
            <a:normAutofit/>
          </a:bodyPr>
          <a:lstStyle/>
          <a:p>
            <a:r>
              <a:rPr lang="en-US" sz="4000" dirty="0">
                <a:solidFill>
                  <a:srgbClr val="228B22"/>
                </a:solidFill>
                <a:latin typeface="Calibri Light"/>
                <a:ea typeface="Calibri"/>
                <a:cs typeface="Calibri"/>
              </a:rPr>
              <a:t>Step 4: The Expediency Test</a:t>
            </a:r>
            <a:endParaRPr lang="en-GB" sz="4000" dirty="0">
              <a:solidFill>
                <a:srgbClr val="228B22"/>
              </a:solidFill>
              <a:latin typeface="Calibri Light"/>
              <a:ea typeface="Calibri"/>
              <a:cs typeface="Calibri"/>
            </a:endParaRPr>
          </a:p>
        </p:txBody>
      </p:sp>
      <p:sp>
        <p:nvSpPr>
          <p:cNvPr id="3" name="Content Placeholder 2">
            <a:extLst>
              <a:ext uri="{FF2B5EF4-FFF2-40B4-BE49-F238E27FC236}">
                <a16:creationId xmlns:a16="http://schemas.microsoft.com/office/drawing/2014/main" id="{803D2519-26E7-CEBE-AF6C-3C8828C7ECC0}"/>
              </a:ext>
            </a:extLst>
          </p:cNvPr>
          <p:cNvSpPr>
            <a:spLocks noGrp="1"/>
          </p:cNvSpPr>
          <p:nvPr>
            <p:ph idx="1"/>
          </p:nvPr>
        </p:nvSpPr>
        <p:spPr>
          <a:xfrm>
            <a:off x="521208" y="1926077"/>
            <a:ext cx="11155680" cy="4419859"/>
          </a:xfrm>
        </p:spPr>
        <p:txBody>
          <a:bodyPr vert="horz" lIns="91440" tIns="45720" rIns="91440" bIns="45720" rtlCol="0" anchor="t">
            <a:normAutofit fontScale="92500" lnSpcReduction="10000"/>
          </a:bodyPr>
          <a:lstStyle/>
          <a:p>
            <a:pPr lvl="0"/>
            <a:r>
              <a:rPr lang="en-GB" sz="2400" dirty="0">
                <a:latin typeface="Calibri"/>
                <a:ea typeface="Calibri"/>
                <a:cs typeface="Calibri"/>
              </a:rPr>
              <a:t>Is the development contrary to national and/or local planning policy?</a:t>
            </a:r>
          </a:p>
          <a:p>
            <a:pPr lvl="0"/>
            <a:r>
              <a:rPr lang="en-GB" sz="2400" dirty="0">
                <a:latin typeface="Calibri"/>
                <a:ea typeface="Calibri"/>
                <a:cs typeface="Calibri"/>
              </a:rPr>
              <a:t>Is the development acceptable in respect of all other material considerations?</a:t>
            </a:r>
          </a:p>
          <a:p>
            <a:pPr lvl="0"/>
            <a:r>
              <a:rPr lang="en-GB" sz="2400" dirty="0">
                <a:latin typeface="Calibri"/>
                <a:ea typeface="Calibri"/>
                <a:cs typeface="Calibri"/>
              </a:rPr>
              <a:t>If an application was submitted for the development, prior to it being carried out, is it likely to have been supported / permitted?</a:t>
            </a:r>
          </a:p>
          <a:p>
            <a:pPr lvl="0"/>
            <a:r>
              <a:rPr lang="en-GB" sz="2400" dirty="0">
                <a:latin typeface="Calibri"/>
                <a:ea typeface="Calibri"/>
                <a:cs typeface="Calibri"/>
              </a:rPr>
              <a:t>Is the breach causing harm to public amenity and/or safety?</a:t>
            </a:r>
          </a:p>
          <a:p>
            <a:pPr lvl="0"/>
            <a:r>
              <a:rPr lang="en-GB" sz="2400" dirty="0">
                <a:latin typeface="Calibri"/>
                <a:ea typeface="Calibri"/>
                <a:cs typeface="Calibri"/>
              </a:rPr>
              <a:t>Would action be proportionate to the level of harm identified?</a:t>
            </a:r>
          </a:p>
          <a:p>
            <a:pPr lvl="0"/>
            <a:r>
              <a:rPr lang="en-GB" sz="2400" dirty="0">
                <a:latin typeface="Calibri"/>
                <a:ea typeface="Calibri"/>
                <a:cs typeface="Calibri"/>
              </a:rPr>
              <a:t>Is action required now?</a:t>
            </a:r>
          </a:p>
          <a:p>
            <a:r>
              <a:rPr lang="en-US" altLang="en-US" sz="2400" dirty="0">
                <a:latin typeface="Calibri"/>
                <a:ea typeface="Calibri"/>
                <a:cs typeface="Calibri"/>
              </a:rPr>
              <a:t>Technical breaches of planning control (</a:t>
            </a:r>
            <a:r>
              <a:rPr lang="en-US" altLang="en-US" sz="2400" err="1">
                <a:latin typeface="Calibri"/>
                <a:ea typeface="Calibri"/>
                <a:cs typeface="Calibri"/>
              </a:rPr>
              <a:t>unauthorised</a:t>
            </a:r>
            <a:r>
              <a:rPr lang="en-US" altLang="en-US" sz="2400" dirty="0">
                <a:latin typeface="Calibri"/>
                <a:ea typeface="Calibri"/>
                <a:cs typeface="Calibri"/>
              </a:rPr>
              <a:t> development which does not cause any harm, or such a limited level of harm that mitigation is considered unnecessary) are not expedient to pursue</a:t>
            </a:r>
          </a:p>
          <a:p>
            <a:endParaRPr lang="en-GB" dirty="0"/>
          </a:p>
        </p:txBody>
      </p:sp>
    </p:spTree>
    <p:extLst>
      <p:ext uri="{BB962C8B-B14F-4D97-AF65-F5344CB8AC3E}">
        <p14:creationId xmlns:p14="http://schemas.microsoft.com/office/powerpoint/2010/main" val="200219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40E4A-A1EA-30E5-A9A6-4C5FCFB1A8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85C797-563A-5AF8-157B-8953C5086846}"/>
              </a:ext>
            </a:extLst>
          </p:cNvPr>
          <p:cNvSpPr>
            <a:spLocks noGrp="1"/>
          </p:cNvSpPr>
          <p:nvPr>
            <p:ph type="title"/>
          </p:nvPr>
        </p:nvSpPr>
        <p:spPr/>
        <p:txBody>
          <a:bodyPr>
            <a:normAutofit/>
          </a:bodyPr>
          <a:lstStyle/>
          <a:p>
            <a:r>
              <a:rPr lang="en-US" sz="4000" dirty="0">
                <a:solidFill>
                  <a:srgbClr val="228B22"/>
                </a:solidFill>
                <a:latin typeface="Calibri Light"/>
                <a:ea typeface="Calibri"/>
                <a:cs typeface="Calibri"/>
              </a:rPr>
              <a:t>Step 4: The Expediency Test (cont'd)</a:t>
            </a:r>
            <a:endParaRPr lang="en-GB" sz="4000" dirty="0">
              <a:solidFill>
                <a:srgbClr val="228B22"/>
              </a:solidFill>
              <a:latin typeface="Calibri Light"/>
              <a:ea typeface="Calibri"/>
              <a:cs typeface="Calibri"/>
            </a:endParaRPr>
          </a:p>
        </p:txBody>
      </p:sp>
      <p:sp>
        <p:nvSpPr>
          <p:cNvPr id="3" name="Content Placeholder 2">
            <a:extLst>
              <a:ext uri="{FF2B5EF4-FFF2-40B4-BE49-F238E27FC236}">
                <a16:creationId xmlns:a16="http://schemas.microsoft.com/office/drawing/2014/main" id="{CDB1A1C3-8901-A0B2-7271-4EC1DA0C6E65}"/>
              </a:ext>
            </a:extLst>
          </p:cNvPr>
          <p:cNvSpPr>
            <a:spLocks noGrp="1"/>
          </p:cNvSpPr>
          <p:nvPr>
            <p:ph idx="1"/>
          </p:nvPr>
        </p:nvSpPr>
        <p:spPr>
          <a:xfrm>
            <a:off x="521208" y="1926077"/>
            <a:ext cx="11155680" cy="4419859"/>
          </a:xfrm>
        </p:spPr>
        <p:txBody>
          <a:bodyPr vert="horz" lIns="91440" tIns="45720" rIns="91440" bIns="45720" rtlCol="0" anchor="t">
            <a:normAutofit/>
          </a:bodyPr>
          <a:lstStyle/>
          <a:p>
            <a:r>
              <a:rPr lang="en-GB" sz="2400" dirty="0">
                <a:latin typeface="Calibri"/>
                <a:ea typeface="Calibri"/>
                <a:cs typeface="Calibri"/>
              </a:rPr>
              <a:t>If breach found inexpedient to pursue with formal enforcement action (due to lack of harm) - close case</a:t>
            </a:r>
            <a:endParaRPr lang="en-US">
              <a:latin typeface="Calibri"/>
              <a:ea typeface="Calibri"/>
              <a:cs typeface="Calibri"/>
            </a:endParaRPr>
          </a:p>
          <a:p>
            <a:r>
              <a:rPr lang="en-GB" sz="2400" dirty="0">
                <a:latin typeface="Calibri"/>
                <a:ea typeface="Calibri"/>
                <a:cs typeface="Calibri"/>
              </a:rPr>
              <a:t>Case officer is usually required to write up an inexpediency report justifying this decision</a:t>
            </a:r>
          </a:p>
          <a:p>
            <a:r>
              <a:rPr lang="en-GB" sz="2400" dirty="0">
                <a:latin typeface="Calibri"/>
                <a:ea typeface="Calibri"/>
                <a:cs typeface="Calibri"/>
              </a:rPr>
              <a:t>If breach found expedient to pursue, a number of options exist to the transgressor:</a:t>
            </a:r>
          </a:p>
          <a:p>
            <a:pPr lvl="1">
              <a:buFont typeface="Wingdings" panose="020B0604020202020204" pitchFamily="34" charset="0"/>
              <a:buChar char="Ø"/>
            </a:pPr>
            <a:r>
              <a:rPr lang="en-GB" sz="2200" dirty="0">
                <a:latin typeface="Calibri"/>
                <a:ea typeface="Calibri"/>
                <a:cs typeface="Calibri"/>
              </a:rPr>
              <a:t>Remove / cease identified breach; OR</a:t>
            </a:r>
          </a:p>
          <a:p>
            <a:pPr lvl="1">
              <a:buFont typeface="Wingdings" panose="020B0604020202020204" pitchFamily="34" charset="0"/>
              <a:buChar char="Ø"/>
            </a:pPr>
            <a:r>
              <a:rPr lang="en-GB" sz="2200" dirty="0">
                <a:latin typeface="Calibri"/>
                <a:ea typeface="Calibri"/>
                <a:cs typeface="Calibri"/>
              </a:rPr>
              <a:t>Apply for retrospective permission (or in the case of a listed building (LB), apply to regularise the unauthorised works) - this may be contrary to officer advice, unless appropriate mitigation can be secured; OR</a:t>
            </a:r>
            <a:endParaRPr lang="en-GB">
              <a:latin typeface="Calibri"/>
              <a:ea typeface="Calibri"/>
              <a:cs typeface="Calibri"/>
            </a:endParaRPr>
          </a:p>
          <a:p>
            <a:pPr lvl="1">
              <a:buFont typeface="Wingdings" panose="020B0604020202020204" pitchFamily="34" charset="0"/>
              <a:buChar char="Ø"/>
            </a:pPr>
            <a:r>
              <a:rPr lang="en-GB" sz="2200" dirty="0">
                <a:latin typeface="Calibri"/>
                <a:ea typeface="Calibri"/>
                <a:cs typeface="Calibri"/>
              </a:rPr>
              <a:t>Do nothing and risk formal enforcement action.</a:t>
            </a:r>
            <a:r>
              <a:rPr lang="en-GB" sz="2200" dirty="0"/>
              <a:t> </a:t>
            </a:r>
            <a:endParaRPr lang="en-GB"/>
          </a:p>
          <a:p>
            <a:pPr lvl="1">
              <a:buFont typeface="Wingdings" panose="020B0604020202020204" pitchFamily="34" charset="0"/>
              <a:buChar char="Ø"/>
            </a:pPr>
            <a:endParaRPr lang="en-GB" sz="2200" dirty="0"/>
          </a:p>
          <a:p>
            <a:endParaRPr lang="en-GB" dirty="0"/>
          </a:p>
        </p:txBody>
      </p:sp>
    </p:spTree>
    <p:extLst>
      <p:ext uri="{BB962C8B-B14F-4D97-AF65-F5344CB8AC3E}">
        <p14:creationId xmlns:p14="http://schemas.microsoft.com/office/powerpoint/2010/main" val="3051876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CA4C-4E28-74B2-544C-39AC4A725C56}"/>
              </a:ext>
            </a:extLst>
          </p:cNvPr>
          <p:cNvSpPr>
            <a:spLocks noGrp="1"/>
          </p:cNvSpPr>
          <p:nvPr>
            <p:ph type="title"/>
          </p:nvPr>
        </p:nvSpPr>
        <p:spPr>
          <a:xfrm>
            <a:off x="521208" y="719616"/>
            <a:ext cx="11155680" cy="816059"/>
          </a:xfrm>
        </p:spPr>
        <p:txBody>
          <a:bodyPr>
            <a:normAutofit/>
          </a:bodyPr>
          <a:lstStyle/>
          <a:p>
            <a:r>
              <a:rPr lang="en-US" sz="4000" dirty="0">
                <a:solidFill>
                  <a:srgbClr val="228B22"/>
                </a:solidFill>
                <a:latin typeface="Calibri Light"/>
                <a:ea typeface="Calibri Light"/>
                <a:cs typeface="Calibri Light"/>
              </a:rPr>
              <a:t>Step 5: Remedy - Retrospective Applications</a:t>
            </a:r>
            <a:endParaRPr lang="en-GB" sz="4000" dirty="0">
              <a:solidFill>
                <a:srgbClr val="000000"/>
              </a:solidFill>
              <a:latin typeface="Calibri Light"/>
              <a:ea typeface="Calibri Light"/>
              <a:cs typeface="Calibri Light"/>
            </a:endParaRPr>
          </a:p>
        </p:txBody>
      </p:sp>
      <p:sp>
        <p:nvSpPr>
          <p:cNvPr id="3" name="Content Placeholder 2">
            <a:extLst>
              <a:ext uri="{FF2B5EF4-FFF2-40B4-BE49-F238E27FC236}">
                <a16:creationId xmlns:a16="http://schemas.microsoft.com/office/drawing/2014/main" id="{370699A2-F4E7-59F3-BF79-A9F1412382B3}"/>
              </a:ext>
            </a:extLst>
          </p:cNvPr>
          <p:cNvSpPr>
            <a:spLocks noGrp="1"/>
          </p:cNvSpPr>
          <p:nvPr>
            <p:ph idx="1"/>
          </p:nvPr>
        </p:nvSpPr>
        <p:spPr>
          <a:xfrm>
            <a:off x="511915" y="1714687"/>
            <a:ext cx="11155680" cy="4392445"/>
          </a:xfrm>
        </p:spPr>
        <p:txBody>
          <a:bodyPr vert="horz" lIns="91440" tIns="45720" rIns="91440" bIns="45720" rtlCol="0" anchor="t">
            <a:noAutofit/>
          </a:bodyPr>
          <a:lstStyle/>
          <a:p>
            <a:r>
              <a:rPr lang="en-US" sz="2400" dirty="0">
                <a:latin typeface="Calibri"/>
                <a:ea typeface="Calibri"/>
                <a:cs typeface="Calibri"/>
              </a:rPr>
              <a:t>Only referred to as 'retrospective' in relation to planning regime</a:t>
            </a:r>
          </a:p>
          <a:p>
            <a:r>
              <a:rPr lang="en-US" sz="2400" dirty="0">
                <a:latin typeface="Calibri"/>
                <a:ea typeface="Calibri"/>
                <a:cs typeface="Calibri"/>
              </a:rPr>
              <a:t>When discussing Listed Building Consents (LBCs), it's referred to as an application to 'retain' or '</a:t>
            </a:r>
            <a:r>
              <a:rPr lang="en-US" sz="2400" dirty="0" err="1">
                <a:latin typeface="Calibri"/>
                <a:ea typeface="Calibri"/>
                <a:cs typeface="Calibri"/>
              </a:rPr>
              <a:t>regularise</a:t>
            </a:r>
            <a:r>
              <a:rPr lang="en-US" sz="2400" dirty="0">
                <a:latin typeface="Calibri"/>
                <a:ea typeface="Calibri"/>
                <a:cs typeface="Calibri"/>
              </a:rPr>
              <a:t>'</a:t>
            </a:r>
          </a:p>
          <a:p>
            <a:r>
              <a:rPr lang="en-US" sz="2400" dirty="0">
                <a:latin typeface="Calibri"/>
                <a:ea typeface="Calibri"/>
                <a:cs typeface="Calibri"/>
              </a:rPr>
              <a:t>No opportunity to '</a:t>
            </a:r>
            <a:r>
              <a:rPr lang="en-US" sz="2400" dirty="0" err="1">
                <a:latin typeface="Calibri"/>
                <a:ea typeface="Calibri"/>
                <a:cs typeface="Calibri"/>
              </a:rPr>
              <a:t>regularise</a:t>
            </a:r>
            <a:r>
              <a:rPr lang="en-US" sz="2400" dirty="0">
                <a:latin typeface="Calibri"/>
                <a:ea typeface="Calibri"/>
                <a:cs typeface="Calibri"/>
              </a:rPr>
              <a:t>' in relation to trees</a:t>
            </a:r>
          </a:p>
          <a:p>
            <a:r>
              <a:rPr lang="en-US" sz="2400" dirty="0">
                <a:latin typeface="Calibri"/>
                <a:ea typeface="Calibri"/>
                <a:cs typeface="Calibri"/>
              </a:rPr>
              <a:t>Planning system permits such applications - no financial penalty</a:t>
            </a:r>
          </a:p>
          <a:p>
            <a:r>
              <a:rPr lang="en-US" sz="2400" dirty="0">
                <a:latin typeface="Calibri"/>
                <a:ea typeface="Calibri"/>
                <a:cs typeface="Calibri"/>
              </a:rPr>
              <a:t>Can often be a remedy to a genuine error…. But sometimes the result of deception!</a:t>
            </a:r>
          </a:p>
          <a:p>
            <a:r>
              <a:rPr lang="en-US" sz="2400" dirty="0">
                <a:latin typeface="Calibri"/>
                <a:ea typeface="Calibri"/>
                <a:cs typeface="Calibri"/>
              </a:rPr>
              <a:t>MUST BE considered the same way</a:t>
            </a:r>
            <a:endParaRPr lang="en-GB" sz="2400" dirty="0">
              <a:latin typeface="Calibri"/>
              <a:ea typeface="Calibri"/>
              <a:cs typeface="Calibri"/>
            </a:endParaRPr>
          </a:p>
        </p:txBody>
      </p:sp>
    </p:spTree>
    <p:extLst>
      <p:ext uri="{BB962C8B-B14F-4D97-AF65-F5344CB8AC3E}">
        <p14:creationId xmlns:p14="http://schemas.microsoft.com/office/powerpoint/2010/main" val="997215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2B510-86AE-27B1-2066-8719382ACA4A}"/>
              </a:ext>
            </a:extLst>
          </p:cNvPr>
          <p:cNvSpPr>
            <a:spLocks noGrp="1"/>
          </p:cNvSpPr>
          <p:nvPr>
            <p:ph type="title"/>
          </p:nvPr>
        </p:nvSpPr>
        <p:spPr>
          <a:xfrm>
            <a:off x="521208" y="1024311"/>
            <a:ext cx="4458645" cy="5330769"/>
          </a:xfrm>
        </p:spPr>
        <p:txBody>
          <a:bodyPr>
            <a:normAutofit/>
          </a:bodyPr>
          <a:lstStyle/>
          <a:p>
            <a:r>
              <a:rPr lang="en-US" sz="4000" dirty="0">
                <a:solidFill>
                  <a:srgbClr val="228B22"/>
                </a:solidFill>
                <a:latin typeface="Calibri Light"/>
                <a:ea typeface="Calibri Light"/>
                <a:cs typeface="Calibri Light"/>
              </a:rPr>
              <a:t>Step 5: Remedy - Formal Enforcement Action</a:t>
            </a:r>
            <a:endParaRPr lang="en-GB" sz="4000" dirty="0">
              <a:solidFill>
                <a:srgbClr val="000000"/>
              </a:solidFill>
              <a:latin typeface="Calibri Light"/>
              <a:ea typeface="Calibri Light"/>
              <a:cs typeface="Calibri Light"/>
            </a:endParaRPr>
          </a:p>
        </p:txBody>
      </p:sp>
      <p:graphicFrame>
        <p:nvGraphicFramePr>
          <p:cNvPr id="18" name="Content Placeholder 2">
            <a:extLst>
              <a:ext uri="{FF2B5EF4-FFF2-40B4-BE49-F238E27FC236}">
                <a16:creationId xmlns:a16="http://schemas.microsoft.com/office/drawing/2014/main" id="{E2308432-7915-24C9-CCB0-BBCF429B1A7F}"/>
              </a:ext>
            </a:extLst>
          </p:cNvPr>
          <p:cNvGraphicFramePr>
            <a:graphicFrameLocks noGrp="1"/>
          </p:cNvGraphicFramePr>
          <p:nvPr>
            <p:ph idx="1"/>
            <p:extLst>
              <p:ext uri="{D42A27DB-BD31-4B8C-83A1-F6EECF244321}">
                <p14:modId xmlns:p14="http://schemas.microsoft.com/office/powerpoint/2010/main" val="1011403901"/>
              </p:ext>
            </p:extLst>
          </p:nvPr>
        </p:nvGraphicFramePr>
        <p:xfrm>
          <a:off x="5522976" y="1042416"/>
          <a:ext cx="6144768" cy="5312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6951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2F342-ABE5-C0F5-91BE-98E35E56D69D}"/>
              </a:ext>
            </a:extLst>
          </p:cNvPr>
          <p:cNvSpPr>
            <a:spLocks noGrp="1"/>
          </p:cNvSpPr>
          <p:nvPr>
            <p:ph type="title"/>
          </p:nvPr>
        </p:nvSpPr>
        <p:spPr>
          <a:xfrm>
            <a:off x="521208" y="560070"/>
            <a:ext cx="11155680" cy="91440"/>
          </a:xfrm>
        </p:spPr>
        <p:txBody>
          <a:bodyPr>
            <a:normAutofit fontScale="90000"/>
          </a:bodyPr>
          <a:lstStyle/>
          <a:p>
            <a:endParaRPr lang="en-GB"/>
          </a:p>
        </p:txBody>
      </p:sp>
      <p:graphicFrame>
        <p:nvGraphicFramePr>
          <p:cNvPr id="4" name="Content Placeholder 3">
            <a:extLst>
              <a:ext uri="{FF2B5EF4-FFF2-40B4-BE49-F238E27FC236}">
                <a16:creationId xmlns:a16="http://schemas.microsoft.com/office/drawing/2014/main" id="{FDCCACD0-4F6D-D74F-66D8-3FCC27877A18}"/>
              </a:ext>
            </a:extLst>
          </p:cNvPr>
          <p:cNvGraphicFramePr>
            <a:graphicFrameLocks noGrp="1"/>
          </p:cNvGraphicFramePr>
          <p:nvPr>
            <p:ph idx="1"/>
          </p:nvPr>
        </p:nvGraphicFramePr>
        <p:xfrm>
          <a:off x="304225" y="133925"/>
          <a:ext cx="11592756" cy="6620764"/>
        </p:xfrm>
        <a:graphic>
          <a:graphicData uri="http://schemas.openxmlformats.org/drawingml/2006/table">
            <a:tbl>
              <a:tblPr firstRow="1" bandRow="1">
                <a:tableStyleId>{93296810-A885-4BE3-A3E7-6D5BEEA58F35}</a:tableStyleId>
              </a:tblPr>
              <a:tblGrid>
                <a:gridCol w="4415331">
                  <a:extLst>
                    <a:ext uri="{9D8B030D-6E8A-4147-A177-3AD203B41FA5}">
                      <a16:colId xmlns:a16="http://schemas.microsoft.com/office/drawing/2014/main" val="243532864"/>
                    </a:ext>
                  </a:extLst>
                </a:gridCol>
                <a:gridCol w="2827609">
                  <a:extLst>
                    <a:ext uri="{9D8B030D-6E8A-4147-A177-3AD203B41FA5}">
                      <a16:colId xmlns:a16="http://schemas.microsoft.com/office/drawing/2014/main" val="2986135583"/>
                    </a:ext>
                  </a:extLst>
                </a:gridCol>
                <a:gridCol w="2201333">
                  <a:extLst>
                    <a:ext uri="{9D8B030D-6E8A-4147-A177-3AD203B41FA5}">
                      <a16:colId xmlns:a16="http://schemas.microsoft.com/office/drawing/2014/main" val="4275254737"/>
                    </a:ext>
                  </a:extLst>
                </a:gridCol>
                <a:gridCol w="2148483">
                  <a:extLst>
                    <a:ext uri="{9D8B030D-6E8A-4147-A177-3AD203B41FA5}">
                      <a16:colId xmlns:a16="http://schemas.microsoft.com/office/drawing/2014/main" val="2708301694"/>
                    </a:ext>
                  </a:extLst>
                </a:gridCol>
              </a:tblGrid>
              <a:tr h="389466">
                <a:tc>
                  <a:txBody>
                    <a:bodyPr/>
                    <a:lstStyle/>
                    <a:p>
                      <a:r>
                        <a:rPr lang="en-US"/>
                        <a:t>NOTICE</a:t>
                      </a:r>
                      <a:endParaRPr lang="en-GB"/>
                    </a:p>
                  </a:txBody>
                  <a:tcPr/>
                </a:tc>
                <a:tc>
                  <a:txBody>
                    <a:bodyPr/>
                    <a:lstStyle/>
                    <a:p>
                      <a:r>
                        <a:rPr lang="en-US"/>
                        <a:t>COMPLIANCE PERIOD</a:t>
                      </a:r>
                      <a:endParaRPr lang="en-GB"/>
                    </a:p>
                  </a:txBody>
                  <a:tcPr/>
                </a:tc>
                <a:tc>
                  <a:txBody>
                    <a:bodyPr/>
                    <a:lstStyle/>
                    <a:p>
                      <a:r>
                        <a:rPr lang="en-US"/>
                        <a:t>RIGHT TO APPEAL</a:t>
                      </a:r>
                      <a:endParaRPr lang="en-GB"/>
                    </a:p>
                  </a:txBody>
                  <a:tcPr/>
                </a:tc>
                <a:tc>
                  <a:txBody>
                    <a:bodyPr/>
                    <a:lstStyle/>
                    <a:p>
                      <a:r>
                        <a:rPr lang="en-US"/>
                        <a:t>Notes</a:t>
                      </a:r>
                      <a:endParaRPr lang="en-GB"/>
                    </a:p>
                  </a:txBody>
                  <a:tcPr/>
                </a:tc>
                <a:extLst>
                  <a:ext uri="{0D108BD9-81ED-4DB2-BD59-A6C34878D82A}">
                    <a16:rowId xmlns:a16="http://schemas.microsoft.com/office/drawing/2014/main" val="2575156098"/>
                  </a:ext>
                </a:extLst>
              </a:tr>
              <a:tr h="355600">
                <a:tc>
                  <a:txBody>
                    <a:bodyPr/>
                    <a:lstStyle/>
                    <a:p>
                      <a:r>
                        <a:rPr lang="en-US"/>
                        <a:t>Planning Contravention Notices (PCN’s)</a:t>
                      </a:r>
                      <a:endParaRPr lang="en-GB"/>
                    </a:p>
                  </a:txBody>
                  <a:tcPr/>
                </a:tc>
                <a:tc>
                  <a:txBody>
                    <a:bodyPr/>
                    <a:lstStyle/>
                    <a:p>
                      <a:r>
                        <a:rPr lang="en-US"/>
                        <a:t>21 days from service</a:t>
                      </a:r>
                      <a:endParaRPr lang="en-GB"/>
                    </a:p>
                  </a:txBody>
                  <a:tcPr/>
                </a:tc>
                <a:tc>
                  <a:txBody>
                    <a:bodyPr/>
                    <a:lstStyle/>
                    <a:p>
                      <a:r>
                        <a:rPr lang="en-US"/>
                        <a:t>No</a:t>
                      </a:r>
                      <a:endParaRPr lang="en-GB"/>
                    </a:p>
                  </a:txBody>
                  <a:tcPr/>
                </a:tc>
                <a:tc>
                  <a:txBody>
                    <a:bodyPr/>
                    <a:lstStyle/>
                    <a:p>
                      <a:endParaRPr lang="en-GB"/>
                    </a:p>
                  </a:txBody>
                  <a:tcPr/>
                </a:tc>
                <a:extLst>
                  <a:ext uri="{0D108BD9-81ED-4DB2-BD59-A6C34878D82A}">
                    <a16:rowId xmlns:a16="http://schemas.microsoft.com/office/drawing/2014/main" val="3609072806"/>
                  </a:ext>
                </a:extLst>
              </a:tr>
              <a:tr h="879215">
                <a:tc>
                  <a:txBody>
                    <a:bodyPr/>
                    <a:lstStyle/>
                    <a:p>
                      <a:r>
                        <a:rPr lang="en-US"/>
                        <a:t>Enforcement Notices (EN’s)</a:t>
                      </a:r>
                      <a:endParaRPr lang="en-GB"/>
                    </a:p>
                  </a:txBody>
                  <a:tcPr/>
                </a:tc>
                <a:tc>
                  <a:txBody>
                    <a:bodyPr/>
                    <a:lstStyle/>
                    <a:p>
                      <a:r>
                        <a:rPr lang="en-US"/>
                        <a:t>Compliance period set within Notice</a:t>
                      </a:r>
                    </a:p>
                  </a:txBody>
                  <a:tcPr/>
                </a:tc>
                <a:tc>
                  <a:txBody>
                    <a:bodyPr/>
                    <a:lstStyle/>
                    <a:p>
                      <a:r>
                        <a:rPr lang="en-US"/>
                        <a:t>Yes</a:t>
                      </a:r>
                      <a:endParaRPr lang="en-GB"/>
                    </a:p>
                  </a:txBody>
                  <a:tcPr/>
                </a:tc>
                <a:tc>
                  <a:txBody>
                    <a:bodyPr/>
                    <a:lstStyle/>
                    <a:p>
                      <a:pPr lvl="0">
                        <a:buNone/>
                      </a:pPr>
                      <a:r>
                        <a:rPr lang="en-US" sz="1800" b="0" i="0" u="none" strike="noStrike" noProof="0">
                          <a:solidFill>
                            <a:srgbClr val="000000"/>
                          </a:solidFill>
                          <a:latin typeface="Bierstadt"/>
                        </a:rPr>
                        <a:t>Comes into effect 28 days after service. </a:t>
                      </a:r>
                      <a:endParaRPr lang="en-US"/>
                    </a:p>
                  </a:txBody>
                  <a:tcPr/>
                </a:tc>
                <a:extLst>
                  <a:ext uri="{0D108BD9-81ED-4DB2-BD59-A6C34878D82A}">
                    <a16:rowId xmlns:a16="http://schemas.microsoft.com/office/drawing/2014/main" val="820099788"/>
                  </a:ext>
                </a:extLst>
              </a:tr>
              <a:tr h="414724">
                <a:tc>
                  <a:txBody>
                    <a:bodyPr/>
                    <a:lstStyle/>
                    <a:p>
                      <a:r>
                        <a:rPr lang="en-US"/>
                        <a:t>Breach of Condition Notice</a:t>
                      </a:r>
                      <a:endParaRPr lang="en-GB"/>
                    </a:p>
                  </a:txBody>
                  <a:tcPr/>
                </a:tc>
                <a:tc>
                  <a:txBody>
                    <a:bodyPr/>
                    <a:lstStyle/>
                    <a:p>
                      <a:r>
                        <a:rPr lang="en-US"/>
                        <a:t>28 days+ from service</a:t>
                      </a:r>
                      <a:endParaRPr lang="en-GB"/>
                    </a:p>
                  </a:txBody>
                  <a:tcPr/>
                </a:tc>
                <a:tc>
                  <a:txBody>
                    <a:bodyPr/>
                    <a:lstStyle/>
                    <a:p>
                      <a:r>
                        <a:rPr lang="en-US"/>
                        <a:t>No</a:t>
                      </a:r>
                      <a:endParaRPr lang="en-GB"/>
                    </a:p>
                  </a:txBody>
                  <a:tcPr/>
                </a:tc>
                <a:tc>
                  <a:txBody>
                    <a:bodyPr/>
                    <a:lstStyle/>
                    <a:p>
                      <a:pPr lvl="0">
                        <a:buNone/>
                      </a:pPr>
                      <a:r>
                        <a:rPr lang="en-US" sz="1800" b="0" i="0" u="none" strike="noStrike" noProof="0">
                          <a:solidFill>
                            <a:srgbClr val="000000"/>
                          </a:solidFill>
                          <a:latin typeface="Bierstadt"/>
                        </a:rPr>
                        <a:t>Effective immediately.</a:t>
                      </a:r>
                      <a:endParaRPr lang="en-US"/>
                    </a:p>
                  </a:txBody>
                  <a:tcPr/>
                </a:tc>
                <a:extLst>
                  <a:ext uri="{0D108BD9-81ED-4DB2-BD59-A6C34878D82A}">
                    <a16:rowId xmlns:a16="http://schemas.microsoft.com/office/drawing/2014/main" val="4206139837"/>
                  </a:ext>
                </a:extLst>
              </a:tr>
              <a:tr h="613792">
                <a:tc>
                  <a:txBody>
                    <a:bodyPr/>
                    <a:lstStyle/>
                    <a:p>
                      <a:r>
                        <a:rPr lang="en-US"/>
                        <a:t>Stop Notice</a:t>
                      </a:r>
                      <a:endParaRPr lang="en-GB"/>
                    </a:p>
                  </a:txBody>
                  <a:tcPr/>
                </a:tc>
                <a:tc>
                  <a:txBody>
                    <a:bodyPr/>
                    <a:lstStyle/>
                    <a:p>
                      <a:r>
                        <a:rPr lang="en-US"/>
                        <a:t>Comes into effect 3 to 28 days after service</a:t>
                      </a:r>
                      <a:endParaRPr lang="en-GB"/>
                    </a:p>
                  </a:txBody>
                  <a:tcPr/>
                </a:tc>
                <a:tc>
                  <a:txBody>
                    <a:bodyPr/>
                    <a:lstStyle/>
                    <a:p>
                      <a:r>
                        <a:rPr lang="en-US"/>
                        <a:t>No (EN appeal)</a:t>
                      </a:r>
                      <a:endParaRPr lang="en-GB"/>
                    </a:p>
                  </a:txBody>
                  <a:tcPr/>
                </a:tc>
                <a:tc>
                  <a:txBody>
                    <a:bodyPr/>
                    <a:lstStyle/>
                    <a:p>
                      <a:r>
                        <a:rPr lang="en-GB"/>
                        <a:t>Requires an accompanying EN</a:t>
                      </a:r>
                    </a:p>
                  </a:txBody>
                  <a:tcPr/>
                </a:tc>
                <a:extLst>
                  <a:ext uri="{0D108BD9-81ED-4DB2-BD59-A6C34878D82A}">
                    <a16:rowId xmlns:a16="http://schemas.microsoft.com/office/drawing/2014/main" val="379061541"/>
                  </a:ext>
                </a:extLst>
              </a:tr>
              <a:tr h="414724">
                <a:tc>
                  <a:txBody>
                    <a:bodyPr/>
                    <a:lstStyle/>
                    <a:p>
                      <a:r>
                        <a:rPr lang="en-US"/>
                        <a:t>Temporary Stop Notice</a:t>
                      </a:r>
                      <a:endParaRPr lang="en-GB"/>
                    </a:p>
                  </a:txBody>
                  <a:tcPr/>
                </a:tc>
                <a:tc>
                  <a:txBody>
                    <a:bodyPr/>
                    <a:lstStyle/>
                    <a:p>
                      <a:r>
                        <a:rPr lang="en-US"/>
                        <a:t>Effective immediately</a:t>
                      </a:r>
                    </a:p>
                  </a:txBody>
                  <a:tcPr/>
                </a:tc>
                <a:tc>
                  <a:txBody>
                    <a:bodyPr/>
                    <a:lstStyle/>
                    <a:p>
                      <a:r>
                        <a:rPr lang="en-US"/>
                        <a:t>No (EN appeal)</a:t>
                      </a:r>
                      <a:endParaRPr lang="en-GB"/>
                    </a:p>
                  </a:txBody>
                  <a:tcPr/>
                </a:tc>
                <a:tc>
                  <a:txBody>
                    <a:bodyPr/>
                    <a:lstStyle/>
                    <a:p>
                      <a:pPr lvl="0">
                        <a:buNone/>
                      </a:pPr>
                      <a:r>
                        <a:rPr lang="en-US" sz="1800" b="0" i="0" u="none" strike="noStrike" noProof="0">
                          <a:solidFill>
                            <a:srgbClr val="000000"/>
                          </a:solidFill>
                          <a:latin typeface="Bierstadt"/>
                        </a:rPr>
                        <a:t>Expires after 56 days</a:t>
                      </a:r>
                      <a:endParaRPr lang="en-US"/>
                    </a:p>
                  </a:txBody>
                  <a:tcPr/>
                </a:tc>
                <a:extLst>
                  <a:ext uri="{0D108BD9-81ED-4DB2-BD59-A6C34878D82A}">
                    <a16:rowId xmlns:a16="http://schemas.microsoft.com/office/drawing/2014/main" val="813231117"/>
                  </a:ext>
                </a:extLst>
              </a:tr>
              <a:tr h="646970">
                <a:tc>
                  <a:txBody>
                    <a:bodyPr/>
                    <a:lstStyle/>
                    <a:p>
                      <a:r>
                        <a:rPr lang="en-US"/>
                        <a:t>Planning Enforcement Order</a:t>
                      </a:r>
                      <a:endParaRPr lang="en-GB"/>
                    </a:p>
                  </a:txBody>
                  <a:tcPr/>
                </a:tc>
                <a:tc>
                  <a:txBody>
                    <a:bodyPr/>
                    <a:lstStyle/>
                    <a:p>
                      <a:r>
                        <a:rPr lang="en-US"/>
                        <a:t>Set in Notice</a:t>
                      </a:r>
                      <a:endParaRPr lang="en-GB"/>
                    </a:p>
                  </a:txBody>
                  <a:tcPr/>
                </a:tc>
                <a:tc>
                  <a:txBody>
                    <a:bodyPr/>
                    <a:lstStyle/>
                    <a:p>
                      <a:r>
                        <a:rPr lang="en-US"/>
                        <a:t>No (EN Appeal)</a:t>
                      </a:r>
                      <a:endParaRPr lang="en-GB"/>
                    </a:p>
                  </a:txBody>
                  <a:tcPr/>
                </a:tc>
                <a:tc>
                  <a:txBody>
                    <a:bodyPr/>
                    <a:lstStyle/>
                    <a:p>
                      <a:r>
                        <a:rPr lang="en-US"/>
                        <a:t>Notice served within 6 months</a:t>
                      </a:r>
                      <a:endParaRPr lang="en-GB"/>
                    </a:p>
                  </a:txBody>
                  <a:tcPr/>
                </a:tc>
                <a:extLst>
                  <a:ext uri="{0D108BD9-81ED-4DB2-BD59-A6C34878D82A}">
                    <a16:rowId xmlns:a16="http://schemas.microsoft.com/office/drawing/2014/main" val="2050606620"/>
                  </a:ext>
                </a:extLst>
              </a:tr>
              <a:tr h="879215">
                <a:tc>
                  <a:txBody>
                    <a:bodyPr/>
                    <a:lstStyle/>
                    <a:p>
                      <a:r>
                        <a:rPr lang="en-US"/>
                        <a:t>Listed Building Enforcement Notices</a:t>
                      </a:r>
                      <a:endParaRPr lang="en-GB"/>
                    </a:p>
                  </a:txBody>
                  <a:tcPr/>
                </a:tc>
                <a:tc>
                  <a:txBody>
                    <a:bodyPr/>
                    <a:lstStyle/>
                    <a:p>
                      <a:pPr lvl="0">
                        <a:buNone/>
                      </a:pPr>
                      <a:r>
                        <a:rPr lang="en-US" sz="1800" b="0" i="0" u="none" strike="noStrike" noProof="0">
                          <a:solidFill>
                            <a:srgbClr val="000000"/>
                          </a:solidFill>
                          <a:latin typeface="Bierstadt"/>
                        </a:rPr>
                        <a:t>Compliance period set within Notice</a:t>
                      </a:r>
                      <a:endParaRPr lang="en-US"/>
                    </a:p>
                  </a:txBody>
                  <a:tcPr/>
                </a:tc>
                <a:tc>
                  <a:txBody>
                    <a:bodyPr/>
                    <a:lstStyle/>
                    <a:p>
                      <a:r>
                        <a:rPr lang="en-US"/>
                        <a:t>Yes</a:t>
                      </a:r>
                      <a:endParaRPr lang="en-GB"/>
                    </a:p>
                  </a:txBody>
                  <a:tcPr/>
                </a:tc>
                <a:tc>
                  <a:txBody>
                    <a:bodyPr/>
                    <a:lstStyle/>
                    <a:p>
                      <a:pPr lvl="0">
                        <a:buNone/>
                      </a:pPr>
                      <a:r>
                        <a:rPr lang="en-US" sz="1800" b="0" i="0" u="none" strike="noStrike" noProof="0">
                          <a:solidFill>
                            <a:srgbClr val="000000"/>
                          </a:solidFill>
                          <a:latin typeface="Bierstadt"/>
                        </a:rPr>
                        <a:t>Comes into effect 28 days after service</a:t>
                      </a:r>
                      <a:endParaRPr lang="en-US"/>
                    </a:p>
                  </a:txBody>
                  <a:tcPr/>
                </a:tc>
                <a:extLst>
                  <a:ext uri="{0D108BD9-81ED-4DB2-BD59-A6C34878D82A}">
                    <a16:rowId xmlns:a16="http://schemas.microsoft.com/office/drawing/2014/main" val="3096920215"/>
                  </a:ext>
                </a:extLst>
              </a:tr>
              <a:tr h="414724">
                <a:tc>
                  <a:txBody>
                    <a:bodyPr/>
                    <a:lstStyle/>
                    <a:p>
                      <a:r>
                        <a:rPr lang="en-US"/>
                        <a:t>Urgent works and Repairs</a:t>
                      </a:r>
                      <a:endParaRPr lang="en-GB"/>
                    </a:p>
                  </a:txBody>
                  <a:tcPr/>
                </a:tc>
                <a:tc>
                  <a:txBody>
                    <a:bodyPr/>
                    <a:lstStyle/>
                    <a:p>
                      <a:r>
                        <a:rPr lang="en-US"/>
                        <a:t>Set within Notice</a:t>
                      </a:r>
                      <a:endParaRPr lang="en-GB"/>
                    </a:p>
                  </a:txBody>
                  <a:tcPr/>
                </a:tc>
                <a:tc>
                  <a:txBody>
                    <a:bodyPr/>
                    <a:lstStyle/>
                    <a:p>
                      <a:r>
                        <a:rPr lang="en-US"/>
                        <a:t>Yes</a:t>
                      </a:r>
                      <a:endParaRPr lang="en-GB"/>
                    </a:p>
                  </a:txBody>
                  <a:tcPr/>
                </a:tc>
                <a:tc>
                  <a:txBody>
                    <a:bodyPr/>
                    <a:lstStyle/>
                    <a:p>
                      <a:endParaRPr lang="en-GB"/>
                    </a:p>
                  </a:txBody>
                  <a:tcPr/>
                </a:tc>
                <a:extLst>
                  <a:ext uri="{0D108BD9-81ED-4DB2-BD59-A6C34878D82A}">
                    <a16:rowId xmlns:a16="http://schemas.microsoft.com/office/drawing/2014/main" val="2985470493"/>
                  </a:ext>
                </a:extLst>
              </a:tr>
              <a:tr h="414724">
                <a:tc>
                  <a:txBody>
                    <a:bodyPr/>
                    <a:lstStyle/>
                    <a:p>
                      <a:r>
                        <a:rPr lang="en-US"/>
                        <a:t>Enforcement Warning Notices</a:t>
                      </a:r>
                      <a:endParaRPr lang="en-GB"/>
                    </a:p>
                  </a:txBody>
                  <a:tcPr/>
                </a:tc>
                <a:tc>
                  <a:txBody>
                    <a:bodyPr/>
                    <a:lstStyle/>
                    <a:p>
                      <a:r>
                        <a:rPr lang="en-US"/>
                        <a:t>Set within Notice</a:t>
                      </a:r>
                      <a:endParaRPr lang="en-GB"/>
                    </a:p>
                  </a:txBody>
                  <a:tcPr/>
                </a:tc>
                <a:tc>
                  <a:txBody>
                    <a:bodyPr/>
                    <a:lstStyle/>
                    <a:p>
                      <a:r>
                        <a:rPr lang="en-US"/>
                        <a:t>No</a:t>
                      </a:r>
                      <a:endParaRPr lang="en-GB"/>
                    </a:p>
                  </a:txBody>
                  <a:tcPr/>
                </a:tc>
                <a:tc>
                  <a:txBody>
                    <a:bodyPr/>
                    <a:lstStyle/>
                    <a:p>
                      <a:endParaRPr lang="en-GB"/>
                    </a:p>
                  </a:txBody>
                  <a:tcPr/>
                </a:tc>
                <a:extLst>
                  <a:ext uri="{0D108BD9-81ED-4DB2-BD59-A6C34878D82A}">
                    <a16:rowId xmlns:a16="http://schemas.microsoft.com/office/drawing/2014/main" val="765023919"/>
                  </a:ext>
                </a:extLst>
              </a:tr>
              <a:tr h="613792">
                <a:tc>
                  <a:txBody>
                    <a:bodyPr/>
                    <a:lstStyle/>
                    <a:p>
                      <a:r>
                        <a:rPr lang="en-US"/>
                        <a:t>S215 Notices</a:t>
                      </a:r>
                      <a:endParaRPr lang="en-GB"/>
                    </a:p>
                  </a:txBody>
                  <a:tcPr/>
                </a:tc>
                <a:tc>
                  <a:txBody>
                    <a:bodyPr/>
                    <a:lstStyle/>
                    <a:p>
                      <a:r>
                        <a:rPr lang="en-US"/>
                        <a:t>Set within Notice</a:t>
                      </a:r>
                      <a:endParaRPr lang="en-GB"/>
                    </a:p>
                  </a:txBody>
                  <a:tcPr/>
                </a:tc>
                <a:tc>
                  <a:txBody>
                    <a:bodyPr/>
                    <a:lstStyle/>
                    <a:p>
                      <a:r>
                        <a:rPr lang="en-US"/>
                        <a:t>Yes</a:t>
                      </a:r>
                      <a:endParaRPr lang="en-GB"/>
                    </a:p>
                  </a:txBody>
                  <a:tcPr/>
                </a:tc>
                <a:tc>
                  <a:txBody>
                    <a:bodyPr/>
                    <a:lstStyle/>
                    <a:p>
                      <a:r>
                        <a:rPr lang="en-US"/>
                        <a:t>Appeal within 28 days of serving</a:t>
                      </a:r>
                      <a:endParaRPr lang="en-GB"/>
                    </a:p>
                  </a:txBody>
                  <a:tcPr/>
                </a:tc>
                <a:extLst>
                  <a:ext uri="{0D108BD9-81ED-4DB2-BD59-A6C34878D82A}">
                    <a16:rowId xmlns:a16="http://schemas.microsoft.com/office/drawing/2014/main" val="224818441"/>
                  </a:ext>
                </a:extLst>
              </a:tr>
            </a:tbl>
          </a:graphicData>
        </a:graphic>
      </p:graphicFrame>
    </p:spTree>
    <p:extLst>
      <p:ext uri="{BB962C8B-B14F-4D97-AF65-F5344CB8AC3E}">
        <p14:creationId xmlns:p14="http://schemas.microsoft.com/office/powerpoint/2010/main" val="23081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4213918-F1EB-4BCE-BE23-F5E9851E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0CA8DB40-7704-C8E3-F2C3-79712CB58529}"/>
              </a:ext>
            </a:extLst>
          </p:cNvPr>
          <p:cNvSpPr>
            <a:spLocks noGrp="1"/>
          </p:cNvSpPr>
          <p:nvPr>
            <p:ph type="title"/>
          </p:nvPr>
        </p:nvSpPr>
        <p:spPr>
          <a:xfrm>
            <a:off x="521208" y="978408"/>
            <a:ext cx="11155680" cy="1463040"/>
          </a:xfrm>
        </p:spPr>
        <p:txBody>
          <a:bodyPr>
            <a:normAutofit/>
          </a:bodyPr>
          <a:lstStyle/>
          <a:p>
            <a:r>
              <a:rPr lang="en-US" sz="4000" dirty="0">
                <a:solidFill>
                  <a:srgbClr val="228B22"/>
                </a:solidFill>
                <a:latin typeface="Calibri Light"/>
                <a:ea typeface="Calibri Light"/>
                <a:cs typeface="Calibri Light"/>
              </a:rPr>
              <a:t>Tools to Enforce Post Notice</a:t>
            </a:r>
            <a:endParaRPr lang="en-GB" sz="4000" dirty="0">
              <a:solidFill>
                <a:srgbClr val="000000"/>
              </a:solidFill>
              <a:latin typeface="Calibri Light"/>
              <a:ea typeface="Calibri Light"/>
              <a:cs typeface="Calibri Light"/>
            </a:endParaRPr>
          </a:p>
        </p:txBody>
      </p:sp>
      <p:sp>
        <p:nvSpPr>
          <p:cNvPr id="29" name="Rectangle 28">
            <a:extLst>
              <a:ext uri="{FF2B5EF4-FFF2-40B4-BE49-F238E27FC236}">
                <a16:creationId xmlns:a16="http://schemas.microsoft.com/office/drawing/2014/main" id="{2062E862-C7F7-4CA1-B929-D0B75F5E9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graphicFrame>
        <p:nvGraphicFramePr>
          <p:cNvPr id="30" name="Content Placeholder 2">
            <a:extLst>
              <a:ext uri="{FF2B5EF4-FFF2-40B4-BE49-F238E27FC236}">
                <a16:creationId xmlns:a16="http://schemas.microsoft.com/office/drawing/2014/main" id="{95C30DE5-0D77-84F8-F7F9-14866543089B}"/>
              </a:ext>
            </a:extLst>
          </p:cNvPr>
          <p:cNvGraphicFramePr>
            <a:graphicFrameLocks noGrp="1"/>
          </p:cNvGraphicFramePr>
          <p:nvPr>
            <p:ph idx="1"/>
            <p:extLst>
              <p:ext uri="{D42A27DB-BD31-4B8C-83A1-F6EECF244321}">
                <p14:modId xmlns:p14="http://schemas.microsoft.com/office/powerpoint/2010/main" val="3781121428"/>
              </p:ext>
            </p:extLst>
          </p:nvPr>
        </p:nvGraphicFramePr>
        <p:xfrm>
          <a:off x="520700" y="2578100"/>
          <a:ext cx="11156950" cy="3767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4187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53C1A-2C4E-4A5F-1429-5D8EC5A703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8DB8B6-5886-671A-1DC0-3991B5B1B450}"/>
              </a:ext>
            </a:extLst>
          </p:cNvPr>
          <p:cNvSpPr>
            <a:spLocks noGrp="1"/>
          </p:cNvSpPr>
          <p:nvPr>
            <p:ph type="title"/>
          </p:nvPr>
        </p:nvSpPr>
        <p:spPr>
          <a:xfrm>
            <a:off x="838200" y="2375703"/>
            <a:ext cx="10515600" cy="1325563"/>
          </a:xfrm>
        </p:spPr>
        <p:txBody>
          <a:bodyPr>
            <a:normAutofit/>
          </a:bodyPr>
          <a:lstStyle/>
          <a:p>
            <a:r>
              <a:rPr lang="en-US" sz="6000" dirty="0">
                <a:ea typeface="+mj-lt"/>
                <a:cs typeface="+mj-lt"/>
              </a:rPr>
              <a:t>D] Case study examples </a:t>
            </a:r>
            <a:endParaRPr lang="en-GB" sz="6000" dirty="0">
              <a:ea typeface="Calibri Light"/>
              <a:cs typeface="Calibri Light"/>
            </a:endParaRPr>
          </a:p>
        </p:txBody>
      </p:sp>
    </p:spTree>
    <p:extLst>
      <p:ext uri="{BB962C8B-B14F-4D97-AF65-F5344CB8AC3E}">
        <p14:creationId xmlns:p14="http://schemas.microsoft.com/office/powerpoint/2010/main" val="1792133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078D0A-E002-C296-9461-1FC1614672CC}"/>
              </a:ext>
            </a:extLst>
          </p:cNvPr>
          <p:cNvSpPr>
            <a:spLocks noGrp="1"/>
          </p:cNvSpPr>
          <p:nvPr>
            <p:ph idx="1"/>
          </p:nvPr>
        </p:nvSpPr>
        <p:spPr>
          <a:xfrm>
            <a:off x="1455928" y="1713807"/>
            <a:ext cx="3820531" cy="3216048"/>
          </a:xfrm>
        </p:spPr>
        <p:txBody>
          <a:bodyPr vert="horz" lIns="91440" tIns="45720" rIns="91440" bIns="45720" rtlCol="0" anchor="t">
            <a:normAutofit/>
          </a:bodyPr>
          <a:lstStyle/>
          <a:p>
            <a:pPr marL="0" indent="0" algn="ctr">
              <a:buNone/>
            </a:pPr>
            <a:r>
              <a:rPr lang="en-GB" sz="2400" dirty="0">
                <a:latin typeface="Calibri"/>
                <a:ea typeface="+mn-lt"/>
                <a:cs typeface="+mn-lt"/>
                <a:hlinkClick r:id="rId3"/>
              </a:rPr>
              <a:t>Stopping the Rot - </a:t>
            </a:r>
            <a:endParaRPr lang="en-US" sz="2400" dirty="0">
              <a:latin typeface="Calibri"/>
              <a:ea typeface="Calibri"/>
              <a:cs typeface="Calibri"/>
            </a:endParaRPr>
          </a:p>
          <a:p>
            <a:pPr marL="0" indent="0" algn="ctr">
              <a:buNone/>
            </a:pPr>
            <a:r>
              <a:rPr lang="en-GB" sz="2400" dirty="0">
                <a:latin typeface="Calibri"/>
                <a:ea typeface="+mn-lt"/>
                <a:cs typeface="+mn-lt"/>
                <a:hlinkClick r:id="rId3"/>
              </a:rPr>
              <a:t>A Guide to Enforcement Action to Save Historic Buildings</a:t>
            </a:r>
            <a:r>
              <a:rPr lang="en-US" sz="2400" dirty="0">
                <a:latin typeface="Calibri"/>
                <a:ea typeface="+mn-lt"/>
                <a:cs typeface="+mn-lt"/>
              </a:rPr>
              <a:t> </a:t>
            </a:r>
            <a:endParaRPr lang="en-US" sz="2400">
              <a:latin typeface="Calibri"/>
              <a:ea typeface="Calibri"/>
              <a:cs typeface="Calibri"/>
            </a:endParaRPr>
          </a:p>
        </p:txBody>
      </p:sp>
      <p:pic>
        <p:nvPicPr>
          <p:cNvPr id="2" name="Picture 1" descr="A house under construction with scaffolding&#10;&#10;AI-generated content may be incorrect.">
            <a:extLst>
              <a:ext uri="{FF2B5EF4-FFF2-40B4-BE49-F238E27FC236}">
                <a16:creationId xmlns:a16="http://schemas.microsoft.com/office/drawing/2014/main" id="{D1E6A2B8-0210-1821-DAAB-0DBFBA04CFA3}"/>
              </a:ext>
            </a:extLst>
          </p:cNvPr>
          <p:cNvPicPr>
            <a:picLocks noChangeAspect="1"/>
          </p:cNvPicPr>
          <p:nvPr/>
        </p:nvPicPr>
        <p:blipFill>
          <a:blip r:embed="rId4"/>
          <a:stretch>
            <a:fillRect/>
          </a:stretch>
        </p:blipFill>
        <p:spPr>
          <a:xfrm>
            <a:off x="6530829" y="1249680"/>
            <a:ext cx="3742982" cy="5364480"/>
          </a:xfrm>
          <a:prstGeom prst="rect">
            <a:avLst/>
          </a:prstGeom>
        </p:spPr>
      </p:pic>
    </p:spTree>
    <p:extLst>
      <p:ext uri="{BB962C8B-B14F-4D97-AF65-F5344CB8AC3E}">
        <p14:creationId xmlns:p14="http://schemas.microsoft.com/office/powerpoint/2010/main" val="156539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44DF7-3707-C819-9F12-670C272F2A93}"/>
              </a:ext>
            </a:extLst>
          </p:cNvPr>
          <p:cNvSpPr>
            <a:spLocks noGrp="1"/>
          </p:cNvSpPr>
          <p:nvPr>
            <p:ph type="title"/>
          </p:nvPr>
        </p:nvSpPr>
        <p:spPr>
          <a:xfrm>
            <a:off x="838200" y="1291590"/>
            <a:ext cx="10515600" cy="742950"/>
          </a:xfrm>
        </p:spPr>
        <p:txBody>
          <a:bodyPr>
            <a:normAutofit/>
          </a:bodyPr>
          <a:lstStyle/>
          <a:p>
            <a:r>
              <a:rPr lang="en-US" b="1" dirty="0">
                <a:solidFill>
                  <a:srgbClr val="228B22"/>
                </a:solidFill>
              </a:rPr>
              <a:t>Learning Outcomes</a:t>
            </a:r>
            <a:endParaRPr lang="en-GB" b="1" dirty="0">
              <a:solidFill>
                <a:srgbClr val="228B22"/>
              </a:solidFill>
            </a:endParaRPr>
          </a:p>
        </p:txBody>
      </p:sp>
      <p:sp>
        <p:nvSpPr>
          <p:cNvPr id="3" name="Content Placeholder 2">
            <a:extLst>
              <a:ext uri="{FF2B5EF4-FFF2-40B4-BE49-F238E27FC236}">
                <a16:creationId xmlns:a16="http://schemas.microsoft.com/office/drawing/2014/main" id="{E3A0200F-D435-B773-7131-F40ED95DE977}"/>
              </a:ext>
            </a:extLst>
          </p:cNvPr>
          <p:cNvSpPr>
            <a:spLocks noGrp="1"/>
          </p:cNvSpPr>
          <p:nvPr>
            <p:ph idx="1"/>
          </p:nvPr>
        </p:nvSpPr>
        <p:spPr>
          <a:xfrm>
            <a:off x="838200" y="2034540"/>
            <a:ext cx="11089943" cy="4286885"/>
          </a:xfrm>
        </p:spPr>
        <p:txBody>
          <a:bodyPr vert="horz" lIns="91440" tIns="45720" rIns="91440" bIns="45720" rtlCol="0" anchor="t">
            <a:normAutofit/>
          </a:bodyPr>
          <a:lstStyle/>
          <a:p>
            <a:pPr marL="0" indent="0">
              <a:lnSpc>
                <a:spcPct val="150000"/>
              </a:lnSpc>
              <a:buNone/>
            </a:pPr>
            <a:r>
              <a:rPr lang="en-US" sz="2200" dirty="0"/>
              <a:t>By the end of this session, you will be able to:</a:t>
            </a:r>
            <a:endParaRPr lang="en-US" dirty="0">
              <a:ea typeface="Calibri" panose="020F0502020204030204"/>
              <a:cs typeface="Calibri" panose="020F0502020204030204"/>
            </a:endParaRPr>
          </a:p>
          <a:p>
            <a:r>
              <a:rPr lang="en-US" sz="2000" dirty="0">
                <a:latin typeface="Calibri"/>
                <a:ea typeface="Calibri"/>
                <a:cs typeface="Segoe UI"/>
              </a:rPr>
              <a:t>Explain the role of the Local Planning Authority (LPA) in delivering the planning enforcement service.</a:t>
            </a:r>
            <a:endParaRPr lang="en-US" sz="2000">
              <a:latin typeface="Calibri"/>
              <a:ea typeface="Calibri"/>
              <a:cs typeface="Calibri"/>
            </a:endParaRPr>
          </a:p>
          <a:p>
            <a:r>
              <a:rPr lang="en-US" sz="2000" dirty="0">
                <a:latin typeface="Calibri"/>
                <a:ea typeface="Calibri"/>
                <a:cs typeface="Segoe UI"/>
              </a:rPr>
              <a:t>Demonstrate an understanding of the legislative and policy framework underpinning planning enforcement.</a:t>
            </a:r>
            <a:endParaRPr lang="en-US" sz="2000">
              <a:latin typeface="Calibri"/>
              <a:ea typeface="Calibri"/>
              <a:cs typeface="Arial"/>
            </a:endParaRPr>
          </a:p>
          <a:p>
            <a:r>
              <a:rPr lang="en-US" sz="2000" dirty="0">
                <a:latin typeface="Calibri"/>
                <a:ea typeface="Calibri"/>
                <a:cs typeface="Segoe UI"/>
              </a:rPr>
              <a:t>Identify what matters can and cannot be investigated through the planning enforcement service.</a:t>
            </a:r>
            <a:endParaRPr lang="en-US" sz="2000">
              <a:latin typeface="Calibri"/>
              <a:ea typeface="Calibri"/>
              <a:cs typeface="Arial"/>
            </a:endParaRPr>
          </a:p>
          <a:p>
            <a:r>
              <a:rPr lang="en-US" sz="2000" dirty="0">
                <a:latin typeface="Calibri"/>
                <a:ea typeface="Calibri"/>
                <a:cs typeface="Calibri"/>
              </a:rPr>
              <a:t>Assess expectations regarding case progress, service performance, and the purpose of the Local Planning Enforcement Plan</a:t>
            </a:r>
            <a:r>
              <a:rPr lang="en-US" sz="2000" b="1" dirty="0">
                <a:latin typeface="Calibri"/>
                <a:ea typeface="Calibri"/>
                <a:cs typeface="Calibri"/>
              </a:rPr>
              <a:t>.</a:t>
            </a:r>
            <a:endParaRPr lang="en-US" sz="2000" dirty="0">
              <a:latin typeface="Calibri"/>
              <a:ea typeface="Calibri"/>
              <a:cs typeface="Segoe UI"/>
            </a:endParaRPr>
          </a:p>
          <a:p>
            <a:r>
              <a:rPr lang="en-US" sz="2000" dirty="0">
                <a:latin typeface="Calibri"/>
                <a:ea typeface="Calibri"/>
                <a:cs typeface="Segoe UI"/>
              </a:rPr>
              <a:t>Describe the processes involved and the range of potential enforcement actions available to the Council.</a:t>
            </a:r>
            <a:endParaRPr lang="en-US" sz="2000">
              <a:latin typeface="Calibri"/>
              <a:ea typeface="Calibri"/>
              <a:cs typeface="Arial"/>
            </a:endParaRPr>
          </a:p>
          <a:p>
            <a:r>
              <a:rPr lang="en-US" sz="2000" dirty="0">
                <a:latin typeface="Calibri"/>
                <a:ea typeface="Calibri"/>
                <a:cs typeface="Segoe UI"/>
              </a:rPr>
              <a:t>Recognize the role and responsibilities of </a:t>
            </a:r>
            <a:r>
              <a:rPr lang="en-US" sz="2000" err="1">
                <a:latin typeface="Calibri"/>
                <a:ea typeface="Calibri"/>
                <a:cs typeface="Segoe UI"/>
              </a:rPr>
              <a:t>Councillors</a:t>
            </a:r>
            <a:r>
              <a:rPr lang="en-US" sz="2000" dirty="0">
                <a:latin typeface="Calibri"/>
                <a:ea typeface="Calibri"/>
                <a:cs typeface="Segoe UI"/>
              </a:rPr>
              <a:t> within the planning enforcement service.</a:t>
            </a:r>
            <a:endParaRPr lang="en-US" sz="2000">
              <a:latin typeface="Calibri"/>
              <a:ea typeface="Calibri"/>
              <a:cs typeface="Arial"/>
            </a:endParaRPr>
          </a:p>
          <a:p>
            <a:endParaRPr lang="en-US" sz="2000" b="1" dirty="0">
              <a:latin typeface="Calibri"/>
              <a:ea typeface="Calibri"/>
              <a:cs typeface="Segoe UI"/>
            </a:endParaRPr>
          </a:p>
          <a:p>
            <a:pPr>
              <a:lnSpc>
                <a:spcPct val="150000"/>
              </a:lnSpc>
            </a:pPr>
            <a:endParaRPr lang="en-US" sz="2200" dirty="0">
              <a:ea typeface="Calibri"/>
              <a:cs typeface="Calibri"/>
            </a:endParaRPr>
          </a:p>
          <a:p>
            <a:pPr>
              <a:buFont typeface="Wingdings" pitchFamily="2" charset="2"/>
              <a:buChar char="q"/>
            </a:pPr>
            <a:endParaRPr lang="en-US" dirty="0"/>
          </a:p>
          <a:p>
            <a:pPr>
              <a:buFont typeface="Wingdings" pitchFamily="2" charset="2"/>
              <a:buChar char="q"/>
            </a:pPr>
            <a:endParaRPr lang="en-GB" dirty="0"/>
          </a:p>
        </p:txBody>
      </p:sp>
    </p:spTree>
    <p:extLst>
      <p:ext uri="{BB962C8B-B14F-4D97-AF65-F5344CB8AC3E}">
        <p14:creationId xmlns:p14="http://schemas.microsoft.com/office/powerpoint/2010/main" val="815410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89561-07F4-FD00-57FA-733299C3EE1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1A4192-C6F0-6EF5-BE00-3A649AE78D10}"/>
              </a:ext>
            </a:extLst>
          </p:cNvPr>
          <p:cNvSpPr>
            <a:spLocks noGrp="1"/>
          </p:cNvSpPr>
          <p:nvPr>
            <p:ph idx="1"/>
          </p:nvPr>
        </p:nvSpPr>
        <p:spPr>
          <a:xfrm>
            <a:off x="1455928" y="1165167"/>
            <a:ext cx="3606800" cy="1106609"/>
          </a:xfrm>
        </p:spPr>
        <p:txBody>
          <a:bodyPr vert="horz" lIns="91440" tIns="45720" rIns="91440" bIns="45720" rtlCol="0" anchor="t">
            <a:normAutofit fontScale="85000" lnSpcReduction="20000"/>
          </a:bodyPr>
          <a:lstStyle/>
          <a:p>
            <a:pPr marL="0" indent="0" algn="ctr">
              <a:buNone/>
            </a:pPr>
            <a:r>
              <a:rPr lang="en-GB" sz="2400" b="1" dirty="0">
                <a:solidFill>
                  <a:srgbClr val="228B22"/>
                </a:solidFill>
                <a:latin typeface="Calibri Light"/>
                <a:ea typeface="+mn-lt"/>
                <a:cs typeface="+mn-lt"/>
              </a:rPr>
              <a:t>Section 215 Notice:</a:t>
            </a:r>
          </a:p>
          <a:p>
            <a:pPr marL="0" indent="0" algn="ctr">
              <a:buNone/>
            </a:pPr>
            <a:r>
              <a:rPr lang="en-GB" sz="2400" dirty="0">
                <a:latin typeface="Calibri"/>
                <a:ea typeface="+mn-lt"/>
                <a:cs typeface="+mn-lt"/>
              </a:rPr>
              <a:t>Liverpool City Council’s Unsightly Buildings Initiative</a:t>
            </a:r>
          </a:p>
          <a:p>
            <a:pPr marL="0" indent="0" algn="ctr">
              <a:buNone/>
            </a:pPr>
            <a:endParaRPr lang="en-GB" sz="2400" dirty="0"/>
          </a:p>
          <a:p>
            <a:pPr marL="0" indent="0" algn="ctr">
              <a:buNone/>
            </a:pPr>
            <a:endParaRPr lang="en-GB" dirty="0">
              <a:ea typeface="+mn-lt"/>
              <a:cs typeface="+mn-lt"/>
            </a:endParaRPr>
          </a:p>
          <a:p>
            <a:pPr algn="ctr"/>
            <a:endParaRPr lang="en-GB" dirty="0"/>
          </a:p>
        </p:txBody>
      </p:sp>
      <p:sp>
        <p:nvSpPr>
          <p:cNvPr id="4" name="TextBox 3">
            <a:extLst>
              <a:ext uri="{FF2B5EF4-FFF2-40B4-BE49-F238E27FC236}">
                <a16:creationId xmlns:a16="http://schemas.microsoft.com/office/drawing/2014/main" id="{312A7D29-FB35-BC87-6D51-2BABDE6EE47F}"/>
              </a:ext>
            </a:extLst>
          </p:cNvPr>
          <p:cNvSpPr txBox="1"/>
          <p:nvPr/>
        </p:nvSpPr>
        <p:spPr>
          <a:xfrm>
            <a:off x="495734" y="2366907"/>
            <a:ext cx="521170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dirty="0">
                <a:latin typeface="Calibri"/>
                <a:ea typeface="+mn-lt"/>
                <a:cs typeface="+mn-lt"/>
              </a:rPr>
              <a:t>Relatively inexpensive (no technical survey work </a:t>
            </a:r>
            <a:r>
              <a:rPr lang="en-GB">
                <a:latin typeface="Calibri"/>
                <a:ea typeface="+mn-lt"/>
                <a:cs typeface="+mn-lt"/>
              </a:rPr>
              <a:t>required)</a:t>
            </a:r>
            <a:br>
              <a:rPr lang="en-US" dirty="0"/>
            </a:br>
            <a:endParaRPr lang="en-GB" dirty="0">
              <a:latin typeface="Calibri"/>
              <a:ea typeface="+mn-lt"/>
              <a:cs typeface="+mn-lt"/>
            </a:endParaRPr>
          </a:p>
          <a:p>
            <a:pPr marL="285750" indent="-285750">
              <a:buFont typeface="Arial"/>
              <a:buChar char="•"/>
            </a:pPr>
            <a:r>
              <a:rPr lang="en-GB" dirty="0">
                <a:latin typeface="Calibri"/>
                <a:ea typeface="+mn-lt"/>
                <a:cs typeface="+mn-lt"/>
              </a:rPr>
              <a:t>Allows the local authority to either undertake works in default of the owner and recover costs as a charge on the property, or in times when funding is unavailable, to seek recourse through the magistrates’ court and rely on punitive fines to encourage work to be done. </a:t>
            </a:r>
            <a:br>
              <a:rPr lang="en-GB" dirty="0">
                <a:latin typeface="Calibri"/>
                <a:ea typeface="+mn-lt"/>
                <a:cs typeface="+mn-lt"/>
              </a:rPr>
            </a:br>
            <a:endParaRPr lang="en-GB" dirty="0">
              <a:latin typeface="Calibri"/>
              <a:ea typeface="+mn-lt"/>
              <a:cs typeface="+mn-lt"/>
            </a:endParaRPr>
          </a:p>
          <a:p>
            <a:pPr marL="285750" indent="-285750">
              <a:buFont typeface="Arial"/>
              <a:buChar char="•"/>
            </a:pPr>
            <a:r>
              <a:rPr lang="en-GB" dirty="0">
                <a:latin typeface="Calibri"/>
                <a:ea typeface="+mn-lt"/>
                <a:cs typeface="+mn-lt"/>
              </a:rPr>
              <a:t>Able to address problems with listed and unlisted buildings</a:t>
            </a:r>
            <a:endParaRPr lang="en-GB" dirty="0">
              <a:latin typeface="Calibri"/>
            </a:endParaRPr>
          </a:p>
        </p:txBody>
      </p:sp>
      <p:pic>
        <p:nvPicPr>
          <p:cNvPr id="5" name="Picture 4" descr="A white and red building with red doors&#10;&#10;AI-generated content may be incorrect.">
            <a:extLst>
              <a:ext uri="{FF2B5EF4-FFF2-40B4-BE49-F238E27FC236}">
                <a16:creationId xmlns:a16="http://schemas.microsoft.com/office/drawing/2014/main" id="{F93247DD-E0DB-0B2A-EB90-AB063A229621}"/>
              </a:ext>
            </a:extLst>
          </p:cNvPr>
          <p:cNvPicPr>
            <a:picLocks noChangeAspect="1"/>
          </p:cNvPicPr>
          <p:nvPr/>
        </p:nvPicPr>
        <p:blipFill>
          <a:blip r:embed="rId3"/>
          <a:stretch>
            <a:fillRect/>
          </a:stretch>
        </p:blipFill>
        <p:spPr>
          <a:xfrm>
            <a:off x="5937885" y="2273618"/>
            <a:ext cx="5132070" cy="3184525"/>
          </a:xfrm>
          <a:prstGeom prst="rect">
            <a:avLst/>
          </a:prstGeom>
        </p:spPr>
      </p:pic>
      <p:sp>
        <p:nvSpPr>
          <p:cNvPr id="6" name="TextBox 5">
            <a:extLst>
              <a:ext uri="{FF2B5EF4-FFF2-40B4-BE49-F238E27FC236}">
                <a16:creationId xmlns:a16="http://schemas.microsoft.com/office/drawing/2014/main" id="{401F1C47-85C0-6311-E963-DBBA11BA1F09}"/>
              </a:ext>
            </a:extLst>
          </p:cNvPr>
          <p:cNvSpPr txBox="1"/>
          <p:nvPr/>
        </p:nvSpPr>
        <p:spPr>
          <a:xfrm>
            <a:off x="8727056" y="5650302"/>
            <a:ext cx="234350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ea typeface="+mn-lt"/>
                <a:cs typeface="+mn-lt"/>
              </a:rPr>
              <a:t>Both images © Liverpool City Council. </a:t>
            </a:r>
            <a:endParaRPr lang="en-US" sz="1000" dirty="0"/>
          </a:p>
        </p:txBody>
      </p:sp>
    </p:spTree>
    <p:extLst>
      <p:ext uri="{BB962C8B-B14F-4D97-AF65-F5344CB8AC3E}">
        <p14:creationId xmlns:p14="http://schemas.microsoft.com/office/powerpoint/2010/main" val="1894821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49626-8B93-37B8-372F-672E58723F9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54F19A-7B5A-311A-E58A-B3060350D4EE}"/>
              </a:ext>
            </a:extLst>
          </p:cNvPr>
          <p:cNvSpPr>
            <a:spLocks noGrp="1"/>
          </p:cNvSpPr>
          <p:nvPr>
            <p:ph idx="1"/>
          </p:nvPr>
        </p:nvSpPr>
        <p:spPr>
          <a:xfrm>
            <a:off x="643128" y="1165167"/>
            <a:ext cx="4653280" cy="1614609"/>
          </a:xfrm>
        </p:spPr>
        <p:txBody>
          <a:bodyPr vert="horz" lIns="91440" tIns="45720" rIns="91440" bIns="45720" rtlCol="0" anchor="t">
            <a:noAutofit/>
          </a:bodyPr>
          <a:lstStyle/>
          <a:p>
            <a:pPr marL="0" indent="0" algn="ctr">
              <a:buNone/>
            </a:pPr>
            <a:r>
              <a:rPr lang="en-GB" sz="2000" b="1" dirty="0">
                <a:solidFill>
                  <a:srgbClr val="228B22"/>
                </a:solidFill>
                <a:latin typeface="Calibri Light"/>
                <a:ea typeface="+mn-lt"/>
                <a:cs typeface="+mn-lt"/>
              </a:rPr>
              <a:t>Listed Building Enforcement Notice, Urgent Works Notice and Repairs Notice</a:t>
            </a:r>
            <a:endParaRPr lang="en-US" sz="2000" b="1" dirty="0">
              <a:solidFill>
                <a:srgbClr val="000000"/>
              </a:solidFill>
              <a:latin typeface="Calibri Light"/>
              <a:ea typeface="+mn-lt"/>
              <a:cs typeface="+mn-lt"/>
            </a:endParaRPr>
          </a:p>
          <a:p>
            <a:pPr marL="0" indent="0" algn="ctr">
              <a:buNone/>
            </a:pPr>
            <a:r>
              <a:rPr lang="en-GB" sz="2000" dirty="0">
                <a:latin typeface="Calibri"/>
                <a:ea typeface="+mn-lt"/>
                <a:cs typeface="+mn-lt"/>
              </a:rPr>
              <a:t>A grade II listed timber-framed former farmhouse in Gloucestershire</a:t>
            </a:r>
            <a:endParaRPr lang="en-GB" sz="2000" dirty="0">
              <a:latin typeface="Calibri"/>
            </a:endParaRPr>
          </a:p>
          <a:p>
            <a:pPr marL="0" indent="0" algn="ctr">
              <a:buNone/>
            </a:pPr>
            <a:endParaRPr lang="en-GB" sz="2400" dirty="0"/>
          </a:p>
          <a:p>
            <a:pPr marL="0" indent="0" algn="ctr">
              <a:buNone/>
            </a:pPr>
            <a:endParaRPr lang="en-GB" sz="2400" dirty="0"/>
          </a:p>
          <a:p>
            <a:pPr marL="0" indent="0" algn="ctr">
              <a:buNone/>
            </a:pPr>
            <a:endParaRPr lang="en-GB" dirty="0"/>
          </a:p>
          <a:p>
            <a:pPr algn="ctr"/>
            <a:endParaRPr lang="en-GB" dirty="0"/>
          </a:p>
        </p:txBody>
      </p:sp>
      <p:pic>
        <p:nvPicPr>
          <p:cNvPr id="2" name="Picture 1">
            <a:extLst>
              <a:ext uri="{FF2B5EF4-FFF2-40B4-BE49-F238E27FC236}">
                <a16:creationId xmlns:a16="http://schemas.microsoft.com/office/drawing/2014/main" id="{3A19D00F-A9B3-AF7C-3535-26F2DBFA8553}"/>
              </a:ext>
            </a:extLst>
          </p:cNvPr>
          <p:cNvPicPr>
            <a:picLocks noChangeAspect="1"/>
          </p:cNvPicPr>
          <p:nvPr/>
        </p:nvPicPr>
        <p:blipFill>
          <a:blip r:embed="rId3"/>
          <a:stretch>
            <a:fillRect/>
          </a:stretch>
        </p:blipFill>
        <p:spPr>
          <a:xfrm>
            <a:off x="7253378" y="830113"/>
            <a:ext cx="3810000" cy="2609850"/>
          </a:xfrm>
          <a:prstGeom prst="rect">
            <a:avLst/>
          </a:prstGeom>
        </p:spPr>
      </p:pic>
      <p:pic>
        <p:nvPicPr>
          <p:cNvPr id="6" name="Picture 5" descr="A house under construction with scaffolding&#10;&#10;AI-generated content may be incorrect.">
            <a:extLst>
              <a:ext uri="{FF2B5EF4-FFF2-40B4-BE49-F238E27FC236}">
                <a16:creationId xmlns:a16="http://schemas.microsoft.com/office/drawing/2014/main" id="{A965567B-0DBF-0DED-3980-168F7B520A0E}"/>
              </a:ext>
            </a:extLst>
          </p:cNvPr>
          <p:cNvPicPr>
            <a:picLocks noChangeAspect="1"/>
          </p:cNvPicPr>
          <p:nvPr/>
        </p:nvPicPr>
        <p:blipFill>
          <a:blip r:embed="rId4"/>
          <a:stretch>
            <a:fillRect/>
          </a:stretch>
        </p:blipFill>
        <p:spPr>
          <a:xfrm>
            <a:off x="7253287" y="3432415"/>
            <a:ext cx="3781425" cy="2609850"/>
          </a:xfrm>
          <a:prstGeom prst="rect">
            <a:avLst/>
          </a:prstGeom>
        </p:spPr>
      </p:pic>
      <p:sp>
        <p:nvSpPr>
          <p:cNvPr id="7" name="TextBox 6">
            <a:extLst>
              <a:ext uri="{FF2B5EF4-FFF2-40B4-BE49-F238E27FC236}">
                <a16:creationId xmlns:a16="http://schemas.microsoft.com/office/drawing/2014/main" id="{783109C6-AF2B-3952-04CF-6C14A4922BDE}"/>
              </a:ext>
            </a:extLst>
          </p:cNvPr>
          <p:cNvSpPr txBox="1"/>
          <p:nvPr/>
        </p:nvSpPr>
        <p:spPr>
          <a:xfrm>
            <a:off x="7260566" y="6254150"/>
            <a:ext cx="385313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ea typeface="+mn-lt"/>
                <a:cs typeface="+mn-lt"/>
              </a:rPr>
              <a:t>Above (before) © Tewkesbury Borough Council; below (after) © Nick Joyce Associates. </a:t>
            </a:r>
            <a:endParaRPr lang="en-US" sz="1000" dirty="0"/>
          </a:p>
        </p:txBody>
      </p:sp>
      <p:sp>
        <p:nvSpPr>
          <p:cNvPr id="8" name="TextBox 7">
            <a:extLst>
              <a:ext uri="{FF2B5EF4-FFF2-40B4-BE49-F238E27FC236}">
                <a16:creationId xmlns:a16="http://schemas.microsoft.com/office/drawing/2014/main" id="{B2444F4F-6656-4DA9-28BE-1F50A254B4D6}"/>
              </a:ext>
            </a:extLst>
          </p:cNvPr>
          <p:cNvSpPr txBox="1"/>
          <p:nvPr/>
        </p:nvSpPr>
        <p:spPr>
          <a:xfrm>
            <a:off x="303152" y="2781141"/>
            <a:ext cx="64905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latin typeface="Calibri"/>
                <a:ea typeface="+mn-lt"/>
                <a:cs typeface="+mn-lt"/>
              </a:rPr>
              <a:t>Grade II listed timber-framed building</a:t>
            </a:r>
            <a:br>
              <a:rPr lang="en-GB" dirty="0">
                <a:latin typeface="Calibri"/>
                <a:ea typeface="+mn-lt"/>
                <a:cs typeface="+mn-lt"/>
              </a:rPr>
            </a:br>
            <a:endParaRPr lang="en-GB" dirty="0">
              <a:latin typeface="Calibri"/>
              <a:ea typeface="+mn-lt"/>
              <a:cs typeface="+mn-lt"/>
            </a:endParaRPr>
          </a:p>
          <a:p>
            <a:pPr marL="285750" indent="-285750">
              <a:buFont typeface="Arial"/>
              <a:buChar char="•"/>
            </a:pPr>
            <a:r>
              <a:rPr lang="en-GB" dirty="0">
                <a:latin typeface="Calibri"/>
                <a:ea typeface="+mn-lt"/>
                <a:cs typeface="+mn-lt"/>
              </a:rPr>
              <a:t>Identified</a:t>
            </a:r>
            <a:r>
              <a:rPr lang="en-GB">
                <a:latin typeface="Calibri"/>
                <a:ea typeface="+mn-lt"/>
                <a:cs typeface="+mn-lt"/>
              </a:rPr>
              <a:t> by the local authority as being ‘at risk’ in 1998</a:t>
            </a:r>
            <a:br>
              <a:rPr lang="en-US" dirty="0"/>
            </a:br>
            <a:endParaRPr lang="en-GB" dirty="0">
              <a:latin typeface="Calibri"/>
              <a:ea typeface="+mn-lt"/>
              <a:cs typeface="+mn-lt"/>
            </a:endParaRPr>
          </a:p>
          <a:p>
            <a:pPr marL="285750" indent="-285750">
              <a:buFont typeface="Arial"/>
              <a:buChar char="•"/>
            </a:pPr>
            <a:r>
              <a:rPr lang="en-GB" dirty="0">
                <a:latin typeface="Calibri"/>
                <a:ea typeface="+mn-lt"/>
                <a:cs typeface="+mn-lt"/>
              </a:rPr>
              <a:t>Took 12 years, a prosecution and the service of a Listed Building Enforcement Notice, Urgent Works Notice and Repairs Notice before repairs were finally completed in 2010. </a:t>
            </a:r>
            <a:br>
              <a:rPr lang="en-GB" dirty="0">
                <a:latin typeface="Calibri"/>
                <a:ea typeface="+mn-lt"/>
                <a:cs typeface="+mn-lt"/>
              </a:rPr>
            </a:br>
            <a:endParaRPr lang="en-GB" dirty="0">
              <a:latin typeface="Calibri"/>
              <a:ea typeface="+mn-lt"/>
              <a:cs typeface="+mn-lt"/>
            </a:endParaRPr>
          </a:p>
          <a:p>
            <a:pPr marL="285750" indent="-285750">
              <a:buFont typeface="Arial"/>
              <a:buChar char="•"/>
            </a:pPr>
            <a:r>
              <a:rPr lang="en-GB" dirty="0">
                <a:latin typeface="Calibri"/>
                <a:ea typeface="+mn-lt"/>
                <a:cs typeface="+mn-lt"/>
              </a:rPr>
              <a:t>Collaboration by the local authority’s building control team, enforcement team and conservation officer, which was important in resourcing the action that followed in the ensuing years. </a:t>
            </a:r>
            <a:endParaRPr lang="en-GB" dirty="0">
              <a:latin typeface="Calibri"/>
            </a:endParaRPr>
          </a:p>
        </p:txBody>
      </p:sp>
    </p:spTree>
    <p:extLst>
      <p:ext uri="{BB962C8B-B14F-4D97-AF65-F5344CB8AC3E}">
        <p14:creationId xmlns:p14="http://schemas.microsoft.com/office/powerpoint/2010/main" val="1568717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81410-938A-5BD1-700D-B1BFA878B3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F1BD58-7BE4-3156-D98C-3D6F0434C219}"/>
              </a:ext>
            </a:extLst>
          </p:cNvPr>
          <p:cNvSpPr>
            <a:spLocks noGrp="1"/>
          </p:cNvSpPr>
          <p:nvPr>
            <p:ph idx="1"/>
          </p:nvPr>
        </p:nvSpPr>
        <p:spPr>
          <a:xfrm>
            <a:off x="2052109" y="820110"/>
            <a:ext cx="4653280" cy="1255175"/>
          </a:xfrm>
        </p:spPr>
        <p:txBody>
          <a:bodyPr vert="horz" lIns="91440" tIns="45720" rIns="91440" bIns="45720" rtlCol="0" anchor="t">
            <a:noAutofit/>
          </a:bodyPr>
          <a:lstStyle/>
          <a:p>
            <a:pPr marL="0" indent="0" algn="ctr">
              <a:buNone/>
            </a:pPr>
            <a:r>
              <a:rPr lang="en-GB" sz="2000" b="1" dirty="0">
                <a:solidFill>
                  <a:srgbClr val="228B22"/>
                </a:solidFill>
                <a:latin typeface="Calibri Light"/>
                <a:ea typeface="+mn-lt"/>
                <a:cs typeface="+mn-lt"/>
              </a:rPr>
              <a:t>Repairs Notice</a:t>
            </a:r>
            <a:endParaRPr lang="en-US" b="1">
              <a:solidFill>
                <a:srgbClr val="000000"/>
              </a:solidFill>
              <a:latin typeface="Calibri Light"/>
              <a:ea typeface="+mn-lt"/>
              <a:cs typeface="+mn-lt"/>
            </a:endParaRPr>
          </a:p>
          <a:p>
            <a:pPr marL="0" indent="0" algn="ctr">
              <a:buNone/>
            </a:pPr>
            <a:r>
              <a:rPr lang="en-GB" sz="2000" dirty="0">
                <a:latin typeface="Calibri"/>
                <a:ea typeface="+mn-lt"/>
                <a:cs typeface="+mn-lt"/>
              </a:rPr>
              <a:t>A grade II listed Georgian terraced house in London</a:t>
            </a:r>
            <a:endParaRPr lang="en-GB" dirty="0">
              <a:latin typeface="Calibri"/>
            </a:endParaRPr>
          </a:p>
          <a:p>
            <a:pPr marL="0" indent="0" algn="ctr">
              <a:buNone/>
            </a:pPr>
            <a:endParaRPr lang="en-GB" sz="2400" dirty="0"/>
          </a:p>
          <a:p>
            <a:pPr marL="0" indent="0" algn="ctr">
              <a:buNone/>
            </a:pPr>
            <a:endParaRPr lang="en-GB" sz="2400" dirty="0"/>
          </a:p>
          <a:p>
            <a:pPr marL="0" indent="0" algn="ctr">
              <a:buNone/>
            </a:pPr>
            <a:endParaRPr lang="en-GB" dirty="0"/>
          </a:p>
          <a:p>
            <a:pPr algn="ctr"/>
            <a:endParaRPr lang="en-GB" dirty="0"/>
          </a:p>
        </p:txBody>
      </p:sp>
      <p:sp>
        <p:nvSpPr>
          <p:cNvPr id="8" name="TextBox 7">
            <a:extLst>
              <a:ext uri="{FF2B5EF4-FFF2-40B4-BE49-F238E27FC236}">
                <a16:creationId xmlns:a16="http://schemas.microsoft.com/office/drawing/2014/main" id="{D1203382-3367-9E4D-3729-D8CAAF00881D}"/>
              </a:ext>
            </a:extLst>
          </p:cNvPr>
          <p:cNvSpPr txBox="1"/>
          <p:nvPr/>
        </p:nvSpPr>
        <p:spPr>
          <a:xfrm>
            <a:off x="646981" y="2156602"/>
            <a:ext cx="7461848"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dirty="0">
                <a:latin typeface="Calibri"/>
                <a:ea typeface="+mn-lt"/>
                <a:cs typeface="+mn-lt"/>
              </a:rPr>
              <a:t>Listed terraced house within a Conservation Area </a:t>
            </a:r>
          </a:p>
          <a:p>
            <a:pPr marL="285750" indent="-285750">
              <a:buFont typeface="Arial"/>
              <a:buChar char="•"/>
            </a:pPr>
            <a:r>
              <a:rPr lang="en-GB" dirty="0">
                <a:latin typeface="Calibri"/>
                <a:ea typeface="+mn-lt"/>
                <a:cs typeface="+mn-lt"/>
              </a:rPr>
              <a:t>Moderately sized three-storey house</a:t>
            </a:r>
          </a:p>
          <a:p>
            <a:pPr marL="285750" indent="-285750">
              <a:buFont typeface="Arial"/>
              <a:buChar char="•"/>
            </a:pPr>
            <a:r>
              <a:rPr lang="en-GB" dirty="0">
                <a:latin typeface="Calibri"/>
                <a:ea typeface="+mn-lt"/>
                <a:cs typeface="+mn-lt"/>
              </a:rPr>
              <a:t>Lack of maintenance over a long period: façade (windows, front railings and roof) engulfed by ivy.</a:t>
            </a:r>
          </a:p>
          <a:p>
            <a:pPr marL="285750" indent="-285750">
              <a:buFont typeface="Arial"/>
              <a:buChar char="•"/>
            </a:pPr>
            <a:r>
              <a:rPr lang="en-GB" dirty="0">
                <a:latin typeface="Calibri"/>
                <a:ea typeface="+mn-lt"/>
                <a:cs typeface="+mn-lt"/>
              </a:rPr>
              <a:t>Assumed the building was vacant and possibly abandoned </a:t>
            </a:r>
          </a:p>
          <a:p>
            <a:pPr marL="285750" indent="-285750">
              <a:buFont typeface="Arial"/>
              <a:buChar char="•"/>
            </a:pPr>
            <a:r>
              <a:rPr lang="en-GB" dirty="0">
                <a:latin typeface="Calibri"/>
                <a:ea typeface="+mn-lt"/>
                <a:cs typeface="+mn-lt"/>
              </a:rPr>
              <a:t>LPA decided to intervene</a:t>
            </a:r>
            <a:endParaRPr lang="en-GB">
              <a:latin typeface="Calibri"/>
              <a:ea typeface="Calibri"/>
              <a:cs typeface="Calibri"/>
            </a:endParaRPr>
          </a:p>
          <a:p>
            <a:pPr marL="285750" indent="-285750">
              <a:buFont typeface="Arial"/>
              <a:buChar char="•"/>
            </a:pPr>
            <a:r>
              <a:rPr lang="en-GB" dirty="0">
                <a:latin typeface="Calibri"/>
                <a:ea typeface="+mn-lt"/>
                <a:cs typeface="+mn-lt"/>
              </a:rPr>
              <a:t>The owner was at first reluctant to give access to the building, but the LPA decided to treat the case with sensitivity (rather than use powers of entry) </a:t>
            </a:r>
          </a:p>
          <a:p>
            <a:pPr marL="285750" indent="-285750">
              <a:buFont typeface="Arial"/>
              <a:buChar char="•"/>
            </a:pPr>
            <a:r>
              <a:rPr lang="en-GB" dirty="0">
                <a:latin typeface="Calibri"/>
                <a:ea typeface="+mn-lt"/>
                <a:cs typeface="+mn-lt"/>
              </a:rPr>
              <a:t>Approach encouraged trust and goodwill</a:t>
            </a:r>
          </a:p>
          <a:p>
            <a:pPr marL="285750" indent="-285750">
              <a:buFont typeface="Arial"/>
              <a:buChar char="•"/>
            </a:pPr>
            <a:r>
              <a:rPr lang="en-GB" dirty="0">
                <a:latin typeface="Calibri"/>
                <a:ea typeface="+mn-lt"/>
                <a:cs typeface="+mn-lt"/>
              </a:rPr>
              <a:t>Owner appeared willing to discuss progress but stalled on several occasions.</a:t>
            </a:r>
          </a:p>
          <a:p>
            <a:pPr marL="285750" indent="-285750">
              <a:buFont typeface="Arial"/>
              <a:buChar char="•"/>
            </a:pPr>
            <a:r>
              <a:rPr lang="en-GB" dirty="0">
                <a:latin typeface="Calibri"/>
                <a:ea typeface="+mn-lt"/>
                <a:cs typeface="+mn-lt"/>
              </a:rPr>
              <a:t>Repairs Notice was served in order to confirm the local authority’s resolve to act if the owner did not.</a:t>
            </a:r>
          </a:p>
          <a:p>
            <a:pPr marL="285750" indent="-285750">
              <a:buFont typeface="Arial"/>
              <a:buChar char="•"/>
            </a:pPr>
            <a:r>
              <a:rPr lang="en-GB" dirty="0">
                <a:latin typeface="Calibri"/>
                <a:ea typeface="+mn-lt"/>
                <a:cs typeface="+mn-lt"/>
              </a:rPr>
              <a:t>The serving of the Notice galvanised the owner, who promptly sold the building to a developer </a:t>
            </a:r>
            <a:endParaRPr lang="en-GB" dirty="0">
              <a:latin typeface="Calibri"/>
            </a:endParaRPr>
          </a:p>
        </p:txBody>
      </p:sp>
      <p:pic>
        <p:nvPicPr>
          <p:cNvPr id="4" name="Picture 3" descr="A green plant growing on a building&#10;&#10;AI-generated content may be incorrect.">
            <a:extLst>
              <a:ext uri="{FF2B5EF4-FFF2-40B4-BE49-F238E27FC236}">
                <a16:creationId xmlns:a16="http://schemas.microsoft.com/office/drawing/2014/main" id="{84FD6128-7499-B7FA-D50C-2515885E31D6}"/>
              </a:ext>
            </a:extLst>
          </p:cNvPr>
          <p:cNvPicPr>
            <a:picLocks noChangeAspect="1"/>
          </p:cNvPicPr>
          <p:nvPr/>
        </p:nvPicPr>
        <p:blipFill>
          <a:blip r:embed="rId3"/>
          <a:stretch>
            <a:fillRect/>
          </a:stretch>
        </p:blipFill>
        <p:spPr>
          <a:xfrm>
            <a:off x="8652833" y="813130"/>
            <a:ext cx="2089390" cy="2528800"/>
          </a:xfrm>
          <a:prstGeom prst="rect">
            <a:avLst/>
          </a:prstGeom>
        </p:spPr>
      </p:pic>
      <p:pic>
        <p:nvPicPr>
          <p:cNvPr id="5" name="Picture 4" descr="A white building with red door&#10;&#10;AI-generated content may be incorrect.">
            <a:extLst>
              <a:ext uri="{FF2B5EF4-FFF2-40B4-BE49-F238E27FC236}">
                <a16:creationId xmlns:a16="http://schemas.microsoft.com/office/drawing/2014/main" id="{608DC5DD-38C8-1FB4-DB51-AAEBC538B0FE}"/>
              </a:ext>
            </a:extLst>
          </p:cNvPr>
          <p:cNvPicPr>
            <a:picLocks noChangeAspect="1"/>
          </p:cNvPicPr>
          <p:nvPr/>
        </p:nvPicPr>
        <p:blipFill>
          <a:blip r:embed="rId4"/>
          <a:stretch>
            <a:fillRect/>
          </a:stretch>
        </p:blipFill>
        <p:spPr>
          <a:xfrm>
            <a:off x="8652744" y="3426663"/>
            <a:ext cx="2089571" cy="2851391"/>
          </a:xfrm>
          <a:prstGeom prst="rect">
            <a:avLst/>
          </a:prstGeom>
        </p:spPr>
      </p:pic>
      <p:sp>
        <p:nvSpPr>
          <p:cNvPr id="9" name="TextBox 8">
            <a:extLst>
              <a:ext uri="{FF2B5EF4-FFF2-40B4-BE49-F238E27FC236}">
                <a16:creationId xmlns:a16="http://schemas.microsoft.com/office/drawing/2014/main" id="{895C1F89-24ED-5556-8C70-41F49AA13952}"/>
              </a:ext>
            </a:extLst>
          </p:cNvPr>
          <p:cNvSpPr txBox="1"/>
          <p:nvPr/>
        </p:nvSpPr>
        <p:spPr>
          <a:xfrm>
            <a:off x="8324490" y="6282906"/>
            <a:ext cx="30192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t>Both images from </a:t>
            </a:r>
            <a:r>
              <a:rPr lang="en-GB" sz="1000" dirty="0">
                <a:ea typeface="+mn-lt"/>
                <a:cs typeface="+mn-lt"/>
                <a:hlinkClick r:id="rId5"/>
              </a:rPr>
              <a:t>Stopping the Rot - A Guide to Enforcement Action to Save Historic Buildings</a:t>
            </a:r>
            <a:endParaRPr lang="en-GB" sz="1000"/>
          </a:p>
        </p:txBody>
      </p:sp>
    </p:spTree>
    <p:extLst>
      <p:ext uri="{BB962C8B-B14F-4D97-AF65-F5344CB8AC3E}">
        <p14:creationId xmlns:p14="http://schemas.microsoft.com/office/powerpoint/2010/main" val="22837826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A96D5-EDBA-C6F0-EC74-ED147941AFD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854A7-9827-DFB8-9D2E-FE587EFE88EE}"/>
              </a:ext>
            </a:extLst>
          </p:cNvPr>
          <p:cNvSpPr>
            <a:spLocks noGrp="1"/>
          </p:cNvSpPr>
          <p:nvPr>
            <p:ph idx="1"/>
          </p:nvPr>
        </p:nvSpPr>
        <p:spPr>
          <a:xfrm>
            <a:off x="521208" y="1683327"/>
            <a:ext cx="11155680" cy="4662609"/>
          </a:xfrm>
        </p:spPr>
        <p:txBody>
          <a:bodyPr>
            <a:normAutofit/>
          </a:bodyPr>
          <a:lstStyle/>
          <a:p>
            <a:pPr marL="0" indent="0" algn="ctr">
              <a:buNone/>
            </a:pPr>
            <a:endParaRPr lang="en-GB" sz="4800" b="1" dirty="0"/>
          </a:p>
        </p:txBody>
      </p:sp>
      <p:pic>
        <p:nvPicPr>
          <p:cNvPr id="4098" name="Picture 2" descr="46 Annoying Neighbour Stock Videos, Footage, &amp; 4K Video Clips - Getty Images">
            <a:extLst>
              <a:ext uri="{FF2B5EF4-FFF2-40B4-BE49-F238E27FC236}">
                <a16:creationId xmlns:a16="http://schemas.microsoft.com/office/drawing/2014/main" id="{E5A52BFA-4B81-1E41-A842-E7DD61E4E4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64"/>
          <a:stretch>
            <a:fillRect/>
          </a:stretch>
        </p:blipFill>
        <p:spPr bwMode="auto">
          <a:xfrm>
            <a:off x="6908800" y="4014631"/>
            <a:ext cx="3992881" cy="2373288"/>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a:extLst>
              <a:ext uri="{FF2B5EF4-FFF2-40B4-BE49-F238E27FC236}">
                <a16:creationId xmlns:a16="http://schemas.microsoft.com/office/drawing/2014/main" id="{08B4EA63-230A-2FDD-2884-B46F62ECEA05}"/>
              </a:ext>
            </a:extLst>
          </p:cNvPr>
          <p:cNvSpPr/>
          <p:nvPr/>
        </p:nvSpPr>
        <p:spPr>
          <a:xfrm>
            <a:off x="317306" y="914400"/>
            <a:ext cx="10216268" cy="3058248"/>
          </a:xfrm>
          <a:prstGeom prst="cloudCallout">
            <a:avLst>
              <a:gd name="adj1" fmla="val 32622"/>
              <a:gd name="adj2" fmla="val 58694"/>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endParaRPr lang="en-US" sz="2800" b="1" dirty="0"/>
          </a:p>
          <a:p>
            <a:pPr algn="ctr"/>
            <a:r>
              <a:rPr lang="en-US" sz="2800" b="1" dirty="0">
                <a:latin typeface="Calibri"/>
                <a:ea typeface="Calibri"/>
                <a:cs typeface="Calibri"/>
              </a:rPr>
              <a:t>My </a:t>
            </a:r>
            <a:r>
              <a:rPr lang="en-US" sz="2800" b="1" err="1">
                <a:latin typeface="Calibri"/>
                <a:ea typeface="Calibri"/>
                <a:cs typeface="Calibri"/>
              </a:rPr>
              <a:t>neighbour</a:t>
            </a:r>
            <a:r>
              <a:rPr lang="en-US" sz="2800" b="1" dirty="0">
                <a:latin typeface="Calibri"/>
                <a:ea typeface="Calibri"/>
                <a:cs typeface="Calibri"/>
              </a:rPr>
              <a:t> doesn’t have planning permission for building work they’re carrying out – can you force them to stop building?</a:t>
            </a:r>
            <a:endParaRPr lang="en-GB" sz="2800" b="1" dirty="0">
              <a:latin typeface="Calibri"/>
              <a:ea typeface="Calibri"/>
              <a:cs typeface="Calibri"/>
            </a:endParaRPr>
          </a:p>
          <a:p>
            <a:pPr algn="ctr"/>
            <a:endParaRPr lang="en-US" dirty="0"/>
          </a:p>
        </p:txBody>
      </p:sp>
    </p:spTree>
    <p:extLst>
      <p:ext uri="{BB962C8B-B14F-4D97-AF65-F5344CB8AC3E}">
        <p14:creationId xmlns:p14="http://schemas.microsoft.com/office/powerpoint/2010/main" val="42316583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76F57B-2088-F8CD-8944-EC9563F3EF1E}"/>
              </a:ext>
            </a:extLst>
          </p:cNvPr>
          <p:cNvSpPr>
            <a:spLocks noGrp="1"/>
          </p:cNvSpPr>
          <p:nvPr>
            <p:ph idx="1"/>
          </p:nvPr>
        </p:nvSpPr>
        <p:spPr>
          <a:xfrm>
            <a:off x="518160" y="1128868"/>
            <a:ext cx="11155680" cy="5118423"/>
          </a:xfrm>
        </p:spPr>
        <p:txBody>
          <a:bodyPr vert="horz" lIns="91440" tIns="45720" rIns="91440" bIns="45720" rtlCol="0" anchor="t">
            <a:normAutofit fontScale="77500" lnSpcReduction="20000"/>
          </a:bodyPr>
          <a:lstStyle/>
          <a:p>
            <a:r>
              <a:rPr lang="en-US" sz="2800" b="1" dirty="0">
                <a:latin typeface="Calibri"/>
                <a:ea typeface="Calibri"/>
                <a:cs typeface="Calibri"/>
              </a:rPr>
              <a:t>Expediency</a:t>
            </a:r>
            <a:r>
              <a:rPr lang="en-US" sz="2800" dirty="0">
                <a:latin typeface="Calibri"/>
                <a:ea typeface="Calibri"/>
                <a:cs typeface="Calibri"/>
              </a:rPr>
              <a:t> of any formal action must be assessed.</a:t>
            </a:r>
          </a:p>
          <a:p>
            <a:r>
              <a:rPr lang="en-US" sz="2800" dirty="0">
                <a:latin typeface="Calibri"/>
                <a:ea typeface="Calibri"/>
                <a:cs typeface="Calibri"/>
              </a:rPr>
              <a:t>Any formal enforcement action must be </a:t>
            </a:r>
            <a:r>
              <a:rPr lang="en-US" sz="2800" b="1" dirty="0">
                <a:latin typeface="Calibri"/>
                <a:ea typeface="Calibri"/>
                <a:cs typeface="Calibri"/>
              </a:rPr>
              <a:t>proportionate</a:t>
            </a:r>
            <a:r>
              <a:rPr lang="en-US" sz="2800" dirty="0">
                <a:latin typeface="Calibri"/>
                <a:ea typeface="Calibri"/>
                <a:cs typeface="Calibri"/>
              </a:rPr>
              <a:t> to the harm being caused as a result of the identified breach.</a:t>
            </a:r>
            <a:endParaRPr lang="en-US">
              <a:latin typeface="Calibri"/>
              <a:ea typeface="Calibri"/>
              <a:cs typeface="Calibri"/>
            </a:endParaRPr>
          </a:p>
          <a:p>
            <a:r>
              <a:rPr lang="en-US" sz="2800" dirty="0">
                <a:latin typeface="Calibri"/>
                <a:ea typeface="Calibri"/>
                <a:cs typeface="Calibri"/>
              </a:rPr>
              <a:t>Is there </a:t>
            </a:r>
            <a:r>
              <a:rPr lang="en-US" sz="2800" b="1" dirty="0">
                <a:latin typeface="Calibri"/>
                <a:ea typeface="Calibri"/>
                <a:cs typeface="Calibri"/>
              </a:rPr>
              <a:t>irreparable harm</a:t>
            </a:r>
            <a:r>
              <a:rPr lang="en-US" sz="2800" dirty="0">
                <a:latin typeface="Calibri"/>
                <a:ea typeface="Calibri"/>
                <a:cs typeface="Calibri"/>
              </a:rPr>
              <a:t> being caused as a result? </a:t>
            </a:r>
          </a:p>
          <a:p>
            <a:r>
              <a:rPr lang="en-US" sz="2800" dirty="0">
                <a:latin typeface="Calibri"/>
                <a:ea typeface="Calibri"/>
                <a:cs typeface="Calibri"/>
              </a:rPr>
              <a:t> In the case of </a:t>
            </a:r>
            <a:r>
              <a:rPr lang="en-US" sz="2800" dirty="0" err="1">
                <a:latin typeface="Calibri"/>
                <a:ea typeface="Calibri"/>
                <a:cs typeface="Calibri"/>
              </a:rPr>
              <a:t>unauthorised</a:t>
            </a:r>
            <a:r>
              <a:rPr lang="en-US" sz="2800" dirty="0">
                <a:latin typeface="Calibri"/>
                <a:ea typeface="Calibri"/>
                <a:cs typeface="Calibri"/>
              </a:rPr>
              <a:t> development at a residential property, such as the construction of a garage /conservatory /outbuilding, </a:t>
            </a:r>
            <a:r>
              <a:rPr lang="en-US" sz="2800" b="1" dirty="0">
                <a:latin typeface="Calibri"/>
                <a:ea typeface="Calibri"/>
                <a:cs typeface="Calibri"/>
              </a:rPr>
              <a:t>although the works may constitute a breach of planning control</a:t>
            </a:r>
            <a:r>
              <a:rPr lang="en-US" sz="2800" dirty="0">
                <a:latin typeface="Calibri"/>
                <a:ea typeface="Calibri"/>
                <a:cs typeface="Calibri"/>
              </a:rPr>
              <a:t> i.e. no permission obtained, </a:t>
            </a:r>
            <a:r>
              <a:rPr lang="en-US" sz="2800" b="1" dirty="0">
                <a:latin typeface="Calibri"/>
                <a:ea typeface="Calibri"/>
                <a:cs typeface="Calibri"/>
              </a:rPr>
              <a:t>the works may not be considered harmful and may therefore be considered acceptable if a retrospective application were submitted. </a:t>
            </a:r>
            <a:endParaRPr lang="en-US" b="1">
              <a:latin typeface="Calibri"/>
              <a:ea typeface="Calibri"/>
              <a:cs typeface="Calibri"/>
            </a:endParaRPr>
          </a:p>
          <a:p>
            <a:r>
              <a:rPr lang="en-US" sz="2800" dirty="0">
                <a:latin typeface="Calibri"/>
                <a:ea typeface="Calibri"/>
                <a:cs typeface="Calibri"/>
              </a:rPr>
              <a:t>However, the owners proceed with undertaking further </a:t>
            </a:r>
            <a:r>
              <a:rPr lang="en-US" sz="2800" err="1">
                <a:latin typeface="Calibri"/>
                <a:ea typeface="Calibri"/>
                <a:cs typeface="Calibri"/>
              </a:rPr>
              <a:t>unauthorised</a:t>
            </a:r>
            <a:r>
              <a:rPr lang="en-US" sz="2800" dirty="0">
                <a:latin typeface="Calibri"/>
                <a:ea typeface="Calibri"/>
                <a:cs typeface="Calibri"/>
              </a:rPr>
              <a:t> works at their own risk!</a:t>
            </a:r>
            <a:endParaRPr lang="en-US">
              <a:latin typeface="Calibri"/>
              <a:ea typeface="Calibri"/>
              <a:cs typeface="Calibri"/>
            </a:endParaRPr>
          </a:p>
          <a:p>
            <a:r>
              <a:rPr lang="en-US" sz="2800" dirty="0">
                <a:latin typeface="Calibri"/>
                <a:ea typeface="Calibri"/>
                <a:cs typeface="Calibri"/>
              </a:rPr>
              <a:t>In rare circumstances, the LPA has the power to serve a </a:t>
            </a:r>
            <a:r>
              <a:rPr lang="en-US" sz="2800" b="1" dirty="0">
                <a:latin typeface="Calibri"/>
                <a:ea typeface="Calibri"/>
                <a:cs typeface="Calibri"/>
              </a:rPr>
              <a:t>Temporary Stop / Stop Notice</a:t>
            </a:r>
            <a:r>
              <a:rPr lang="en-US" sz="2800" dirty="0">
                <a:latin typeface="Calibri"/>
                <a:ea typeface="Calibri"/>
                <a:cs typeface="Calibri"/>
              </a:rPr>
              <a:t> requiring the </a:t>
            </a:r>
            <a:r>
              <a:rPr lang="en-US" sz="2800" dirty="0" err="1">
                <a:latin typeface="Calibri"/>
                <a:ea typeface="Calibri"/>
                <a:cs typeface="Calibri"/>
              </a:rPr>
              <a:t>unauthorised</a:t>
            </a:r>
            <a:r>
              <a:rPr lang="en-US" sz="2800" dirty="0">
                <a:latin typeface="Calibri"/>
                <a:ea typeface="Calibri"/>
                <a:cs typeface="Calibri"/>
              </a:rPr>
              <a:t> development to be halted, but </a:t>
            </a:r>
            <a:r>
              <a:rPr lang="en-US" sz="2800" b="1" dirty="0">
                <a:latin typeface="Calibri"/>
                <a:ea typeface="Calibri"/>
                <a:cs typeface="Calibri"/>
              </a:rPr>
              <a:t>strict criteria</a:t>
            </a:r>
            <a:r>
              <a:rPr lang="en-US" sz="2800" dirty="0">
                <a:latin typeface="Calibri"/>
                <a:ea typeface="Calibri"/>
                <a:cs typeface="Calibri"/>
              </a:rPr>
              <a:t> e.g. significant harm, including endangering public safety and severe harm to the environment etc. must be met. </a:t>
            </a:r>
          </a:p>
          <a:p>
            <a:r>
              <a:rPr lang="en-US" sz="2800" b="1" dirty="0">
                <a:latin typeface="Calibri"/>
                <a:ea typeface="Calibri"/>
                <a:cs typeface="Calibri"/>
              </a:rPr>
              <a:t>Temporary Stop / Stop Notices can only be issued after an Enforcement Notice has been issued.</a:t>
            </a:r>
            <a:r>
              <a:rPr lang="en-US" sz="2800" dirty="0">
                <a:latin typeface="Calibri"/>
                <a:ea typeface="Calibri"/>
                <a:cs typeface="Calibri"/>
              </a:rPr>
              <a:t> </a:t>
            </a:r>
          </a:p>
        </p:txBody>
      </p:sp>
    </p:spTree>
    <p:extLst>
      <p:ext uri="{BB962C8B-B14F-4D97-AF65-F5344CB8AC3E}">
        <p14:creationId xmlns:p14="http://schemas.microsoft.com/office/powerpoint/2010/main" val="4275461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6B9A6-DF69-AD34-EC90-435F1E495DDE}"/>
            </a:ext>
          </a:extLst>
        </p:cNvPr>
        <p:cNvGrpSpPr/>
        <p:nvPr/>
      </p:nvGrpSpPr>
      <p:grpSpPr>
        <a:xfrm>
          <a:off x="0" y="0"/>
          <a:ext cx="0" cy="0"/>
          <a:chOff x="0" y="0"/>
          <a:chExt cx="0" cy="0"/>
        </a:xfrm>
      </p:grpSpPr>
      <p:pic>
        <p:nvPicPr>
          <p:cNvPr id="4098" name="Picture 2" descr="46 Annoying Neighbour Stock Videos, Footage, &amp; 4K Video Clips - Getty Images">
            <a:extLst>
              <a:ext uri="{FF2B5EF4-FFF2-40B4-BE49-F238E27FC236}">
                <a16:creationId xmlns:a16="http://schemas.microsoft.com/office/drawing/2014/main" id="{7D0E8E0C-DE17-A06E-CF98-D8F271D700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64"/>
          <a:stretch>
            <a:fillRect/>
          </a:stretch>
        </p:blipFill>
        <p:spPr bwMode="auto">
          <a:xfrm>
            <a:off x="6908800" y="4014631"/>
            <a:ext cx="3992881" cy="2373288"/>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a:extLst>
              <a:ext uri="{FF2B5EF4-FFF2-40B4-BE49-F238E27FC236}">
                <a16:creationId xmlns:a16="http://schemas.microsoft.com/office/drawing/2014/main" id="{1A14B57C-F0B8-3897-0226-64C4C142F414}"/>
              </a:ext>
            </a:extLst>
          </p:cNvPr>
          <p:cNvSpPr/>
          <p:nvPr/>
        </p:nvSpPr>
        <p:spPr>
          <a:xfrm>
            <a:off x="317306" y="914400"/>
            <a:ext cx="10216268" cy="3058248"/>
          </a:xfrm>
          <a:prstGeom prst="cloudCallout">
            <a:avLst>
              <a:gd name="adj1" fmla="val 32622"/>
              <a:gd name="adj2" fmla="val 58694"/>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endParaRPr lang="en-US" sz="2800" b="1" dirty="0"/>
          </a:p>
          <a:p>
            <a:pPr algn="ctr"/>
            <a:r>
              <a:rPr lang="en-US" sz="2800" b="1" dirty="0">
                <a:latin typeface="Calibri"/>
                <a:ea typeface="Calibri"/>
                <a:cs typeface="Calibri"/>
              </a:rPr>
              <a:t>My </a:t>
            </a:r>
            <a:r>
              <a:rPr lang="en-US" sz="2800" b="1" err="1">
                <a:latin typeface="Calibri"/>
                <a:ea typeface="Calibri"/>
                <a:cs typeface="Calibri"/>
              </a:rPr>
              <a:t>neighbour</a:t>
            </a:r>
            <a:r>
              <a:rPr lang="en-US" sz="2800" b="1" dirty="0">
                <a:latin typeface="Calibri"/>
                <a:ea typeface="Calibri"/>
                <a:cs typeface="Calibri"/>
              </a:rPr>
              <a:t> is building an extension that encroaches slightly onto my property – can you do anything about this?</a:t>
            </a:r>
            <a:endParaRPr lang="en-GB" sz="2800" b="1" dirty="0">
              <a:latin typeface="Calibri"/>
              <a:ea typeface="Calibri"/>
              <a:cs typeface="Calibri"/>
            </a:endParaRPr>
          </a:p>
        </p:txBody>
      </p:sp>
    </p:spTree>
    <p:extLst>
      <p:ext uri="{BB962C8B-B14F-4D97-AF65-F5344CB8AC3E}">
        <p14:creationId xmlns:p14="http://schemas.microsoft.com/office/powerpoint/2010/main" val="10726605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F9B932-7389-9C34-16D7-AF03F51F94C6}"/>
              </a:ext>
            </a:extLst>
          </p:cNvPr>
          <p:cNvSpPr>
            <a:spLocks noGrp="1"/>
          </p:cNvSpPr>
          <p:nvPr>
            <p:ph idx="1"/>
          </p:nvPr>
        </p:nvSpPr>
        <p:spPr>
          <a:xfrm>
            <a:off x="521208" y="1454727"/>
            <a:ext cx="11155680" cy="4891209"/>
          </a:xfrm>
        </p:spPr>
        <p:txBody>
          <a:bodyPr vert="horz" lIns="91440" tIns="45720" rIns="91440" bIns="45720" rtlCol="0" anchor="t">
            <a:normAutofit/>
          </a:bodyPr>
          <a:lstStyle/>
          <a:p>
            <a:r>
              <a:rPr lang="en-US" sz="2800" b="1" dirty="0">
                <a:latin typeface="Calibri"/>
                <a:ea typeface="Calibri"/>
                <a:cs typeface="Calibri"/>
              </a:rPr>
              <a:t>LPAs cannot become involved</a:t>
            </a:r>
            <a:r>
              <a:rPr lang="en-US" sz="2800" dirty="0">
                <a:latin typeface="Calibri"/>
                <a:ea typeface="Calibri"/>
                <a:cs typeface="Calibri"/>
              </a:rPr>
              <a:t> in matters relating to boundary disputes or allegations of trespass onto property.</a:t>
            </a:r>
          </a:p>
          <a:p>
            <a:r>
              <a:rPr lang="en-US" sz="2800" dirty="0">
                <a:latin typeface="Calibri"/>
                <a:ea typeface="Calibri"/>
                <a:cs typeface="Calibri"/>
              </a:rPr>
              <a:t>If an extension is constructed on a </a:t>
            </a:r>
            <a:r>
              <a:rPr lang="en-US" sz="2800" err="1">
                <a:latin typeface="Calibri"/>
                <a:ea typeface="Calibri"/>
                <a:cs typeface="Calibri"/>
              </a:rPr>
              <a:t>neighbours</a:t>
            </a:r>
            <a:r>
              <a:rPr lang="en-US" sz="2800" dirty="0">
                <a:latin typeface="Calibri"/>
                <a:ea typeface="Calibri"/>
                <a:cs typeface="Calibri"/>
              </a:rPr>
              <a:t> property, but you believe part of it has been built on your land, you should </a:t>
            </a:r>
            <a:r>
              <a:rPr lang="en-US" sz="2800" b="1" dirty="0">
                <a:latin typeface="Calibri"/>
                <a:ea typeface="Calibri"/>
                <a:cs typeface="Calibri"/>
              </a:rPr>
              <a:t>seek legal advice</a:t>
            </a:r>
            <a:r>
              <a:rPr lang="en-US" sz="2800" dirty="0">
                <a:latin typeface="Calibri"/>
                <a:ea typeface="Calibri"/>
                <a:cs typeface="Calibri"/>
              </a:rPr>
              <a:t> from a solicitor/legal advisor about how to pursue the matter.</a:t>
            </a:r>
          </a:p>
          <a:p>
            <a:r>
              <a:rPr lang="en-US" sz="2800" dirty="0">
                <a:latin typeface="Calibri"/>
                <a:ea typeface="Calibri"/>
                <a:cs typeface="Calibri"/>
              </a:rPr>
              <a:t>Similarly, if a </a:t>
            </a:r>
            <a:r>
              <a:rPr lang="en-US" sz="2800" dirty="0" err="1">
                <a:latin typeface="Calibri"/>
                <a:ea typeface="Calibri"/>
                <a:cs typeface="Calibri"/>
              </a:rPr>
              <a:t>neighbour</a:t>
            </a:r>
            <a:r>
              <a:rPr lang="en-US" sz="2800" dirty="0">
                <a:latin typeface="Calibri"/>
                <a:ea typeface="Calibri"/>
                <a:cs typeface="Calibri"/>
              </a:rPr>
              <a:t> has erected scaffolding on your property to enable them to construct an extension, the LPA does not have powers to take action – it is a </a:t>
            </a:r>
            <a:r>
              <a:rPr lang="en-US" sz="2800" b="1" dirty="0">
                <a:latin typeface="Calibri"/>
                <a:ea typeface="Calibri"/>
                <a:cs typeface="Calibri"/>
              </a:rPr>
              <a:t>civil matter</a:t>
            </a:r>
            <a:r>
              <a:rPr lang="en-US" sz="2800" dirty="0">
                <a:latin typeface="Calibri"/>
                <a:ea typeface="Calibri"/>
                <a:cs typeface="Calibri"/>
              </a:rPr>
              <a:t>.</a:t>
            </a:r>
            <a:endParaRPr lang="en-GB" sz="2800" dirty="0">
              <a:latin typeface="Calibri"/>
              <a:ea typeface="Calibri"/>
              <a:cs typeface="Calibri"/>
            </a:endParaRPr>
          </a:p>
        </p:txBody>
      </p:sp>
    </p:spTree>
    <p:extLst>
      <p:ext uri="{BB962C8B-B14F-4D97-AF65-F5344CB8AC3E}">
        <p14:creationId xmlns:p14="http://schemas.microsoft.com/office/powerpoint/2010/main" val="3619753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8730F-B2F4-442B-8452-647976744954}"/>
            </a:ext>
          </a:extLst>
        </p:cNvPr>
        <p:cNvGrpSpPr/>
        <p:nvPr/>
      </p:nvGrpSpPr>
      <p:grpSpPr>
        <a:xfrm>
          <a:off x="0" y="0"/>
          <a:ext cx="0" cy="0"/>
          <a:chOff x="0" y="0"/>
          <a:chExt cx="0" cy="0"/>
        </a:xfrm>
      </p:grpSpPr>
      <p:pic>
        <p:nvPicPr>
          <p:cNvPr id="4098" name="Picture 2" descr="46 Annoying Neighbour Stock Videos, Footage, &amp; 4K Video Clips - Getty Images">
            <a:extLst>
              <a:ext uri="{FF2B5EF4-FFF2-40B4-BE49-F238E27FC236}">
                <a16:creationId xmlns:a16="http://schemas.microsoft.com/office/drawing/2014/main" id="{C497F5C6-7BDA-7601-4CF6-BDB955674F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64"/>
          <a:stretch>
            <a:fillRect/>
          </a:stretch>
        </p:blipFill>
        <p:spPr bwMode="auto">
          <a:xfrm>
            <a:off x="6908800" y="4014631"/>
            <a:ext cx="3992881" cy="2373288"/>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a:extLst>
              <a:ext uri="{FF2B5EF4-FFF2-40B4-BE49-F238E27FC236}">
                <a16:creationId xmlns:a16="http://schemas.microsoft.com/office/drawing/2014/main" id="{33090BD8-9B8E-C080-B6DA-E111660FED12}"/>
              </a:ext>
            </a:extLst>
          </p:cNvPr>
          <p:cNvSpPr/>
          <p:nvPr/>
        </p:nvSpPr>
        <p:spPr>
          <a:xfrm>
            <a:off x="317306" y="914400"/>
            <a:ext cx="10216268" cy="3058248"/>
          </a:xfrm>
          <a:prstGeom prst="cloudCallout">
            <a:avLst>
              <a:gd name="adj1" fmla="val 32622"/>
              <a:gd name="adj2" fmla="val 58694"/>
            </a:avLst>
          </a:prstGeom>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endParaRPr lang="en-US" sz="2800" b="1" dirty="0"/>
          </a:p>
          <a:p>
            <a:pPr algn="ctr"/>
            <a:r>
              <a:rPr lang="en-US" sz="2800" b="1" dirty="0">
                <a:latin typeface="Calibri"/>
                <a:ea typeface="Calibri"/>
                <a:cs typeface="Calibri"/>
              </a:rPr>
              <a:t>Is building an extension/garage/conservatory etc.</a:t>
            </a:r>
          </a:p>
          <a:p>
            <a:pPr algn="ctr"/>
            <a:r>
              <a:rPr lang="en-US" sz="2800" b="1" dirty="0">
                <a:latin typeface="Calibri"/>
                <a:ea typeface="Calibri"/>
                <a:cs typeface="Calibri"/>
              </a:rPr>
              <a:t>without planning permission a breach of planning control?</a:t>
            </a:r>
            <a:endParaRPr lang="en-GB" sz="2800" b="1" dirty="0">
              <a:latin typeface="Calibri"/>
              <a:ea typeface="Calibri"/>
              <a:cs typeface="Calibri"/>
            </a:endParaRPr>
          </a:p>
        </p:txBody>
      </p:sp>
    </p:spTree>
    <p:extLst>
      <p:ext uri="{BB962C8B-B14F-4D97-AF65-F5344CB8AC3E}">
        <p14:creationId xmlns:p14="http://schemas.microsoft.com/office/powerpoint/2010/main" val="3322857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E18D71-E51F-5715-6D87-A7DBEBF4FF40}"/>
              </a:ext>
            </a:extLst>
          </p:cNvPr>
          <p:cNvSpPr>
            <a:spLocks noGrp="1"/>
          </p:cNvSpPr>
          <p:nvPr>
            <p:ph idx="1"/>
          </p:nvPr>
        </p:nvSpPr>
        <p:spPr>
          <a:xfrm>
            <a:off x="521208" y="974909"/>
            <a:ext cx="11155680" cy="4911991"/>
          </a:xfrm>
        </p:spPr>
        <p:txBody>
          <a:bodyPr vert="horz" lIns="91440" tIns="45720" rIns="91440" bIns="45720" rtlCol="0" anchor="t">
            <a:noAutofit/>
          </a:bodyPr>
          <a:lstStyle/>
          <a:p>
            <a:r>
              <a:rPr lang="en-US" sz="2000" dirty="0">
                <a:latin typeface="Calibri"/>
                <a:ea typeface="Calibri"/>
                <a:cs typeface="Calibri"/>
              </a:rPr>
              <a:t>Dependent on whether PDR are intact for the property and the dimensions of the extension.</a:t>
            </a:r>
          </a:p>
          <a:p>
            <a:r>
              <a:rPr lang="en-US" sz="2000" dirty="0">
                <a:latin typeface="Calibri"/>
                <a:ea typeface="Calibri"/>
                <a:cs typeface="Calibri"/>
              </a:rPr>
              <a:t>PDR allows for small-scale development to be undertaken without the requirement for express planning permission. </a:t>
            </a:r>
          </a:p>
          <a:p>
            <a:r>
              <a:rPr lang="en-US" sz="2000" dirty="0">
                <a:latin typeface="Calibri"/>
                <a:ea typeface="Calibri"/>
                <a:cs typeface="Calibri"/>
              </a:rPr>
              <a:t>The works still constitute development but will likely benefit from deemed consent, so would not be considered a breach of planning control.  </a:t>
            </a:r>
          </a:p>
          <a:p>
            <a:r>
              <a:rPr lang="en-US" sz="2000" dirty="0">
                <a:latin typeface="Calibri"/>
                <a:ea typeface="Calibri"/>
                <a:cs typeface="Calibri"/>
              </a:rPr>
              <a:t>On the other hand, if the property is listed, listed building consent (LBC) is required for any works to extend, alter or demolish. </a:t>
            </a:r>
          </a:p>
          <a:p>
            <a:r>
              <a:rPr lang="en-US" sz="2000" dirty="0">
                <a:latin typeface="Calibri"/>
                <a:ea typeface="Calibri"/>
                <a:cs typeface="Calibri"/>
              </a:rPr>
              <a:t>LBC is required </a:t>
            </a:r>
            <a:r>
              <a:rPr lang="en-US" sz="2000" i="1" dirty="0">
                <a:latin typeface="Calibri"/>
                <a:ea typeface="Calibri"/>
                <a:cs typeface="Calibri"/>
              </a:rPr>
              <a:t>in addition </a:t>
            </a:r>
            <a:r>
              <a:rPr lang="en-US" sz="2000" dirty="0">
                <a:latin typeface="Calibri"/>
                <a:ea typeface="Calibri"/>
                <a:cs typeface="Calibri"/>
              </a:rPr>
              <a:t>to PDR or planning permission. </a:t>
            </a:r>
          </a:p>
          <a:p>
            <a:r>
              <a:rPr lang="en-US" sz="2000" dirty="0">
                <a:latin typeface="Calibri"/>
                <a:ea typeface="Calibri"/>
                <a:cs typeface="Calibri"/>
              </a:rPr>
              <a:t>It is a criminal offence to carry out </a:t>
            </a:r>
            <a:r>
              <a:rPr lang="en-US" sz="2000" err="1">
                <a:latin typeface="Calibri"/>
                <a:ea typeface="Calibri"/>
                <a:cs typeface="Calibri"/>
              </a:rPr>
              <a:t>unauthorised</a:t>
            </a:r>
            <a:r>
              <a:rPr lang="en-US" sz="2000" dirty="0">
                <a:latin typeface="Calibri"/>
                <a:ea typeface="Calibri"/>
                <a:cs typeface="Calibri"/>
              </a:rPr>
              <a:t> works to a LB that extend, alter or demolish etc. any part of the building without first obtaining the necessary listed building consent.</a:t>
            </a:r>
          </a:p>
          <a:p>
            <a:r>
              <a:rPr lang="en-US" sz="2000" dirty="0">
                <a:latin typeface="Calibri"/>
                <a:ea typeface="Calibri"/>
                <a:cs typeface="Calibri"/>
              </a:rPr>
              <a:t>It is a criminal offence to fail to comply with the requirements of an enforcement notice within the time given.</a:t>
            </a:r>
            <a:endParaRPr lang="en-GB" sz="2000" dirty="0">
              <a:latin typeface="Calibri"/>
              <a:ea typeface="Calibri"/>
              <a:cs typeface="Calibri"/>
            </a:endParaRPr>
          </a:p>
        </p:txBody>
      </p:sp>
    </p:spTree>
    <p:extLst>
      <p:ext uri="{BB962C8B-B14F-4D97-AF65-F5344CB8AC3E}">
        <p14:creationId xmlns:p14="http://schemas.microsoft.com/office/powerpoint/2010/main" val="24558275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D6279-9190-FCA7-B910-EE63FD942A05}"/>
              </a:ext>
            </a:extLst>
          </p:cNvPr>
          <p:cNvSpPr>
            <a:spLocks noGrp="1"/>
          </p:cNvSpPr>
          <p:nvPr>
            <p:ph type="title"/>
          </p:nvPr>
        </p:nvSpPr>
        <p:spPr/>
        <p:txBody>
          <a:bodyPr/>
          <a:lstStyle/>
          <a:p>
            <a:r>
              <a:rPr lang="en-US" dirty="0">
                <a:solidFill>
                  <a:srgbClr val="228B22"/>
                </a:solidFill>
                <a:latin typeface="Calibri Light"/>
                <a:ea typeface="Calibri Light"/>
                <a:cs typeface="Calibri Light"/>
              </a:rPr>
              <a:t>Local Cases </a:t>
            </a:r>
            <a:endParaRPr lang="en-GB" dirty="0">
              <a:solidFill>
                <a:srgbClr val="228B22"/>
              </a:solidFill>
              <a:latin typeface="Calibri Light"/>
              <a:ea typeface="Calibri Light"/>
              <a:cs typeface="Calibri Light"/>
            </a:endParaRPr>
          </a:p>
        </p:txBody>
      </p:sp>
      <p:sp>
        <p:nvSpPr>
          <p:cNvPr id="3" name="Content Placeholder 2">
            <a:extLst>
              <a:ext uri="{FF2B5EF4-FFF2-40B4-BE49-F238E27FC236}">
                <a16:creationId xmlns:a16="http://schemas.microsoft.com/office/drawing/2014/main" id="{EC18BC3D-BBEC-E779-AC32-EE43568FC5EA}"/>
              </a:ext>
            </a:extLst>
          </p:cNvPr>
          <p:cNvSpPr>
            <a:spLocks noGrp="1"/>
          </p:cNvSpPr>
          <p:nvPr>
            <p:ph idx="1"/>
          </p:nvPr>
        </p:nvSpPr>
        <p:spPr/>
        <p:txBody>
          <a:bodyPr vert="horz" lIns="91440" tIns="45720" rIns="91440" bIns="45720" rtlCol="0" anchor="t">
            <a:normAutofit/>
          </a:bodyPr>
          <a:lstStyle/>
          <a:p>
            <a:r>
              <a:rPr lang="en-US" dirty="0">
                <a:latin typeface="Calibri"/>
                <a:ea typeface="Calibri"/>
                <a:cs typeface="Calibri"/>
              </a:rPr>
              <a:t>2 or 3 specific cases – suggest 2 successful and 1 not so successful</a:t>
            </a:r>
          </a:p>
          <a:p>
            <a:r>
              <a:rPr lang="en-US" dirty="0">
                <a:latin typeface="Calibri"/>
                <a:ea typeface="Calibri"/>
                <a:cs typeface="Calibri"/>
              </a:rPr>
              <a:t>Planning </a:t>
            </a:r>
            <a:r>
              <a:rPr lang="en-US">
                <a:latin typeface="Calibri"/>
                <a:ea typeface="Calibri"/>
                <a:cs typeface="Calibri"/>
              </a:rPr>
              <a:t>enforcement</a:t>
            </a:r>
            <a:r>
              <a:rPr lang="en-US" dirty="0">
                <a:latin typeface="Calibri"/>
                <a:ea typeface="Calibri"/>
                <a:cs typeface="Calibri"/>
              </a:rPr>
              <a:t> manager to present</a:t>
            </a:r>
          </a:p>
          <a:p>
            <a:r>
              <a:rPr lang="en-US" dirty="0">
                <a:latin typeface="Calibri"/>
                <a:ea typeface="Calibri"/>
                <a:cs typeface="Calibri"/>
              </a:rPr>
              <a:t>Before / after photos</a:t>
            </a:r>
            <a:endParaRPr lang="en-GB" dirty="0">
              <a:latin typeface="Calibri"/>
              <a:ea typeface="Calibri"/>
              <a:cs typeface="Calibri"/>
            </a:endParaRPr>
          </a:p>
        </p:txBody>
      </p:sp>
    </p:spTree>
    <p:extLst>
      <p:ext uri="{BB962C8B-B14F-4D97-AF65-F5344CB8AC3E}">
        <p14:creationId xmlns:p14="http://schemas.microsoft.com/office/powerpoint/2010/main" val="2990078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E12BB-7808-07F1-C995-3C814AEFB3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41DC72-6483-9DFB-1CD4-C0CFF6B0B632}"/>
              </a:ext>
            </a:extLst>
          </p:cNvPr>
          <p:cNvSpPr>
            <a:spLocks noGrp="1"/>
          </p:cNvSpPr>
          <p:nvPr>
            <p:ph idx="1"/>
          </p:nvPr>
        </p:nvSpPr>
        <p:spPr>
          <a:xfrm>
            <a:off x="765110" y="1473156"/>
            <a:ext cx="10588690" cy="4639010"/>
          </a:xfrm>
        </p:spPr>
        <p:txBody>
          <a:bodyPr vert="horz" lIns="91440" tIns="45720" rIns="91440" bIns="45720" rtlCol="0" anchor="t">
            <a:normAutofit/>
          </a:bodyPr>
          <a:lstStyle/>
          <a:p>
            <a:pPr marL="0" indent="0">
              <a:lnSpc>
                <a:spcPct val="150000"/>
              </a:lnSpc>
              <a:buNone/>
            </a:pPr>
            <a:r>
              <a:rPr lang="en-US" sz="2000" dirty="0"/>
              <a:t>A] Background and Key Principles</a:t>
            </a:r>
            <a:endParaRPr lang="en-US" dirty="0">
              <a:ea typeface="Calibri" panose="020F0502020204030204"/>
              <a:cs typeface="Calibri" panose="020F0502020204030204"/>
            </a:endParaRPr>
          </a:p>
          <a:p>
            <a:pPr marL="0" indent="0">
              <a:lnSpc>
                <a:spcPct val="150000"/>
              </a:lnSpc>
              <a:buNone/>
            </a:pPr>
            <a:r>
              <a:rPr lang="en-US" sz="2000" dirty="0"/>
              <a:t>B] Legislative and Policy Framework including the role of the Local Planning Enforcement Plan</a:t>
            </a:r>
            <a:endParaRPr lang="en-US" sz="2000" dirty="0">
              <a:ea typeface="Calibri" panose="020F0502020204030204"/>
              <a:cs typeface="Calibri" panose="020F0502020204030204"/>
            </a:endParaRPr>
          </a:p>
          <a:p>
            <a:pPr marL="0" indent="0">
              <a:lnSpc>
                <a:spcPct val="150000"/>
              </a:lnSpc>
              <a:buNone/>
            </a:pPr>
            <a:r>
              <a:rPr lang="en-US" sz="2000" dirty="0">
                <a:ea typeface="Calibri" panose="020F0502020204030204"/>
                <a:cs typeface="Calibri" panose="020F0502020204030204"/>
              </a:rPr>
              <a:t>C] Planning Enforcement Processes, Actions and Powers</a:t>
            </a:r>
          </a:p>
          <a:p>
            <a:pPr marL="0" indent="0">
              <a:lnSpc>
                <a:spcPct val="150000"/>
              </a:lnSpc>
              <a:buNone/>
            </a:pPr>
            <a:r>
              <a:rPr lang="en-US" sz="2000" dirty="0">
                <a:ea typeface="Calibri" panose="020F0502020204030204"/>
                <a:cs typeface="Calibri" panose="020F0502020204030204"/>
              </a:rPr>
              <a:t>D] Case Studies – local and further afield</a:t>
            </a:r>
          </a:p>
          <a:p>
            <a:pPr marL="0" indent="0">
              <a:lnSpc>
                <a:spcPct val="150000"/>
              </a:lnSpc>
              <a:buNone/>
            </a:pPr>
            <a:r>
              <a:rPr lang="en-US" sz="2000" dirty="0">
                <a:ea typeface="Calibri" panose="020F0502020204030204"/>
                <a:cs typeface="Calibri" panose="020F0502020204030204"/>
              </a:rPr>
              <a:t>E] The role of the </a:t>
            </a:r>
            <a:r>
              <a:rPr lang="en-US" sz="2000" dirty="0" err="1">
                <a:ea typeface="Calibri" panose="020F0502020204030204"/>
                <a:cs typeface="Calibri" panose="020F0502020204030204"/>
              </a:rPr>
              <a:t>Councillor</a:t>
            </a:r>
            <a:r>
              <a:rPr lang="en-US" sz="2000" dirty="0">
                <a:ea typeface="Calibri" panose="020F0502020204030204"/>
                <a:cs typeface="Calibri" panose="020F0502020204030204"/>
              </a:rPr>
              <a:t> </a:t>
            </a:r>
          </a:p>
          <a:p>
            <a:pPr marL="0" indent="0">
              <a:lnSpc>
                <a:spcPct val="150000"/>
              </a:lnSpc>
              <a:buNone/>
            </a:pPr>
            <a:r>
              <a:rPr lang="en-US" sz="2000" dirty="0">
                <a:ea typeface="Calibri" panose="020F0502020204030204"/>
                <a:cs typeface="Calibri" panose="020F0502020204030204"/>
              </a:rPr>
              <a:t>F] Discussion and questions</a:t>
            </a:r>
          </a:p>
          <a:p>
            <a:pPr marL="0" indent="0">
              <a:lnSpc>
                <a:spcPct val="150000"/>
              </a:lnSpc>
              <a:buNone/>
            </a:pPr>
            <a:endParaRPr lang="en-US" sz="2000" dirty="0">
              <a:ea typeface="Calibri" panose="020F0502020204030204"/>
              <a:cs typeface="Calibri" panose="020F0502020204030204"/>
            </a:endParaRPr>
          </a:p>
          <a:p>
            <a:pPr marL="0" indent="0" algn="ctr">
              <a:lnSpc>
                <a:spcPct val="150000"/>
              </a:lnSpc>
              <a:buNone/>
            </a:pPr>
            <a:endParaRPr lang="en-GB" i="1" dirty="0"/>
          </a:p>
        </p:txBody>
      </p:sp>
      <p:cxnSp>
        <p:nvCxnSpPr>
          <p:cNvPr id="34" name="Straight Connector 33">
            <a:extLst>
              <a:ext uri="{FF2B5EF4-FFF2-40B4-BE49-F238E27FC236}">
                <a16:creationId xmlns:a16="http://schemas.microsoft.com/office/drawing/2014/main" id="{B47D54FA-DAA6-8314-B3AF-B087EB5F3ED8}"/>
              </a:ext>
            </a:extLst>
          </p:cNvPr>
          <p:cNvCxnSpPr>
            <a:cxnSpLocks/>
          </p:cNvCxnSpPr>
          <p:nvPr/>
        </p:nvCxnSpPr>
        <p:spPr>
          <a:xfrm>
            <a:off x="765110" y="6680718"/>
            <a:ext cx="10588690" cy="0"/>
          </a:xfrm>
          <a:prstGeom prst="line">
            <a:avLst/>
          </a:prstGeom>
          <a:ln>
            <a:solidFill>
              <a:srgbClr val="228B22"/>
            </a:solidFill>
          </a:ln>
        </p:spPr>
        <p:style>
          <a:lnRef idx="3">
            <a:schemeClr val="dk1"/>
          </a:lnRef>
          <a:fillRef idx="0">
            <a:schemeClr val="dk1"/>
          </a:fillRef>
          <a:effectRef idx="2">
            <a:schemeClr val="dk1"/>
          </a:effectRef>
          <a:fontRef idx="minor">
            <a:schemeClr val="tx1"/>
          </a:fontRef>
        </p:style>
      </p:cxnSp>
      <p:sp>
        <p:nvSpPr>
          <p:cNvPr id="4" name="Title 1">
            <a:extLst>
              <a:ext uri="{FF2B5EF4-FFF2-40B4-BE49-F238E27FC236}">
                <a16:creationId xmlns:a16="http://schemas.microsoft.com/office/drawing/2014/main" id="{C1FD9546-1CDF-08A5-8E73-C0F06D0AB52B}"/>
              </a:ext>
            </a:extLst>
          </p:cNvPr>
          <p:cNvSpPr>
            <a:spLocks noGrp="1"/>
          </p:cNvSpPr>
          <p:nvPr>
            <p:ph type="title"/>
          </p:nvPr>
        </p:nvSpPr>
        <p:spPr>
          <a:xfrm>
            <a:off x="2482516" y="589748"/>
            <a:ext cx="10515600" cy="742950"/>
          </a:xfrm>
        </p:spPr>
        <p:txBody>
          <a:bodyPr>
            <a:normAutofit/>
          </a:bodyPr>
          <a:lstStyle/>
          <a:p>
            <a:r>
              <a:rPr lang="en-US" b="1" dirty="0">
                <a:solidFill>
                  <a:srgbClr val="228B22"/>
                </a:solidFill>
              </a:rPr>
              <a:t>Structure of the session</a:t>
            </a:r>
            <a:endParaRPr lang="en-GB" b="1" dirty="0">
              <a:solidFill>
                <a:srgbClr val="228B22"/>
              </a:solidFill>
            </a:endParaRPr>
          </a:p>
        </p:txBody>
      </p:sp>
    </p:spTree>
    <p:extLst>
      <p:ext uri="{BB962C8B-B14F-4D97-AF65-F5344CB8AC3E}">
        <p14:creationId xmlns:p14="http://schemas.microsoft.com/office/powerpoint/2010/main" val="34100112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446F-7B70-8BAD-188B-16E910CE3389}"/>
              </a:ext>
            </a:extLst>
          </p:cNvPr>
          <p:cNvSpPr>
            <a:spLocks noGrp="1"/>
          </p:cNvSpPr>
          <p:nvPr>
            <p:ph type="title"/>
          </p:nvPr>
        </p:nvSpPr>
        <p:spPr>
          <a:xfrm>
            <a:off x="521208" y="978408"/>
            <a:ext cx="11155680" cy="1064401"/>
          </a:xfrm>
        </p:spPr>
        <p:txBody>
          <a:bodyPr/>
          <a:lstStyle/>
          <a:p>
            <a:r>
              <a:rPr lang="en-US" dirty="0">
                <a:solidFill>
                  <a:srgbClr val="228B22"/>
                </a:solidFill>
                <a:latin typeface="Calibri Light"/>
                <a:ea typeface="Calibri Light"/>
                <a:cs typeface="Calibri Light"/>
              </a:rPr>
              <a:t>The Most Common Issues</a:t>
            </a:r>
            <a:endParaRPr lang="en-GB" dirty="0">
              <a:solidFill>
                <a:srgbClr val="228B22"/>
              </a:solidFill>
              <a:latin typeface="Calibri Light"/>
              <a:ea typeface="Calibri Light"/>
              <a:cs typeface="Calibri Light"/>
            </a:endParaRPr>
          </a:p>
        </p:txBody>
      </p:sp>
      <p:sp>
        <p:nvSpPr>
          <p:cNvPr id="3" name="Content Placeholder 2">
            <a:extLst>
              <a:ext uri="{FF2B5EF4-FFF2-40B4-BE49-F238E27FC236}">
                <a16:creationId xmlns:a16="http://schemas.microsoft.com/office/drawing/2014/main" id="{B822E3D2-9084-A7DE-B683-49719C09CF56}"/>
              </a:ext>
            </a:extLst>
          </p:cNvPr>
          <p:cNvSpPr>
            <a:spLocks noGrp="1"/>
          </p:cNvSpPr>
          <p:nvPr>
            <p:ph idx="1"/>
          </p:nvPr>
        </p:nvSpPr>
        <p:spPr>
          <a:xfrm>
            <a:off x="521208" y="1828800"/>
            <a:ext cx="11155680" cy="4517136"/>
          </a:xfrm>
        </p:spPr>
        <p:txBody>
          <a:bodyPr vert="horz" lIns="91440" tIns="45720" rIns="91440" bIns="45720" rtlCol="0" anchor="t">
            <a:normAutofit fontScale="40000" lnSpcReduction="20000"/>
          </a:bodyPr>
          <a:lstStyle/>
          <a:p>
            <a:pPr lvl="3"/>
            <a:r>
              <a:rPr lang="en-GB" sz="5100" dirty="0">
                <a:latin typeface="Calibri"/>
                <a:ea typeface="Calibri"/>
                <a:cs typeface="Calibri"/>
              </a:rPr>
              <a:t>Adverts - </a:t>
            </a:r>
          </a:p>
          <a:p>
            <a:pPr lvl="3"/>
            <a:r>
              <a:rPr lang="en-GB" sz="5100" dirty="0">
                <a:latin typeface="Calibri"/>
                <a:ea typeface="Calibri"/>
                <a:cs typeface="Calibri"/>
              </a:rPr>
              <a:t>Breach of Conditions - </a:t>
            </a:r>
          </a:p>
          <a:p>
            <a:pPr lvl="3"/>
            <a:r>
              <a:rPr lang="en-GB" sz="5100" dirty="0">
                <a:latin typeface="Calibri"/>
                <a:ea typeface="Calibri"/>
                <a:cs typeface="Calibri"/>
              </a:rPr>
              <a:t>Change of Use - </a:t>
            </a:r>
          </a:p>
          <a:p>
            <a:pPr lvl="3"/>
            <a:r>
              <a:rPr lang="en-GB" sz="5100" dirty="0">
                <a:latin typeface="Calibri"/>
                <a:ea typeface="Calibri"/>
                <a:cs typeface="Calibri"/>
              </a:rPr>
              <a:t>Extensions/Alterations at Dwellings - </a:t>
            </a:r>
          </a:p>
          <a:p>
            <a:pPr lvl="3"/>
            <a:r>
              <a:rPr lang="en-GB" sz="5100" dirty="0">
                <a:latin typeface="Calibri"/>
                <a:ea typeface="Calibri"/>
                <a:cs typeface="Calibri"/>
              </a:rPr>
              <a:t>Extensions/Alterations to Non-Domestic Buildings - </a:t>
            </a:r>
          </a:p>
          <a:p>
            <a:pPr lvl="3"/>
            <a:r>
              <a:rPr lang="en-GB" sz="5100" dirty="0">
                <a:latin typeface="Calibri"/>
                <a:ea typeface="Calibri"/>
                <a:cs typeface="Calibri"/>
              </a:rPr>
              <a:t>Listed Buildings - </a:t>
            </a:r>
          </a:p>
          <a:p>
            <a:pPr lvl="3"/>
            <a:r>
              <a:rPr lang="en-GB" sz="5100" dirty="0">
                <a:latin typeface="Calibri"/>
                <a:ea typeface="Calibri"/>
                <a:cs typeface="Calibri"/>
              </a:rPr>
              <a:t>Not in Accordance with Approved Plans - </a:t>
            </a:r>
          </a:p>
          <a:p>
            <a:pPr lvl="3"/>
            <a:r>
              <a:rPr lang="en-GB" sz="5100" dirty="0">
                <a:latin typeface="Calibri"/>
                <a:ea typeface="Calibri"/>
                <a:cs typeface="Calibri"/>
              </a:rPr>
              <a:t>Other - </a:t>
            </a:r>
          </a:p>
          <a:p>
            <a:pPr lvl="3"/>
            <a:r>
              <a:rPr lang="en-GB" sz="5100" dirty="0">
                <a:latin typeface="Calibri"/>
                <a:ea typeface="Calibri"/>
                <a:cs typeface="Calibri"/>
              </a:rPr>
              <a:t>Section 215 (Untidy Land) - </a:t>
            </a:r>
          </a:p>
          <a:p>
            <a:pPr lvl="3"/>
            <a:r>
              <a:rPr lang="en-GB" sz="5100" dirty="0">
                <a:latin typeface="Calibri"/>
                <a:ea typeface="Calibri"/>
                <a:cs typeface="Calibri"/>
              </a:rPr>
              <a:t>Trees - </a:t>
            </a:r>
          </a:p>
          <a:p>
            <a:pPr lvl="3"/>
            <a:endParaRPr lang="en-GB" sz="5100" dirty="0">
              <a:latin typeface="Calibri"/>
              <a:ea typeface="Calibri"/>
              <a:cs typeface="Calibri"/>
            </a:endParaRPr>
          </a:p>
          <a:p>
            <a:pPr marL="1371600" lvl="3" indent="0">
              <a:buNone/>
            </a:pPr>
            <a:r>
              <a:rPr lang="en-GB" sz="5100" dirty="0">
                <a:latin typeface="Calibri"/>
                <a:ea typeface="Calibri"/>
                <a:cs typeface="Calibri"/>
              </a:rPr>
              <a:t>First 50 case o XXXXX</a:t>
            </a:r>
          </a:p>
          <a:p>
            <a:pPr marL="0" indent="0">
              <a:buNone/>
            </a:pPr>
            <a:r>
              <a:rPr lang="en-GB" dirty="0"/>
              <a:t>    </a:t>
            </a:r>
          </a:p>
          <a:p>
            <a:endParaRPr lang="en-GB" dirty="0"/>
          </a:p>
        </p:txBody>
      </p:sp>
    </p:spTree>
    <p:extLst>
      <p:ext uri="{BB962C8B-B14F-4D97-AF65-F5344CB8AC3E}">
        <p14:creationId xmlns:p14="http://schemas.microsoft.com/office/powerpoint/2010/main" val="4035432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24A3F-3885-FC88-1F70-FAF65CDBFB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2CA452-6F1B-1B8A-EFAF-12CC310B90DC}"/>
              </a:ext>
            </a:extLst>
          </p:cNvPr>
          <p:cNvSpPr>
            <a:spLocks noGrp="1"/>
          </p:cNvSpPr>
          <p:nvPr>
            <p:ph type="title"/>
          </p:nvPr>
        </p:nvSpPr>
        <p:spPr>
          <a:xfrm>
            <a:off x="838200" y="2375703"/>
            <a:ext cx="10515600" cy="1325563"/>
          </a:xfrm>
        </p:spPr>
        <p:txBody>
          <a:bodyPr>
            <a:normAutofit/>
          </a:bodyPr>
          <a:lstStyle/>
          <a:p>
            <a:r>
              <a:rPr lang="en-US" sz="6000" dirty="0">
                <a:ea typeface="+mj-lt"/>
                <a:cs typeface="+mj-lt"/>
              </a:rPr>
              <a:t>E] The Role of the </a:t>
            </a:r>
            <a:r>
              <a:rPr lang="en-US" sz="6000" dirty="0" err="1">
                <a:ea typeface="+mj-lt"/>
                <a:cs typeface="+mj-lt"/>
              </a:rPr>
              <a:t>Councillor</a:t>
            </a:r>
            <a:r>
              <a:rPr lang="en-GB" sz="6000" dirty="0">
                <a:ea typeface="Calibri Light"/>
                <a:cs typeface="Calibri Light"/>
              </a:rPr>
              <a:t> </a:t>
            </a:r>
            <a:endParaRPr lang="en-US" dirty="0"/>
          </a:p>
        </p:txBody>
      </p:sp>
    </p:spTree>
    <p:extLst>
      <p:ext uri="{BB962C8B-B14F-4D97-AF65-F5344CB8AC3E}">
        <p14:creationId xmlns:p14="http://schemas.microsoft.com/office/powerpoint/2010/main" val="13032157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14A5B-4504-424D-84E5-41E845867D9A}"/>
              </a:ext>
            </a:extLst>
          </p:cNvPr>
          <p:cNvSpPr>
            <a:spLocks noGrp="1"/>
          </p:cNvSpPr>
          <p:nvPr>
            <p:ph type="title"/>
          </p:nvPr>
        </p:nvSpPr>
        <p:spPr>
          <a:xfrm>
            <a:off x="521208" y="978408"/>
            <a:ext cx="11155680" cy="918972"/>
          </a:xfrm>
        </p:spPr>
        <p:txBody>
          <a:bodyPr/>
          <a:lstStyle/>
          <a:p>
            <a:pPr algn="ctr"/>
            <a:r>
              <a:rPr lang="en-US" dirty="0">
                <a:solidFill>
                  <a:srgbClr val="228B22"/>
                </a:solidFill>
                <a:latin typeface="Calibri Light"/>
                <a:ea typeface="Calibri Light"/>
                <a:cs typeface="Calibri Light"/>
              </a:rPr>
              <a:t>Councilors Role</a:t>
            </a:r>
            <a:endParaRPr lang="en-GB" dirty="0">
              <a:solidFill>
                <a:srgbClr val="228B22"/>
              </a:solidFill>
              <a:latin typeface="Calibri Light"/>
              <a:ea typeface="Calibri Light"/>
              <a:cs typeface="Calibri Light"/>
            </a:endParaRPr>
          </a:p>
        </p:txBody>
      </p:sp>
      <p:sp>
        <p:nvSpPr>
          <p:cNvPr id="3" name="Content Placeholder 2">
            <a:extLst>
              <a:ext uri="{FF2B5EF4-FFF2-40B4-BE49-F238E27FC236}">
                <a16:creationId xmlns:a16="http://schemas.microsoft.com/office/drawing/2014/main" id="{CE61B485-0DE8-6E98-34D8-C8F64AA59605}"/>
              </a:ext>
            </a:extLst>
          </p:cNvPr>
          <p:cNvSpPr>
            <a:spLocks noGrp="1"/>
          </p:cNvSpPr>
          <p:nvPr>
            <p:ph idx="1"/>
          </p:nvPr>
        </p:nvSpPr>
        <p:spPr>
          <a:xfrm>
            <a:off x="521208" y="2103120"/>
            <a:ext cx="11155680" cy="4242816"/>
          </a:xfrm>
        </p:spPr>
        <p:txBody>
          <a:bodyPr vert="horz" lIns="91440" tIns="45720" rIns="91440" bIns="45720" rtlCol="0" anchor="t">
            <a:normAutofit/>
          </a:bodyPr>
          <a:lstStyle/>
          <a:p>
            <a:r>
              <a:rPr lang="en-US" sz="2800" dirty="0">
                <a:latin typeface="Calibri"/>
                <a:ea typeface="Calibri"/>
                <a:cs typeface="Calibri"/>
              </a:rPr>
              <a:t>‘Eyes and Ears’ of the community</a:t>
            </a:r>
          </a:p>
          <a:p>
            <a:r>
              <a:rPr lang="en-US" sz="2800" dirty="0">
                <a:latin typeface="Calibri"/>
                <a:ea typeface="Calibri"/>
                <a:cs typeface="Calibri"/>
              </a:rPr>
              <a:t>Community liaison role</a:t>
            </a:r>
          </a:p>
          <a:p>
            <a:r>
              <a:rPr lang="en-US" sz="2800" dirty="0">
                <a:latin typeface="Calibri"/>
                <a:ea typeface="Calibri"/>
                <a:cs typeface="Calibri"/>
              </a:rPr>
              <a:t>Setting priorities and resources</a:t>
            </a:r>
          </a:p>
          <a:p>
            <a:r>
              <a:rPr lang="en-US" sz="2800" dirty="0">
                <a:latin typeface="Calibri"/>
                <a:ea typeface="Calibri"/>
                <a:cs typeface="Calibri"/>
              </a:rPr>
              <a:t>Awareness of case progress and service performance</a:t>
            </a:r>
          </a:p>
          <a:p>
            <a:r>
              <a:rPr lang="en-US" sz="2800" dirty="0">
                <a:latin typeface="Calibri"/>
                <a:ea typeface="Calibri"/>
                <a:cs typeface="Calibri"/>
              </a:rPr>
              <a:t>Support for enforcement / planning officers</a:t>
            </a:r>
          </a:p>
          <a:p>
            <a:r>
              <a:rPr lang="en-US" sz="2800" dirty="0">
                <a:latin typeface="Calibri"/>
                <a:ea typeface="Calibri"/>
                <a:cs typeface="Calibri"/>
              </a:rPr>
              <a:t>Representing a ‘trusted’ and ‘professional’ LPA service (Planning Code of Conduct)</a:t>
            </a:r>
          </a:p>
          <a:p>
            <a:endParaRPr lang="en-GB" dirty="0"/>
          </a:p>
        </p:txBody>
      </p:sp>
    </p:spTree>
    <p:extLst>
      <p:ext uri="{BB962C8B-B14F-4D97-AF65-F5344CB8AC3E}">
        <p14:creationId xmlns:p14="http://schemas.microsoft.com/office/powerpoint/2010/main" val="4774455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9B1E6-1A36-53F1-AF87-2E7DF35E7A42}"/>
              </a:ext>
            </a:extLst>
          </p:cNvPr>
          <p:cNvSpPr>
            <a:spLocks noGrp="1"/>
          </p:cNvSpPr>
          <p:nvPr>
            <p:ph type="title"/>
          </p:nvPr>
        </p:nvSpPr>
        <p:spPr/>
        <p:txBody>
          <a:bodyPr/>
          <a:lstStyle/>
          <a:p>
            <a:r>
              <a:rPr lang="en-GB" dirty="0">
                <a:solidFill>
                  <a:srgbClr val="228B22"/>
                </a:solidFill>
                <a:latin typeface="Calibri Light"/>
                <a:ea typeface="Calibri"/>
                <a:cs typeface="Calibri"/>
              </a:rPr>
              <a:t>PAS' Top Tips &amp; Myth Busters</a:t>
            </a:r>
          </a:p>
        </p:txBody>
      </p:sp>
      <p:sp>
        <p:nvSpPr>
          <p:cNvPr id="3" name="Content Placeholder 2">
            <a:extLst>
              <a:ext uri="{FF2B5EF4-FFF2-40B4-BE49-F238E27FC236}">
                <a16:creationId xmlns:a16="http://schemas.microsoft.com/office/drawing/2014/main" id="{0EC986E4-B068-B360-7AD3-C9D6613C1A7F}"/>
              </a:ext>
            </a:extLst>
          </p:cNvPr>
          <p:cNvSpPr>
            <a:spLocks noGrp="1"/>
          </p:cNvSpPr>
          <p:nvPr>
            <p:ph idx="1"/>
          </p:nvPr>
        </p:nvSpPr>
        <p:spPr>
          <a:xfrm>
            <a:off x="521208" y="1816608"/>
            <a:ext cx="11155680" cy="4529328"/>
          </a:xfrm>
        </p:spPr>
        <p:txBody>
          <a:bodyPr vert="horz" lIns="91440" tIns="45720" rIns="91440" bIns="45720" rtlCol="0" anchor="t">
            <a:normAutofit/>
          </a:bodyPr>
          <a:lstStyle/>
          <a:p>
            <a:r>
              <a:rPr lang="en-GB" dirty="0">
                <a:latin typeface="Calibri"/>
                <a:ea typeface="+mn-lt"/>
                <a:cs typeface="+mn-lt"/>
              </a:rPr>
              <a:t>Planning enforcement is contentious – yes, but it doesn’t always have to be! Approaching the matter in a factual, but ‘human’ way, will more often than not result in a better relationship with the transgressor and reporter (however, it’s unlikely you’ll please everyone!)</a:t>
            </a:r>
            <a:endParaRPr lang="en-GB">
              <a:latin typeface="Calibri"/>
              <a:ea typeface="Calibri"/>
              <a:cs typeface="Calibri"/>
            </a:endParaRPr>
          </a:p>
          <a:p>
            <a:r>
              <a:rPr lang="en-GB" dirty="0">
                <a:latin typeface="Calibri"/>
                <a:ea typeface="+mn-lt"/>
                <a:cs typeface="+mn-lt"/>
              </a:rPr>
              <a:t>Clear communication along the lifetime of the case is essential – to keep both the reporter, transgressor, key Members updated.</a:t>
            </a:r>
            <a:endParaRPr lang="en-GB">
              <a:latin typeface="Calibri"/>
              <a:ea typeface="Calibri"/>
              <a:cs typeface="Calibri"/>
            </a:endParaRPr>
          </a:p>
          <a:p>
            <a:r>
              <a:rPr lang="en-GB" dirty="0">
                <a:latin typeface="Calibri"/>
                <a:ea typeface="+mn-lt"/>
                <a:cs typeface="+mn-lt"/>
              </a:rPr>
              <a:t>The use of considered and accurate language is very important: </a:t>
            </a:r>
            <a:endParaRPr lang="en-GB">
              <a:latin typeface="Calibri"/>
              <a:ea typeface="Calibri"/>
              <a:cs typeface="Calibri"/>
            </a:endParaRPr>
          </a:p>
          <a:p>
            <a:pPr lvl="1"/>
            <a:r>
              <a:rPr lang="en-GB" dirty="0">
                <a:latin typeface="Calibri"/>
                <a:ea typeface="+mn-lt"/>
                <a:cs typeface="+mn-lt"/>
              </a:rPr>
              <a:t>‘alleged breach of planning control’ up to the point a breach has been confirmed;</a:t>
            </a:r>
            <a:endParaRPr lang="en-GB">
              <a:latin typeface="Calibri"/>
              <a:ea typeface="Calibri"/>
              <a:cs typeface="Calibri"/>
            </a:endParaRPr>
          </a:p>
          <a:p>
            <a:pPr lvl="1"/>
            <a:r>
              <a:rPr lang="en-GB" dirty="0">
                <a:latin typeface="Calibri"/>
                <a:ea typeface="+mn-lt"/>
                <a:cs typeface="+mn-lt"/>
              </a:rPr>
              <a:t>‘transgressor’ rather than ‘violator’ or ‘offender’;</a:t>
            </a:r>
            <a:endParaRPr lang="en-GB">
              <a:latin typeface="Calibri"/>
              <a:ea typeface="Calibri"/>
              <a:cs typeface="Calibri"/>
            </a:endParaRPr>
          </a:p>
          <a:p>
            <a:pPr lvl="1"/>
            <a:r>
              <a:rPr lang="en-GB" dirty="0">
                <a:latin typeface="Calibri"/>
                <a:ea typeface="+mn-lt"/>
                <a:cs typeface="+mn-lt"/>
              </a:rPr>
              <a:t>‘reporter’ rather than ‘complainant’ etc.</a:t>
            </a:r>
            <a:endParaRPr lang="en-GB">
              <a:latin typeface="Calibri"/>
              <a:ea typeface="Calibri"/>
              <a:cs typeface="Calibri"/>
            </a:endParaRPr>
          </a:p>
          <a:p>
            <a:r>
              <a:rPr lang="en-GB" dirty="0">
                <a:latin typeface="Calibri"/>
                <a:ea typeface="+mn-lt"/>
                <a:cs typeface="+mn-lt"/>
              </a:rPr>
              <a:t>The importance of using the correct terminology: consent (LBs, adverts etc.) vs permission</a:t>
            </a:r>
            <a:endParaRPr lang="en-GB">
              <a:latin typeface="Calibri"/>
              <a:ea typeface="Calibri"/>
              <a:cs typeface="Calibri"/>
            </a:endParaRPr>
          </a:p>
          <a:p>
            <a:r>
              <a:rPr lang="en-GB" dirty="0">
                <a:latin typeface="Calibri"/>
                <a:ea typeface="+mn-lt"/>
                <a:cs typeface="+mn-lt"/>
              </a:rPr>
              <a:t>Planning enforcement doesn’t cover everything despite a lot of people believing it does! (does not cover covenants, civil matters, and parking etc.)</a:t>
            </a:r>
            <a:endParaRPr lang="en-GB" dirty="0">
              <a:latin typeface="Calibri"/>
            </a:endParaRPr>
          </a:p>
          <a:p>
            <a:endParaRPr lang="en-GB" dirty="0"/>
          </a:p>
          <a:p>
            <a:endParaRPr lang="en-GB" dirty="0"/>
          </a:p>
        </p:txBody>
      </p:sp>
    </p:spTree>
    <p:extLst>
      <p:ext uri="{BB962C8B-B14F-4D97-AF65-F5344CB8AC3E}">
        <p14:creationId xmlns:p14="http://schemas.microsoft.com/office/powerpoint/2010/main" val="20297628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17C11-68C8-9857-7FCA-D520A580C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D0E77D-6FB9-9A65-1A31-44BBF53E6D90}"/>
              </a:ext>
            </a:extLst>
          </p:cNvPr>
          <p:cNvSpPr>
            <a:spLocks noGrp="1"/>
          </p:cNvSpPr>
          <p:nvPr>
            <p:ph type="title"/>
          </p:nvPr>
        </p:nvSpPr>
        <p:spPr/>
        <p:txBody>
          <a:bodyPr/>
          <a:lstStyle/>
          <a:p>
            <a:r>
              <a:rPr lang="en-GB" dirty="0">
                <a:solidFill>
                  <a:srgbClr val="228B22"/>
                </a:solidFill>
                <a:latin typeface="Calibri Light"/>
                <a:ea typeface="Calibri"/>
                <a:cs typeface="Calibri"/>
              </a:rPr>
              <a:t>PAS' Top Tips &amp; Myth Busters (Cont'd)</a:t>
            </a:r>
          </a:p>
        </p:txBody>
      </p:sp>
      <p:sp>
        <p:nvSpPr>
          <p:cNvPr id="3" name="Content Placeholder 2">
            <a:extLst>
              <a:ext uri="{FF2B5EF4-FFF2-40B4-BE49-F238E27FC236}">
                <a16:creationId xmlns:a16="http://schemas.microsoft.com/office/drawing/2014/main" id="{90C57B4E-592C-2A7C-50DD-5B68A616A181}"/>
              </a:ext>
            </a:extLst>
          </p:cNvPr>
          <p:cNvSpPr>
            <a:spLocks noGrp="1"/>
          </p:cNvSpPr>
          <p:nvPr>
            <p:ph idx="1"/>
          </p:nvPr>
        </p:nvSpPr>
        <p:spPr>
          <a:xfrm>
            <a:off x="521208" y="1816608"/>
            <a:ext cx="11155680" cy="4529328"/>
          </a:xfrm>
        </p:spPr>
        <p:txBody>
          <a:bodyPr vert="horz" lIns="91440" tIns="45720" rIns="91440" bIns="45720" rtlCol="0" anchor="t">
            <a:normAutofit/>
          </a:bodyPr>
          <a:lstStyle/>
          <a:p>
            <a:r>
              <a:rPr lang="en-GB" dirty="0">
                <a:latin typeface="Calibri"/>
                <a:ea typeface="+mn-lt"/>
                <a:cs typeface="+mn-lt"/>
              </a:rPr>
              <a:t>Not all allegations of breaches of planning control amount to actual breaches of planning control; often small scale development can be considered under the permitted development rights of the land.</a:t>
            </a:r>
            <a:endParaRPr lang="en-GB">
              <a:latin typeface="Calibri"/>
              <a:ea typeface="Calibri"/>
              <a:cs typeface="Calibri"/>
            </a:endParaRPr>
          </a:p>
          <a:p>
            <a:r>
              <a:rPr lang="en-GB" dirty="0">
                <a:latin typeface="Calibri"/>
                <a:ea typeface="+mn-lt"/>
                <a:cs typeface="+mn-lt"/>
              </a:rPr>
              <a:t>Planning enforcement is </a:t>
            </a:r>
            <a:r>
              <a:rPr lang="en-GB" u="sng" dirty="0">
                <a:latin typeface="Calibri"/>
                <a:ea typeface="+mn-lt"/>
                <a:cs typeface="+mn-lt"/>
              </a:rPr>
              <a:t>not punitive</a:t>
            </a:r>
            <a:r>
              <a:rPr lang="en-GB" dirty="0">
                <a:latin typeface="Calibri"/>
                <a:ea typeface="+mn-lt"/>
                <a:cs typeface="+mn-lt"/>
              </a:rPr>
              <a:t> and formal action should not be taken on a technicality!</a:t>
            </a:r>
            <a:endParaRPr lang="en-GB">
              <a:latin typeface="Calibri"/>
              <a:ea typeface="Calibri"/>
              <a:cs typeface="Calibri"/>
            </a:endParaRPr>
          </a:p>
          <a:p>
            <a:r>
              <a:rPr lang="en-GB" dirty="0">
                <a:latin typeface="Calibri"/>
                <a:ea typeface="+mn-lt"/>
                <a:cs typeface="+mn-lt"/>
              </a:rPr>
              <a:t>Formal enforcement action is discretionary and should be proportionate (NPPF para 59)</a:t>
            </a:r>
            <a:endParaRPr lang="en-GB">
              <a:latin typeface="Calibri"/>
              <a:ea typeface="Calibri"/>
              <a:cs typeface="Calibri"/>
            </a:endParaRPr>
          </a:p>
          <a:p>
            <a:r>
              <a:rPr lang="en-GB" dirty="0">
                <a:latin typeface="Calibri"/>
                <a:ea typeface="+mn-lt"/>
                <a:cs typeface="+mn-lt"/>
              </a:rPr>
              <a:t>Expediency is key!</a:t>
            </a:r>
            <a:endParaRPr lang="en-GB">
              <a:latin typeface="Calibri"/>
              <a:ea typeface="Calibri"/>
              <a:cs typeface="Calibri"/>
            </a:endParaRPr>
          </a:p>
          <a:p>
            <a:r>
              <a:rPr lang="en-GB" dirty="0">
                <a:latin typeface="Calibri"/>
                <a:ea typeface="+mn-lt"/>
                <a:cs typeface="+mn-lt"/>
              </a:rPr>
              <a:t>A breach of planning control is not an offence. However, unauthorised works to a LB or a contravention of the Advert Regs is! As well as unauthorised works relating to TPO or potentially a tree within a </a:t>
            </a:r>
            <a:r>
              <a:rPr lang="en-GB">
                <a:latin typeface="Calibri"/>
                <a:ea typeface="+mn-lt"/>
                <a:cs typeface="+mn-lt"/>
              </a:rPr>
              <a:t>Conservation Area.</a:t>
            </a:r>
            <a:endParaRPr lang="en-GB">
              <a:latin typeface="Calibri"/>
              <a:ea typeface="Calibri"/>
              <a:cs typeface="Calibri"/>
            </a:endParaRPr>
          </a:p>
          <a:p>
            <a:r>
              <a:rPr lang="en-GB" dirty="0">
                <a:latin typeface="Calibri"/>
                <a:ea typeface="+mn-lt"/>
                <a:cs typeface="+mn-lt"/>
              </a:rPr>
              <a:t>Retrospective applications hold the same weight and should be considered like any other application – no black mark against the applicant!</a:t>
            </a:r>
            <a:endParaRPr lang="en-GB">
              <a:latin typeface="Calibri"/>
              <a:ea typeface="Calibri"/>
              <a:cs typeface="Calibri"/>
            </a:endParaRPr>
          </a:p>
          <a:p>
            <a:r>
              <a:rPr lang="en-GB" dirty="0">
                <a:latin typeface="Calibri"/>
                <a:ea typeface="+mn-lt"/>
                <a:cs typeface="+mn-lt"/>
              </a:rPr>
              <a:t>Unless a) there is no breach, b) the breach is inexpedient to pursue (in consideration of its low level of harm), or c) compliance is secured quickly, there is no ‘fast-tracking’ and enforcement can be a long process. </a:t>
            </a:r>
            <a:endParaRPr lang="en-GB" dirty="0">
              <a:latin typeface="Calibri"/>
            </a:endParaRPr>
          </a:p>
          <a:p>
            <a:endParaRPr lang="en-GB" dirty="0"/>
          </a:p>
        </p:txBody>
      </p:sp>
    </p:spTree>
    <p:extLst>
      <p:ext uri="{BB962C8B-B14F-4D97-AF65-F5344CB8AC3E}">
        <p14:creationId xmlns:p14="http://schemas.microsoft.com/office/powerpoint/2010/main" val="27246356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50614-5FF1-ACFB-B5EB-416B1E130DE3}"/>
              </a:ext>
            </a:extLst>
          </p:cNvPr>
          <p:cNvSpPr>
            <a:spLocks noGrp="1"/>
          </p:cNvSpPr>
          <p:nvPr>
            <p:ph type="title"/>
          </p:nvPr>
        </p:nvSpPr>
        <p:spPr/>
        <p:txBody>
          <a:bodyPr/>
          <a:lstStyle/>
          <a:p>
            <a:r>
              <a:rPr lang="en-US" dirty="0">
                <a:solidFill>
                  <a:srgbClr val="228B22"/>
                </a:solidFill>
                <a:latin typeface="Calibri Light"/>
                <a:ea typeface="Calibri Light"/>
                <a:cs typeface="Calibri Light"/>
              </a:rPr>
              <a:t>In summary</a:t>
            </a:r>
            <a:endParaRPr lang="en-GB" dirty="0">
              <a:solidFill>
                <a:srgbClr val="228B22"/>
              </a:solidFill>
              <a:latin typeface="Calibri Light"/>
              <a:ea typeface="Calibri Light"/>
              <a:cs typeface="Calibri Light"/>
            </a:endParaRPr>
          </a:p>
        </p:txBody>
      </p:sp>
      <p:sp>
        <p:nvSpPr>
          <p:cNvPr id="3" name="Content Placeholder 2">
            <a:extLst>
              <a:ext uri="{FF2B5EF4-FFF2-40B4-BE49-F238E27FC236}">
                <a16:creationId xmlns:a16="http://schemas.microsoft.com/office/drawing/2014/main" id="{7FB722C5-800A-3770-BB05-7194638C13A7}"/>
              </a:ext>
            </a:extLst>
          </p:cNvPr>
          <p:cNvSpPr>
            <a:spLocks noGrp="1"/>
          </p:cNvSpPr>
          <p:nvPr>
            <p:ph idx="1"/>
          </p:nvPr>
        </p:nvSpPr>
        <p:spPr>
          <a:xfrm>
            <a:off x="521208" y="2091690"/>
            <a:ext cx="11155680" cy="4254246"/>
          </a:xfrm>
        </p:spPr>
        <p:txBody>
          <a:bodyPr vert="horz" lIns="91440" tIns="45720" rIns="91440" bIns="45720" rtlCol="0" anchor="t">
            <a:normAutofit/>
          </a:bodyPr>
          <a:lstStyle/>
          <a:p>
            <a:r>
              <a:rPr lang="en-US" sz="2800" dirty="0">
                <a:latin typeface="Calibri"/>
                <a:ea typeface="Calibri"/>
                <a:cs typeface="Calibri"/>
              </a:rPr>
              <a:t>Planning Enforcement can be a simple process…</a:t>
            </a:r>
          </a:p>
          <a:p>
            <a:r>
              <a:rPr lang="en-US" sz="2800" dirty="0">
                <a:latin typeface="Calibri"/>
                <a:ea typeface="Calibri"/>
                <a:cs typeface="Calibri"/>
              </a:rPr>
              <a:t>BUT on occasions, can take an extremely long time (sometimes years) to resolve</a:t>
            </a:r>
          </a:p>
          <a:p>
            <a:r>
              <a:rPr lang="en-US" sz="2800" dirty="0">
                <a:latin typeface="Calibri"/>
                <a:ea typeface="Calibri"/>
                <a:cs typeface="Calibri"/>
              </a:rPr>
              <a:t>Ultimately a legal process and there are no short cuts in the applications of law</a:t>
            </a:r>
          </a:p>
          <a:p>
            <a:r>
              <a:rPr lang="en-US" sz="2800" dirty="0">
                <a:latin typeface="Calibri"/>
                <a:ea typeface="Calibri"/>
                <a:cs typeface="Calibri"/>
              </a:rPr>
              <a:t>Service needs support and co-operation of local </a:t>
            </a:r>
            <a:r>
              <a:rPr lang="en-US" sz="2800" dirty="0" err="1">
                <a:latin typeface="Calibri"/>
                <a:ea typeface="Calibri"/>
                <a:cs typeface="Calibri"/>
              </a:rPr>
              <a:t>councillors</a:t>
            </a:r>
            <a:r>
              <a:rPr lang="en-US" sz="2800" dirty="0">
                <a:latin typeface="Calibri"/>
                <a:ea typeface="Calibri"/>
                <a:cs typeface="Calibri"/>
              </a:rPr>
              <a:t> and the community</a:t>
            </a:r>
            <a:endParaRPr lang="en-GB" sz="2800" dirty="0">
              <a:latin typeface="Calibri"/>
              <a:ea typeface="Calibri"/>
              <a:cs typeface="Calibri"/>
            </a:endParaRPr>
          </a:p>
        </p:txBody>
      </p:sp>
    </p:spTree>
    <p:extLst>
      <p:ext uri="{BB962C8B-B14F-4D97-AF65-F5344CB8AC3E}">
        <p14:creationId xmlns:p14="http://schemas.microsoft.com/office/powerpoint/2010/main" val="28593281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73AF435-44C8-C44B-9352-ACFA393E2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EC28B0F4-CC99-75C3-328E-C3D47796D3EA}"/>
              </a:ext>
            </a:extLst>
          </p:cNvPr>
          <p:cNvSpPr>
            <a:spLocks noGrp="1"/>
          </p:cNvSpPr>
          <p:nvPr>
            <p:ph type="ctrTitle"/>
          </p:nvPr>
        </p:nvSpPr>
        <p:spPr>
          <a:xfrm>
            <a:off x="521208" y="978407"/>
            <a:ext cx="4358503" cy="3137941"/>
          </a:xfrm>
        </p:spPr>
        <p:txBody>
          <a:bodyPr anchor="t">
            <a:normAutofit/>
          </a:bodyPr>
          <a:lstStyle/>
          <a:p>
            <a:r>
              <a:rPr lang="en-US" sz="6000" b="0" dirty="0">
                <a:latin typeface="Calibri Light"/>
                <a:ea typeface="Calibri"/>
                <a:cs typeface="Calibri"/>
              </a:rPr>
              <a:t>F] Discussion and Questions</a:t>
            </a:r>
            <a:endParaRPr lang="en-GB" sz="6000" b="0" dirty="0">
              <a:latin typeface="Calibri Light"/>
              <a:ea typeface="Calibri"/>
              <a:cs typeface="Calibri"/>
            </a:endParaRPr>
          </a:p>
        </p:txBody>
      </p:sp>
      <p:sp>
        <p:nvSpPr>
          <p:cNvPr id="20" name="Freeform: Shape 19">
            <a:extLst>
              <a:ext uri="{FF2B5EF4-FFF2-40B4-BE49-F238E27FC236}">
                <a16:creationId xmlns:a16="http://schemas.microsoft.com/office/drawing/2014/main" id="{288058DF-7580-C88F-23F0-429412309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5" y="508090"/>
            <a:ext cx="4288568" cy="149279"/>
          </a:xfrm>
          <a:custGeom>
            <a:avLst/>
            <a:gdLst>
              <a:gd name="connsiteX0" fmla="*/ 0 w 6117427"/>
              <a:gd name="connsiteY0" fmla="*/ 0 h 149279"/>
              <a:gd name="connsiteX1" fmla="*/ 6117427 w 6117427"/>
              <a:gd name="connsiteY1" fmla="*/ 0 h 149279"/>
              <a:gd name="connsiteX2" fmla="*/ 6117427 w 6117427"/>
              <a:gd name="connsiteY2" fmla="*/ 149279 h 149279"/>
              <a:gd name="connsiteX3" fmla="*/ 0 w 611742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117427" h="149279">
                <a:moveTo>
                  <a:pt x="0" y="0"/>
                </a:moveTo>
                <a:lnTo>
                  <a:pt x="6117427" y="0"/>
                </a:lnTo>
                <a:lnTo>
                  <a:pt x="611742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22" name="Freeform: Shape 21">
            <a:extLst>
              <a:ext uri="{FF2B5EF4-FFF2-40B4-BE49-F238E27FC236}">
                <a16:creationId xmlns:a16="http://schemas.microsoft.com/office/drawing/2014/main" id="{43F82943-4565-9E0E-E9DB-5B7B417E6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208" y="6207749"/>
            <a:ext cx="4307405" cy="45720"/>
          </a:xfrm>
          <a:custGeom>
            <a:avLst/>
            <a:gdLst>
              <a:gd name="connsiteX0" fmla="*/ 0 w 6144298"/>
              <a:gd name="connsiteY0" fmla="*/ 0 h 45720"/>
              <a:gd name="connsiteX1" fmla="*/ 5021183 w 6144298"/>
              <a:gd name="connsiteY1" fmla="*/ 0 h 45720"/>
              <a:gd name="connsiteX2" fmla="*/ 5021183 w 6144298"/>
              <a:gd name="connsiteY2" fmla="*/ 1 h 45720"/>
              <a:gd name="connsiteX3" fmla="*/ 6144298 w 6144298"/>
              <a:gd name="connsiteY3" fmla="*/ 1 h 45720"/>
              <a:gd name="connsiteX4" fmla="*/ 6144298 w 6144298"/>
              <a:gd name="connsiteY4" fmla="*/ 45720 h 45720"/>
              <a:gd name="connsiteX5" fmla="*/ 1123115 w 6144298"/>
              <a:gd name="connsiteY5" fmla="*/ 45720 h 45720"/>
              <a:gd name="connsiteX6" fmla="*/ 1123115 w 6144298"/>
              <a:gd name="connsiteY6" fmla="*/ 45719 h 45720"/>
              <a:gd name="connsiteX7" fmla="*/ 0 w 6144298"/>
              <a:gd name="connsiteY7" fmla="*/ 45719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44298" h="45720">
                <a:moveTo>
                  <a:pt x="0" y="0"/>
                </a:moveTo>
                <a:lnTo>
                  <a:pt x="5021183" y="0"/>
                </a:lnTo>
                <a:lnTo>
                  <a:pt x="5021183" y="1"/>
                </a:lnTo>
                <a:lnTo>
                  <a:pt x="6144298" y="1"/>
                </a:lnTo>
                <a:lnTo>
                  <a:pt x="6144298" y="45720"/>
                </a:lnTo>
                <a:lnTo>
                  <a:pt x="1123115" y="45720"/>
                </a:lnTo>
                <a:lnTo>
                  <a:pt x="112311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5" name="Picture 4" descr="Wood human figure">
            <a:extLst>
              <a:ext uri="{FF2B5EF4-FFF2-40B4-BE49-F238E27FC236}">
                <a16:creationId xmlns:a16="http://schemas.microsoft.com/office/drawing/2014/main" id="{58D706D8-FE4A-E32C-C87F-F613268623A2}"/>
              </a:ext>
            </a:extLst>
          </p:cNvPr>
          <p:cNvPicPr>
            <a:picLocks noChangeAspect="1"/>
          </p:cNvPicPr>
          <p:nvPr/>
        </p:nvPicPr>
        <p:blipFill>
          <a:blip r:embed="rId3"/>
          <a:srcRect r="27142" b="-1"/>
          <a:stretch>
            <a:fillRect/>
          </a:stretch>
        </p:blipFill>
        <p:spPr>
          <a:xfrm>
            <a:off x="5398477" y="508090"/>
            <a:ext cx="6271028" cy="5745379"/>
          </a:xfrm>
          <a:prstGeom prst="rect">
            <a:avLst/>
          </a:prstGeom>
        </p:spPr>
      </p:pic>
    </p:spTree>
    <p:extLst>
      <p:ext uri="{BB962C8B-B14F-4D97-AF65-F5344CB8AC3E}">
        <p14:creationId xmlns:p14="http://schemas.microsoft.com/office/powerpoint/2010/main" val="40702409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097B-6E99-5A1F-446C-77BE11604C5D}"/>
              </a:ext>
            </a:extLst>
          </p:cNvPr>
          <p:cNvSpPr>
            <a:spLocks noGrp="1"/>
          </p:cNvSpPr>
          <p:nvPr>
            <p:ph type="title"/>
          </p:nvPr>
        </p:nvSpPr>
        <p:spPr>
          <a:xfrm>
            <a:off x="765110" y="1089590"/>
            <a:ext cx="9957708" cy="1168173"/>
          </a:xfrm>
        </p:spPr>
        <p:txBody>
          <a:bodyPr>
            <a:normAutofit/>
          </a:bodyPr>
          <a:lstStyle/>
          <a:p>
            <a:r>
              <a:rPr lang="en-GB" b="1" dirty="0">
                <a:solidFill>
                  <a:srgbClr val="228B22"/>
                </a:solidFill>
                <a:latin typeface="Calibri"/>
                <a:ea typeface="Calibri"/>
                <a:cs typeface="Calibri"/>
              </a:rPr>
              <a:t>Stay in touch: we are at local.gov.uk/pas</a:t>
            </a:r>
          </a:p>
        </p:txBody>
      </p:sp>
      <p:cxnSp>
        <p:nvCxnSpPr>
          <p:cNvPr id="15" name="Straight Connector 14">
            <a:extLst>
              <a:ext uri="{FF2B5EF4-FFF2-40B4-BE49-F238E27FC236}">
                <a16:creationId xmlns:a16="http://schemas.microsoft.com/office/drawing/2014/main" id="{7B076D6A-1AC2-778D-683F-FDE54301009D}"/>
              </a:ext>
            </a:extLst>
          </p:cNvPr>
          <p:cNvCxnSpPr>
            <a:cxnSpLocks/>
          </p:cNvCxnSpPr>
          <p:nvPr/>
        </p:nvCxnSpPr>
        <p:spPr>
          <a:xfrm>
            <a:off x="765110" y="6680718"/>
            <a:ext cx="10588690" cy="0"/>
          </a:xfrm>
          <a:prstGeom prst="line">
            <a:avLst/>
          </a:prstGeom>
          <a:ln>
            <a:solidFill>
              <a:srgbClr val="228B22"/>
            </a:solidFill>
          </a:ln>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4C3B1013-771D-A4C6-05C4-DDB8DAA50D8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657" y="2159430"/>
            <a:ext cx="3114675"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lanning Advisory Service (PAS) logo ">
            <a:extLst>
              <a:ext uri="{FF2B5EF4-FFF2-40B4-BE49-F238E27FC236}">
                <a16:creationId xmlns:a16="http://schemas.microsoft.com/office/drawing/2014/main" id="{83E5EB8D-0D94-F2CF-81D5-573D545CD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7193" y="2698982"/>
            <a:ext cx="4039164" cy="2610214"/>
          </a:xfrm>
          <a:prstGeom prst="rect">
            <a:avLst/>
          </a:prstGeom>
        </p:spPr>
      </p:pic>
      <p:sp>
        <p:nvSpPr>
          <p:cNvPr id="9" name="TextBox 8">
            <a:extLst>
              <a:ext uri="{FF2B5EF4-FFF2-40B4-BE49-F238E27FC236}">
                <a16:creationId xmlns:a16="http://schemas.microsoft.com/office/drawing/2014/main" id="{AA40E57B-BDB3-FC71-0C4A-3191E9767DFE}"/>
              </a:ext>
            </a:extLst>
          </p:cNvPr>
          <p:cNvSpPr txBox="1"/>
          <p:nvPr/>
        </p:nvSpPr>
        <p:spPr>
          <a:xfrm>
            <a:off x="1335099" y="6011415"/>
            <a:ext cx="167545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Bierstadt"/>
                <a:ea typeface="+mn-ea"/>
                <a:cs typeface="+mn-cs"/>
                <a:hlinkClick r:id="rId5" action="ppaction://hlinkfile"/>
              </a:rPr>
              <a:t>Planning Advisory Service </a:t>
            </a:r>
            <a:endParaRPr kumimoji="0" lang="en-GB" sz="1100" b="0" i="0" u="none" strike="noStrike" kern="1200" cap="none" spc="0" normalizeH="0" baseline="0" noProof="0" dirty="0">
              <a:ln>
                <a:noFill/>
              </a:ln>
              <a:solidFill>
                <a:srgbClr val="000000"/>
              </a:solidFill>
              <a:effectLst/>
              <a:uLnTx/>
              <a:uFillTx/>
              <a:latin typeface="Bierstadt"/>
              <a:ea typeface="+mn-ea"/>
              <a:cs typeface="+mn-cs"/>
            </a:endParaRPr>
          </a:p>
        </p:txBody>
      </p:sp>
      <p:sp>
        <p:nvSpPr>
          <p:cNvPr id="10" name="TextBox 9">
            <a:extLst>
              <a:ext uri="{FF2B5EF4-FFF2-40B4-BE49-F238E27FC236}">
                <a16:creationId xmlns:a16="http://schemas.microsoft.com/office/drawing/2014/main" id="{DEFB8E25-41DA-13C3-57D7-90CBF86F9549}"/>
              </a:ext>
            </a:extLst>
          </p:cNvPr>
          <p:cNvSpPr txBox="1"/>
          <p:nvPr/>
        </p:nvSpPr>
        <p:spPr>
          <a:xfrm>
            <a:off x="6341571" y="5422475"/>
            <a:ext cx="167545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Bierstadt"/>
                <a:ea typeface="+mn-ea"/>
                <a:cs typeface="+mn-cs"/>
                <a:hlinkClick r:id="rId5" action="ppaction://hlinkfile"/>
              </a:rPr>
              <a:t>Planning Advisory Service </a:t>
            </a:r>
            <a:endParaRPr kumimoji="0" lang="en-GB" sz="1100" b="0" i="0" u="none" strike="noStrike" kern="1200" cap="none" spc="0" normalizeH="0" baseline="0" noProof="0">
              <a:ln>
                <a:noFill/>
              </a:ln>
              <a:solidFill>
                <a:srgbClr val="000000"/>
              </a:solidFill>
              <a:effectLst/>
              <a:uLnTx/>
              <a:uFillTx/>
              <a:latin typeface="Bierstadt"/>
              <a:ea typeface="+mn-ea"/>
              <a:cs typeface="+mn-cs"/>
            </a:endParaRPr>
          </a:p>
        </p:txBody>
      </p:sp>
    </p:spTree>
    <p:extLst>
      <p:ext uri="{BB962C8B-B14F-4D97-AF65-F5344CB8AC3E}">
        <p14:creationId xmlns:p14="http://schemas.microsoft.com/office/powerpoint/2010/main" val="2995954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F6B6-2E65-E951-C8C5-EA24ED6D7967}"/>
              </a:ext>
            </a:extLst>
          </p:cNvPr>
          <p:cNvSpPr>
            <a:spLocks noGrp="1"/>
          </p:cNvSpPr>
          <p:nvPr>
            <p:ph type="title"/>
          </p:nvPr>
        </p:nvSpPr>
        <p:spPr>
          <a:xfrm>
            <a:off x="2114320" y="392667"/>
            <a:ext cx="8009263" cy="1325563"/>
          </a:xfrm>
        </p:spPr>
        <p:txBody>
          <a:bodyPr>
            <a:normAutofit/>
          </a:bodyPr>
          <a:lstStyle/>
          <a:p>
            <a:pPr algn="ctr"/>
            <a:r>
              <a:rPr lang="en-GB" b="1" dirty="0">
                <a:solidFill>
                  <a:srgbClr val="228B22"/>
                </a:solidFill>
                <a:ea typeface="Calibri Light"/>
                <a:cs typeface="Calibri Light"/>
              </a:rPr>
              <a:t>Further information and resources:</a:t>
            </a:r>
            <a:r>
              <a:rPr lang="en-GB" b="1" dirty="0">
                <a:ea typeface="Calibri Light"/>
                <a:cs typeface="Calibri Light"/>
              </a:rPr>
              <a:t> </a:t>
            </a:r>
            <a:endParaRPr lang="en-US"/>
          </a:p>
        </p:txBody>
      </p:sp>
      <p:sp>
        <p:nvSpPr>
          <p:cNvPr id="3" name="Content Placeholder 2">
            <a:extLst>
              <a:ext uri="{FF2B5EF4-FFF2-40B4-BE49-F238E27FC236}">
                <a16:creationId xmlns:a16="http://schemas.microsoft.com/office/drawing/2014/main" id="{A6F40F75-5462-7BD0-3024-BCB4A301073A}"/>
              </a:ext>
            </a:extLst>
          </p:cNvPr>
          <p:cNvSpPr>
            <a:spLocks noGrp="1"/>
          </p:cNvSpPr>
          <p:nvPr>
            <p:ph idx="1"/>
          </p:nvPr>
        </p:nvSpPr>
        <p:spPr/>
        <p:txBody>
          <a:bodyPr vert="horz" lIns="91440" tIns="45720" rIns="91440" bIns="45720" rtlCol="0" anchor="t">
            <a:normAutofit/>
          </a:bodyPr>
          <a:lstStyle/>
          <a:p>
            <a:endParaRPr lang="en-GB" dirty="0">
              <a:ea typeface="+mn-lt"/>
              <a:cs typeface="+mn-lt"/>
            </a:endParaRPr>
          </a:p>
          <a:p>
            <a:r>
              <a:rPr lang="en-GB">
                <a:ea typeface="+mn-lt"/>
                <a:cs typeface="+mn-lt"/>
              </a:rPr>
              <a:t>RTPI Beginners' guide to planning enforcement (2021) </a:t>
            </a:r>
            <a:r>
              <a:rPr lang="en-GB" dirty="0">
                <a:ea typeface="+mn-lt"/>
                <a:cs typeface="+mn-lt"/>
                <a:hlinkClick r:id="rId3"/>
              </a:rPr>
              <a:t>Beginners' guide to planning enforcement</a:t>
            </a:r>
            <a:endParaRPr lang="en-GB">
              <a:ea typeface="Calibri"/>
              <a:cs typeface="Calibri"/>
            </a:endParaRPr>
          </a:p>
          <a:p>
            <a:endParaRPr lang="en-GB" dirty="0">
              <a:ea typeface="Calibri"/>
              <a:cs typeface="Calibri"/>
            </a:endParaRPr>
          </a:p>
          <a:p>
            <a:r>
              <a:rPr lang="en-GB">
                <a:ea typeface="Calibri"/>
                <a:cs typeface="Calibri"/>
              </a:rPr>
              <a:t>MHCLG, Planning Practice Guidance, </a:t>
            </a:r>
            <a:r>
              <a:rPr lang="en-GB" dirty="0">
                <a:ea typeface="+mn-lt"/>
                <a:cs typeface="+mn-lt"/>
                <a:hlinkClick r:id="rId4"/>
              </a:rPr>
              <a:t>Enforcement and post-permission matters</a:t>
            </a:r>
            <a:endParaRPr lang="en-GB">
              <a:ea typeface="+mn-lt"/>
              <a:cs typeface="+mn-lt"/>
            </a:endParaRPr>
          </a:p>
        </p:txBody>
      </p:sp>
    </p:spTree>
    <p:extLst>
      <p:ext uri="{BB962C8B-B14F-4D97-AF65-F5344CB8AC3E}">
        <p14:creationId xmlns:p14="http://schemas.microsoft.com/office/powerpoint/2010/main" val="38494522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BAD01-B787-4671-D346-40B16C6B1608}"/>
              </a:ext>
            </a:extLst>
          </p:cNvPr>
          <p:cNvSpPr>
            <a:spLocks noGrp="1"/>
          </p:cNvSpPr>
          <p:nvPr>
            <p:ph type="title"/>
          </p:nvPr>
        </p:nvSpPr>
        <p:spPr/>
        <p:txBody>
          <a:bodyPr/>
          <a:lstStyle/>
          <a:p>
            <a:r>
              <a:rPr lang="en-GB" dirty="0"/>
              <a:t>Other a</a:t>
            </a:r>
            <a:r>
              <a:rPr lang="en-GB" i="1" dirty="0"/>
              <a:t>dditional slides – further information or resources that can be used if required</a:t>
            </a:r>
          </a:p>
        </p:txBody>
      </p:sp>
      <p:sp>
        <p:nvSpPr>
          <p:cNvPr id="3" name="Text Placeholder 2">
            <a:extLst>
              <a:ext uri="{FF2B5EF4-FFF2-40B4-BE49-F238E27FC236}">
                <a16:creationId xmlns:a16="http://schemas.microsoft.com/office/drawing/2014/main" id="{B4BEF270-B96C-72FE-BB98-B6416E764A37}"/>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407661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A1B7C-85B1-DADE-888E-312E004F479F}"/>
              </a:ext>
            </a:extLst>
          </p:cNvPr>
          <p:cNvSpPr>
            <a:spLocks noGrp="1"/>
          </p:cNvSpPr>
          <p:nvPr>
            <p:ph type="title"/>
          </p:nvPr>
        </p:nvSpPr>
        <p:spPr>
          <a:xfrm>
            <a:off x="764754" y="2109462"/>
            <a:ext cx="10515600" cy="1325563"/>
          </a:xfrm>
        </p:spPr>
        <p:txBody>
          <a:bodyPr/>
          <a:lstStyle/>
          <a:p>
            <a:r>
              <a:rPr lang="en-GB" sz="6000" dirty="0">
                <a:ea typeface="Calibri Light"/>
                <a:cs typeface="Calibri Light"/>
              </a:rPr>
              <a:t>A] Background and Key Principles</a:t>
            </a:r>
            <a:endParaRPr lang="en-US" dirty="0" err="1"/>
          </a:p>
        </p:txBody>
      </p:sp>
    </p:spTree>
    <p:extLst>
      <p:ext uri="{BB962C8B-B14F-4D97-AF65-F5344CB8AC3E}">
        <p14:creationId xmlns:p14="http://schemas.microsoft.com/office/powerpoint/2010/main" val="33044164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7FD1E-BA5E-60F1-882C-EE87B05FA8CA}"/>
              </a:ext>
            </a:extLst>
          </p:cNvPr>
          <p:cNvSpPr>
            <a:spLocks noGrp="1"/>
          </p:cNvSpPr>
          <p:nvPr>
            <p:ph type="title"/>
          </p:nvPr>
        </p:nvSpPr>
        <p:spPr>
          <a:xfrm>
            <a:off x="521208" y="978408"/>
            <a:ext cx="11155680" cy="933519"/>
          </a:xfrm>
        </p:spPr>
        <p:txBody>
          <a:bodyPr/>
          <a:lstStyle/>
          <a:p>
            <a:r>
              <a:rPr lang="en-US" dirty="0"/>
              <a:t>Formal Enforcement Action</a:t>
            </a:r>
            <a:endParaRPr lang="en-GB" dirty="0"/>
          </a:p>
        </p:txBody>
      </p:sp>
      <p:sp>
        <p:nvSpPr>
          <p:cNvPr id="3" name="Content Placeholder 2">
            <a:extLst>
              <a:ext uri="{FF2B5EF4-FFF2-40B4-BE49-F238E27FC236}">
                <a16:creationId xmlns:a16="http://schemas.microsoft.com/office/drawing/2014/main" id="{93E01699-0A31-F8C3-39EA-5BB39C240920}"/>
              </a:ext>
            </a:extLst>
          </p:cNvPr>
          <p:cNvSpPr>
            <a:spLocks noGrp="1"/>
          </p:cNvSpPr>
          <p:nvPr>
            <p:ph idx="1"/>
          </p:nvPr>
        </p:nvSpPr>
        <p:spPr>
          <a:xfrm>
            <a:off x="521208" y="2042556"/>
            <a:ext cx="11155680" cy="4303380"/>
          </a:xfrm>
        </p:spPr>
        <p:txBody>
          <a:bodyPr>
            <a:normAutofit/>
          </a:bodyPr>
          <a:lstStyle/>
          <a:p>
            <a:r>
              <a:rPr lang="en-US" sz="2000" b="1" dirty="0"/>
              <a:t>Planning Contravention Notice (PCN’s)</a:t>
            </a:r>
          </a:p>
          <a:p>
            <a:pPr lvl="1"/>
            <a:r>
              <a:rPr lang="en-US" sz="2000" dirty="0"/>
              <a:t>Suspect breach of planning control – information gathering</a:t>
            </a:r>
          </a:p>
          <a:p>
            <a:pPr lvl="1"/>
            <a:r>
              <a:rPr lang="en-US" sz="2000" dirty="0"/>
              <a:t>21 days to respond</a:t>
            </a:r>
          </a:p>
          <a:p>
            <a:pPr lvl="1"/>
            <a:r>
              <a:rPr lang="en-US" sz="2000" dirty="0"/>
              <a:t>Criminal offence to provide false information (fines </a:t>
            </a:r>
            <a:r>
              <a:rPr lang="en-US" sz="2000" dirty="0" err="1"/>
              <a:t>upto</a:t>
            </a:r>
            <a:r>
              <a:rPr lang="en-US" sz="2000" dirty="0"/>
              <a:t> £1,000)</a:t>
            </a:r>
          </a:p>
          <a:p>
            <a:r>
              <a:rPr lang="en-US" sz="2000" b="1" dirty="0"/>
              <a:t>Enforcement Notice</a:t>
            </a:r>
          </a:p>
          <a:p>
            <a:pPr lvl="1"/>
            <a:r>
              <a:rPr lang="en-US" sz="2000" dirty="0"/>
              <a:t>Requires cessation of unauthorized use or removal of unauthorized structures</a:t>
            </a:r>
          </a:p>
          <a:p>
            <a:pPr lvl="1"/>
            <a:r>
              <a:rPr lang="en-US" sz="2000" dirty="0"/>
              <a:t>Right to appeal</a:t>
            </a:r>
          </a:p>
          <a:p>
            <a:r>
              <a:rPr lang="en-US" sz="2000" b="1" dirty="0"/>
              <a:t>Breach of Condition Notice</a:t>
            </a:r>
          </a:p>
          <a:p>
            <a:pPr lvl="1"/>
            <a:r>
              <a:rPr lang="en-US" sz="2000" dirty="0"/>
              <a:t>Issued when the conditions of a planning permission are not met</a:t>
            </a:r>
          </a:p>
          <a:p>
            <a:pPr lvl="1"/>
            <a:r>
              <a:rPr lang="en-US" sz="2000" dirty="0"/>
              <a:t>No right to appeal</a:t>
            </a:r>
          </a:p>
        </p:txBody>
      </p:sp>
    </p:spTree>
    <p:extLst>
      <p:ext uri="{BB962C8B-B14F-4D97-AF65-F5344CB8AC3E}">
        <p14:creationId xmlns:p14="http://schemas.microsoft.com/office/powerpoint/2010/main" val="138323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D1F4-DE0A-8DFE-F7C9-C86D24868272}"/>
              </a:ext>
            </a:extLst>
          </p:cNvPr>
          <p:cNvSpPr>
            <a:spLocks noGrp="1"/>
          </p:cNvSpPr>
          <p:nvPr>
            <p:ph type="title"/>
          </p:nvPr>
        </p:nvSpPr>
        <p:spPr/>
        <p:txBody>
          <a:bodyPr/>
          <a:lstStyle/>
          <a:p>
            <a:r>
              <a:rPr lang="en-US" dirty="0"/>
              <a:t>Formal Enforcement Action…..(</a:t>
            </a:r>
            <a:r>
              <a:rPr lang="en-US" dirty="0" err="1"/>
              <a:t>cont</a:t>
            </a:r>
            <a:r>
              <a:rPr lang="en-US" dirty="0"/>
              <a:t>)</a:t>
            </a:r>
            <a:endParaRPr lang="en-GB" dirty="0"/>
          </a:p>
        </p:txBody>
      </p:sp>
      <p:sp>
        <p:nvSpPr>
          <p:cNvPr id="3" name="Content Placeholder 2">
            <a:extLst>
              <a:ext uri="{FF2B5EF4-FFF2-40B4-BE49-F238E27FC236}">
                <a16:creationId xmlns:a16="http://schemas.microsoft.com/office/drawing/2014/main" id="{F9C6D757-5767-45EC-BA17-E4E16F413240}"/>
              </a:ext>
            </a:extLst>
          </p:cNvPr>
          <p:cNvSpPr>
            <a:spLocks noGrp="1"/>
          </p:cNvSpPr>
          <p:nvPr>
            <p:ph idx="1"/>
          </p:nvPr>
        </p:nvSpPr>
        <p:spPr>
          <a:xfrm>
            <a:off x="521208" y="1805049"/>
            <a:ext cx="11155680" cy="4540887"/>
          </a:xfrm>
        </p:spPr>
        <p:txBody>
          <a:bodyPr>
            <a:normAutofit fontScale="92500" lnSpcReduction="20000"/>
          </a:bodyPr>
          <a:lstStyle/>
          <a:p>
            <a:r>
              <a:rPr lang="en-US" b="1" dirty="0"/>
              <a:t>Stop Notice</a:t>
            </a:r>
          </a:p>
          <a:p>
            <a:pPr lvl="1"/>
            <a:r>
              <a:rPr lang="en-US" sz="1900" dirty="0"/>
              <a:t>to stop operations that are causing significant harm or are </a:t>
            </a:r>
            <a:r>
              <a:rPr lang="en-US" sz="1900" dirty="0" err="1"/>
              <a:t>unneighbourly</a:t>
            </a:r>
            <a:r>
              <a:rPr lang="en-US" sz="1900" dirty="0"/>
              <a:t> (may not prohibit use as a dwelling house)</a:t>
            </a:r>
          </a:p>
          <a:p>
            <a:pPr lvl="1"/>
            <a:r>
              <a:rPr lang="en-US" sz="1900" dirty="0"/>
              <a:t>Significant risk to public safety or to the environment</a:t>
            </a:r>
          </a:p>
          <a:p>
            <a:pPr lvl="1"/>
            <a:r>
              <a:rPr lang="en-US" sz="1900" dirty="0"/>
              <a:t>Served in tandem with enforcement notice</a:t>
            </a:r>
          </a:p>
          <a:p>
            <a:pPr lvl="1"/>
            <a:r>
              <a:rPr lang="en-US" sz="1900" dirty="0"/>
              <a:t>Compliance within specified time frames (usually between 3 and 28 days)</a:t>
            </a:r>
          </a:p>
          <a:p>
            <a:pPr lvl="1"/>
            <a:r>
              <a:rPr lang="en-US" sz="1900" dirty="0"/>
              <a:t>If EN quashed – could be subject to LPA compensation costs</a:t>
            </a:r>
          </a:p>
          <a:p>
            <a:r>
              <a:rPr lang="en-US" sz="1900" b="1" dirty="0"/>
              <a:t>Temporary Stop Notice</a:t>
            </a:r>
          </a:p>
          <a:p>
            <a:pPr lvl="1" fontAlgn="base"/>
            <a:r>
              <a:rPr lang="en-US" sz="1900" dirty="0"/>
              <a:t>To stop operations or land use that contravenes planning regulations.</a:t>
            </a:r>
          </a:p>
          <a:p>
            <a:pPr lvl="1" fontAlgn="base"/>
            <a:r>
              <a:rPr lang="en-US" sz="1900" dirty="0"/>
              <a:t>Failure to comply with a temporary stop notice is a criminal offense.</a:t>
            </a:r>
          </a:p>
          <a:p>
            <a:pPr lvl="1" fontAlgn="base"/>
            <a:r>
              <a:rPr lang="en-US" sz="1900" dirty="0"/>
              <a:t>The notice is typically valid for 56 days. </a:t>
            </a:r>
          </a:p>
          <a:p>
            <a:r>
              <a:rPr lang="en-US" sz="1900" b="1" dirty="0"/>
              <a:t>Planning Enforcement Order</a:t>
            </a:r>
          </a:p>
          <a:p>
            <a:pPr lvl="1"/>
            <a:r>
              <a:rPr lang="en-US" sz="1900" dirty="0"/>
              <a:t>Typically sought when the breach has been deliberately concealed</a:t>
            </a:r>
          </a:p>
          <a:p>
            <a:pPr lvl="1"/>
            <a:r>
              <a:rPr lang="en-US" sz="1900" dirty="0"/>
              <a:t>Served within 6 months of the LPA being made aware</a:t>
            </a:r>
            <a:endParaRPr lang="en-GB" sz="1900" dirty="0"/>
          </a:p>
          <a:p>
            <a:endParaRPr lang="en-GB" dirty="0"/>
          </a:p>
        </p:txBody>
      </p:sp>
    </p:spTree>
    <p:extLst>
      <p:ext uri="{BB962C8B-B14F-4D97-AF65-F5344CB8AC3E}">
        <p14:creationId xmlns:p14="http://schemas.microsoft.com/office/powerpoint/2010/main" val="7725135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F3249-E867-D8F3-1B77-C250E911DF84}"/>
              </a:ext>
            </a:extLst>
          </p:cNvPr>
          <p:cNvSpPr>
            <a:spLocks noGrp="1"/>
          </p:cNvSpPr>
          <p:nvPr>
            <p:ph type="title"/>
          </p:nvPr>
        </p:nvSpPr>
        <p:spPr>
          <a:xfrm>
            <a:off x="521208" y="795648"/>
            <a:ext cx="11155680" cy="736269"/>
          </a:xfrm>
        </p:spPr>
        <p:txBody>
          <a:bodyPr>
            <a:normAutofit fontScale="90000"/>
          </a:bodyPr>
          <a:lstStyle/>
          <a:p>
            <a:r>
              <a:rPr lang="en-US" dirty="0"/>
              <a:t>Formal Enforcement Action…..(</a:t>
            </a:r>
            <a:r>
              <a:rPr lang="en-US" dirty="0" err="1"/>
              <a:t>cont</a:t>
            </a:r>
            <a:r>
              <a:rPr lang="en-US" dirty="0"/>
              <a:t>)</a:t>
            </a:r>
            <a:endParaRPr lang="en-GB" dirty="0"/>
          </a:p>
        </p:txBody>
      </p:sp>
      <p:sp>
        <p:nvSpPr>
          <p:cNvPr id="3" name="Content Placeholder 2">
            <a:extLst>
              <a:ext uri="{FF2B5EF4-FFF2-40B4-BE49-F238E27FC236}">
                <a16:creationId xmlns:a16="http://schemas.microsoft.com/office/drawing/2014/main" id="{B02D65E2-5B0E-9614-0F67-5F5B2079040E}"/>
              </a:ext>
            </a:extLst>
          </p:cNvPr>
          <p:cNvSpPr>
            <a:spLocks noGrp="1"/>
          </p:cNvSpPr>
          <p:nvPr>
            <p:ph idx="1"/>
          </p:nvPr>
        </p:nvSpPr>
        <p:spPr>
          <a:xfrm>
            <a:off x="521208" y="1531917"/>
            <a:ext cx="11155680" cy="4814019"/>
          </a:xfrm>
        </p:spPr>
        <p:txBody>
          <a:bodyPr>
            <a:normAutofit fontScale="32500" lnSpcReduction="20000"/>
          </a:bodyPr>
          <a:lstStyle/>
          <a:p>
            <a:r>
              <a:rPr lang="en-US" sz="6200" b="1" dirty="0"/>
              <a:t>Listed Building Enforcement Notices</a:t>
            </a:r>
          </a:p>
          <a:p>
            <a:pPr lvl="1" fontAlgn="base"/>
            <a:r>
              <a:rPr lang="en-US" sz="6200" dirty="0"/>
              <a:t>To address unauthorized alterations to listed buildings.</a:t>
            </a:r>
          </a:p>
          <a:p>
            <a:pPr lvl="1" fontAlgn="base"/>
            <a:r>
              <a:rPr lang="en-US" sz="6200" dirty="0"/>
              <a:t>The notice specifies the required actions to restore the building or mitigate unauthorized changes.</a:t>
            </a:r>
          </a:p>
          <a:p>
            <a:pPr lvl="1" fontAlgn="base"/>
            <a:r>
              <a:rPr lang="en-US" sz="6200" dirty="0"/>
              <a:t>Unlike general planning breaches unauthorized works never become immune from enforcement action.</a:t>
            </a:r>
          </a:p>
          <a:p>
            <a:pPr lvl="1" fontAlgn="base"/>
            <a:r>
              <a:rPr lang="en-US" sz="6200" dirty="0"/>
              <a:t>Can be appealed</a:t>
            </a:r>
          </a:p>
          <a:p>
            <a:r>
              <a:rPr lang="en-US" sz="6200" b="1" dirty="0"/>
              <a:t>Urgent Works and Repairs</a:t>
            </a:r>
          </a:p>
          <a:p>
            <a:pPr lvl="1"/>
            <a:r>
              <a:rPr lang="en-US" sz="6200" dirty="0"/>
              <a:t>To ensure the preservation of listed buildings at risk of decay or damage.</a:t>
            </a:r>
            <a:r>
              <a:rPr lang="en-US" sz="6200" dirty="0">
                <a:latin typeface="DDG_ProximaNova"/>
              </a:rPr>
              <a:t> </a:t>
            </a:r>
          </a:p>
          <a:p>
            <a:pPr lvl="1"/>
            <a:r>
              <a:rPr lang="en-US" sz="6200" dirty="0">
                <a:latin typeface="DDG_ProximaNova"/>
              </a:rPr>
              <a:t>The minimum to make building weather-tight, safe from collapse, and preventing vandalism.</a:t>
            </a:r>
          </a:p>
          <a:p>
            <a:pPr lvl="1"/>
            <a:r>
              <a:rPr lang="en-US" sz="6200" dirty="0">
                <a:latin typeface="DDG_ProximaNova"/>
              </a:rPr>
              <a:t>Can only be applied to unoccupied buildings or parts of buildings.</a:t>
            </a:r>
          </a:p>
          <a:p>
            <a:pPr lvl="1"/>
            <a:r>
              <a:rPr lang="en-US" sz="6200" dirty="0"/>
              <a:t>After the completion of urgent works, the local authority may recover costs from the building owner. </a:t>
            </a:r>
          </a:p>
          <a:p>
            <a:pPr lvl="1"/>
            <a:r>
              <a:rPr lang="en-US" sz="6200" dirty="0"/>
              <a:t>The owner has 28 days to appeal </a:t>
            </a:r>
          </a:p>
          <a:p>
            <a:pPr lvl="1"/>
            <a:endParaRPr lang="en-GB" dirty="0"/>
          </a:p>
        </p:txBody>
      </p:sp>
    </p:spTree>
    <p:extLst>
      <p:ext uri="{BB962C8B-B14F-4D97-AF65-F5344CB8AC3E}">
        <p14:creationId xmlns:p14="http://schemas.microsoft.com/office/powerpoint/2010/main" val="40112018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C7608-E5A4-8A5C-6097-75F8A46E1D87}"/>
              </a:ext>
            </a:extLst>
          </p:cNvPr>
          <p:cNvSpPr>
            <a:spLocks noGrp="1"/>
          </p:cNvSpPr>
          <p:nvPr>
            <p:ph type="title"/>
          </p:nvPr>
        </p:nvSpPr>
        <p:spPr/>
        <p:txBody>
          <a:bodyPr/>
          <a:lstStyle/>
          <a:p>
            <a:r>
              <a:rPr lang="en-US" dirty="0"/>
              <a:t>Formal Enforcement Action…..(</a:t>
            </a:r>
            <a:r>
              <a:rPr lang="en-US" dirty="0" err="1"/>
              <a:t>cont</a:t>
            </a:r>
            <a:r>
              <a:rPr lang="en-US" dirty="0"/>
              <a:t>)</a:t>
            </a:r>
            <a:endParaRPr lang="en-GB" dirty="0"/>
          </a:p>
        </p:txBody>
      </p:sp>
      <p:sp>
        <p:nvSpPr>
          <p:cNvPr id="3" name="Content Placeholder 2">
            <a:extLst>
              <a:ext uri="{FF2B5EF4-FFF2-40B4-BE49-F238E27FC236}">
                <a16:creationId xmlns:a16="http://schemas.microsoft.com/office/drawing/2014/main" id="{148045F2-5B81-D017-858B-FECEC16225E9}"/>
              </a:ext>
            </a:extLst>
          </p:cNvPr>
          <p:cNvSpPr>
            <a:spLocks noGrp="1"/>
          </p:cNvSpPr>
          <p:nvPr>
            <p:ph idx="1"/>
          </p:nvPr>
        </p:nvSpPr>
        <p:spPr>
          <a:xfrm>
            <a:off x="521208" y="1935678"/>
            <a:ext cx="11155680" cy="4410258"/>
          </a:xfrm>
        </p:spPr>
        <p:txBody>
          <a:bodyPr>
            <a:normAutofit fontScale="85000" lnSpcReduction="20000"/>
          </a:bodyPr>
          <a:lstStyle/>
          <a:p>
            <a:r>
              <a:rPr lang="en-US" sz="2900" b="1" dirty="0"/>
              <a:t>Enforcement Warning Notices</a:t>
            </a:r>
          </a:p>
          <a:p>
            <a:pPr lvl="1" fontAlgn="base"/>
            <a:r>
              <a:rPr lang="en-US" sz="2900" dirty="0"/>
              <a:t>when a violation is not severe enough to warrant immediate enforcement action.</a:t>
            </a:r>
          </a:p>
          <a:p>
            <a:pPr lvl="1" fontAlgn="base"/>
            <a:r>
              <a:rPr lang="en-US" sz="2900" dirty="0"/>
              <a:t>Often aims to </a:t>
            </a:r>
            <a:r>
              <a:rPr lang="en-US" sz="2900" dirty="0" err="1"/>
              <a:t>regularise</a:t>
            </a:r>
            <a:r>
              <a:rPr lang="en-US" sz="2900" dirty="0"/>
              <a:t> minor breaches by inviting the violator to apply for planning permission.</a:t>
            </a:r>
          </a:p>
          <a:p>
            <a:pPr lvl="1" fontAlgn="base"/>
            <a:r>
              <a:rPr lang="en-US" sz="2900" dirty="0"/>
              <a:t>They serve as a preliminary step before issuing formal enforcement notices, allowing for negotiation and compliance.</a:t>
            </a:r>
          </a:p>
          <a:p>
            <a:r>
              <a:rPr lang="en-US" sz="2900" b="1" dirty="0"/>
              <a:t>S215 Notices</a:t>
            </a:r>
          </a:p>
          <a:p>
            <a:pPr lvl="1"/>
            <a:r>
              <a:rPr lang="en-US" sz="2900" dirty="0"/>
              <a:t>to address properties that are in a state of disrepair or neglect.</a:t>
            </a:r>
          </a:p>
          <a:p>
            <a:pPr lvl="1"/>
            <a:r>
              <a:rPr lang="en-US" sz="2900" dirty="0"/>
              <a:t>Failure to comply can result in significant consequences, including fines and potential legal action.</a:t>
            </a:r>
          </a:p>
          <a:p>
            <a:pPr fontAlgn="base"/>
            <a:endParaRPr lang="en-US" sz="2400" dirty="0"/>
          </a:p>
          <a:p>
            <a:pPr lvl="1" fontAlgn="base"/>
            <a:endParaRPr lang="en-US" sz="5600" dirty="0"/>
          </a:p>
          <a:p>
            <a:pPr fontAlgn="base"/>
            <a:endParaRPr lang="en-US" sz="5800" dirty="0"/>
          </a:p>
          <a:p>
            <a:endParaRPr lang="en-GB" dirty="0"/>
          </a:p>
        </p:txBody>
      </p:sp>
    </p:spTree>
    <p:extLst>
      <p:ext uri="{BB962C8B-B14F-4D97-AF65-F5344CB8AC3E}">
        <p14:creationId xmlns:p14="http://schemas.microsoft.com/office/powerpoint/2010/main" val="27611061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9F733-7BA5-69F7-5E8F-0727F5A96A3D}"/>
              </a:ext>
            </a:extLst>
          </p:cNvPr>
          <p:cNvSpPr>
            <a:spLocks noGrp="1"/>
          </p:cNvSpPr>
          <p:nvPr>
            <p:ph type="title"/>
          </p:nvPr>
        </p:nvSpPr>
        <p:spPr/>
        <p:txBody>
          <a:bodyPr>
            <a:normAutofit/>
          </a:bodyPr>
          <a:lstStyle/>
          <a:p>
            <a:r>
              <a:rPr lang="en-US" dirty="0"/>
              <a:t>Enforcement Action Against Unlawful Developments by Gypsies </a:t>
            </a:r>
            <a:endParaRPr lang="en-GB" dirty="0"/>
          </a:p>
        </p:txBody>
      </p:sp>
      <p:sp>
        <p:nvSpPr>
          <p:cNvPr id="3" name="Content Placeholder 2">
            <a:extLst>
              <a:ext uri="{FF2B5EF4-FFF2-40B4-BE49-F238E27FC236}">
                <a16:creationId xmlns:a16="http://schemas.microsoft.com/office/drawing/2014/main" id="{236BF62A-218E-2F53-63E3-B3A0B0EF8C05}"/>
              </a:ext>
            </a:extLst>
          </p:cNvPr>
          <p:cNvSpPr>
            <a:spLocks noGrp="1"/>
          </p:cNvSpPr>
          <p:nvPr>
            <p:ph idx="1"/>
          </p:nvPr>
        </p:nvSpPr>
        <p:spPr/>
        <p:txBody>
          <a:bodyPr>
            <a:normAutofit lnSpcReduction="10000"/>
          </a:bodyPr>
          <a:lstStyle/>
          <a:p>
            <a:r>
              <a:rPr lang="en-US" sz="2000" dirty="0"/>
              <a:t>Trespassing on private or public land</a:t>
            </a:r>
          </a:p>
          <a:p>
            <a:r>
              <a:rPr lang="en-US" sz="2000" dirty="0"/>
              <a:t>Planning Policy – provision of adequate sites to meet needs</a:t>
            </a:r>
          </a:p>
          <a:p>
            <a:r>
              <a:rPr lang="en-US" sz="2000" dirty="0"/>
              <a:t>Human Rights – Agreed approach from the various public bodies (LPA, County Council, police </a:t>
            </a:r>
            <a:r>
              <a:rPr lang="en-US" sz="2000" dirty="0" err="1"/>
              <a:t>etc</a:t>
            </a:r>
            <a:r>
              <a:rPr lang="en-US" sz="2000" dirty="0"/>
              <a:t>)</a:t>
            </a:r>
          </a:p>
          <a:p>
            <a:r>
              <a:rPr lang="en-US" sz="2000" dirty="0"/>
              <a:t>Available powers;</a:t>
            </a:r>
          </a:p>
          <a:p>
            <a:pPr lvl="1"/>
            <a:r>
              <a:rPr lang="en-US" sz="2000" dirty="0"/>
              <a:t>Enforcement Notice</a:t>
            </a:r>
          </a:p>
          <a:p>
            <a:pPr lvl="1"/>
            <a:r>
              <a:rPr lang="en-US" sz="2000" dirty="0"/>
              <a:t>Stop Notice</a:t>
            </a:r>
          </a:p>
          <a:p>
            <a:pPr lvl="1"/>
            <a:r>
              <a:rPr lang="en-US" sz="2000" dirty="0"/>
              <a:t>Temporary Stop Notice</a:t>
            </a:r>
          </a:p>
          <a:p>
            <a:pPr lvl="1"/>
            <a:r>
              <a:rPr lang="en-US" sz="2000" dirty="0"/>
              <a:t>Pre-emptive injunction</a:t>
            </a:r>
          </a:p>
          <a:p>
            <a:pPr lvl="1"/>
            <a:r>
              <a:rPr lang="en-US" sz="2000" dirty="0"/>
              <a:t>Eviction Injunction</a:t>
            </a:r>
          </a:p>
          <a:p>
            <a:endParaRPr lang="en-GB" dirty="0"/>
          </a:p>
        </p:txBody>
      </p:sp>
    </p:spTree>
    <p:extLst>
      <p:ext uri="{BB962C8B-B14F-4D97-AF65-F5344CB8AC3E}">
        <p14:creationId xmlns:p14="http://schemas.microsoft.com/office/powerpoint/2010/main" val="2612097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547EC-B716-9DB4-B05A-151AB820D9D9}"/>
            </a:ext>
          </a:extLst>
        </p:cNvPr>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52266821-22AB-967D-AC38-8D2A1D520F66}"/>
              </a:ext>
            </a:extLst>
          </p:cNvPr>
          <p:cNvGraphicFramePr/>
          <p:nvPr>
            <p:extLst>
              <p:ext uri="{D42A27DB-BD31-4B8C-83A1-F6EECF244321}">
                <p14:modId xmlns:p14="http://schemas.microsoft.com/office/powerpoint/2010/main" val="2114887263"/>
              </p:ext>
            </p:extLst>
          </p:nvPr>
        </p:nvGraphicFramePr>
        <p:xfrm>
          <a:off x="2388314" y="687874"/>
          <a:ext cx="7298210" cy="6573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C1CFDE3-5662-AC4D-BACA-EA2C5B1F6A5F}"/>
              </a:ext>
            </a:extLst>
          </p:cNvPr>
          <p:cNvSpPr>
            <a:spLocks noGrp="1"/>
          </p:cNvSpPr>
          <p:nvPr>
            <p:ph type="title"/>
          </p:nvPr>
        </p:nvSpPr>
        <p:spPr>
          <a:xfrm>
            <a:off x="101292" y="1609100"/>
            <a:ext cx="4454823" cy="807795"/>
          </a:xfrm>
        </p:spPr>
        <p:txBody>
          <a:bodyPr>
            <a:normAutofit/>
          </a:bodyPr>
          <a:lstStyle/>
          <a:p>
            <a:r>
              <a:rPr lang="en-GB" sz="3600" dirty="0">
                <a:latin typeface="Calibri"/>
                <a:ea typeface="Calibri Light"/>
                <a:cs typeface="Calibri Light"/>
              </a:rPr>
              <a:t>The Planning Process:</a:t>
            </a:r>
            <a:endParaRPr lang="en-US" sz="3600" dirty="0" err="1">
              <a:latin typeface="Calibri"/>
            </a:endParaRPr>
          </a:p>
        </p:txBody>
      </p:sp>
      <p:sp>
        <p:nvSpPr>
          <p:cNvPr id="198" name="TextBox 197">
            <a:extLst>
              <a:ext uri="{FF2B5EF4-FFF2-40B4-BE49-F238E27FC236}">
                <a16:creationId xmlns:a16="http://schemas.microsoft.com/office/drawing/2014/main" id="{9332A6D2-9C4F-BFDA-EBF1-096365E5074A}"/>
              </a:ext>
            </a:extLst>
          </p:cNvPr>
          <p:cNvSpPr txBox="1"/>
          <p:nvPr/>
        </p:nvSpPr>
        <p:spPr>
          <a:xfrm>
            <a:off x="4811808" y="4520577"/>
            <a:ext cx="25667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dirty="0">
                <a:solidFill>
                  <a:srgbClr val="00B050"/>
                </a:solidFill>
                <a:ea typeface="Calibri"/>
                <a:cs typeface="Calibri"/>
              </a:rPr>
              <a:t>DEVELOPMENT</a:t>
            </a:r>
            <a:endParaRPr lang="en-GB" sz="2800" b="1" dirty="0">
              <a:solidFill>
                <a:srgbClr val="00B050"/>
              </a:solidFill>
            </a:endParaRPr>
          </a:p>
        </p:txBody>
      </p:sp>
      <p:sp>
        <p:nvSpPr>
          <p:cNvPr id="10" name="TextBox 9">
            <a:extLst>
              <a:ext uri="{FF2B5EF4-FFF2-40B4-BE49-F238E27FC236}">
                <a16:creationId xmlns:a16="http://schemas.microsoft.com/office/drawing/2014/main" id="{642F8EBA-E419-5CBC-CC2F-00AF253EDBBC}"/>
              </a:ext>
            </a:extLst>
          </p:cNvPr>
          <p:cNvSpPr txBox="1"/>
          <p:nvPr/>
        </p:nvSpPr>
        <p:spPr>
          <a:xfrm>
            <a:off x="8712679" y="2875471"/>
            <a:ext cx="286109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dirty="0">
                <a:solidFill>
                  <a:srgbClr val="FF0000"/>
                </a:solidFill>
                <a:ea typeface="Calibri"/>
                <a:cs typeface="Calibri"/>
              </a:rPr>
              <a:t>All should be EQUAL</a:t>
            </a:r>
          </a:p>
        </p:txBody>
      </p:sp>
    </p:spTree>
    <p:extLst>
      <p:ext uri="{BB962C8B-B14F-4D97-AF65-F5344CB8AC3E}">
        <p14:creationId xmlns:p14="http://schemas.microsoft.com/office/powerpoint/2010/main" val="2032846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8B13D868-D4CC-68A4-6CE7-94A75D2B4AC8}"/>
              </a:ext>
            </a:extLst>
          </p:cNvPr>
          <p:cNvSpPr>
            <a:spLocks noGrp="1"/>
          </p:cNvSpPr>
          <p:nvPr>
            <p:ph type="title"/>
          </p:nvPr>
        </p:nvSpPr>
        <p:spPr>
          <a:xfrm>
            <a:off x="521208" y="978408"/>
            <a:ext cx="4754880" cy="1463040"/>
          </a:xfrm>
        </p:spPr>
        <p:txBody>
          <a:bodyPr>
            <a:normAutofit/>
          </a:bodyPr>
          <a:lstStyle/>
          <a:p>
            <a:pPr>
              <a:lnSpc>
                <a:spcPct val="90000"/>
              </a:lnSpc>
            </a:pPr>
            <a:r>
              <a:rPr lang="en-US" dirty="0">
                <a:solidFill>
                  <a:srgbClr val="228B22"/>
                </a:solidFill>
                <a:latin typeface="Calibri Light"/>
                <a:ea typeface="Calibri Light"/>
                <a:cs typeface="Calibri Light"/>
              </a:rPr>
              <a:t>Effective Planning Enforcement can…</a:t>
            </a:r>
            <a:endParaRPr lang="en-GB" dirty="0">
              <a:solidFill>
                <a:srgbClr val="228B22"/>
              </a:solidFill>
              <a:latin typeface="Calibri Light"/>
              <a:ea typeface="Calibri Light"/>
              <a:cs typeface="Calibri Light"/>
            </a:endParaRPr>
          </a:p>
        </p:txBody>
      </p:sp>
      <p:sp>
        <p:nvSpPr>
          <p:cNvPr id="2057" name="Rectangle 2056">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graphicFrame>
        <p:nvGraphicFramePr>
          <p:cNvPr id="2061" name="Content Placeholder 2">
            <a:extLst>
              <a:ext uri="{FF2B5EF4-FFF2-40B4-BE49-F238E27FC236}">
                <a16:creationId xmlns:a16="http://schemas.microsoft.com/office/drawing/2014/main" id="{E3907192-C875-5F85-9CE0-7E2275A2DAEE}"/>
              </a:ext>
            </a:extLst>
          </p:cNvPr>
          <p:cNvGraphicFramePr>
            <a:graphicFrameLocks noGrp="1"/>
          </p:cNvGraphicFramePr>
          <p:nvPr>
            <p:ph idx="1"/>
            <p:extLst>
              <p:ext uri="{D42A27DB-BD31-4B8C-83A1-F6EECF244321}">
                <p14:modId xmlns:p14="http://schemas.microsoft.com/office/powerpoint/2010/main" val="2043397850"/>
              </p:ext>
            </p:extLst>
          </p:nvPr>
        </p:nvGraphicFramePr>
        <p:xfrm>
          <a:off x="397383" y="2435733"/>
          <a:ext cx="5215509" cy="3919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Planning Enforcement - challenging times ahead | Buckles | Blog">
            <a:extLst>
              <a:ext uri="{FF2B5EF4-FFF2-40B4-BE49-F238E27FC236}">
                <a16:creationId xmlns:a16="http://schemas.microsoft.com/office/drawing/2014/main" id="{040F0246-0EFA-7BCD-F4E8-C37BFAC4C3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6250" r="40294" b="-1"/>
          <a:stretch>
            <a:fillRect/>
          </a:stretch>
        </p:blipFill>
        <p:spPr bwMode="auto">
          <a:xfrm>
            <a:off x="5958018" y="508090"/>
            <a:ext cx="5709726" cy="5846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678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265CE-8C35-4C84-829F-01EFB69627E3}"/>
              </a:ext>
            </a:extLst>
          </p:cNvPr>
          <p:cNvSpPr>
            <a:spLocks noGrp="1"/>
          </p:cNvSpPr>
          <p:nvPr>
            <p:ph type="title"/>
          </p:nvPr>
        </p:nvSpPr>
        <p:spPr>
          <a:xfrm>
            <a:off x="521208" y="978408"/>
            <a:ext cx="5020056" cy="1664208"/>
          </a:xfrm>
        </p:spPr>
        <p:txBody>
          <a:bodyPr>
            <a:normAutofit/>
          </a:bodyPr>
          <a:lstStyle/>
          <a:p>
            <a:r>
              <a:rPr lang="en-US" sz="4100" dirty="0"/>
              <a:t> </a:t>
            </a:r>
            <a:r>
              <a:rPr lang="en-US" dirty="0">
                <a:solidFill>
                  <a:srgbClr val="228B22"/>
                </a:solidFill>
                <a:latin typeface="Calibri Light"/>
                <a:ea typeface="Calibri Light"/>
                <a:cs typeface="Calibri Light"/>
              </a:rPr>
              <a:t>It can also be considered to be ...</a:t>
            </a:r>
            <a:endParaRPr lang="en-GB">
              <a:solidFill>
                <a:srgbClr val="228B22"/>
              </a:solidFill>
              <a:latin typeface="Calibri Light"/>
              <a:ea typeface="Calibri Light"/>
              <a:cs typeface="Calibri Light"/>
            </a:endParaRPr>
          </a:p>
        </p:txBody>
      </p:sp>
      <p:pic>
        <p:nvPicPr>
          <p:cNvPr id="1026" name="Picture 2" descr="Planning Enforcement UK | McLoughlin Planning | McLoughlin Planning">
            <a:extLst>
              <a:ext uri="{FF2B5EF4-FFF2-40B4-BE49-F238E27FC236}">
                <a16:creationId xmlns:a16="http://schemas.microsoft.com/office/drawing/2014/main" id="{9F7CA757-6807-91AF-CA37-7065CC5FB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83" r="-1" b="-1"/>
          <a:stretch>
            <a:fillRect/>
          </a:stretch>
        </p:blipFill>
        <p:spPr bwMode="auto">
          <a:xfrm>
            <a:off x="517867" y="2834640"/>
            <a:ext cx="5020056" cy="35112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66" name="Content Placeholder 2">
            <a:extLst>
              <a:ext uri="{FF2B5EF4-FFF2-40B4-BE49-F238E27FC236}">
                <a16:creationId xmlns:a16="http://schemas.microsoft.com/office/drawing/2014/main" id="{944722FA-7985-0A0C-EC44-8AC214117139}"/>
              </a:ext>
            </a:extLst>
          </p:cNvPr>
          <p:cNvGraphicFramePr>
            <a:graphicFrameLocks noGrp="1"/>
          </p:cNvGraphicFramePr>
          <p:nvPr>
            <p:ph idx="1"/>
            <p:extLst>
              <p:ext uri="{D42A27DB-BD31-4B8C-83A1-F6EECF244321}">
                <p14:modId xmlns:p14="http://schemas.microsoft.com/office/powerpoint/2010/main" val="3547395914"/>
              </p:ext>
            </p:extLst>
          </p:nvPr>
        </p:nvGraphicFramePr>
        <p:xfrm>
          <a:off x="5820156" y="673608"/>
          <a:ext cx="6114288" cy="55770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6212639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bbee43c-7228-408c-ac24-7cd77af8f163">
      <Terms xmlns="http://schemas.microsoft.com/office/infopath/2007/PartnerControls"/>
    </lcf76f155ced4ddcb4097134ff3c332f>
    <TaxCatchAll xmlns="4c0fc6d1-1ff6-4501-9111-f8704c4ff17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C64BE211ACC064EB6CACB90D05FCAD1" ma:contentTypeVersion="17" ma:contentTypeDescription="Create a new document." ma:contentTypeScope="" ma:versionID="8a50a88402eacc494889bb9ae426f34f">
  <xsd:schema xmlns:xsd="http://www.w3.org/2001/XMLSchema" xmlns:xs="http://www.w3.org/2001/XMLSchema" xmlns:p="http://schemas.microsoft.com/office/2006/metadata/properties" xmlns:ns2="8bbee43c-7228-408c-ac24-7cd77af8f163" xmlns:ns3="4c0fc6d1-1ff6-4501-9111-f8704c4ff172" targetNamespace="http://schemas.microsoft.com/office/2006/metadata/properties" ma:root="true" ma:fieldsID="4078cbf2e5324082929fe6a160ed2a3f" ns2:_="" ns3:_="">
    <xsd:import namespace="8bbee43c-7228-408c-ac24-7cd77af8f163"/>
    <xsd:import namespace="4c0fc6d1-1ff6-4501-9111-f8704c4ff1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bee43c-7228-408c-ac24-7cd77af8f1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323a573-f4b2-49c1-a657-d409971bfa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0fc6d1-1ff6-4501-9111-f8704c4ff17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460c269-c4b6-4590-a052-61368eabc0e5}" ma:internalName="TaxCatchAll" ma:showField="CatchAllData" ma:web="4c0fc6d1-1ff6-4501-9111-f8704c4ff1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5AC846-1DAA-40DF-BE79-AF6B728B2BE5}">
  <ds:schemaRefs>
    <ds:schemaRef ds:uri="http://schemas.microsoft.com/sharepoint/v3/contenttype/forms"/>
  </ds:schemaRefs>
</ds:datastoreItem>
</file>

<file path=customXml/itemProps2.xml><?xml version="1.0" encoding="utf-8"?>
<ds:datastoreItem xmlns:ds="http://schemas.openxmlformats.org/officeDocument/2006/customXml" ds:itemID="{F1A8709A-B89B-4797-9A4E-328FB3828A50}">
  <ds:schemaRefs>
    <ds:schemaRef ds:uri="http://purl.org/dc/elements/1.1/"/>
    <ds:schemaRef ds:uri="4c0fc6d1-1ff6-4501-9111-f8704c4ff172"/>
    <ds:schemaRef ds:uri="http://schemas.microsoft.com/office/2006/documentManagement/types"/>
    <ds:schemaRef ds:uri="http://www.w3.org/XML/1998/namespace"/>
    <ds:schemaRef ds:uri="8bbee43c-7228-408c-ac24-7cd77af8f163"/>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BB8EEBB0-87B0-4347-A476-C05E593006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bee43c-7228-408c-ac24-7cd77af8f163"/>
    <ds:schemaRef ds:uri="4c0fc6d1-1ff6-4501-9111-f8704c4ff1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278</TotalTime>
  <Words>13542</Words>
  <Application>Microsoft Office PowerPoint</Application>
  <PresentationFormat>Widescreen</PresentationFormat>
  <Paragraphs>1025</Paragraphs>
  <Slides>64</Slides>
  <Notes>64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64</vt:i4>
      </vt:variant>
    </vt:vector>
  </HeadingPairs>
  <TitlesOfParts>
    <vt:vector size="74" baseType="lpstr">
      <vt:lpstr>Aptos</vt:lpstr>
      <vt:lpstr>Arial</vt:lpstr>
      <vt:lpstr>Bierstadt</vt:lpstr>
      <vt:lpstr>Calibri</vt:lpstr>
      <vt:lpstr>Calibri Light</vt:lpstr>
      <vt:lpstr>Calibri,Sans-Serif</vt:lpstr>
      <vt:lpstr>DDG_ProximaNova</vt:lpstr>
      <vt:lpstr>Wingdings</vt:lpstr>
      <vt:lpstr>1_Office Theme</vt:lpstr>
      <vt:lpstr>GestaltVTI</vt:lpstr>
      <vt:lpstr>  Planning Committee Training  Planning Enforcement   </vt:lpstr>
      <vt:lpstr>What is PAS?</vt:lpstr>
      <vt:lpstr>All new or a refresher?</vt:lpstr>
      <vt:lpstr>Learning Outcomes</vt:lpstr>
      <vt:lpstr>Structure of the session</vt:lpstr>
      <vt:lpstr>A] Background and Key Principles</vt:lpstr>
      <vt:lpstr>The Planning Process:</vt:lpstr>
      <vt:lpstr>Effective Planning Enforcement can…</vt:lpstr>
      <vt:lpstr> It can also be considered to be ...</vt:lpstr>
      <vt:lpstr>B] Legislative and Policy Framework </vt:lpstr>
      <vt:lpstr>The Legislative Framework-   </vt:lpstr>
      <vt:lpstr>The Enforcement Officer's Everyday 'Bibles'</vt:lpstr>
      <vt:lpstr>The house- holder's 'Bible'</vt:lpstr>
      <vt:lpstr>PowerPoint Presentation</vt:lpstr>
      <vt:lpstr>PowerPoint Presentation</vt:lpstr>
      <vt:lpstr>PowerPoint Presentation</vt:lpstr>
      <vt:lpstr>PowerPoint Presentation</vt:lpstr>
      <vt:lpstr>National Planning Policy Framework 2024 (NPPF). Paragraph 60 of The Framework states:</vt:lpstr>
      <vt:lpstr>What your Enforcement Team can investigate</vt:lpstr>
      <vt:lpstr>What your Enforcement Team can’t investigate / take action over  </vt:lpstr>
      <vt:lpstr>Planning Enforcement isn’t</vt:lpstr>
      <vt:lpstr>Local Enforcement Plan:</vt:lpstr>
      <vt:lpstr>Main components of a Planning Enforcement Plan </vt:lpstr>
      <vt:lpstr>Enforcement Plan for the local area</vt:lpstr>
      <vt:lpstr>C] Planning Enforcement Processes, Actions and Powers </vt:lpstr>
      <vt:lpstr>Enforcement investigation process (simplified)</vt:lpstr>
      <vt:lpstr>PowerPoint Presentation</vt:lpstr>
      <vt:lpstr>Step 1: Initial Assessment / Preliminary Checks </vt:lpstr>
      <vt:lpstr>Step 1: Initial Assessment / Preliminary Checks (cont'd)</vt:lpstr>
      <vt:lpstr>Step 2: Gathering Facts &amp; Evidence</vt:lpstr>
      <vt:lpstr>Step 3: Is it a breach?</vt:lpstr>
      <vt:lpstr>Step 4: The Expediency Test</vt:lpstr>
      <vt:lpstr>Step 4: The Expediency Test (cont'd)</vt:lpstr>
      <vt:lpstr>Step 5: Remedy - Retrospective Applications</vt:lpstr>
      <vt:lpstr>Step 5: Remedy - Formal Enforcement Action</vt:lpstr>
      <vt:lpstr>PowerPoint Presentation</vt:lpstr>
      <vt:lpstr>Tools to Enforce Post Notice</vt:lpstr>
      <vt:lpstr>D] Case study examples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Local Cases </vt:lpstr>
      <vt:lpstr>The Most Common Issues</vt:lpstr>
      <vt:lpstr>E] The Role of the Councillor </vt:lpstr>
      <vt:lpstr>Councilors Role</vt:lpstr>
      <vt:lpstr>PAS' Top Tips &amp; Myth Busters</vt:lpstr>
      <vt:lpstr>PAS' Top Tips &amp; Myth Busters (Cont'd)</vt:lpstr>
      <vt:lpstr>In summary</vt:lpstr>
      <vt:lpstr>F] Discussion and Questions</vt:lpstr>
      <vt:lpstr>Stay in touch: we are at local.gov.uk/pas</vt:lpstr>
      <vt:lpstr>Further information and resources: </vt:lpstr>
      <vt:lpstr>Other additional slides – further information or resources that can be used if required</vt:lpstr>
      <vt:lpstr>Formal Enforcement Action</vt:lpstr>
      <vt:lpstr>Formal Enforcement Action…..(cont)</vt:lpstr>
      <vt:lpstr>Formal Enforcement Action…..(cont)</vt:lpstr>
      <vt:lpstr>Formal Enforcement Action…..(cont)</vt:lpstr>
      <vt:lpstr>Enforcement Action Against Unlawful Developments by Gypsies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James Freeman</dc:creator>
  <cp:lastModifiedBy>Kat Salter</cp:lastModifiedBy>
  <cp:revision>2279</cp:revision>
  <dcterms:created xsi:type="dcterms:W3CDTF">2025-12-16T17:03:18Z</dcterms:created>
  <dcterms:modified xsi:type="dcterms:W3CDTF">2026-04-14T15:15:40Z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0x0101007C64BE211ACC064EB6CACB90D05FCAD1</vt:lpwstr>
  </property>
  <property fmtid="{D5CDD505-2E9C-101B-9397-08002B2CF9AE}" pid="3" name="MediaServiceImageTags">
    <vt:lpwstr/>
  </property>
</Properties>
</file>