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8" r:id="rId5"/>
    <p:sldId id="320" r:id="rId6"/>
    <p:sldId id="321" r:id="rId7"/>
    <p:sldId id="310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E51"/>
    <a:srgbClr val="F29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6B482-4390-4F95-BAEE-BDFE6C6F6342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DD5A5-F94A-4AB5-8E83-49836DFAAF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52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A430-8860-4D14-9C26-733ECB7CB8B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133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A430-8860-4D14-9C26-733ECB7CB8B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8899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A430-8860-4D14-9C26-733ECB7CB8B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82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A430-8860-4D14-9C26-733ECB7CB8B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1882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A430-8860-4D14-9C26-733ECB7CB8B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7950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A430-8860-4D14-9C26-733ECB7CB8B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2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A430-8860-4D14-9C26-733ECB7CB8B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1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A430-8860-4D14-9C26-733ECB7CB8B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442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A430-8860-4D14-9C26-733ECB7CB8B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193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A430-8860-4D14-9C26-733ECB7CB8B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2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A430-8860-4D14-9C26-733ECB7CB8B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126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A430-8860-4D14-9C26-733ECB7CB8B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051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A430-8860-4D14-9C26-733ECB7CB8B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168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BA430-8860-4D14-9C26-733ECB7CB8B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63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1371C-0235-38C1-E120-D41F23DE8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80BC21-FA12-9146-8EE7-DF767E820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A25E2-4E6F-255B-4A40-804FBB07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2008-E1EA-46D7-B65A-27CE3F2C95B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6184C-2F53-7D79-EE39-7DB2662C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3A5DCE-B9D5-76F6-FCB7-2C0FF9B53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1989-89E7-4102-91B4-B2C63D4FE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86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8593E-314F-C719-82EF-65D9E327E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389971-A291-ADBF-697B-0D81F5ED56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F459B-1E93-5FC1-EC64-CB8BBE5F1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2008-E1EA-46D7-B65A-27CE3F2C95B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78AAAB-6353-1B05-8FF7-46233B58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2DE56-A418-2B56-77EA-226E30BD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1989-89E7-4102-91B4-B2C63D4FE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70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55116D-C577-E6B6-B0CA-0962EE2FC9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1C697-382C-14E7-4416-2BB22EFD3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C0B9B-5A31-14EF-1FA1-D111F695C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2008-E1EA-46D7-B65A-27CE3F2C95B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96063-117E-C2D1-C7C2-265B259E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E155CD-2C19-4ECA-B23B-81FBBF37D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1989-89E7-4102-91B4-B2C63D4FE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243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8AE16-B308-B672-D0CA-B55C0B6D0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92D097-4E99-1BB9-A257-8A99CF0B1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0EBE0-FB4D-BF0D-5331-2256C36A7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2008-E1EA-46D7-B65A-27CE3F2C95B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F167A-F1C5-27D8-6957-9F20DCB5B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41A69-BD30-1361-ACF6-F69D6A610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1989-89E7-4102-91B4-B2C63D4FE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28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1CCDE-37DA-5BB5-76F2-3DAFF4351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EFA64-B743-79CC-A9FF-565845EBE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00E76C-2BE9-E138-A47A-639CFF82F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2008-E1EA-46D7-B65A-27CE3F2C95B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0ADA4C-3B43-9FB7-6286-603606A5A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72EF1-D7FD-9E56-07F1-C15A1D8B1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1989-89E7-4102-91B4-B2C63D4FE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07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19CE5-4447-27E3-9375-F4BDA912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C68F2-9502-4708-48CD-BB3341E8C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85E90-2F52-749D-9FEC-4E6A92EEF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FBD50-B079-8187-2180-D4D919AF7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2008-E1EA-46D7-B65A-27CE3F2C95B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F488F-51F9-FE55-BB64-AC78318A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04C2C-260F-9C97-CE1A-4BF42FA1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1989-89E7-4102-91B4-B2C63D4FE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8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5A03-3B36-8B61-85C5-2129FB1AB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9DC664-98C9-39CC-ED2E-D890FD1384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FDB381-D355-6F13-BB97-EF66A6798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4BCEAA-963A-0A07-C20B-6C98E34FAF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A58F61-09F3-23BD-4F90-BFCDAA6824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38352D-EC3B-14A7-7FCA-4796A5F2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2008-E1EA-46D7-B65A-27CE3F2C95B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2FDD79-C4AC-E4F1-E60E-98F6C21AE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BD22C6-EC62-57C1-4838-CBC98B21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1989-89E7-4102-91B4-B2C63D4FE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68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FE791-9A76-9B91-192F-28C17AE4C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C5ADEC-ACEA-F2CC-5934-48F058C3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2008-E1EA-46D7-B65A-27CE3F2C95B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A9542-E98B-C8BC-4B33-589A51364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54155-D797-F6D1-4B1D-13AF421D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1989-89E7-4102-91B4-B2C63D4FE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6990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1EDF1-52B6-D512-D1EB-267355CE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2008-E1EA-46D7-B65A-27CE3F2C95B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3E3DD3-5978-4BC3-B06D-62299E03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1FEEF1-44B1-549B-C3EF-9678A2232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1989-89E7-4102-91B4-B2C63D4FE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941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3108E-D139-7E09-5F43-187FD425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C7D85-10D3-D413-9822-655A0D235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2B047-C7DB-803E-DC79-702C05226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DD64DA-1F6B-56D0-0BD1-9EFE121DF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2008-E1EA-46D7-B65A-27CE3F2C95B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D8B246-9E39-D10F-885F-4BFDCA5AF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2C613-45A6-8ACA-8C01-703A34EC9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1989-89E7-4102-91B4-B2C63D4FE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65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7BED7-D4EB-27E4-E717-85B1BF22D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496A4E-8C28-E049-8BD2-3C6FE9E6D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CCAE6-31D9-F604-6C46-83A64B32E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03FDD-3A54-5800-9DD8-A31EBD24C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12008-E1EA-46D7-B65A-27CE3F2C95B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191FC-16AB-DD8F-AD9E-FD865BA3D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F1173-43F5-E34E-3C70-2F9A1AB2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21989-89E7-4102-91B4-B2C63D4FE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09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2A07E7-ADAB-E8C0-EF43-9CE85090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A5340-C637-9F44-AE6F-5A98BC649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62CB4-ECE5-BB0D-B8CA-6ED04926CD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12008-E1EA-46D7-B65A-27CE3F2C95B3}" type="datetimeFigureOut">
              <a:rPr lang="en-GB" smtClean="0"/>
              <a:t>25/03/2024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14D56-B56C-6E08-EA0A-B02B4C4B4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314131-53C4-700D-0D34-0EE9B45583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21989-89E7-4102-91B4-B2C63D4FE5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86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99F4F4D-271F-4BA4-BF04-DCEC4AF6F1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t="24449" b="22592"/>
          <a:stretch/>
        </p:blipFill>
        <p:spPr>
          <a:xfrm>
            <a:off x="1466468" y="1672920"/>
            <a:ext cx="8879799" cy="3512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3894"/>
          <a:stretch/>
        </p:blipFill>
        <p:spPr>
          <a:xfrm>
            <a:off x="0" y="5008593"/>
            <a:ext cx="12192000" cy="1857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10694" y="5539161"/>
            <a:ext cx="7929563" cy="9694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2800" b="1" dirty="0">
                <a:solidFill>
                  <a:schemeClr val="bg1"/>
                </a:solidFill>
              </a:rPr>
              <a:t>Fergus Pate</a:t>
            </a:r>
          </a:p>
          <a:p>
            <a:pPr algn="r">
              <a:spcAft>
                <a:spcPts val="600"/>
              </a:spcAft>
            </a:pPr>
            <a:r>
              <a:rPr lang="en-GB" sz="2400" b="1" dirty="0">
                <a:solidFill>
                  <a:schemeClr val="bg1"/>
                </a:solidFill>
              </a:rPr>
              <a:t>26 March 2024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81" y="6222688"/>
            <a:ext cx="1378366" cy="43048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331360E-A850-1FF2-7ECC-EDB733C83681}"/>
              </a:ext>
            </a:extLst>
          </p:cNvPr>
          <p:cNvSpPr/>
          <p:nvPr/>
        </p:nvSpPr>
        <p:spPr>
          <a:xfrm rot="21195149">
            <a:off x="3643357" y="35889"/>
            <a:ext cx="5287709" cy="15409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931"/>
          <a:stretch/>
        </p:blipFill>
        <p:spPr>
          <a:xfrm>
            <a:off x="-1" y="-194034"/>
            <a:ext cx="12199161" cy="2496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513" y="1189216"/>
            <a:ext cx="2337273" cy="12723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1F1C8E0-D018-49C2-858F-A7CFFFFE3BE0}"/>
              </a:ext>
            </a:extLst>
          </p:cNvPr>
          <p:cNvSpPr txBox="1"/>
          <p:nvPr/>
        </p:nvSpPr>
        <p:spPr>
          <a:xfrm>
            <a:off x="617081" y="446236"/>
            <a:ext cx="707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Teignbridge District Design Code</a:t>
            </a:r>
          </a:p>
        </p:txBody>
      </p:sp>
    </p:spTree>
    <p:extLst>
      <p:ext uri="{BB962C8B-B14F-4D97-AF65-F5344CB8AC3E}">
        <p14:creationId xmlns:p14="http://schemas.microsoft.com/office/powerpoint/2010/main" val="2659865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04FAB9-7763-4841-3920-CA8D61A760F9}"/>
              </a:ext>
            </a:extLst>
          </p:cNvPr>
          <p:cNvSpPr/>
          <p:nvPr/>
        </p:nvSpPr>
        <p:spPr>
          <a:xfrm>
            <a:off x="-368023" y="-335513"/>
            <a:ext cx="12928045" cy="8369029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A3EC6-3691-81B8-4C6C-00BA8FEE47C5}"/>
              </a:ext>
            </a:extLst>
          </p:cNvPr>
          <p:cNvSpPr/>
          <p:nvPr/>
        </p:nvSpPr>
        <p:spPr>
          <a:xfrm>
            <a:off x="-1" y="-447472"/>
            <a:ext cx="2402733" cy="3456471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931"/>
          <a:stretch/>
        </p:blipFill>
        <p:spPr>
          <a:xfrm>
            <a:off x="-1" y="519"/>
            <a:ext cx="12192001" cy="24950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683" y="577298"/>
            <a:ext cx="794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Development Management Collaboration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DA62E2-46B9-668B-F732-4FCE5E567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204" y="1851189"/>
            <a:ext cx="6893972" cy="489277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145FC64-8C9C-D93E-C326-2ED9CEA08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4" y="2302435"/>
            <a:ext cx="4753882" cy="412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48C1DC3-CFAF-FE36-1225-8F00020A5DB0}"/>
              </a:ext>
            </a:extLst>
          </p:cNvPr>
          <p:cNvSpPr/>
          <p:nvPr/>
        </p:nvSpPr>
        <p:spPr>
          <a:xfrm>
            <a:off x="6235429" y="4124528"/>
            <a:ext cx="2966937" cy="6809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153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04FAB9-7763-4841-3920-CA8D61A760F9}"/>
              </a:ext>
            </a:extLst>
          </p:cNvPr>
          <p:cNvSpPr/>
          <p:nvPr/>
        </p:nvSpPr>
        <p:spPr>
          <a:xfrm>
            <a:off x="-368023" y="-335513"/>
            <a:ext cx="12928045" cy="8369029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A3EC6-3691-81B8-4C6C-00BA8FEE47C5}"/>
              </a:ext>
            </a:extLst>
          </p:cNvPr>
          <p:cNvSpPr/>
          <p:nvPr/>
        </p:nvSpPr>
        <p:spPr>
          <a:xfrm>
            <a:off x="-1" y="-447472"/>
            <a:ext cx="2402733" cy="3456471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931"/>
          <a:stretch/>
        </p:blipFill>
        <p:spPr>
          <a:xfrm>
            <a:off x="-1" y="519"/>
            <a:ext cx="12192001" cy="24950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683" y="577298"/>
            <a:ext cx="794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Training and Testing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C77D08-C909-0CF0-7AE2-84CFBC0D7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7277" y="1896183"/>
            <a:ext cx="5752875" cy="53803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B3D774-99A8-81DD-4796-17172F29E27D}"/>
              </a:ext>
            </a:extLst>
          </p:cNvPr>
          <p:cNvSpPr txBox="1"/>
          <p:nvPr/>
        </p:nvSpPr>
        <p:spPr>
          <a:xfrm>
            <a:off x="6095999" y="2415228"/>
            <a:ext cx="51880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Development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Spatial Planning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Delivery and Economy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Heritage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Ecology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Transport and Highways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Lead Local Flood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bg1"/>
                </a:solidFill>
              </a:rPr>
              <a:t>Environmental Health</a:t>
            </a:r>
          </a:p>
        </p:txBody>
      </p:sp>
    </p:spTree>
    <p:extLst>
      <p:ext uri="{BB962C8B-B14F-4D97-AF65-F5344CB8AC3E}">
        <p14:creationId xmlns:p14="http://schemas.microsoft.com/office/powerpoint/2010/main" val="1263757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04FAB9-7763-4841-3920-CA8D61A760F9}"/>
              </a:ext>
            </a:extLst>
          </p:cNvPr>
          <p:cNvSpPr/>
          <p:nvPr/>
        </p:nvSpPr>
        <p:spPr>
          <a:xfrm>
            <a:off x="-368023" y="-335513"/>
            <a:ext cx="12928045" cy="8369029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A3EC6-3691-81B8-4C6C-00BA8FEE47C5}"/>
              </a:ext>
            </a:extLst>
          </p:cNvPr>
          <p:cNvSpPr/>
          <p:nvPr/>
        </p:nvSpPr>
        <p:spPr>
          <a:xfrm>
            <a:off x="-1" y="-447472"/>
            <a:ext cx="2402733" cy="3456471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931"/>
          <a:stretch/>
        </p:blipFill>
        <p:spPr>
          <a:xfrm>
            <a:off x="-1" y="519"/>
            <a:ext cx="12192001" cy="24950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683" y="577298"/>
            <a:ext cx="794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Training and Testing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8FF753-DD39-6105-F136-16F6A15769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71447"/>
            <a:ext cx="6737620" cy="2870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0230076-E426-145E-EB7A-393FC045FDD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5086" b="39149"/>
          <a:stretch/>
        </p:blipFill>
        <p:spPr>
          <a:xfrm>
            <a:off x="6620887" y="1297546"/>
            <a:ext cx="5694329" cy="6149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44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04FAB9-7763-4841-3920-CA8D61A760F9}"/>
              </a:ext>
            </a:extLst>
          </p:cNvPr>
          <p:cNvSpPr/>
          <p:nvPr/>
        </p:nvSpPr>
        <p:spPr>
          <a:xfrm>
            <a:off x="-368023" y="-335512"/>
            <a:ext cx="13001396" cy="8357158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A3EC6-3691-81B8-4C6C-00BA8FEE47C5}"/>
              </a:ext>
            </a:extLst>
          </p:cNvPr>
          <p:cNvSpPr/>
          <p:nvPr/>
        </p:nvSpPr>
        <p:spPr>
          <a:xfrm>
            <a:off x="-1" y="-447472"/>
            <a:ext cx="2402733" cy="3456471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931"/>
          <a:stretch/>
        </p:blipFill>
        <p:spPr>
          <a:xfrm>
            <a:off x="-1" y="519"/>
            <a:ext cx="12192001" cy="24950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683" y="577298"/>
            <a:ext cx="794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Training and Testing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7B37AE3-5A79-F714-6DC8-61082D215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393" y="2505000"/>
            <a:ext cx="5132004" cy="384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5B3782-C002-2807-D334-4E71924579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1522" y="2384740"/>
            <a:ext cx="7792974" cy="424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253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04FAB9-7763-4841-3920-CA8D61A760F9}"/>
              </a:ext>
            </a:extLst>
          </p:cNvPr>
          <p:cNvSpPr/>
          <p:nvPr/>
        </p:nvSpPr>
        <p:spPr>
          <a:xfrm>
            <a:off x="-368023" y="-335512"/>
            <a:ext cx="13001396" cy="8357158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A3EC6-3691-81B8-4C6C-00BA8FEE47C5}"/>
              </a:ext>
            </a:extLst>
          </p:cNvPr>
          <p:cNvSpPr/>
          <p:nvPr/>
        </p:nvSpPr>
        <p:spPr>
          <a:xfrm>
            <a:off x="-1" y="-447472"/>
            <a:ext cx="2402733" cy="3456471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931"/>
          <a:stretch/>
        </p:blipFill>
        <p:spPr>
          <a:xfrm>
            <a:off x="-1" y="519"/>
            <a:ext cx="12192001" cy="24950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683" y="577298"/>
            <a:ext cx="794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Training and Testing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C7A11BA-55B1-6FBE-D4FC-C5568BF82A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552294"/>
              </p:ext>
            </p:extLst>
          </p:nvPr>
        </p:nvGraphicFramePr>
        <p:xfrm>
          <a:off x="0" y="1657593"/>
          <a:ext cx="12191999" cy="5179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6556">
                  <a:extLst>
                    <a:ext uri="{9D8B030D-6E8A-4147-A177-3AD203B41FA5}">
                      <a16:colId xmlns:a16="http://schemas.microsoft.com/office/drawing/2014/main" val="1487434742"/>
                    </a:ext>
                  </a:extLst>
                </a:gridCol>
                <a:gridCol w="2346449">
                  <a:extLst>
                    <a:ext uri="{9D8B030D-6E8A-4147-A177-3AD203B41FA5}">
                      <a16:colId xmlns:a16="http://schemas.microsoft.com/office/drawing/2014/main" val="1421444543"/>
                    </a:ext>
                  </a:extLst>
                </a:gridCol>
                <a:gridCol w="2432084">
                  <a:extLst>
                    <a:ext uri="{9D8B030D-6E8A-4147-A177-3AD203B41FA5}">
                      <a16:colId xmlns:a16="http://schemas.microsoft.com/office/drawing/2014/main" val="2095162406"/>
                    </a:ext>
                  </a:extLst>
                </a:gridCol>
                <a:gridCol w="2843141">
                  <a:extLst>
                    <a:ext uri="{9D8B030D-6E8A-4147-A177-3AD203B41FA5}">
                      <a16:colId xmlns:a16="http://schemas.microsoft.com/office/drawing/2014/main" val="1237605739"/>
                    </a:ext>
                  </a:extLst>
                </a:gridCol>
                <a:gridCol w="2343769">
                  <a:extLst>
                    <a:ext uri="{9D8B030D-6E8A-4147-A177-3AD203B41FA5}">
                      <a16:colId xmlns:a16="http://schemas.microsoft.com/office/drawing/2014/main" val="3133693353"/>
                    </a:ext>
                  </a:extLst>
                </a:gridCol>
              </a:tblGrid>
              <a:tr h="671536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What did you like about the workshop?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How could the workshop have been improved?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For a councillor training session, how would the workshop structure need to change?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For a developer and planning agent training session, how would the workshop structure need to change? 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u="none" strike="noStrike" dirty="0">
                          <a:effectLst/>
                        </a:rPr>
                        <a:t>How can we summarise the Design Code requirements in a useable format?</a:t>
                      </a:r>
                      <a:endParaRPr lang="en-GB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extLst>
                  <a:ext uri="{0D108BD9-81ED-4DB2-BD59-A6C34878D82A}">
                    <a16:rowId xmlns:a16="http://schemas.microsoft.com/office/drawing/2014/main" val="3616357125"/>
                  </a:ext>
                </a:extLst>
              </a:tr>
              <a:tr h="85716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The format and structure of the session was good.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As a consultee to the planning process there was an assumption of the level of knowledge I had.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Potentially a clear, why we are here section with a simplified explanation of the code.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One page guide....what you need to do leaflet for them to take away.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Design Code checklist as a local validation requirement;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extLst>
                  <a:ext uri="{0D108BD9-81ED-4DB2-BD59-A6C34878D82A}">
                    <a16:rowId xmlns:a16="http://schemas.microsoft.com/office/drawing/2014/main" val="3824656620"/>
                  </a:ext>
                </a:extLst>
              </a:tr>
              <a:tr h="606021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Looking at the various aspects of the design code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Could have been a bit more interactive on answer the questions posed to each group.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I think it would be fine for councillors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Maybe need to stress the need to keep to good design and ensure they keep to it. Need to ensure schemes with poor design are refused.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More education to developers;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extLst>
                  <a:ext uri="{0D108BD9-81ED-4DB2-BD59-A6C34878D82A}">
                    <a16:rowId xmlns:a16="http://schemas.microsoft.com/office/drawing/2014/main" val="107282594"/>
                  </a:ext>
                </a:extLst>
              </a:tr>
              <a:tr h="474989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Lots of participation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More handouts and a slightly clearer steer as to what we needed to do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Perhaps site selection would need to be more carefully considered. 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Again as above.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Compliance statement as a local validation requirement;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extLst>
                  <a:ext uri="{0D108BD9-81ED-4DB2-BD59-A6C34878D82A}">
                    <a16:rowId xmlns:a16="http://schemas.microsoft.com/office/drawing/2014/main" val="273453731"/>
                  </a:ext>
                </a:extLst>
              </a:tr>
              <a:tr h="84624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Looking at real applications and the chocolate!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The 2nd speaker very quite, needed a microphone.  Otherwise as someone who had nothing to do with design codes it was perfect.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Nothing but make sure you have a planner on each table.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Design Code checklist as a local validation requirement;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extLst>
                  <a:ext uri="{0D108BD9-81ED-4DB2-BD59-A6C34878D82A}">
                    <a16:rowId xmlns:a16="http://schemas.microsoft.com/office/drawing/2014/main" val="1179309838"/>
                  </a:ext>
                </a:extLst>
              </a:tr>
              <a:tr h="895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>
                          <a:effectLst/>
                        </a:rPr>
                        <a:t>Using real sites in the district to use the design code. Working with colleagues from different departments. 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A few examples of 'smaller' scale sites/ projects.  How would you use the Code for a single dwelling?</a:t>
                      </a:r>
                      <a:endParaRPr lang="en-GB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More explanation of how much weight the DC will have once adopted. A range of scales for examples.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More explanation of how much weight the DC will have once adopted. 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</a:rPr>
                        <a:t>Design Code checklist as a local validation </a:t>
                      </a:r>
                      <a:r>
                        <a:rPr lang="en-GB" sz="1400" u="none" strike="noStrike" dirty="0" err="1">
                          <a:effectLst/>
                        </a:rPr>
                        <a:t>requirement;Compliance</a:t>
                      </a:r>
                      <a:r>
                        <a:rPr lang="en-GB" sz="1400" u="none" strike="noStrike" dirty="0">
                          <a:effectLst/>
                        </a:rPr>
                        <a:t> statement as a local validation requirement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60" marR="5460" marT="5460" marB="0" anchor="b"/>
                </a:tc>
                <a:extLst>
                  <a:ext uri="{0D108BD9-81ED-4DB2-BD59-A6C34878D82A}">
                    <a16:rowId xmlns:a16="http://schemas.microsoft.com/office/drawing/2014/main" val="514161210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CD85E24F-1ECA-063A-B83D-96035BBE1965}"/>
              </a:ext>
            </a:extLst>
          </p:cNvPr>
          <p:cNvSpPr/>
          <p:nvPr/>
        </p:nvSpPr>
        <p:spPr>
          <a:xfrm>
            <a:off x="6810984" y="2610566"/>
            <a:ext cx="3082046" cy="7068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BC11BAC-62F1-ED97-0A24-7B9D20ED472F}"/>
              </a:ext>
            </a:extLst>
          </p:cNvPr>
          <p:cNvSpPr/>
          <p:nvPr/>
        </p:nvSpPr>
        <p:spPr>
          <a:xfrm>
            <a:off x="4341781" y="3914859"/>
            <a:ext cx="2506493" cy="8951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07704C0-EA33-3407-F30B-FBCC8F548029}"/>
              </a:ext>
            </a:extLst>
          </p:cNvPr>
          <p:cNvSpPr/>
          <p:nvPr/>
        </p:nvSpPr>
        <p:spPr>
          <a:xfrm>
            <a:off x="2036324" y="5797686"/>
            <a:ext cx="2506493" cy="12451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336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320104A5-0D72-7415-4526-F92427258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459" y="322762"/>
            <a:ext cx="7908040" cy="6534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931"/>
          <a:stretch/>
        </p:blipFill>
        <p:spPr>
          <a:xfrm>
            <a:off x="-1" y="519"/>
            <a:ext cx="12192001" cy="24950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7081" y="513968"/>
            <a:ext cx="5287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Where are we?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4BADFE-99D1-53B7-06A7-A9EE435B1220}"/>
              </a:ext>
            </a:extLst>
          </p:cNvPr>
          <p:cNvSpPr txBox="1"/>
          <p:nvPr/>
        </p:nvSpPr>
        <p:spPr>
          <a:xfrm>
            <a:off x="4917177" y="3189915"/>
            <a:ext cx="837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Exeter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049D59-3646-076F-3C95-8696AEBE6C6C}"/>
              </a:ext>
            </a:extLst>
          </p:cNvPr>
          <p:cNvSpPr/>
          <p:nvPr/>
        </p:nvSpPr>
        <p:spPr>
          <a:xfrm>
            <a:off x="4830430" y="3008999"/>
            <a:ext cx="837050" cy="72840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754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27ACB82-AE4D-0DF5-61F4-6DC28FD7D1F7}"/>
              </a:ext>
            </a:extLst>
          </p:cNvPr>
          <p:cNvSpPr/>
          <p:nvPr/>
        </p:nvSpPr>
        <p:spPr>
          <a:xfrm>
            <a:off x="-359923" y="-295072"/>
            <a:ext cx="12957228" cy="8369029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73C7DE-F29F-7E97-3E1C-A660E0F86797}"/>
              </a:ext>
            </a:extLst>
          </p:cNvPr>
          <p:cNvSpPr txBox="1"/>
          <p:nvPr/>
        </p:nvSpPr>
        <p:spPr>
          <a:xfrm>
            <a:off x="1669646" y="6143128"/>
            <a:ext cx="4296418" cy="804259"/>
          </a:xfrm>
          <a:prstGeom prst="rect">
            <a:avLst/>
          </a:prstGeom>
          <a:solidFill>
            <a:srgbClr val="0A4E51"/>
          </a:solidFill>
        </p:spPr>
        <p:txBody>
          <a:bodyPr wrap="square" rtlCol="0">
            <a:spAutoFit/>
          </a:bodyPr>
          <a:lstStyle/>
          <a:p>
            <a:pPr algn="ctr"/>
            <a:endParaRPr lang="en-GB" sz="1542" b="1" dirty="0">
              <a:solidFill>
                <a:schemeClr val="bg1"/>
              </a:solidFill>
            </a:endParaRPr>
          </a:p>
          <a:p>
            <a:pPr algn="ctr"/>
            <a:r>
              <a:rPr lang="en-GB" sz="1542" b="1" dirty="0">
                <a:solidFill>
                  <a:schemeClr val="bg1"/>
                </a:solidFill>
              </a:rPr>
              <a:t>Houghton Barton New Neighbourhood</a:t>
            </a:r>
          </a:p>
          <a:p>
            <a:pPr algn="ctr"/>
            <a:endParaRPr lang="en-GB" sz="1542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404A0A-5E90-A634-EFC6-BE4A9B2C2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002"/>
          <a:stretch/>
        </p:blipFill>
        <p:spPr>
          <a:xfrm>
            <a:off x="1650189" y="2466538"/>
            <a:ext cx="4296419" cy="3274457"/>
          </a:xfrm>
          <a:prstGeom prst="rect">
            <a:avLst/>
          </a:prstGeom>
          <a:ln w="34925"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5193B49B-653F-3507-BBCB-2AADB927B960}"/>
              </a:ext>
            </a:extLst>
          </p:cNvPr>
          <p:cNvSpPr/>
          <p:nvPr/>
        </p:nvSpPr>
        <p:spPr>
          <a:xfrm>
            <a:off x="1531123" y="2745771"/>
            <a:ext cx="3753666" cy="338657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4B3DDD-33FF-A84D-EAFA-45803CC376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1" r="1691"/>
          <a:stretch/>
        </p:blipFill>
        <p:spPr>
          <a:xfrm>
            <a:off x="6879357" y="1680868"/>
            <a:ext cx="3388338" cy="458217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7C1CE93C-79B6-716C-9591-0FBDF1E15DD2}"/>
              </a:ext>
            </a:extLst>
          </p:cNvPr>
          <p:cNvSpPr/>
          <p:nvPr/>
        </p:nvSpPr>
        <p:spPr>
          <a:xfrm>
            <a:off x="7780024" y="4489809"/>
            <a:ext cx="759011" cy="73616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33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1E8780-8BC8-0C93-9F01-A942C35B8615}"/>
              </a:ext>
            </a:extLst>
          </p:cNvPr>
          <p:cNvSpPr txBox="1"/>
          <p:nvPr/>
        </p:nvSpPr>
        <p:spPr>
          <a:xfrm>
            <a:off x="6575442" y="6354268"/>
            <a:ext cx="3996167" cy="566950"/>
          </a:xfrm>
          <a:prstGeom prst="rect">
            <a:avLst/>
          </a:prstGeom>
          <a:solidFill>
            <a:srgbClr val="0A4E5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542" b="1" dirty="0">
                <a:solidFill>
                  <a:schemeClr val="bg1"/>
                </a:solidFill>
              </a:rPr>
              <a:t>Teignbridge Local Planning Authority area</a:t>
            </a:r>
          </a:p>
          <a:p>
            <a:pPr algn="ctr"/>
            <a:endParaRPr lang="en-GB" sz="1542" b="1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75A49C-C027-1544-0721-700E54386BE1}"/>
              </a:ext>
            </a:extLst>
          </p:cNvPr>
          <p:cNvCxnSpPr>
            <a:cxnSpLocks/>
            <a:stCxn id="12" idx="7"/>
            <a:endCxn id="15" idx="0"/>
          </p:cNvCxnSpPr>
          <p:nvPr/>
        </p:nvCxnSpPr>
        <p:spPr>
          <a:xfrm>
            <a:off x="4735077" y="3241724"/>
            <a:ext cx="3424452" cy="124808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80A284-4188-9F58-1F66-1F31FBF2A0F3}"/>
              </a:ext>
            </a:extLst>
          </p:cNvPr>
          <p:cNvCxnSpPr>
            <a:cxnSpLocks/>
            <a:stCxn id="12" idx="5"/>
            <a:endCxn id="15" idx="4"/>
          </p:cNvCxnSpPr>
          <p:nvPr/>
        </p:nvCxnSpPr>
        <p:spPr>
          <a:xfrm flipV="1">
            <a:off x="4735077" y="5225976"/>
            <a:ext cx="3424452" cy="41041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931"/>
          <a:stretch/>
        </p:blipFill>
        <p:spPr>
          <a:xfrm>
            <a:off x="-1" y="519"/>
            <a:ext cx="12192001" cy="24950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7081" y="513968"/>
            <a:ext cx="5287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Two Design Codes</a:t>
            </a:r>
          </a:p>
        </p:txBody>
      </p:sp>
    </p:spTree>
    <p:extLst>
      <p:ext uri="{BB962C8B-B14F-4D97-AF65-F5344CB8AC3E}">
        <p14:creationId xmlns:p14="http://schemas.microsoft.com/office/powerpoint/2010/main" val="237051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04FAB9-7763-4841-3920-CA8D61A760F9}"/>
              </a:ext>
            </a:extLst>
          </p:cNvPr>
          <p:cNvSpPr/>
          <p:nvPr/>
        </p:nvSpPr>
        <p:spPr>
          <a:xfrm>
            <a:off x="152399" y="-295072"/>
            <a:ext cx="12444906" cy="8369029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04A2D4-902D-09EC-6E92-E358FD393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96554"/>
            <a:ext cx="12039602" cy="55435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BA3EC6-3691-81B8-4C6C-00BA8FEE47C5}"/>
              </a:ext>
            </a:extLst>
          </p:cNvPr>
          <p:cNvSpPr/>
          <p:nvPr/>
        </p:nvSpPr>
        <p:spPr>
          <a:xfrm>
            <a:off x="-1" y="-447472"/>
            <a:ext cx="2402733" cy="3456471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931"/>
          <a:stretch/>
        </p:blipFill>
        <p:spPr>
          <a:xfrm>
            <a:off x="-1" y="519"/>
            <a:ext cx="12192001" cy="24950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684" y="577298"/>
            <a:ext cx="7058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Code Overview</a:t>
            </a:r>
          </a:p>
        </p:txBody>
      </p:sp>
    </p:spTree>
    <p:extLst>
      <p:ext uri="{BB962C8B-B14F-4D97-AF65-F5344CB8AC3E}">
        <p14:creationId xmlns:p14="http://schemas.microsoft.com/office/powerpoint/2010/main" val="197973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04FAB9-7763-4841-3920-CA8D61A760F9}"/>
              </a:ext>
            </a:extLst>
          </p:cNvPr>
          <p:cNvSpPr/>
          <p:nvPr/>
        </p:nvSpPr>
        <p:spPr>
          <a:xfrm>
            <a:off x="-330740" y="-295072"/>
            <a:ext cx="12928045" cy="8369029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A3EC6-3691-81B8-4C6C-00BA8FEE47C5}"/>
              </a:ext>
            </a:extLst>
          </p:cNvPr>
          <p:cNvSpPr/>
          <p:nvPr/>
        </p:nvSpPr>
        <p:spPr>
          <a:xfrm>
            <a:off x="-1" y="-447472"/>
            <a:ext cx="2402733" cy="3456471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83EA40-A8D9-2EE2-E6B4-BB4A99D9EA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738852"/>
            <a:ext cx="12327755" cy="4973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931"/>
          <a:stretch/>
        </p:blipFill>
        <p:spPr>
          <a:xfrm>
            <a:off x="-1" y="519"/>
            <a:ext cx="12192001" cy="24950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684" y="577298"/>
            <a:ext cx="7058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Code Overview</a:t>
            </a:r>
          </a:p>
        </p:txBody>
      </p:sp>
    </p:spTree>
    <p:extLst>
      <p:ext uri="{BB962C8B-B14F-4D97-AF65-F5344CB8AC3E}">
        <p14:creationId xmlns:p14="http://schemas.microsoft.com/office/powerpoint/2010/main" val="3154522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04FAB9-7763-4841-3920-CA8D61A760F9}"/>
              </a:ext>
            </a:extLst>
          </p:cNvPr>
          <p:cNvSpPr/>
          <p:nvPr/>
        </p:nvSpPr>
        <p:spPr>
          <a:xfrm>
            <a:off x="-110249" y="-295072"/>
            <a:ext cx="12444906" cy="8369029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A3EC6-3691-81B8-4C6C-00BA8FEE47C5}"/>
              </a:ext>
            </a:extLst>
          </p:cNvPr>
          <p:cNvSpPr/>
          <p:nvPr/>
        </p:nvSpPr>
        <p:spPr>
          <a:xfrm>
            <a:off x="-1" y="-447472"/>
            <a:ext cx="2402733" cy="3456471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931"/>
          <a:stretch/>
        </p:blipFill>
        <p:spPr>
          <a:xfrm>
            <a:off x="-1" y="519"/>
            <a:ext cx="12192001" cy="24950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684" y="577298"/>
            <a:ext cx="7058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Code Overview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E80484-D27C-0083-08E3-A8DA994C6CE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3637"/>
          <a:stretch/>
        </p:blipFill>
        <p:spPr>
          <a:xfrm>
            <a:off x="-214009" y="3008999"/>
            <a:ext cx="12714051" cy="37204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7A2C63-212D-E3CA-8E2E-C58B53D911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446" y="2033227"/>
            <a:ext cx="6172200" cy="838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4062D1-8DEB-744C-9B3D-05858066DC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0986" y="1913827"/>
            <a:ext cx="56292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5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04FAB9-7763-4841-3920-CA8D61A760F9}"/>
              </a:ext>
            </a:extLst>
          </p:cNvPr>
          <p:cNvSpPr/>
          <p:nvPr/>
        </p:nvSpPr>
        <p:spPr>
          <a:xfrm>
            <a:off x="-330740" y="-295072"/>
            <a:ext cx="12928045" cy="8369029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A3EC6-3691-81B8-4C6C-00BA8FEE47C5}"/>
              </a:ext>
            </a:extLst>
          </p:cNvPr>
          <p:cNvSpPr/>
          <p:nvPr/>
        </p:nvSpPr>
        <p:spPr>
          <a:xfrm>
            <a:off x="-1" y="-447472"/>
            <a:ext cx="2402733" cy="3456471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180FAE-1A29-7D18-8F27-318DD32073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327"/>
          <a:stretch/>
        </p:blipFill>
        <p:spPr>
          <a:xfrm>
            <a:off x="-1" y="1896893"/>
            <a:ext cx="11704623" cy="53337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931"/>
          <a:stretch/>
        </p:blipFill>
        <p:spPr>
          <a:xfrm>
            <a:off x="-1" y="519"/>
            <a:ext cx="12192001" cy="24950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684" y="577298"/>
            <a:ext cx="7058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Code Overview</a:t>
            </a:r>
          </a:p>
        </p:txBody>
      </p:sp>
    </p:spTree>
    <p:extLst>
      <p:ext uri="{BB962C8B-B14F-4D97-AF65-F5344CB8AC3E}">
        <p14:creationId xmlns:p14="http://schemas.microsoft.com/office/powerpoint/2010/main" val="39796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04FAB9-7763-4841-3920-CA8D61A760F9}"/>
              </a:ext>
            </a:extLst>
          </p:cNvPr>
          <p:cNvSpPr/>
          <p:nvPr/>
        </p:nvSpPr>
        <p:spPr>
          <a:xfrm>
            <a:off x="-368023" y="-335513"/>
            <a:ext cx="12928045" cy="8369029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A3EC6-3691-81B8-4C6C-00BA8FEE47C5}"/>
              </a:ext>
            </a:extLst>
          </p:cNvPr>
          <p:cNvSpPr/>
          <p:nvPr/>
        </p:nvSpPr>
        <p:spPr>
          <a:xfrm>
            <a:off x="-1" y="-447472"/>
            <a:ext cx="2402733" cy="3456471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931"/>
          <a:stretch/>
        </p:blipFill>
        <p:spPr>
          <a:xfrm>
            <a:off x="-1" y="519"/>
            <a:ext cx="12192001" cy="24950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683" y="577298"/>
            <a:ext cx="794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Development Management Opportunity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C12F3A-8CD4-3F8F-A283-4729FC4FE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9473" y="1964987"/>
            <a:ext cx="3246324" cy="46400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0B93EF-0DC2-9F42-0958-F488C35637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252" y="1964987"/>
            <a:ext cx="3237547" cy="464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74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04FAB9-7763-4841-3920-CA8D61A760F9}"/>
              </a:ext>
            </a:extLst>
          </p:cNvPr>
          <p:cNvSpPr/>
          <p:nvPr/>
        </p:nvSpPr>
        <p:spPr>
          <a:xfrm>
            <a:off x="-368023" y="-335513"/>
            <a:ext cx="12928045" cy="8369029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BA3EC6-3691-81B8-4C6C-00BA8FEE47C5}"/>
              </a:ext>
            </a:extLst>
          </p:cNvPr>
          <p:cNvSpPr/>
          <p:nvPr/>
        </p:nvSpPr>
        <p:spPr>
          <a:xfrm>
            <a:off x="-1" y="-447472"/>
            <a:ext cx="2402733" cy="3456471"/>
          </a:xfrm>
          <a:prstGeom prst="rect">
            <a:avLst/>
          </a:prstGeom>
          <a:solidFill>
            <a:srgbClr val="0A4E51"/>
          </a:solidFill>
          <a:ln>
            <a:solidFill>
              <a:srgbClr val="0A4E5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4931"/>
          <a:stretch/>
        </p:blipFill>
        <p:spPr>
          <a:xfrm>
            <a:off x="-1" y="519"/>
            <a:ext cx="12192001" cy="249503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9683" y="577298"/>
            <a:ext cx="79495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Development Management Collaboration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D9F8B9-F8FF-65EF-40ED-11FEC689C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196" y="2406299"/>
            <a:ext cx="5627801" cy="3109284"/>
          </a:xfrm>
          <a:prstGeom prst="rect">
            <a:avLst/>
          </a:prstGeom>
        </p:spPr>
      </p:pic>
      <p:pic>
        <p:nvPicPr>
          <p:cNvPr id="7170" name="Picture 2" descr="Citizens Panel site visit">
            <a:extLst>
              <a:ext uri="{FF2B5EF4-FFF2-40B4-BE49-F238E27FC236}">
                <a16:creationId xmlns:a16="http://schemas.microsoft.com/office/drawing/2014/main" id="{14A8AB99-2279-1F2A-2AD0-01E6F640E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78929"/>
            <a:ext cx="8090485" cy="448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047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EB5CFF6C717A49888318BE0E688911" ma:contentTypeVersion="18" ma:contentTypeDescription="Create a new document." ma:contentTypeScope="" ma:versionID="1e747b02d3031f753a17c0ac5b2e4600">
  <xsd:schema xmlns:xsd="http://www.w3.org/2001/XMLSchema" xmlns:xs="http://www.w3.org/2001/XMLSchema" xmlns:p="http://schemas.microsoft.com/office/2006/metadata/properties" xmlns:ns2="df506981-cbde-4112-b589-b87504e881e1" xmlns:ns3="cc0f4329-a92c-4a01-832a-7c0667a70362" xmlns:ns4="bd7c8383-4578-4e93-affb-ce13f57a20c9" targetNamespace="http://schemas.microsoft.com/office/2006/metadata/properties" ma:root="true" ma:fieldsID="efc2a2283ef662a3a20a1ff29c779b71" ns2:_="" ns3:_="" ns4:_="">
    <xsd:import namespace="df506981-cbde-4112-b589-b87504e881e1"/>
    <xsd:import namespace="cc0f4329-a92c-4a01-832a-7c0667a70362"/>
    <xsd:import namespace="bd7c8383-4578-4e93-affb-ce13f57a20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506981-cbde-4112-b589-b87504e881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0884440-5823-4c61-b7e3-7c68c58e92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0f4329-a92c-4a01-832a-7c0667a70362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7c8383-4578-4e93-affb-ce13f57a20c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b8ad34b5-6946-4e32-b4ba-7d51eb3e37e9}" ma:internalName="TaxCatchAll" ma:showField="CatchAllData" ma:web="bd7c8383-4578-4e93-affb-ce13f57a20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d7c8383-4578-4e93-affb-ce13f57a20c9" xsi:nil="true"/>
    <lcf76f155ced4ddcb4097134ff3c332f xmlns="df506981-cbde-4112-b589-b87504e881e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6D2DCB-13FD-42FC-8BD6-8618D0D46C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506981-cbde-4112-b589-b87504e881e1"/>
    <ds:schemaRef ds:uri="cc0f4329-a92c-4a01-832a-7c0667a70362"/>
    <ds:schemaRef ds:uri="bd7c8383-4578-4e93-affb-ce13f57a20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D49405-5E80-4C2A-880C-6AF9B8B9AB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8387AD-BAE2-428A-B4C0-A05BC6E87626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bd7c8383-4578-4e93-affb-ce13f57a20c9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cc0f4329-a92c-4a01-832a-7c0667a70362"/>
    <ds:schemaRef ds:uri="df506981-cbde-4112-b589-b87504e881e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471</Words>
  <Application>Microsoft Office PowerPoint</Application>
  <PresentationFormat>Widescreen</PresentationFormat>
  <Paragraphs>72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Fergus Pate</dc:creator>
  <cp:lastModifiedBy>Fergus Pate</cp:lastModifiedBy>
  <cp:revision>3</cp:revision>
  <dcterms:created xsi:type="dcterms:W3CDTF">2024-03-21T17:19:21Z</dcterms:created>
  <dcterms:modified xsi:type="dcterms:W3CDTF">2024-03-25T23:29:01Z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0x0101008DEB5CFF6C717A49888318BE0E688911</vt:lpwstr>
  </property>
  <property fmtid="{D5CDD505-2E9C-101B-9397-08002B2CF9AE}" pid="3" name="MediaServiceImageTags">
    <vt:lpwstr/>
  </property>
</Properties>
</file>