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99444A-5BFA-4863-8EC7-2F6D0555E958}" type="datetimeFigureOut">
              <a:rPr lang="en-GB"/>
              <a:pPr>
                <a:defRPr/>
              </a:pPr>
              <a:t>11/02/2015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8C4AD7-DF7A-4889-892E-425F152A89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8075FF-6D2A-4D73-965A-A70E9954CAD3}" type="datetimeFigureOut">
              <a:rPr lang="en-GB"/>
              <a:pPr>
                <a:defRPr/>
              </a:pPr>
              <a:t>11/02/2015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404331-C09D-4593-8CF9-88C5F4DD48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63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536703-AAFA-443B-81F8-90FAC7EDFB6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3ABAA-D862-4217-86CA-257E0443F30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977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77123-7EB4-4BF9-8EB0-CCE89767074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861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C8F8-EABF-4F59-84CF-54AC47219C3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966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EB08-A8BC-4DF2-B7AB-669F4F8B972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826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8247-F62D-44C0-B261-923926A4669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90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D04A-ECA7-4429-BF13-FEC284A6F8C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005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C856-0567-4240-98C0-D3E356F0071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949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AA46-46D5-48A6-BA9F-C0AF0A49BB4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740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A832-C730-4861-90FC-9CAEA76417F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255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50FF-A93C-4462-8F7C-8BEFCCFE470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386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D5A2C-E9CF-4C06-BD7E-2A32CC48449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5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15257C-0466-45D1-A85B-56400E547F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0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/>
              <a:t>Neighbourhood Planning</a:t>
            </a:r>
            <a:endParaRPr lang="en-GB" altLang="en-US" sz="40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/>
              <a:t>Local Authority Experience – The Cockermouth Neighbourhood Development Order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000" b="1" dirty="0"/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GB" altLang="en-US" sz="1800" b="1" dirty="0"/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GB" altLang="en-US" sz="1600" b="1" dirty="0" smtClean="0"/>
              <a:t>Kevin Kerrigan</a:t>
            </a:r>
            <a:endParaRPr lang="en-GB" altLang="en-US" sz="1600" b="1" dirty="0"/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GB" altLang="en-US" sz="1600" b="1" dirty="0"/>
              <a:t>Allerdale Borough Council</a:t>
            </a: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GB" altLang="en-US" sz="1600" b="1" dirty="0" smtClean="0"/>
              <a:t>11 February 2015</a:t>
            </a:r>
            <a:endParaRPr lang="en-GB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686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>
              <a:buNone/>
              <a:defRPr/>
            </a:pPr>
            <a:endParaRPr lang="en-GB" sz="2400" b="1" dirty="0" smtClean="0"/>
          </a:p>
          <a:p>
            <a:pPr>
              <a:buNone/>
              <a:defRPr/>
            </a:pPr>
            <a:r>
              <a:rPr lang="en-GB" sz="2400" b="1" dirty="0" smtClean="0"/>
              <a:t>Part </a:t>
            </a:r>
            <a:r>
              <a:rPr lang="en-GB" sz="2400" b="1" dirty="0"/>
              <a:t>1: Market Place</a:t>
            </a:r>
          </a:p>
          <a:p>
            <a:pPr>
              <a:defRPr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Aimed at developing a new role for Market Place as an area for leisure and entertainment.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Permits:</a:t>
            </a:r>
            <a:endParaRPr lang="en-GB" sz="1000" dirty="0"/>
          </a:p>
          <a:p>
            <a:pPr marL="457200" indent="-457200">
              <a:buFont typeface="+mj-lt"/>
              <a:buAutoNum type="alphaLcParenR"/>
              <a:defRPr/>
            </a:pPr>
            <a:r>
              <a:rPr lang="en-GB" sz="2400" dirty="0"/>
              <a:t>The change of use of ground floor commercial properties within Market Place to restaurants, cafes and bars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sz="2400" dirty="0"/>
              <a:t>The change of use of designated land within the public highway on Market Place for the seated consumption of food and/or beverages</a:t>
            </a:r>
          </a:p>
          <a:p>
            <a:pPr>
              <a:buNone/>
              <a:defRPr/>
            </a:pPr>
            <a:endParaRPr lang="en-GB" sz="900" dirty="0"/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8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50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>
              <a:buNone/>
              <a:defRPr/>
            </a:pPr>
            <a:endParaRPr lang="en-GB" sz="2400" b="1" dirty="0" smtClean="0"/>
          </a:p>
          <a:p>
            <a:pPr>
              <a:buNone/>
              <a:defRPr/>
            </a:pPr>
            <a:endParaRPr lang="en-GB" sz="900" dirty="0"/>
          </a:p>
          <a:p>
            <a:pPr>
              <a:buNone/>
              <a:defRPr/>
            </a:pPr>
            <a:r>
              <a:rPr lang="en-GB" sz="2400" b="1" dirty="0"/>
              <a:t>Part 2: Creation of flats above commercial premises</a:t>
            </a:r>
          </a:p>
          <a:p>
            <a:pPr>
              <a:defRPr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Aimed at creating new housing in the town centre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Permits the change of use of upper floors above shops and offices along the main shopping streets to create a maximum of four residential flats. 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98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60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>
              <a:buNone/>
              <a:defRPr/>
            </a:pPr>
            <a:endParaRPr lang="en-GB" sz="2400" b="1" dirty="0" smtClean="0"/>
          </a:p>
          <a:p>
            <a:pPr>
              <a:buNone/>
              <a:defRPr/>
            </a:pPr>
            <a:endParaRPr lang="en-GB" sz="900" dirty="0"/>
          </a:p>
          <a:p>
            <a:pPr>
              <a:buNone/>
              <a:defRPr/>
            </a:pPr>
            <a:r>
              <a:rPr lang="en-GB" sz="2400" b="1" dirty="0"/>
              <a:t>Part 3: Replacement </a:t>
            </a:r>
            <a:r>
              <a:rPr lang="en-GB" sz="2400" b="1" dirty="0" err="1"/>
              <a:t>shopfronts</a:t>
            </a:r>
            <a:endParaRPr lang="en-GB" sz="2400" b="1" dirty="0"/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Aimed at visually enhancing the primary shopping areas of the town.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Permits the replacement of </a:t>
            </a:r>
            <a:r>
              <a:rPr lang="en-GB" sz="2400" dirty="0" err="1"/>
              <a:t>shopfronts</a:t>
            </a:r>
            <a:r>
              <a:rPr lang="en-GB" sz="2400" dirty="0"/>
              <a:t> along Main Street and Station Street within the existing openings of commercial properties.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Has an associated design guide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9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531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>
              <a:buNone/>
              <a:defRPr/>
            </a:pPr>
            <a:endParaRPr lang="en-GB" sz="2400" b="1" dirty="0" smtClean="0"/>
          </a:p>
          <a:p>
            <a:pPr>
              <a:buNone/>
              <a:defRPr/>
            </a:pPr>
            <a:endParaRPr lang="en-GB" sz="900" dirty="0"/>
          </a:p>
          <a:p>
            <a:pPr>
              <a:buNone/>
              <a:defRPr/>
            </a:pPr>
            <a:r>
              <a:rPr lang="en-GB" sz="2400" b="1" dirty="0"/>
              <a:t>Part 4: Modification of Article 4</a:t>
            </a:r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Aimed at visually enhancing the conservation area of the town.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Permits the installation of replacement windows and front doors on houses located on </a:t>
            </a:r>
            <a:r>
              <a:rPr lang="en-GB" sz="2400" dirty="0" smtClean="0"/>
              <a:t>designated streets </a:t>
            </a:r>
            <a:r>
              <a:rPr lang="en-GB" sz="2400" dirty="0"/>
              <a:t>with the town</a:t>
            </a:r>
            <a:endParaRPr lang="en-GB" altLang="en-US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Has an associated design guide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99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714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>
              <a:defRPr/>
            </a:pPr>
            <a:r>
              <a:rPr lang="en-GB" sz="2400" dirty="0" smtClean="0"/>
              <a:t>March </a:t>
            </a:r>
            <a:r>
              <a:rPr lang="en-GB" sz="2400" dirty="0"/>
              <a:t>– August 2011: Project </a:t>
            </a:r>
            <a:r>
              <a:rPr lang="en-GB" sz="2400" dirty="0" smtClean="0"/>
              <a:t>initialisation - Set </a:t>
            </a:r>
            <a:r>
              <a:rPr lang="en-GB" sz="2400" dirty="0"/>
              <a:t>up steering group and draft Terms of Reference for the </a:t>
            </a:r>
            <a:r>
              <a:rPr lang="en-GB" sz="2400" dirty="0" smtClean="0"/>
              <a:t>group</a:t>
            </a:r>
          </a:p>
          <a:p>
            <a:pPr>
              <a:buNone/>
              <a:defRPr/>
            </a:pPr>
            <a:endParaRPr lang="en-GB" sz="1100" dirty="0"/>
          </a:p>
          <a:p>
            <a:pPr>
              <a:defRPr/>
            </a:pPr>
            <a:r>
              <a:rPr lang="en-GB" sz="2400" dirty="0"/>
              <a:t>August 2011 – April 2013: Drafting the </a:t>
            </a:r>
            <a:r>
              <a:rPr lang="en-GB" sz="2400" dirty="0" smtClean="0"/>
              <a:t>NDO - Scoping </a:t>
            </a:r>
            <a:r>
              <a:rPr lang="en-GB" sz="2400" dirty="0"/>
              <a:t>out issues, defining objectives, producing </a:t>
            </a:r>
            <a:r>
              <a:rPr lang="en-GB" sz="2400" dirty="0" smtClean="0"/>
              <a:t>content</a:t>
            </a:r>
          </a:p>
          <a:p>
            <a:pPr>
              <a:defRPr/>
            </a:pPr>
            <a:endParaRPr lang="en-GB" sz="1050" dirty="0"/>
          </a:p>
          <a:p>
            <a:pPr>
              <a:defRPr/>
            </a:pPr>
            <a:r>
              <a:rPr lang="en-GB" sz="2400" dirty="0"/>
              <a:t>April – June 2013: Agreeing a consultation strategy </a:t>
            </a:r>
            <a:r>
              <a:rPr lang="en-GB" sz="2400" dirty="0" smtClean="0"/>
              <a:t>Who </a:t>
            </a:r>
            <a:r>
              <a:rPr lang="en-GB" sz="2400" dirty="0"/>
              <a:t>and how – compliance with the requirements of the Consultation Statement</a:t>
            </a:r>
          </a:p>
          <a:p>
            <a:pPr>
              <a:defRPr/>
            </a:pPr>
            <a:endParaRPr lang="en-GB" sz="1050" dirty="0"/>
          </a:p>
          <a:p>
            <a:pPr>
              <a:defRPr/>
            </a:pPr>
            <a:r>
              <a:rPr lang="en-GB" sz="2400" dirty="0"/>
              <a:t>June - August 2013: Regulation 21 </a:t>
            </a:r>
            <a:r>
              <a:rPr lang="en-GB" sz="2400" dirty="0" smtClean="0"/>
              <a:t>Consultation</a:t>
            </a:r>
          </a:p>
          <a:p>
            <a:pPr>
              <a:defRPr/>
            </a:pPr>
            <a:endParaRPr lang="en-GB" sz="1050" dirty="0"/>
          </a:p>
          <a:p>
            <a:pPr>
              <a:defRPr/>
            </a:pPr>
            <a:r>
              <a:rPr lang="en-GB" sz="2400" dirty="0"/>
              <a:t>November – December 2013: Regulation 23 </a:t>
            </a:r>
            <a:r>
              <a:rPr lang="en-GB" sz="2400" dirty="0" smtClean="0"/>
              <a:t>Consultation</a:t>
            </a:r>
          </a:p>
          <a:p>
            <a:pPr>
              <a:defRPr/>
            </a:pPr>
            <a:endParaRPr lang="en-GB" sz="1050" dirty="0"/>
          </a:p>
          <a:p>
            <a:pPr>
              <a:buNone/>
              <a:defRPr/>
            </a:pPr>
            <a:endParaRPr lang="en-GB" sz="900" dirty="0"/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86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836712"/>
            <a:ext cx="9144000" cy="650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>
              <a:defRPr/>
            </a:pPr>
            <a:r>
              <a:rPr lang="en-GB" sz="2400" dirty="0"/>
              <a:t>January 2014: </a:t>
            </a:r>
            <a:r>
              <a:rPr lang="en-GB" sz="2400" dirty="0" smtClean="0"/>
              <a:t>Pre-examination check (NPIERS)</a:t>
            </a:r>
          </a:p>
          <a:p>
            <a:pPr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March 2014: </a:t>
            </a:r>
            <a:r>
              <a:rPr lang="en-GB" sz="2400" dirty="0" smtClean="0"/>
              <a:t>Examination</a:t>
            </a:r>
          </a:p>
          <a:p>
            <a:pPr>
              <a:buNone/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July </a:t>
            </a:r>
            <a:r>
              <a:rPr lang="en-GB" sz="2400" dirty="0"/>
              <a:t>2014: </a:t>
            </a:r>
            <a:r>
              <a:rPr lang="en-GB" sz="2400" dirty="0" smtClean="0"/>
              <a:t>Referendum – 19.3 % turnout, 60.7% in support</a:t>
            </a:r>
          </a:p>
          <a:p>
            <a:pPr>
              <a:buNone/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September 2014: Full Council confirm NDO </a:t>
            </a:r>
            <a:endParaRPr lang="en-GB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>
              <a:buNone/>
              <a:defRPr/>
            </a:pPr>
            <a:endParaRPr lang="en-GB" sz="900" dirty="0"/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82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836712"/>
            <a:ext cx="9144000" cy="89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Lessons learnt!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Commitment from steering group – ownership 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Process can be complex and protracted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Availability of resource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Format – 1 vs 4 orders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Objection from English Heritage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Conditions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Referendum – timing and resources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Referendum – extent of referendum area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Need for clear communication strategy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Delegated powers 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>
              <a:buNone/>
              <a:defRPr/>
            </a:pPr>
            <a:endParaRPr lang="en-GB" sz="900" dirty="0"/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70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836712"/>
            <a:ext cx="9144000" cy="39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endParaRPr lang="en-GB" altLang="en-US" sz="2400" dirty="0" smtClean="0"/>
          </a:p>
          <a:p>
            <a:pPr eaLnBrk="1" hangingPunct="1">
              <a:spcBef>
                <a:spcPct val="50000"/>
              </a:spcBef>
              <a:buNone/>
            </a:pPr>
            <a:endParaRPr lang="en-GB" altLang="en-US" sz="2400" dirty="0"/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GB" altLang="en-US" sz="2400" b="1" dirty="0" smtClean="0"/>
              <a:t>Any Questions?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>
              <a:buNone/>
              <a:defRPr/>
            </a:pPr>
            <a:endParaRPr lang="en-GB" sz="900" dirty="0"/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94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0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0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000" b="1" dirty="0"/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GB" alt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Neighbourhood Planning Front Runners Scheme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One of the first 17 front runners schemes confirmed by DCLG in March 2011.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The only Neighbourhood Development Order to be progressed in the first wave front runners scheme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dirty="0" smtClean="0"/>
              <a:t>The first Neighbourhood Development Order to be subject to referendum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7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n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5175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 smtClean="0"/>
              <a:t>Cockermouth Neighbourhood Development Order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5038"/>
            <a:ext cx="2687637" cy="3795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457</Words>
  <Application>Microsoft Office PowerPoint</Application>
  <PresentationFormat>On-screen Show (4:3)</PresentationFormat>
  <Paragraphs>117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Allerdale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Nicholas Wardle</cp:lastModifiedBy>
  <cp:revision>73</cp:revision>
  <cp:lastPrinted>2014-10-09T13:19:13Z</cp:lastPrinted>
  <dcterms:created xsi:type="dcterms:W3CDTF">2007-04-17T14:44:59Z</dcterms:created>
  <dcterms:modified xsi:type="dcterms:W3CDTF">2015-02-11T12:56:46Z</dcterms:modified>
</cp:coreProperties>
</file>