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9A40DE-32F7-904C-83C0-23E4E92FC5AD}" type="doc">
      <dgm:prSet loTypeId="urn:microsoft.com/office/officeart/2005/8/layout/balance1" loCatId="relationship" qsTypeId="urn:microsoft.com/office/officeart/2005/8/quickstyle/simple4" qsCatId="simple" csTypeId="urn:microsoft.com/office/officeart/2005/8/colors/accent1_2#1" csCatId="accent1" phldr="1"/>
      <dgm:spPr/>
      <dgm:t>
        <a:bodyPr/>
        <a:lstStyle/>
        <a:p>
          <a:endParaRPr lang="en-US"/>
        </a:p>
      </dgm:t>
    </dgm:pt>
    <dgm:pt modelId="{C250A594-FC7D-604D-BD38-76E7BD82FBB7}">
      <dgm:prSet phldrT="[Text]"/>
      <dgm:spPr>
        <a:solidFill>
          <a:srgbClr val="4BACC6"/>
        </a:solidFill>
        <a:ln>
          <a:noFill/>
        </a:ln>
      </dgm:spPr>
      <dgm:t>
        <a:bodyPr/>
        <a:lstStyle/>
        <a:p>
          <a:r>
            <a:rPr lang="en-US" dirty="0" smtClean="0">
              <a:latin typeface="Trebuchet MS"/>
              <a:cs typeface="Trebuchet MS"/>
            </a:rPr>
            <a:t>Market reaction to transition to CIL</a:t>
          </a:r>
          <a:endParaRPr lang="en-US" dirty="0">
            <a:latin typeface="Trebuchet MS"/>
            <a:cs typeface="Trebuchet MS"/>
          </a:endParaRPr>
        </a:p>
      </dgm:t>
    </dgm:pt>
    <dgm:pt modelId="{DE68886C-931D-0543-9E08-02F23120A24E}" type="parTrans" cxnId="{3821B8DF-6310-9E49-988A-98F2BB642F59}">
      <dgm:prSet/>
      <dgm:spPr/>
      <dgm:t>
        <a:bodyPr/>
        <a:lstStyle/>
        <a:p>
          <a:endParaRPr lang="en-US"/>
        </a:p>
      </dgm:t>
    </dgm:pt>
    <dgm:pt modelId="{8C8933E8-C1F0-0543-87E5-660B1C80D3BE}" type="sibTrans" cxnId="{3821B8DF-6310-9E49-988A-98F2BB642F59}">
      <dgm:prSet/>
      <dgm:spPr/>
      <dgm:t>
        <a:bodyPr/>
        <a:lstStyle/>
        <a:p>
          <a:endParaRPr lang="en-US"/>
        </a:p>
      </dgm:t>
    </dgm:pt>
    <dgm:pt modelId="{DCF26F55-A5D6-6E43-95C6-09AF5355BFAB}">
      <dgm:prSet phldrT="[Text]"/>
      <dgm:spPr/>
      <dgm:t>
        <a:bodyPr/>
        <a:lstStyle/>
        <a:p>
          <a:r>
            <a:rPr lang="en-US" dirty="0" smtClean="0">
              <a:solidFill>
                <a:schemeClr val="tx2"/>
              </a:solidFill>
              <a:latin typeface="Trebuchet MS"/>
              <a:cs typeface="Trebuchet MS"/>
            </a:rPr>
            <a:t>Viability of development</a:t>
          </a:r>
          <a:endParaRPr lang="en-US" dirty="0">
            <a:solidFill>
              <a:schemeClr val="tx2"/>
            </a:solidFill>
            <a:latin typeface="Trebuchet MS"/>
            <a:cs typeface="Trebuchet MS"/>
          </a:endParaRPr>
        </a:p>
      </dgm:t>
    </dgm:pt>
    <dgm:pt modelId="{D7A147A3-9668-DC42-ABEF-86FE2D77FB3B}" type="sibTrans" cxnId="{C2F4B3A7-A7A6-0941-8A48-B959FDBB685F}">
      <dgm:prSet/>
      <dgm:spPr/>
      <dgm:t>
        <a:bodyPr/>
        <a:lstStyle/>
        <a:p>
          <a:endParaRPr lang="en-US"/>
        </a:p>
      </dgm:t>
    </dgm:pt>
    <dgm:pt modelId="{7545840B-2493-0C4C-AF2B-90AF0B0A0D12}" type="parTrans" cxnId="{C2F4B3A7-A7A6-0941-8A48-B959FDBB685F}">
      <dgm:prSet/>
      <dgm:spPr/>
      <dgm:t>
        <a:bodyPr/>
        <a:lstStyle/>
        <a:p>
          <a:endParaRPr lang="en-US"/>
        </a:p>
      </dgm:t>
    </dgm:pt>
    <dgm:pt modelId="{3D55B37B-9EFD-DF48-93EF-3F7AA67412DC}">
      <dgm:prSet phldrT="[Text]"/>
      <dgm:spPr/>
      <dgm:t>
        <a:bodyPr/>
        <a:lstStyle/>
        <a:p>
          <a:r>
            <a:rPr lang="en-US" dirty="0" smtClean="0">
              <a:solidFill>
                <a:schemeClr val="tx2"/>
              </a:solidFill>
              <a:latin typeface="Trebuchet MS"/>
              <a:cs typeface="Trebuchet MS"/>
            </a:rPr>
            <a:t>Infrastructure Requirements</a:t>
          </a:r>
          <a:endParaRPr lang="en-US" dirty="0">
            <a:solidFill>
              <a:schemeClr val="tx2"/>
            </a:solidFill>
            <a:latin typeface="Trebuchet MS"/>
            <a:cs typeface="Trebuchet MS"/>
          </a:endParaRPr>
        </a:p>
      </dgm:t>
    </dgm:pt>
    <dgm:pt modelId="{86C21B8D-3FC7-2643-8B12-A6AF20D29CF5}" type="sibTrans" cxnId="{BBE5DA5C-A8CC-844E-8E5A-EAEEE765C913}">
      <dgm:prSet/>
      <dgm:spPr/>
      <dgm:t>
        <a:bodyPr/>
        <a:lstStyle/>
        <a:p>
          <a:endParaRPr lang="en-US"/>
        </a:p>
      </dgm:t>
    </dgm:pt>
    <dgm:pt modelId="{70D3CE9C-8000-7F4D-BC22-4D4BA6452E0F}" type="parTrans" cxnId="{BBE5DA5C-A8CC-844E-8E5A-EAEEE765C913}">
      <dgm:prSet/>
      <dgm:spPr/>
      <dgm:t>
        <a:bodyPr/>
        <a:lstStyle/>
        <a:p>
          <a:endParaRPr lang="en-US"/>
        </a:p>
      </dgm:t>
    </dgm:pt>
    <dgm:pt modelId="{764B8C18-8451-0C46-A411-F86F6BB07A66}">
      <dgm:prSet phldrT="[Text]"/>
      <dgm:spPr/>
      <dgm:t>
        <a:bodyPr/>
        <a:lstStyle/>
        <a:p>
          <a:r>
            <a:rPr lang="en-US" dirty="0" smtClean="0">
              <a:latin typeface="Trebuchet MS"/>
              <a:cs typeface="Trebuchet MS"/>
            </a:rPr>
            <a:t>Community facilities, open space</a:t>
          </a:r>
          <a:endParaRPr lang="en-US" dirty="0">
            <a:latin typeface="Trebuchet MS"/>
            <a:cs typeface="Trebuchet MS"/>
          </a:endParaRPr>
        </a:p>
      </dgm:t>
    </dgm:pt>
    <dgm:pt modelId="{FE65690B-309D-004E-AC7C-9DE23AC93E8D}" type="parTrans" cxnId="{11871A62-DF99-BD4D-A62B-F7218ED4C833}">
      <dgm:prSet/>
      <dgm:spPr/>
      <dgm:t>
        <a:bodyPr/>
        <a:lstStyle/>
        <a:p>
          <a:endParaRPr lang="en-US"/>
        </a:p>
      </dgm:t>
    </dgm:pt>
    <dgm:pt modelId="{34785A05-5AE5-9646-93BE-86EDD5DBD4F2}" type="sibTrans" cxnId="{11871A62-DF99-BD4D-A62B-F7218ED4C833}">
      <dgm:prSet/>
      <dgm:spPr/>
      <dgm:t>
        <a:bodyPr/>
        <a:lstStyle/>
        <a:p>
          <a:endParaRPr lang="en-US"/>
        </a:p>
      </dgm:t>
    </dgm:pt>
    <dgm:pt modelId="{370FD106-6AE7-F946-A32E-EB1C480FF3E0}">
      <dgm:prSet phldrT="[Text]"/>
      <dgm:spPr/>
      <dgm:t>
        <a:bodyPr/>
        <a:lstStyle/>
        <a:p>
          <a:r>
            <a:rPr lang="en-US" dirty="0" smtClean="0">
              <a:latin typeface="Trebuchet MS"/>
              <a:cs typeface="Trebuchet MS"/>
            </a:rPr>
            <a:t>Education &amp; Health</a:t>
          </a:r>
          <a:endParaRPr lang="en-US" dirty="0">
            <a:latin typeface="Trebuchet MS"/>
            <a:cs typeface="Trebuchet MS"/>
          </a:endParaRPr>
        </a:p>
      </dgm:t>
    </dgm:pt>
    <dgm:pt modelId="{874A5022-6245-6F4B-92B8-4ADB16B9429C}" type="parTrans" cxnId="{6F5FBCB6-6319-A249-B3AA-16E118FAF5E3}">
      <dgm:prSet/>
      <dgm:spPr/>
      <dgm:t>
        <a:bodyPr/>
        <a:lstStyle/>
        <a:p>
          <a:endParaRPr lang="en-US"/>
        </a:p>
      </dgm:t>
    </dgm:pt>
    <dgm:pt modelId="{2B94F1E8-4006-DE40-8479-412F9DE2F07F}" type="sibTrans" cxnId="{6F5FBCB6-6319-A249-B3AA-16E118FAF5E3}">
      <dgm:prSet/>
      <dgm:spPr/>
      <dgm:t>
        <a:bodyPr/>
        <a:lstStyle/>
        <a:p>
          <a:endParaRPr lang="en-US"/>
        </a:p>
      </dgm:t>
    </dgm:pt>
    <dgm:pt modelId="{E36F1786-64C8-6749-B9FD-782CCF01CD8C}">
      <dgm:prSet phldrT="[Text]"/>
      <dgm:spPr/>
      <dgm:t>
        <a:bodyPr/>
        <a:lstStyle/>
        <a:p>
          <a:r>
            <a:rPr lang="en-US" dirty="0" smtClean="0">
              <a:latin typeface="Trebuchet MS"/>
              <a:cs typeface="Trebuchet MS"/>
            </a:rPr>
            <a:t>Transport Capacity</a:t>
          </a:r>
          <a:endParaRPr lang="en-US" dirty="0">
            <a:latin typeface="Trebuchet MS"/>
            <a:cs typeface="Trebuchet MS"/>
          </a:endParaRPr>
        </a:p>
      </dgm:t>
    </dgm:pt>
    <dgm:pt modelId="{546F3AF2-8590-7B49-9F15-B0AFB62DAF95}" type="parTrans" cxnId="{BB60CBA9-2FA6-C142-B78C-41F1219675D3}">
      <dgm:prSet/>
      <dgm:spPr/>
      <dgm:t>
        <a:bodyPr/>
        <a:lstStyle/>
        <a:p>
          <a:endParaRPr lang="en-US"/>
        </a:p>
      </dgm:t>
    </dgm:pt>
    <dgm:pt modelId="{FAA88489-264A-1B4B-8CB7-3587FC652B67}" type="sibTrans" cxnId="{BB60CBA9-2FA6-C142-B78C-41F1219675D3}">
      <dgm:prSet/>
      <dgm:spPr/>
      <dgm:t>
        <a:bodyPr/>
        <a:lstStyle/>
        <a:p>
          <a:endParaRPr lang="en-US"/>
        </a:p>
      </dgm:t>
    </dgm:pt>
    <dgm:pt modelId="{9456CD80-1DBD-7F4C-811C-34560346E093}">
      <dgm:prSet phldrT="[Text]"/>
      <dgm:spPr>
        <a:solidFill>
          <a:srgbClr val="FF0000"/>
        </a:solidFill>
        <a:ln>
          <a:solidFill>
            <a:srgbClr val="800000"/>
          </a:solidFill>
        </a:ln>
      </dgm:spPr>
      <dgm:t>
        <a:bodyPr/>
        <a:lstStyle/>
        <a:p>
          <a:endParaRPr lang="en-US"/>
        </a:p>
      </dgm:t>
    </dgm:pt>
    <dgm:pt modelId="{F710B7A8-18CA-0B40-87D1-AD103ED066EE}" type="parTrans" cxnId="{88B2C38C-F41B-604E-B79B-E8590638E71A}">
      <dgm:prSet/>
      <dgm:spPr/>
      <dgm:t>
        <a:bodyPr/>
        <a:lstStyle/>
        <a:p>
          <a:endParaRPr lang="en-US"/>
        </a:p>
      </dgm:t>
    </dgm:pt>
    <dgm:pt modelId="{D59C9D63-11FB-B549-BCBC-1244C3638234}" type="sibTrans" cxnId="{88B2C38C-F41B-604E-B79B-E8590638E71A}">
      <dgm:prSet/>
      <dgm:spPr/>
      <dgm:t>
        <a:bodyPr/>
        <a:lstStyle/>
        <a:p>
          <a:endParaRPr lang="en-US"/>
        </a:p>
      </dgm:t>
    </dgm:pt>
    <dgm:pt modelId="{385D049B-7C96-1645-9FC8-47B27EC12D19}">
      <dgm:prSet phldrT="[Text]"/>
      <dgm:spPr>
        <a:solidFill>
          <a:srgbClr val="FF0000"/>
        </a:solidFill>
        <a:ln>
          <a:solidFill>
            <a:srgbClr val="800000"/>
          </a:solidFill>
        </a:ln>
      </dgm:spPr>
      <dgm:t>
        <a:bodyPr/>
        <a:lstStyle/>
        <a:p>
          <a:endParaRPr lang="en-US" dirty="0">
            <a:latin typeface="Trebuchet MS"/>
            <a:cs typeface="Trebuchet MS"/>
          </a:endParaRPr>
        </a:p>
      </dgm:t>
    </dgm:pt>
    <dgm:pt modelId="{57414A6C-E3D9-984C-988D-6DC2C552B87B}" type="parTrans" cxnId="{2E214B74-1BB6-284B-9D74-2DB630BB2EC9}">
      <dgm:prSet/>
      <dgm:spPr/>
      <dgm:t>
        <a:bodyPr/>
        <a:lstStyle/>
        <a:p>
          <a:endParaRPr lang="en-US"/>
        </a:p>
      </dgm:t>
    </dgm:pt>
    <dgm:pt modelId="{221366F6-2A54-4247-8313-E4CC80F2BFC2}" type="sibTrans" cxnId="{2E214B74-1BB6-284B-9D74-2DB630BB2EC9}">
      <dgm:prSet/>
      <dgm:spPr/>
      <dgm:t>
        <a:bodyPr/>
        <a:lstStyle/>
        <a:p>
          <a:endParaRPr lang="en-US"/>
        </a:p>
      </dgm:t>
    </dgm:pt>
    <dgm:pt modelId="{14F269BF-D298-0049-A5A3-210058936A16}">
      <dgm:prSet phldrT="[Text]"/>
      <dgm:spPr>
        <a:solidFill>
          <a:srgbClr val="4BACC6"/>
        </a:solidFill>
        <a:ln>
          <a:noFill/>
        </a:ln>
      </dgm:spPr>
      <dgm:t>
        <a:bodyPr/>
        <a:lstStyle/>
        <a:p>
          <a:r>
            <a:rPr lang="en-US" dirty="0" smtClean="0">
              <a:latin typeface="Trebuchet MS"/>
              <a:cs typeface="Trebuchet MS"/>
            </a:rPr>
            <a:t>Role of new infrastructure in unlocking development</a:t>
          </a:r>
          <a:endParaRPr lang="en-US" dirty="0">
            <a:latin typeface="Trebuchet MS"/>
            <a:cs typeface="Trebuchet MS"/>
          </a:endParaRPr>
        </a:p>
      </dgm:t>
    </dgm:pt>
    <dgm:pt modelId="{4168FAB8-9184-8840-A3D6-20BAD727E7BB}" type="parTrans" cxnId="{05BF468B-1780-3446-9A67-5BCF500541B2}">
      <dgm:prSet/>
      <dgm:spPr/>
      <dgm:t>
        <a:bodyPr/>
        <a:lstStyle/>
        <a:p>
          <a:endParaRPr lang="en-US"/>
        </a:p>
      </dgm:t>
    </dgm:pt>
    <dgm:pt modelId="{0E2ADCCC-691A-BA4F-B6C6-B9151194401D}" type="sibTrans" cxnId="{05BF468B-1780-3446-9A67-5BCF500541B2}">
      <dgm:prSet/>
      <dgm:spPr/>
      <dgm:t>
        <a:bodyPr/>
        <a:lstStyle/>
        <a:p>
          <a:endParaRPr lang="en-US"/>
        </a:p>
      </dgm:t>
    </dgm:pt>
    <dgm:pt modelId="{7ABCABB2-67EE-0943-9AAF-817F1DECAEF2}">
      <dgm:prSet phldrT="[Text]"/>
      <dgm:spPr>
        <a:solidFill>
          <a:srgbClr val="4BACC6"/>
        </a:solidFill>
        <a:ln>
          <a:noFill/>
        </a:ln>
      </dgm:spPr>
      <dgm:t>
        <a:bodyPr/>
        <a:lstStyle/>
        <a:p>
          <a:r>
            <a:rPr lang="en-US" dirty="0" smtClean="0">
              <a:latin typeface="Trebuchet MS"/>
              <a:cs typeface="Trebuchet MS"/>
            </a:rPr>
            <a:t>Residual Valuation (testing CIL &amp; Affordable Housing contributions) </a:t>
          </a:r>
          <a:endParaRPr lang="en-US" dirty="0">
            <a:latin typeface="Trebuchet MS"/>
            <a:cs typeface="Trebuchet MS"/>
          </a:endParaRPr>
        </a:p>
      </dgm:t>
    </dgm:pt>
    <dgm:pt modelId="{D02F0BD1-0860-AC43-A3B7-12A64FDF617B}" type="parTrans" cxnId="{82E67C6C-97AE-5147-ABC0-3A6843809D6A}">
      <dgm:prSet/>
      <dgm:spPr/>
      <dgm:t>
        <a:bodyPr/>
        <a:lstStyle/>
        <a:p>
          <a:endParaRPr lang="en-US"/>
        </a:p>
      </dgm:t>
    </dgm:pt>
    <dgm:pt modelId="{DD22675C-E500-8744-AFBB-BB8FC629DF6D}" type="sibTrans" cxnId="{82E67C6C-97AE-5147-ABC0-3A6843809D6A}">
      <dgm:prSet/>
      <dgm:spPr/>
      <dgm:t>
        <a:bodyPr/>
        <a:lstStyle/>
        <a:p>
          <a:endParaRPr lang="en-US"/>
        </a:p>
      </dgm:t>
    </dgm:pt>
    <dgm:pt modelId="{CBDF4CC6-9EE3-B74D-AD31-83E71A70F603}" type="pres">
      <dgm:prSet presAssocID="{339A40DE-32F7-904C-83C0-23E4E92FC5AD}" presName="outerComposite" presStyleCnt="0">
        <dgm:presLayoutVars>
          <dgm:chMax val="2"/>
          <dgm:animLvl val="lvl"/>
          <dgm:resizeHandles val="exact"/>
        </dgm:presLayoutVars>
      </dgm:prSet>
      <dgm:spPr/>
      <dgm:t>
        <a:bodyPr/>
        <a:lstStyle/>
        <a:p>
          <a:endParaRPr lang="en-US"/>
        </a:p>
      </dgm:t>
    </dgm:pt>
    <dgm:pt modelId="{17244AA5-E7CC-AD45-89CC-260AFD367E11}" type="pres">
      <dgm:prSet presAssocID="{339A40DE-32F7-904C-83C0-23E4E92FC5AD}" presName="dummyMaxCanvas" presStyleCnt="0"/>
      <dgm:spPr/>
    </dgm:pt>
    <dgm:pt modelId="{AE61B1BB-726A-6F4A-8F89-C32A36929DFB}" type="pres">
      <dgm:prSet presAssocID="{339A40DE-32F7-904C-83C0-23E4E92FC5AD}" presName="parentComposite" presStyleCnt="0"/>
      <dgm:spPr/>
    </dgm:pt>
    <dgm:pt modelId="{9CABB806-B783-3D4A-8A9F-FEDAB49A89EE}" type="pres">
      <dgm:prSet presAssocID="{339A40DE-32F7-904C-83C0-23E4E92FC5AD}" presName="parent1" presStyleLbl="alignAccFollowNode1" presStyleIdx="0" presStyleCnt="4">
        <dgm:presLayoutVars>
          <dgm:chMax val="4"/>
        </dgm:presLayoutVars>
      </dgm:prSet>
      <dgm:spPr/>
      <dgm:t>
        <a:bodyPr/>
        <a:lstStyle/>
        <a:p>
          <a:endParaRPr lang="en-US"/>
        </a:p>
      </dgm:t>
    </dgm:pt>
    <dgm:pt modelId="{5AF657D3-3570-F648-BEE6-14341AFE93EE}" type="pres">
      <dgm:prSet presAssocID="{339A40DE-32F7-904C-83C0-23E4E92FC5AD}" presName="parent2" presStyleLbl="alignAccFollowNode1" presStyleIdx="1" presStyleCnt="4">
        <dgm:presLayoutVars>
          <dgm:chMax val="4"/>
        </dgm:presLayoutVars>
      </dgm:prSet>
      <dgm:spPr/>
      <dgm:t>
        <a:bodyPr/>
        <a:lstStyle/>
        <a:p>
          <a:endParaRPr lang="en-US"/>
        </a:p>
      </dgm:t>
    </dgm:pt>
    <dgm:pt modelId="{EF9E887B-AF45-6245-9D48-83DDF93CD25F}" type="pres">
      <dgm:prSet presAssocID="{339A40DE-32F7-904C-83C0-23E4E92FC5AD}" presName="childrenComposite" presStyleCnt="0"/>
      <dgm:spPr/>
    </dgm:pt>
    <dgm:pt modelId="{1244FDA3-83B3-F64F-BE1D-608CCE8F2BC3}" type="pres">
      <dgm:prSet presAssocID="{339A40DE-32F7-904C-83C0-23E4E92FC5AD}" presName="dummyMaxCanvas_ChildArea" presStyleCnt="0"/>
      <dgm:spPr/>
    </dgm:pt>
    <dgm:pt modelId="{F683043B-0E24-A14A-B20F-B0F0D2CFDA8D}" type="pres">
      <dgm:prSet presAssocID="{339A40DE-32F7-904C-83C0-23E4E92FC5AD}" presName="fulcrum" presStyleLbl="alignAccFollowNode1" presStyleIdx="2" presStyleCnt="4"/>
      <dgm:spPr>
        <a:solidFill>
          <a:schemeClr val="tx1">
            <a:lumMod val="50000"/>
            <a:lumOff val="50000"/>
          </a:schemeClr>
        </a:solidFill>
      </dgm:spPr>
      <dgm:t>
        <a:bodyPr/>
        <a:lstStyle/>
        <a:p>
          <a:endParaRPr lang="en-US"/>
        </a:p>
      </dgm:t>
    </dgm:pt>
    <dgm:pt modelId="{A25DE34D-B688-6F40-A30D-D62104E9E865}" type="pres">
      <dgm:prSet presAssocID="{339A40DE-32F7-904C-83C0-23E4E92FC5AD}" presName="balance_33" presStyleLbl="alignAccFollowNode1" presStyleIdx="3" presStyleCnt="4">
        <dgm:presLayoutVars>
          <dgm:bulletEnabled val="1"/>
        </dgm:presLayoutVars>
      </dgm:prSet>
      <dgm:spPr>
        <a:solidFill>
          <a:schemeClr val="tx1">
            <a:lumMod val="50000"/>
            <a:lumOff val="50000"/>
          </a:schemeClr>
        </a:solidFill>
      </dgm:spPr>
      <dgm:t>
        <a:bodyPr/>
        <a:lstStyle/>
        <a:p>
          <a:endParaRPr lang="en-US"/>
        </a:p>
      </dgm:t>
    </dgm:pt>
    <dgm:pt modelId="{BB15BB42-6DBE-7D4D-812E-045F6CAA0812}" type="pres">
      <dgm:prSet presAssocID="{339A40DE-32F7-904C-83C0-23E4E92FC5AD}" presName="right_33_1" presStyleLbl="node1" presStyleIdx="0" presStyleCnt="6">
        <dgm:presLayoutVars>
          <dgm:bulletEnabled val="1"/>
        </dgm:presLayoutVars>
      </dgm:prSet>
      <dgm:spPr/>
      <dgm:t>
        <a:bodyPr/>
        <a:lstStyle/>
        <a:p>
          <a:endParaRPr lang="en-US"/>
        </a:p>
      </dgm:t>
    </dgm:pt>
    <dgm:pt modelId="{138D1331-4B3A-E448-A9E3-5ABC2D376554}" type="pres">
      <dgm:prSet presAssocID="{339A40DE-32F7-904C-83C0-23E4E92FC5AD}" presName="right_33_2" presStyleLbl="node1" presStyleIdx="1" presStyleCnt="6">
        <dgm:presLayoutVars>
          <dgm:bulletEnabled val="1"/>
        </dgm:presLayoutVars>
      </dgm:prSet>
      <dgm:spPr/>
      <dgm:t>
        <a:bodyPr/>
        <a:lstStyle/>
        <a:p>
          <a:endParaRPr lang="en-US"/>
        </a:p>
      </dgm:t>
    </dgm:pt>
    <dgm:pt modelId="{8857CF30-8378-924C-A991-84948244039E}" type="pres">
      <dgm:prSet presAssocID="{339A40DE-32F7-904C-83C0-23E4E92FC5AD}" presName="right_33_3" presStyleLbl="node1" presStyleIdx="2" presStyleCnt="6">
        <dgm:presLayoutVars>
          <dgm:bulletEnabled val="1"/>
        </dgm:presLayoutVars>
      </dgm:prSet>
      <dgm:spPr/>
      <dgm:t>
        <a:bodyPr/>
        <a:lstStyle/>
        <a:p>
          <a:endParaRPr lang="en-US"/>
        </a:p>
      </dgm:t>
    </dgm:pt>
    <dgm:pt modelId="{CBF251FF-6586-3244-8E96-52BAAFFDF99C}" type="pres">
      <dgm:prSet presAssocID="{339A40DE-32F7-904C-83C0-23E4E92FC5AD}" presName="left_33_1" presStyleLbl="node1" presStyleIdx="3" presStyleCnt="6">
        <dgm:presLayoutVars>
          <dgm:bulletEnabled val="1"/>
        </dgm:presLayoutVars>
      </dgm:prSet>
      <dgm:spPr/>
      <dgm:t>
        <a:bodyPr/>
        <a:lstStyle/>
        <a:p>
          <a:endParaRPr lang="en-US"/>
        </a:p>
      </dgm:t>
    </dgm:pt>
    <dgm:pt modelId="{5C6562A8-06C1-C84C-A802-E99F997A3896}" type="pres">
      <dgm:prSet presAssocID="{339A40DE-32F7-904C-83C0-23E4E92FC5AD}" presName="left_33_2" presStyleLbl="node1" presStyleIdx="4" presStyleCnt="6">
        <dgm:presLayoutVars>
          <dgm:bulletEnabled val="1"/>
        </dgm:presLayoutVars>
      </dgm:prSet>
      <dgm:spPr/>
      <dgm:t>
        <a:bodyPr/>
        <a:lstStyle/>
        <a:p>
          <a:endParaRPr lang="en-US"/>
        </a:p>
      </dgm:t>
    </dgm:pt>
    <dgm:pt modelId="{C9D2E635-E555-2142-8BA7-C923602F953B}" type="pres">
      <dgm:prSet presAssocID="{339A40DE-32F7-904C-83C0-23E4E92FC5AD}" presName="left_33_3" presStyleLbl="node1" presStyleIdx="5" presStyleCnt="6">
        <dgm:presLayoutVars>
          <dgm:bulletEnabled val="1"/>
        </dgm:presLayoutVars>
      </dgm:prSet>
      <dgm:spPr/>
      <dgm:t>
        <a:bodyPr/>
        <a:lstStyle/>
        <a:p>
          <a:endParaRPr lang="en-US"/>
        </a:p>
      </dgm:t>
    </dgm:pt>
  </dgm:ptLst>
  <dgm:cxnLst>
    <dgm:cxn modelId="{DDDB9FB2-668E-436B-9443-09532BEDD67E}" type="presOf" srcId="{DCF26F55-A5D6-6E43-95C6-09AF5355BFAB}" destId="{5AF657D3-3570-F648-BEE6-14341AFE93EE}" srcOrd="0" destOrd="0" presId="urn:microsoft.com/office/officeart/2005/8/layout/balance1"/>
    <dgm:cxn modelId="{BDFDEA45-4457-4648-BA43-2913E6C60386}" type="presOf" srcId="{14F269BF-D298-0049-A5A3-210058936A16}" destId="{138D1331-4B3A-E448-A9E3-5ABC2D376554}" srcOrd="0" destOrd="0" presId="urn:microsoft.com/office/officeart/2005/8/layout/balance1"/>
    <dgm:cxn modelId="{C2F4B3A7-A7A6-0941-8A48-B959FDBB685F}" srcId="{339A40DE-32F7-904C-83C0-23E4E92FC5AD}" destId="{DCF26F55-A5D6-6E43-95C6-09AF5355BFAB}" srcOrd="1" destOrd="0" parTransId="{7545840B-2493-0C4C-AF2B-90AF0B0A0D12}" sibTransId="{D7A147A3-9668-DC42-ABEF-86FE2D77FB3B}"/>
    <dgm:cxn modelId="{0E0DE50B-9C9F-4F74-9A0C-ABFFEDC802FD}" type="presOf" srcId="{7ABCABB2-67EE-0943-9AAF-817F1DECAEF2}" destId="{8857CF30-8378-924C-A991-84948244039E}" srcOrd="0" destOrd="0" presId="urn:microsoft.com/office/officeart/2005/8/layout/balance1"/>
    <dgm:cxn modelId="{539F69F9-F70B-49AA-8039-8ABA17E4E7B3}" type="presOf" srcId="{3D55B37B-9EFD-DF48-93EF-3F7AA67412DC}" destId="{9CABB806-B783-3D4A-8A9F-FEDAB49A89EE}" srcOrd="0" destOrd="0" presId="urn:microsoft.com/office/officeart/2005/8/layout/balance1"/>
    <dgm:cxn modelId="{3821B8DF-6310-9E49-988A-98F2BB642F59}" srcId="{DCF26F55-A5D6-6E43-95C6-09AF5355BFAB}" destId="{C250A594-FC7D-604D-BD38-76E7BD82FBB7}" srcOrd="0" destOrd="0" parTransId="{DE68886C-931D-0543-9E08-02F23120A24E}" sibTransId="{8C8933E8-C1F0-0543-87E5-660B1C80D3BE}"/>
    <dgm:cxn modelId="{4DF6D7F8-F803-44A0-BDED-16B6DF63AFBD}" type="presOf" srcId="{C250A594-FC7D-604D-BD38-76E7BD82FBB7}" destId="{BB15BB42-6DBE-7D4D-812E-045F6CAA0812}" srcOrd="0" destOrd="0" presId="urn:microsoft.com/office/officeart/2005/8/layout/balance1"/>
    <dgm:cxn modelId="{88B2C38C-F41B-604E-B79B-E8590638E71A}" srcId="{339A40DE-32F7-904C-83C0-23E4E92FC5AD}" destId="{9456CD80-1DBD-7F4C-811C-34560346E093}" srcOrd="3" destOrd="0" parTransId="{F710B7A8-18CA-0B40-87D1-AD103ED066EE}" sibTransId="{D59C9D63-11FB-B549-BCBC-1244C3638234}"/>
    <dgm:cxn modelId="{11871A62-DF99-BD4D-A62B-F7218ED4C833}" srcId="{3D55B37B-9EFD-DF48-93EF-3F7AA67412DC}" destId="{764B8C18-8451-0C46-A411-F86F6BB07A66}" srcOrd="0" destOrd="0" parTransId="{FE65690B-309D-004E-AC7C-9DE23AC93E8D}" sibTransId="{34785A05-5AE5-9646-93BE-86EDD5DBD4F2}"/>
    <dgm:cxn modelId="{6628BAE8-764B-4051-AE8E-D54E0D94C61E}" type="presOf" srcId="{764B8C18-8451-0C46-A411-F86F6BB07A66}" destId="{CBF251FF-6586-3244-8E96-52BAAFFDF99C}" srcOrd="0" destOrd="0" presId="urn:microsoft.com/office/officeart/2005/8/layout/balance1"/>
    <dgm:cxn modelId="{BBE5DA5C-A8CC-844E-8E5A-EAEEE765C913}" srcId="{339A40DE-32F7-904C-83C0-23E4E92FC5AD}" destId="{3D55B37B-9EFD-DF48-93EF-3F7AA67412DC}" srcOrd="0" destOrd="0" parTransId="{70D3CE9C-8000-7F4D-BC22-4D4BA6452E0F}" sibTransId="{86C21B8D-3FC7-2643-8B12-A6AF20D29CF5}"/>
    <dgm:cxn modelId="{BB60CBA9-2FA6-C142-B78C-41F1219675D3}" srcId="{3D55B37B-9EFD-DF48-93EF-3F7AA67412DC}" destId="{E36F1786-64C8-6749-B9FD-782CCF01CD8C}" srcOrd="2" destOrd="0" parTransId="{546F3AF2-8590-7B49-9F15-B0AFB62DAF95}" sibTransId="{FAA88489-264A-1B4B-8CB7-3587FC652B67}"/>
    <dgm:cxn modelId="{18375FBD-96EC-4AAA-8100-953016B15AF2}" type="presOf" srcId="{339A40DE-32F7-904C-83C0-23E4E92FC5AD}" destId="{CBDF4CC6-9EE3-B74D-AD31-83E71A70F603}" srcOrd="0" destOrd="0" presId="urn:microsoft.com/office/officeart/2005/8/layout/balance1"/>
    <dgm:cxn modelId="{6F5FBCB6-6319-A249-B3AA-16E118FAF5E3}" srcId="{3D55B37B-9EFD-DF48-93EF-3F7AA67412DC}" destId="{370FD106-6AE7-F946-A32E-EB1C480FF3E0}" srcOrd="1" destOrd="0" parTransId="{874A5022-6245-6F4B-92B8-4ADB16B9429C}" sibTransId="{2B94F1E8-4006-DE40-8479-412F9DE2F07F}"/>
    <dgm:cxn modelId="{2E214B74-1BB6-284B-9D74-2DB630BB2EC9}" srcId="{339A40DE-32F7-904C-83C0-23E4E92FC5AD}" destId="{385D049B-7C96-1645-9FC8-47B27EC12D19}" srcOrd="2" destOrd="0" parTransId="{57414A6C-E3D9-984C-988D-6DC2C552B87B}" sibTransId="{221366F6-2A54-4247-8313-E4CC80F2BFC2}"/>
    <dgm:cxn modelId="{05BF468B-1780-3446-9A67-5BCF500541B2}" srcId="{DCF26F55-A5D6-6E43-95C6-09AF5355BFAB}" destId="{14F269BF-D298-0049-A5A3-210058936A16}" srcOrd="1" destOrd="0" parTransId="{4168FAB8-9184-8840-A3D6-20BAD727E7BB}" sibTransId="{0E2ADCCC-691A-BA4F-B6C6-B9151194401D}"/>
    <dgm:cxn modelId="{4B0C9D59-AE25-48D7-A1FA-908C0E1BC072}" type="presOf" srcId="{370FD106-6AE7-F946-A32E-EB1C480FF3E0}" destId="{5C6562A8-06C1-C84C-A802-E99F997A3896}" srcOrd="0" destOrd="0" presId="urn:microsoft.com/office/officeart/2005/8/layout/balance1"/>
    <dgm:cxn modelId="{82E67C6C-97AE-5147-ABC0-3A6843809D6A}" srcId="{DCF26F55-A5D6-6E43-95C6-09AF5355BFAB}" destId="{7ABCABB2-67EE-0943-9AAF-817F1DECAEF2}" srcOrd="2" destOrd="0" parTransId="{D02F0BD1-0860-AC43-A3B7-12A64FDF617B}" sibTransId="{DD22675C-E500-8744-AFBB-BB8FC629DF6D}"/>
    <dgm:cxn modelId="{5F3531AB-8E76-495D-83F8-FF4BEA82B8DE}" type="presOf" srcId="{E36F1786-64C8-6749-B9FD-782CCF01CD8C}" destId="{C9D2E635-E555-2142-8BA7-C923602F953B}" srcOrd="0" destOrd="0" presId="urn:microsoft.com/office/officeart/2005/8/layout/balance1"/>
    <dgm:cxn modelId="{B5396F52-42CB-4720-964E-A895AFDF0B55}" type="presParOf" srcId="{CBDF4CC6-9EE3-B74D-AD31-83E71A70F603}" destId="{17244AA5-E7CC-AD45-89CC-260AFD367E11}" srcOrd="0" destOrd="0" presId="urn:microsoft.com/office/officeart/2005/8/layout/balance1"/>
    <dgm:cxn modelId="{0BAE869C-6CA9-4F56-98D1-E7431EE2AE38}" type="presParOf" srcId="{CBDF4CC6-9EE3-B74D-AD31-83E71A70F603}" destId="{AE61B1BB-726A-6F4A-8F89-C32A36929DFB}" srcOrd="1" destOrd="0" presId="urn:microsoft.com/office/officeart/2005/8/layout/balance1"/>
    <dgm:cxn modelId="{B0ED64D1-D654-48B3-86FB-C101FE58E3FA}" type="presParOf" srcId="{AE61B1BB-726A-6F4A-8F89-C32A36929DFB}" destId="{9CABB806-B783-3D4A-8A9F-FEDAB49A89EE}" srcOrd="0" destOrd="0" presId="urn:microsoft.com/office/officeart/2005/8/layout/balance1"/>
    <dgm:cxn modelId="{C793F608-E065-4362-A0AB-29B7652F1BFE}" type="presParOf" srcId="{AE61B1BB-726A-6F4A-8F89-C32A36929DFB}" destId="{5AF657D3-3570-F648-BEE6-14341AFE93EE}" srcOrd="1" destOrd="0" presId="urn:microsoft.com/office/officeart/2005/8/layout/balance1"/>
    <dgm:cxn modelId="{60200D73-7266-4A21-ABDA-B6111D4F358E}" type="presParOf" srcId="{CBDF4CC6-9EE3-B74D-AD31-83E71A70F603}" destId="{EF9E887B-AF45-6245-9D48-83DDF93CD25F}" srcOrd="2" destOrd="0" presId="urn:microsoft.com/office/officeart/2005/8/layout/balance1"/>
    <dgm:cxn modelId="{31AD53DF-D133-403B-95B6-4F57580B836C}" type="presParOf" srcId="{EF9E887B-AF45-6245-9D48-83DDF93CD25F}" destId="{1244FDA3-83B3-F64F-BE1D-608CCE8F2BC3}" srcOrd="0" destOrd="0" presId="urn:microsoft.com/office/officeart/2005/8/layout/balance1"/>
    <dgm:cxn modelId="{4BA4DFE0-247E-46E8-A4CB-99DDB50EFE4D}" type="presParOf" srcId="{EF9E887B-AF45-6245-9D48-83DDF93CD25F}" destId="{F683043B-0E24-A14A-B20F-B0F0D2CFDA8D}" srcOrd="1" destOrd="0" presId="urn:microsoft.com/office/officeart/2005/8/layout/balance1"/>
    <dgm:cxn modelId="{780A4C57-65DC-4A52-91C1-4555B8186609}" type="presParOf" srcId="{EF9E887B-AF45-6245-9D48-83DDF93CD25F}" destId="{A25DE34D-B688-6F40-A30D-D62104E9E865}" srcOrd="2" destOrd="0" presId="urn:microsoft.com/office/officeart/2005/8/layout/balance1"/>
    <dgm:cxn modelId="{CD4B5504-20EB-4D7B-B166-743B9A81D537}" type="presParOf" srcId="{EF9E887B-AF45-6245-9D48-83DDF93CD25F}" destId="{BB15BB42-6DBE-7D4D-812E-045F6CAA0812}" srcOrd="3" destOrd="0" presId="urn:microsoft.com/office/officeart/2005/8/layout/balance1"/>
    <dgm:cxn modelId="{B3FF3736-4139-4022-B766-931EAA999246}" type="presParOf" srcId="{EF9E887B-AF45-6245-9D48-83DDF93CD25F}" destId="{138D1331-4B3A-E448-A9E3-5ABC2D376554}" srcOrd="4" destOrd="0" presId="urn:microsoft.com/office/officeart/2005/8/layout/balance1"/>
    <dgm:cxn modelId="{6F251B82-B9C3-4736-9549-3264303A5CC5}" type="presParOf" srcId="{EF9E887B-AF45-6245-9D48-83DDF93CD25F}" destId="{8857CF30-8378-924C-A991-84948244039E}" srcOrd="5" destOrd="0" presId="urn:microsoft.com/office/officeart/2005/8/layout/balance1"/>
    <dgm:cxn modelId="{8C40F46F-9F95-40E4-90DB-2FD4A55F9B20}" type="presParOf" srcId="{EF9E887B-AF45-6245-9D48-83DDF93CD25F}" destId="{CBF251FF-6586-3244-8E96-52BAAFFDF99C}" srcOrd="6" destOrd="0" presId="urn:microsoft.com/office/officeart/2005/8/layout/balance1"/>
    <dgm:cxn modelId="{585BB687-F35E-4382-935C-8C0391234CB3}" type="presParOf" srcId="{EF9E887B-AF45-6245-9D48-83DDF93CD25F}" destId="{5C6562A8-06C1-C84C-A802-E99F997A3896}" srcOrd="7" destOrd="0" presId="urn:microsoft.com/office/officeart/2005/8/layout/balance1"/>
    <dgm:cxn modelId="{3B96D7D4-474A-4C4B-8B9C-852AD555159F}" type="presParOf" srcId="{EF9E887B-AF45-6245-9D48-83DDF93CD25F}" destId="{C9D2E635-E555-2142-8BA7-C923602F953B}" srcOrd="8"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CFAC83-D306-534B-BB0A-9AFEB1DC3393}"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822BB74D-C5B3-AD48-976D-3ABF8FA9CFE9}">
      <dgm:prSet phldrT="[Text]"/>
      <dgm:spPr>
        <a:solidFill>
          <a:srgbClr val="A2DD43"/>
        </a:solidFill>
        <a:ln w="19050" cmpd="sng">
          <a:noFill/>
        </a:ln>
      </dgm:spPr>
      <dgm:t>
        <a:bodyPr/>
        <a:lstStyle/>
        <a:p>
          <a:r>
            <a:rPr lang="en-US" dirty="0" smtClean="0"/>
            <a:t>Relevant Plan Infrastructure Evidence</a:t>
          </a:r>
          <a:endParaRPr lang="en-US" dirty="0"/>
        </a:p>
      </dgm:t>
    </dgm:pt>
    <dgm:pt modelId="{27727C07-F933-5B4D-BF83-3186AD1687B0}" type="parTrans" cxnId="{8C397479-83B0-714F-94EC-DE31E0DA9D4E}">
      <dgm:prSet/>
      <dgm:spPr/>
      <dgm:t>
        <a:bodyPr/>
        <a:lstStyle/>
        <a:p>
          <a:endParaRPr lang="en-US"/>
        </a:p>
      </dgm:t>
    </dgm:pt>
    <dgm:pt modelId="{368B3662-D501-8941-BCD7-57208F6AAFB8}" type="sibTrans" cxnId="{8C397479-83B0-714F-94EC-DE31E0DA9D4E}">
      <dgm:prSet/>
      <dgm:spPr/>
      <dgm:t>
        <a:bodyPr/>
        <a:lstStyle/>
        <a:p>
          <a:endParaRPr lang="en-US"/>
        </a:p>
      </dgm:t>
    </dgm:pt>
    <dgm:pt modelId="{F910612D-9EA8-B142-AB4B-E7F523FAFBBC}">
      <dgm:prSet phldrT="[Text]"/>
      <dgm:spPr>
        <a:solidFill>
          <a:srgbClr val="A2DD43"/>
        </a:solidFill>
        <a:ln w="19050" cmpd="sng">
          <a:noFill/>
        </a:ln>
      </dgm:spPr>
      <dgm:t>
        <a:bodyPr/>
        <a:lstStyle/>
        <a:p>
          <a:r>
            <a:rPr lang="en-US" dirty="0" smtClean="0"/>
            <a:t>CIL Infrastructure Evidence   </a:t>
          </a:r>
          <a:endParaRPr lang="en-US" dirty="0"/>
        </a:p>
      </dgm:t>
    </dgm:pt>
    <dgm:pt modelId="{5C93143C-9590-D24D-BF3D-9C0A3A844EDE}" type="parTrans" cxnId="{124056AE-3001-B049-BD51-B6EC3FDC8FAE}">
      <dgm:prSet/>
      <dgm:spPr>
        <a:ln w="38100">
          <a:solidFill>
            <a:srgbClr val="FF8000"/>
          </a:solidFill>
          <a:tailEnd type="triangle"/>
        </a:ln>
      </dgm:spPr>
      <dgm:t>
        <a:bodyPr/>
        <a:lstStyle/>
        <a:p>
          <a:endParaRPr lang="en-US"/>
        </a:p>
      </dgm:t>
    </dgm:pt>
    <dgm:pt modelId="{FE84FEC6-5FBF-D749-800E-9563D288555F}" type="sibTrans" cxnId="{124056AE-3001-B049-BD51-B6EC3FDC8FAE}">
      <dgm:prSet/>
      <dgm:spPr/>
      <dgm:t>
        <a:bodyPr/>
        <a:lstStyle/>
        <a:p>
          <a:endParaRPr lang="en-US"/>
        </a:p>
      </dgm:t>
    </dgm:pt>
    <dgm:pt modelId="{E8314A46-A707-4C48-A13D-FE002C157D6B}">
      <dgm:prSet/>
      <dgm:spPr>
        <a:solidFill>
          <a:srgbClr val="A2DD43"/>
        </a:solidFill>
        <a:ln w="19050" cmpd="sng">
          <a:noFill/>
        </a:ln>
      </dgm:spPr>
      <dgm:t>
        <a:bodyPr/>
        <a:lstStyle/>
        <a:p>
          <a:r>
            <a:rPr lang="en-US" dirty="0" smtClean="0"/>
            <a:t>Regulation 123 List</a:t>
          </a:r>
          <a:endParaRPr lang="en-US" dirty="0"/>
        </a:p>
      </dgm:t>
    </dgm:pt>
    <dgm:pt modelId="{F2AB818B-5347-CE48-A757-B42F03B534F9}" type="parTrans" cxnId="{75E1A12F-B4F2-4E41-9E2F-2C1068D5AF78}">
      <dgm:prSet/>
      <dgm:spPr>
        <a:ln w="38100">
          <a:solidFill>
            <a:srgbClr val="FF8000"/>
          </a:solidFill>
          <a:tailEnd type="triangle"/>
        </a:ln>
      </dgm:spPr>
      <dgm:t>
        <a:bodyPr/>
        <a:lstStyle/>
        <a:p>
          <a:endParaRPr lang="en-US"/>
        </a:p>
      </dgm:t>
    </dgm:pt>
    <dgm:pt modelId="{FC668A6F-D488-074F-A132-513A22B60046}" type="sibTrans" cxnId="{75E1A12F-B4F2-4E41-9E2F-2C1068D5AF78}">
      <dgm:prSet/>
      <dgm:spPr/>
      <dgm:t>
        <a:bodyPr/>
        <a:lstStyle/>
        <a:p>
          <a:endParaRPr lang="en-US"/>
        </a:p>
      </dgm:t>
    </dgm:pt>
    <dgm:pt modelId="{557C3F0A-08FA-1340-A890-49D570A6491D}" type="asst">
      <dgm:prSet/>
      <dgm:spPr>
        <a:solidFill>
          <a:srgbClr val="A2DD43"/>
        </a:solidFill>
        <a:ln w="19050" cmpd="sng">
          <a:noFill/>
        </a:ln>
      </dgm:spPr>
      <dgm:t>
        <a:bodyPr/>
        <a:lstStyle/>
        <a:p>
          <a:r>
            <a:rPr lang="en-US" dirty="0" smtClean="0"/>
            <a:t>Funding Gap</a:t>
          </a:r>
          <a:endParaRPr lang="en-US" dirty="0"/>
        </a:p>
      </dgm:t>
    </dgm:pt>
    <dgm:pt modelId="{313C1A76-ADDA-4940-9B14-4554A5F7F4B6}" type="parTrans" cxnId="{F8788945-9DF6-3B47-BC92-7079D3246442}">
      <dgm:prSet/>
      <dgm:spPr>
        <a:ln>
          <a:solidFill>
            <a:srgbClr val="EFCC0E"/>
          </a:solidFill>
        </a:ln>
      </dgm:spPr>
      <dgm:t>
        <a:bodyPr/>
        <a:lstStyle/>
        <a:p>
          <a:endParaRPr lang="en-US"/>
        </a:p>
      </dgm:t>
    </dgm:pt>
    <dgm:pt modelId="{032EF8AA-F97C-3C4E-8B94-A8DA0245E883}" type="sibTrans" cxnId="{F8788945-9DF6-3B47-BC92-7079D3246442}">
      <dgm:prSet/>
      <dgm:spPr/>
      <dgm:t>
        <a:bodyPr/>
        <a:lstStyle/>
        <a:p>
          <a:endParaRPr lang="en-US"/>
        </a:p>
      </dgm:t>
    </dgm:pt>
    <dgm:pt modelId="{0B1082AA-97C8-0947-849A-D923F3DCF7B4}" type="asst">
      <dgm:prSet/>
      <dgm:spPr>
        <a:solidFill>
          <a:srgbClr val="A2DD43"/>
        </a:solidFill>
        <a:ln w="19050" cmpd="sng">
          <a:noFill/>
        </a:ln>
      </dgm:spPr>
      <dgm:t>
        <a:bodyPr/>
        <a:lstStyle/>
        <a:p>
          <a:r>
            <a:rPr lang="en-US" dirty="0" smtClean="0"/>
            <a:t>Project List</a:t>
          </a:r>
          <a:endParaRPr lang="en-US" dirty="0"/>
        </a:p>
      </dgm:t>
    </dgm:pt>
    <dgm:pt modelId="{54E5A11A-0001-0341-95C1-E886EC2F4201}" type="parTrans" cxnId="{1A95DE84-3EDB-354A-8A45-043D1C34657D}">
      <dgm:prSet/>
      <dgm:spPr>
        <a:ln>
          <a:solidFill>
            <a:srgbClr val="EFCC0E"/>
          </a:solidFill>
        </a:ln>
      </dgm:spPr>
      <dgm:t>
        <a:bodyPr/>
        <a:lstStyle/>
        <a:p>
          <a:endParaRPr lang="en-US"/>
        </a:p>
      </dgm:t>
    </dgm:pt>
    <dgm:pt modelId="{DCEA1393-60E7-604C-9520-39FBEF16E4D7}" type="sibTrans" cxnId="{1A95DE84-3EDB-354A-8A45-043D1C34657D}">
      <dgm:prSet/>
      <dgm:spPr/>
      <dgm:t>
        <a:bodyPr/>
        <a:lstStyle/>
        <a:p>
          <a:endParaRPr lang="en-US"/>
        </a:p>
      </dgm:t>
    </dgm:pt>
    <dgm:pt modelId="{12B7F6AA-B23D-1C42-9D1F-B60898C88B74}" type="pres">
      <dgm:prSet presAssocID="{B3CFAC83-D306-534B-BB0A-9AFEB1DC3393}" presName="hierChild1" presStyleCnt="0">
        <dgm:presLayoutVars>
          <dgm:orgChart val="1"/>
          <dgm:chPref val="1"/>
          <dgm:dir/>
          <dgm:animOne val="branch"/>
          <dgm:animLvl val="lvl"/>
          <dgm:resizeHandles/>
        </dgm:presLayoutVars>
      </dgm:prSet>
      <dgm:spPr/>
      <dgm:t>
        <a:bodyPr/>
        <a:lstStyle/>
        <a:p>
          <a:endParaRPr lang="en-US"/>
        </a:p>
      </dgm:t>
    </dgm:pt>
    <dgm:pt modelId="{6C692A3C-47F6-8247-84F1-ADDDF59A2978}" type="pres">
      <dgm:prSet presAssocID="{822BB74D-C5B3-AD48-976D-3ABF8FA9CFE9}" presName="hierRoot1" presStyleCnt="0">
        <dgm:presLayoutVars>
          <dgm:hierBranch val="init"/>
        </dgm:presLayoutVars>
      </dgm:prSet>
      <dgm:spPr/>
    </dgm:pt>
    <dgm:pt modelId="{582DA4BC-E1BA-1449-8962-378FC1C15DBF}" type="pres">
      <dgm:prSet presAssocID="{822BB74D-C5B3-AD48-976D-3ABF8FA9CFE9}" presName="rootComposite1" presStyleCnt="0"/>
      <dgm:spPr/>
    </dgm:pt>
    <dgm:pt modelId="{88139331-3E53-534F-B638-6D13F93E95B8}" type="pres">
      <dgm:prSet presAssocID="{822BB74D-C5B3-AD48-976D-3ABF8FA9CFE9}" presName="rootText1" presStyleLbl="node0" presStyleIdx="0" presStyleCnt="1">
        <dgm:presLayoutVars>
          <dgm:chPref val="3"/>
        </dgm:presLayoutVars>
      </dgm:prSet>
      <dgm:spPr/>
      <dgm:t>
        <a:bodyPr/>
        <a:lstStyle/>
        <a:p>
          <a:endParaRPr lang="en-US"/>
        </a:p>
      </dgm:t>
    </dgm:pt>
    <dgm:pt modelId="{50473448-F394-F840-A9A3-28BBD1453568}" type="pres">
      <dgm:prSet presAssocID="{822BB74D-C5B3-AD48-976D-3ABF8FA9CFE9}" presName="rootConnector1" presStyleLbl="node1" presStyleIdx="0" presStyleCnt="0"/>
      <dgm:spPr/>
      <dgm:t>
        <a:bodyPr/>
        <a:lstStyle/>
        <a:p>
          <a:endParaRPr lang="en-US"/>
        </a:p>
      </dgm:t>
    </dgm:pt>
    <dgm:pt modelId="{E3B6C2F4-553B-2B4C-AAB0-A3AA2638F3CD}" type="pres">
      <dgm:prSet presAssocID="{822BB74D-C5B3-AD48-976D-3ABF8FA9CFE9}" presName="hierChild2" presStyleCnt="0"/>
      <dgm:spPr/>
    </dgm:pt>
    <dgm:pt modelId="{43BE26C3-0101-F140-A3F6-70A4F384A29E}" type="pres">
      <dgm:prSet presAssocID="{5C93143C-9590-D24D-BF3D-9C0A3A844EDE}" presName="Name37" presStyleLbl="parChTrans1D2" presStyleIdx="0" presStyleCnt="1"/>
      <dgm:spPr/>
      <dgm:t>
        <a:bodyPr/>
        <a:lstStyle/>
        <a:p>
          <a:endParaRPr lang="en-US"/>
        </a:p>
      </dgm:t>
    </dgm:pt>
    <dgm:pt modelId="{CCEE89E7-B2F5-E14B-9213-3CC7A3A8A482}" type="pres">
      <dgm:prSet presAssocID="{F910612D-9EA8-B142-AB4B-E7F523FAFBBC}" presName="hierRoot2" presStyleCnt="0">
        <dgm:presLayoutVars>
          <dgm:hierBranch/>
        </dgm:presLayoutVars>
      </dgm:prSet>
      <dgm:spPr/>
    </dgm:pt>
    <dgm:pt modelId="{BC094110-CFC6-D143-89A1-C07D5863FD9C}" type="pres">
      <dgm:prSet presAssocID="{F910612D-9EA8-B142-AB4B-E7F523FAFBBC}" presName="rootComposite" presStyleCnt="0"/>
      <dgm:spPr/>
    </dgm:pt>
    <dgm:pt modelId="{2AD1164E-E6D4-9641-9703-87E976B87157}" type="pres">
      <dgm:prSet presAssocID="{F910612D-9EA8-B142-AB4B-E7F523FAFBBC}" presName="rootText" presStyleLbl="node2" presStyleIdx="0" presStyleCnt="1">
        <dgm:presLayoutVars>
          <dgm:chPref val="3"/>
        </dgm:presLayoutVars>
      </dgm:prSet>
      <dgm:spPr/>
      <dgm:t>
        <a:bodyPr/>
        <a:lstStyle/>
        <a:p>
          <a:endParaRPr lang="en-US"/>
        </a:p>
      </dgm:t>
    </dgm:pt>
    <dgm:pt modelId="{0D15EACF-8CBC-A845-9CE9-EA470FFDDFA9}" type="pres">
      <dgm:prSet presAssocID="{F910612D-9EA8-B142-AB4B-E7F523FAFBBC}" presName="rootConnector" presStyleLbl="node2" presStyleIdx="0" presStyleCnt="1"/>
      <dgm:spPr/>
      <dgm:t>
        <a:bodyPr/>
        <a:lstStyle/>
        <a:p>
          <a:endParaRPr lang="en-US"/>
        </a:p>
      </dgm:t>
    </dgm:pt>
    <dgm:pt modelId="{6A82D583-4F2F-3144-8221-E523D3353A7B}" type="pres">
      <dgm:prSet presAssocID="{F910612D-9EA8-B142-AB4B-E7F523FAFBBC}" presName="hierChild4" presStyleCnt="0"/>
      <dgm:spPr/>
    </dgm:pt>
    <dgm:pt modelId="{1861A32C-F602-9246-B5E5-BE1C01981273}" type="pres">
      <dgm:prSet presAssocID="{F2AB818B-5347-CE48-A757-B42F03B534F9}" presName="Name35" presStyleLbl="parChTrans1D3" presStyleIdx="0" presStyleCnt="3"/>
      <dgm:spPr/>
      <dgm:t>
        <a:bodyPr/>
        <a:lstStyle/>
        <a:p>
          <a:endParaRPr lang="en-US"/>
        </a:p>
      </dgm:t>
    </dgm:pt>
    <dgm:pt modelId="{7CC6C6A7-708C-384B-872E-33ABD36D158D}" type="pres">
      <dgm:prSet presAssocID="{E8314A46-A707-4C48-A13D-FE002C157D6B}" presName="hierRoot2" presStyleCnt="0">
        <dgm:presLayoutVars>
          <dgm:hierBranch val="init"/>
        </dgm:presLayoutVars>
      </dgm:prSet>
      <dgm:spPr/>
    </dgm:pt>
    <dgm:pt modelId="{4572DAF1-AF90-2C47-B704-A76D721DB9ED}" type="pres">
      <dgm:prSet presAssocID="{E8314A46-A707-4C48-A13D-FE002C157D6B}" presName="rootComposite" presStyleCnt="0"/>
      <dgm:spPr/>
    </dgm:pt>
    <dgm:pt modelId="{D2B35D8D-112C-5647-A0EF-51ED23B64243}" type="pres">
      <dgm:prSet presAssocID="{E8314A46-A707-4C48-A13D-FE002C157D6B}" presName="rootText" presStyleLbl="node3" presStyleIdx="0" presStyleCnt="1">
        <dgm:presLayoutVars>
          <dgm:chPref val="3"/>
        </dgm:presLayoutVars>
      </dgm:prSet>
      <dgm:spPr/>
      <dgm:t>
        <a:bodyPr/>
        <a:lstStyle/>
        <a:p>
          <a:endParaRPr lang="en-US"/>
        </a:p>
      </dgm:t>
    </dgm:pt>
    <dgm:pt modelId="{9201CBDE-50BA-A54E-B030-4F7F39F2F51F}" type="pres">
      <dgm:prSet presAssocID="{E8314A46-A707-4C48-A13D-FE002C157D6B}" presName="rootConnector" presStyleLbl="node3" presStyleIdx="0" presStyleCnt="1"/>
      <dgm:spPr/>
      <dgm:t>
        <a:bodyPr/>
        <a:lstStyle/>
        <a:p>
          <a:endParaRPr lang="en-US"/>
        </a:p>
      </dgm:t>
    </dgm:pt>
    <dgm:pt modelId="{4654516B-BA46-5C42-A381-CC265BC63257}" type="pres">
      <dgm:prSet presAssocID="{E8314A46-A707-4C48-A13D-FE002C157D6B}" presName="hierChild4" presStyleCnt="0"/>
      <dgm:spPr/>
    </dgm:pt>
    <dgm:pt modelId="{38C6691A-5BB4-6646-9F71-8C9FCB67EED6}" type="pres">
      <dgm:prSet presAssocID="{E8314A46-A707-4C48-A13D-FE002C157D6B}" presName="hierChild5" presStyleCnt="0"/>
      <dgm:spPr/>
    </dgm:pt>
    <dgm:pt modelId="{4215CF31-A4FD-9042-8FDC-2B2A21CF61EC}" type="pres">
      <dgm:prSet presAssocID="{F910612D-9EA8-B142-AB4B-E7F523FAFBBC}" presName="hierChild5" presStyleCnt="0"/>
      <dgm:spPr/>
    </dgm:pt>
    <dgm:pt modelId="{A356A5C9-71E8-DB48-A5C7-8460BE4B8DD4}" type="pres">
      <dgm:prSet presAssocID="{313C1A76-ADDA-4940-9B14-4554A5F7F4B6}" presName="Name111" presStyleLbl="parChTrans1D3" presStyleIdx="1" presStyleCnt="3"/>
      <dgm:spPr/>
      <dgm:t>
        <a:bodyPr/>
        <a:lstStyle/>
        <a:p>
          <a:endParaRPr lang="en-US"/>
        </a:p>
      </dgm:t>
    </dgm:pt>
    <dgm:pt modelId="{7F11249A-379D-A04F-A565-790700575598}" type="pres">
      <dgm:prSet presAssocID="{557C3F0A-08FA-1340-A890-49D570A6491D}" presName="hierRoot3" presStyleCnt="0">
        <dgm:presLayoutVars>
          <dgm:hierBranch val="init"/>
        </dgm:presLayoutVars>
      </dgm:prSet>
      <dgm:spPr/>
    </dgm:pt>
    <dgm:pt modelId="{66AD3EDB-C4EB-F844-9370-78CB009DCB8D}" type="pres">
      <dgm:prSet presAssocID="{557C3F0A-08FA-1340-A890-49D570A6491D}" presName="rootComposite3" presStyleCnt="0"/>
      <dgm:spPr/>
    </dgm:pt>
    <dgm:pt modelId="{75A357A3-9E42-254F-93F6-959224491F81}" type="pres">
      <dgm:prSet presAssocID="{557C3F0A-08FA-1340-A890-49D570A6491D}" presName="rootText3" presStyleLbl="asst2" presStyleIdx="0" presStyleCnt="2">
        <dgm:presLayoutVars>
          <dgm:chPref val="3"/>
        </dgm:presLayoutVars>
      </dgm:prSet>
      <dgm:spPr/>
      <dgm:t>
        <a:bodyPr/>
        <a:lstStyle/>
        <a:p>
          <a:endParaRPr lang="en-US"/>
        </a:p>
      </dgm:t>
    </dgm:pt>
    <dgm:pt modelId="{A17DA1CB-8053-AE4F-95FB-6BA40ADE8BEC}" type="pres">
      <dgm:prSet presAssocID="{557C3F0A-08FA-1340-A890-49D570A6491D}" presName="rootConnector3" presStyleLbl="asst2" presStyleIdx="0" presStyleCnt="2"/>
      <dgm:spPr/>
      <dgm:t>
        <a:bodyPr/>
        <a:lstStyle/>
        <a:p>
          <a:endParaRPr lang="en-US"/>
        </a:p>
      </dgm:t>
    </dgm:pt>
    <dgm:pt modelId="{D2C1C467-D359-B842-8544-869C3BD3BD29}" type="pres">
      <dgm:prSet presAssocID="{557C3F0A-08FA-1340-A890-49D570A6491D}" presName="hierChild6" presStyleCnt="0"/>
      <dgm:spPr/>
    </dgm:pt>
    <dgm:pt modelId="{D6862446-EF10-CE45-9BDC-088200367378}" type="pres">
      <dgm:prSet presAssocID="{557C3F0A-08FA-1340-A890-49D570A6491D}" presName="hierChild7" presStyleCnt="0"/>
      <dgm:spPr/>
    </dgm:pt>
    <dgm:pt modelId="{73438B64-50EF-E544-91A3-D3256F0A16D0}" type="pres">
      <dgm:prSet presAssocID="{54E5A11A-0001-0341-95C1-E886EC2F4201}" presName="Name111" presStyleLbl="parChTrans1D3" presStyleIdx="2" presStyleCnt="3"/>
      <dgm:spPr/>
      <dgm:t>
        <a:bodyPr/>
        <a:lstStyle/>
        <a:p>
          <a:endParaRPr lang="en-US"/>
        </a:p>
      </dgm:t>
    </dgm:pt>
    <dgm:pt modelId="{D620E98E-64D6-9047-86B1-0C2102F0A8EE}" type="pres">
      <dgm:prSet presAssocID="{0B1082AA-97C8-0947-849A-D923F3DCF7B4}" presName="hierRoot3" presStyleCnt="0">
        <dgm:presLayoutVars>
          <dgm:hierBranch val="init"/>
        </dgm:presLayoutVars>
      </dgm:prSet>
      <dgm:spPr/>
    </dgm:pt>
    <dgm:pt modelId="{29E49696-B694-7E4D-B8BA-2EC2FE3038B5}" type="pres">
      <dgm:prSet presAssocID="{0B1082AA-97C8-0947-849A-D923F3DCF7B4}" presName="rootComposite3" presStyleCnt="0"/>
      <dgm:spPr/>
    </dgm:pt>
    <dgm:pt modelId="{DD64DF3B-C09D-A041-94E8-6A99E14E6701}" type="pres">
      <dgm:prSet presAssocID="{0B1082AA-97C8-0947-849A-D923F3DCF7B4}" presName="rootText3" presStyleLbl="asst2" presStyleIdx="1" presStyleCnt="2">
        <dgm:presLayoutVars>
          <dgm:chPref val="3"/>
        </dgm:presLayoutVars>
      </dgm:prSet>
      <dgm:spPr/>
      <dgm:t>
        <a:bodyPr/>
        <a:lstStyle/>
        <a:p>
          <a:endParaRPr lang="en-US"/>
        </a:p>
      </dgm:t>
    </dgm:pt>
    <dgm:pt modelId="{7DF1841A-E863-384B-ACE4-0E5411E213D9}" type="pres">
      <dgm:prSet presAssocID="{0B1082AA-97C8-0947-849A-D923F3DCF7B4}" presName="rootConnector3" presStyleLbl="asst2" presStyleIdx="1" presStyleCnt="2"/>
      <dgm:spPr/>
      <dgm:t>
        <a:bodyPr/>
        <a:lstStyle/>
        <a:p>
          <a:endParaRPr lang="en-US"/>
        </a:p>
      </dgm:t>
    </dgm:pt>
    <dgm:pt modelId="{32EFA785-7CA9-8846-9C25-4A7D7F6BED45}" type="pres">
      <dgm:prSet presAssocID="{0B1082AA-97C8-0947-849A-D923F3DCF7B4}" presName="hierChild6" presStyleCnt="0"/>
      <dgm:spPr/>
    </dgm:pt>
    <dgm:pt modelId="{FF538EA3-826E-7743-B303-692D9D423CE2}" type="pres">
      <dgm:prSet presAssocID="{0B1082AA-97C8-0947-849A-D923F3DCF7B4}" presName="hierChild7" presStyleCnt="0"/>
      <dgm:spPr/>
    </dgm:pt>
    <dgm:pt modelId="{4D3A6ADA-8CD3-644D-9795-F05D532DC05C}" type="pres">
      <dgm:prSet presAssocID="{822BB74D-C5B3-AD48-976D-3ABF8FA9CFE9}" presName="hierChild3" presStyleCnt="0"/>
      <dgm:spPr/>
    </dgm:pt>
  </dgm:ptLst>
  <dgm:cxnLst>
    <dgm:cxn modelId="{75128BF7-C554-4F05-918A-7CF4A0247EF2}" type="presOf" srcId="{313C1A76-ADDA-4940-9B14-4554A5F7F4B6}" destId="{A356A5C9-71E8-DB48-A5C7-8460BE4B8DD4}" srcOrd="0" destOrd="0" presId="urn:microsoft.com/office/officeart/2005/8/layout/orgChart1"/>
    <dgm:cxn modelId="{693F0883-6435-4E2B-A6E3-E9B55D5CE883}" type="presOf" srcId="{F910612D-9EA8-B142-AB4B-E7F523FAFBBC}" destId="{0D15EACF-8CBC-A845-9CE9-EA470FFDDFA9}" srcOrd="1" destOrd="0" presId="urn:microsoft.com/office/officeart/2005/8/layout/orgChart1"/>
    <dgm:cxn modelId="{62E45CC7-9C72-444E-9B69-1880123ECB6C}" type="presOf" srcId="{822BB74D-C5B3-AD48-976D-3ABF8FA9CFE9}" destId="{50473448-F394-F840-A9A3-28BBD1453568}" srcOrd="1" destOrd="0" presId="urn:microsoft.com/office/officeart/2005/8/layout/orgChart1"/>
    <dgm:cxn modelId="{75E1A12F-B4F2-4E41-9E2F-2C1068D5AF78}" srcId="{F910612D-9EA8-B142-AB4B-E7F523FAFBBC}" destId="{E8314A46-A707-4C48-A13D-FE002C157D6B}" srcOrd="0" destOrd="0" parTransId="{F2AB818B-5347-CE48-A757-B42F03B534F9}" sibTransId="{FC668A6F-D488-074F-A132-513A22B60046}"/>
    <dgm:cxn modelId="{C045B61D-1E76-4A37-8303-0BC1F59D79DD}" type="presOf" srcId="{5C93143C-9590-D24D-BF3D-9C0A3A844EDE}" destId="{43BE26C3-0101-F140-A3F6-70A4F384A29E}" srcOrd="0" destOrd="0" presId="urn:microsoft.com/office/officeart/2005/8/layout/orgChart1"/>
    <dgm:cxn modelId="{E08F00AB-1A3C-41E8-AE6A-BD0DA75BC9E9}" type="presOf" srcId="{822BB74D-C5B3-AD48-976D-3ABF8FA9CFE9}" destId="{88139331-3E53-534F-B638-6D13F93E95B8}" srcOrd="0" destOrd="0" presId="urn:microsoft.com/office/officeart/2005/8/layout/orgChart1"/>
    <dgm:cxn modelId="{9D09DB9B-FE35-4010-AE69-CE4ADF43CFA5}" type="presOf" srcId="{F910612D-9EA8-B142-AB4B-E7F523FAFBBC}" destId="{2AD1164E-E6D4-9641-9703-87E976B87157}" srcOrd="0" destOrd="0" presId="urn:microsoft.com/office/officeart/2005/8/layout/orgChart1"/>
    <dgm:cxn modelId="{48EC65F9-C570-4BBC-81F6-F7E735C78DF8}" type="presOf" srcId="{54E5A11A-0001-0341-95C1-E886EC2F4201}" destId="{73438B64-50EF-E544-91A3-D3256F0A16D0}" srcOrd="0" destOrd="0" presId="urn:microsoft.com/office/officeart/2005/8/layout/orgChart1"/>
    <dgm:cxn modelId="{9683C35F-8222-46DD-94F4-40D962B5776D}" type="presOf" srcId="{E8314A46-A707-4C48-A13D-FE002C157D6B}" destId="{D2B35D8D-112C-5647-A0EF-51ED23B64243}" srcOrd="0" destOrd="0" presId="urn:microsoft.com/office/officeart/2005/8/layout/orgChart1"/>
    <dgm:cxn modelId="{96809753-4CE5-4B2E-A6E3-0D5BE3C2ABC9}" type="presOf" srcId="{0B1082AA-97C8-0947-849A-D923F3DCF7B4}" destId="{DD64DF3B-C09D-A041-94E8-6A99E14E6701}" srcOrd="0" destOrd="0" presId="urn:microsoft.com/office/officeart/2005/8/layout/orgChart1"/>
    <dgm:cxn modelId="{F8788945-9DF6-3B47-BC92-7079D3246442}" srcId="{F910612D-9EA8-B142-AB4B-E7F523FAFBBC}" destId="{557C3F0A-08FA-1340-A890-49D570A6491D}" srcOrd="1" destOrd="0" parTransId="{313C1A76-ADDA-4940-9B14-4554A5F7F4B6}" sibTransId="{032EF8AA-F97C-3C4E-8B94-A8DA0245E883}"/>
    <dgm:cxn modelId="{8C397479-83B0-714F-94EC-DE31E0DA9D4E}" srcId="{B3CFAC83-D306-534B-BB0A-9AFEB1DC3393}" destId="{822BB74D-C5B3-AD48-976D-3ABF8FA9CFE9}" srcOrd="0" destOrd="0" parTransId="{27727C07-F933-5B4D-BF83-3186AD1687B0}" sibTransId="{368B3662-D501-8941-BCD7-57208F6AAFB8}"/>
    <dgm:cxn modelId="{41A8D9E1-2208-4147-AFE6-87BC27031C4D}" type="presOf" srcId="{F2AB818B-5347-CE48-A757-B42F03B534F9}" destId="{1861A32C-F602-9246-B5E5-BE1C01981273}" srcOrd="0" destOrd="0" presId="urn:microsoft.com/office/officeart/2005/8/layout/orgChart1"/>
    <dgm:cxn modelId="{1A95DE84-3EDB-354A-8A45-043D1C34657D}" srcId="{F910612D-9EA8-B142-AB4B-E7F523FAFBBC}" destId="{0B1082AA-97C8-0947-849A-D923F3DCF7B4}" srcOrd="2" destOrd="0" parTransId="{54E5A11A-0001-0341-95C1-E886EC2F4201}" sibTransId="{DCEA1393-60E7-604C-9520-39FBEF16E4D7}"/>
    <dgm:cxn modelId="{A7A831BE-14B5-46AE-A837-1AAFC97DE3F1}" type="presOf" srcId="{0B1082AA-97C8-0947-849A-D923F3DCF7B4}" destId="{7DF1841A-E863-384B-ACE4-0E5411E213D9}" srcOrd="1" destOrd="0" presId="urn:microsoft.com/office/officeart/2005/8/layout/orgChart1"/>
    <dgm:cxn modelId="{B8E2A288-28C5-4796-BF58-4D5EB64B391C}" type="presOf" srcId="{557C3F0A-08FA-1340-A890-49D570A6491D}" destId="{75A357A3-9E42-254F-93F6-959224491F81}" srcOrd="0" destOrd="0" presId="urn:microsoft.com/office/officeart/2005/8/layout/orgChart1"/>
    <dgm:cxn modelId="{7A6EED4D-FEB2-46FE-A511-3A97822D4E3A}" type="presOf" srcId="{B3CFAC83-D306-534B-BB0A-9AFEB1DC3393}" destId="{12B7F6AA-B23D-1C42-9D1F-B60898C88B74}" srcOrd="0" destOrd="0" presId="urn:microsoft.com/office/officeart/2005/8/layout/orgChart1"/>
    <dgm:cxn modelId="{124056AE-3001-B049-BD51-B6EC3FDC8FAE}" srcId="{822BB74D-C5B3-AD48-976D-3ABF8FA9CFE9}" destId="{F910612D-9EA8-B142-AB4B-E7F523FAFBBC}" srcOrd="0" destOrd="0" parTransId="{5C93143C-9590-D24D-BF3D-9C0A3A844EDE}" sibTransId="{FE84FEC6-5FBF-D749-800E-9563D288555F}"/>
    <dgm:cxn modelId="{7C82B0B8-8CDA-4494-9605-AF2C1824599D}" type="presOf" srcId="{557C3F0A-08FA-1340-A890-49D570A6491D}" destId="{A17DA1CB-8053-AE4F-95FB-6BA40ADE8BEC}" srcOrd="1" destOrd="0" presId="urn:microsoft.com/office/officeart/2005/8/layout/orgChart1"/>
    <dgm:cxn modelId="{A3034F84-BCC3-4A67-B942-A57A6CA47AE3}" type="presOf" srcId="{E8314A46-A707-4C48-A13D-FE002C157D6B}" destId="{9201CBDE-50BA-A54E-B030-4F7F39F2F51F}" srcOrd="1" destOrd="0" presId="urn:microsoft.com/office/officeart/2005/8/layout/orgChart1"/>
    <dgm:cxn modelId="{112F8C45-8047-4C73-B12F-7A937A64F2AF}" type="presParOf" srcId="{12B7F6AA-B23D-1C42-9D1F-B60898C88B74}" destId="{6C692A3C-47F6-8247-84F1-ADDDF59A2978}" srcOrd="0" destOrd="0" presId="urn:microsoft.com/office/officeart/2005/8/layout/orgChart1"/>
    <dgm:cxn modelId="{3FADA11D-4060-4B8A-AED3-654C4FADEBBB}" type="presParOf" srcId="{6C692A3C-47F6-8247-84F1-ADDDF59A2978}" destId="{582DA4BC-E1BA-1449-8962-378FC1C15DBF}" srcOrd="0" destOrd="0" presId="urn:microsoft.com/office/officeart/2005/8/layout/orgChart1"/>
    <dgm:cxn modelId="{4FD9FE49-F4C7-483C-9967-116322692633}" type="presParOf" srcId="{582DA4BC-E1BA-1449-8962-378FC1C15DBF}" destId="{88139331-3E53-534F-B638-6D13F93E95B8}" srcOrd="0" destOrd="0" presId="urn:microsoft.com/office/officeart/2005/8/layout/orgChart1"/>
    <dgm:cxn modelId="{3E8848A7-6980-42AF-88DC-BF4C2DF30482}" type="presParOf" srcId="{582DA4BC-E1BA-1449-8962-378FC1C15DBF}" destId="{50473448-F394-F840-A9A3-28BBD1453568}" srcOrd="1" destOrd="0" presId="urn:microsoft.com/office/officeart/2005/8/layout/orgChart1"/>
    <dgm:cxn modelId="{ED698797-E741-4607-B34D-AA00F7B48259}" type="presParOf" srcId="{6C692A3C-47F6-8247-84F1-ADDDF59A2978}" destId="{E3B6C2F4-553B-2B4C-AAB0-A3AA2638F3CD}" srcOrd="1" destOrd="0" presId="urn:microsoft.com/office/officeart/2005/8/layout/orgChart1"/>
    <dgm:cxn modelId="{03D44C8D-A79B-41B0-9A93-27B82413D25F}" type="presParOf" srcId="{E3B6C2F4-553B-2B4C-AAB0-A3AA2638F3CD}" destId="{43BE26C3-0101-F140-A3F6-70A4F384A29E}" srcOrd="0" destOrd="0" presId="urn:microsoft.com/office/officeart/2005/8/layout/orgChart1"/>
    <dgm:cxn modelId="{44E58FCF-9522-4A4D-826E-E69E624B2EE2}" type="presParOf" srcId="{E3B6C2F4-553B-2B4C-AAB0-A3AA2638F3CD}" destId="{CCEE89E7-B2F5-E14B-9213-3CC7A3A8A482}" srcOrd="1" destOrd="0" presId="urn:microsoft.com/office/officeart/2005/8/layout/orgChart1"/>
    <dgm:cxn modelId="{CC6F0FE9-E834-40F8-87E9-6660523CEEB9}" type="presParOf" srcId="{CCEE89E7-B2F5-E14B-9213-3CC7A3A8A482}" destId="{BC094110-CFC6-D143-89A1-C07D5863FD9C}" srcOrd="0" destOrd="0" presId="urn:microsoft.com/office/officeart/2005/8/layout/orgChart1"/>
    <dgm:cxn modelId="{5173C4EC-424F-4A50-84DF-BF713D31741E}" type="presParOf" srcId="{BC094110-CFC6-D143-89A1-C07D5863FD9C}" destId="{2AD1164E-E6D4-9641-9703-87E976B87157}" srcOrd="0" destOrd="0" presId="urn:microsoft.com/office/officeart/2005/8/layout/orgChart1"/>
    <dgm:cxn modelId="{7B3C113A-523C-4014-9CE5-DEDB7EFFCF0C}" type="presParOf" srcId="{BC094110-CFC6-D143-89A1-C07D5863FD9C}" destId="{0D15EACF-8CBC-A845-9CE9-EA470FFDDFA9}" srcOrd="1" destOrd="0" presId="urn:microsoft.com/office/officeart/2005/8/layout/orgChart1"/>
    <dgm:cxn modelId="{A6C91FF5-6222-4DFE-830F-B4000C79C7C5}" type="presParOf" srcId="{CCEE89E7-B2F5-E14B-9213-3CC7A3A8A482}" destId="{6A82D583-4F2F-3144-8221-E523D3353A7B}" srcOrd="1" destOrd="0" presId="urn:microsoft.com/office/officeart/2005/8/layout/orgChart1"/>
    <dgm:cxn modelId="{467E55E8-108C-456E-9523-0068A0F1EF7E}" type="presParOf" srcId="{6A82D583-4F2F-3144-8221-E523D3353A7B}" destId="{1861A32C-F602-9246-B5E5-BE1C01981273}" srcOrd="0" destOrd="0" presId="urn:microsoft.com/office/officeart/2005/8/layout/orgChart1"/>
    <dgm:cxn modelId="{23A16A0E-77B7-4676-8BA2-44F798EE430A}" type="presParOf" srcId="{6A82D583-4F2F-3144-8221-E523D3353A7B}" destId="{7CC6C6A7-708C-384B-872E-33ABD36D158D}" srcOrd="1" destOrd="0" presId="urn:microsoft.com/office/officeart/2005/8/layout/orgChart1"/>
    <dgm:cxn modelId="{40EA2D7C-9C3C-452C-B151-610C040BFC6B}" type="presParOf" srcId="{7CC6C6A7-708C-384B-872E-33ABD36D158D}" destId="{4572DAF1-AF90-2C47-B704-A76D721DB9ED}" srcOrd="0" destOrd="0" presId="urn:microsoft.com/office/officeart/2005/8/layout/orgChart1"/>
    <dgm:cxn modelId="{364AF253-8690-49F3-814A-C3D9DFA95634}" type="presParOf" srcId="{4572DAF1-AF90-2C47-B704-A76D721DB9ED}" destId="{D2B35D8D-112C-5647-A0EF-51ED23B64243}" srcOrd="0" destOrd="0" presId="urn:microsoft.com/office/officeart/2005/8/layout/orgChart1"/>
    <dgm:cxn modelId="{91F9D21F-943D-45F6-996D-D4EA351E6A65}" type="presParOf" srcId="{4572DAF1-AF90-2C47-B704-A76D721DB9ED}" destId="{9201CBDE-50BA-A54E-B030-4F7F39F2F51F}" srcOrd="1" destOrd="0" presId="urn:microsoft.com/office/officeart/2005/8/layout/orgChart1"/>
    <dgm:cxn modelId="{E74D0B3B-1707-4FC1-BE04-667177A7E529}" type="presParOf" srcId="{7CC6C6A7-708C-384B-872E-33ABD36D158D}" destId="{4654516B-BA46-5C42-A381-CC265BC63257}" srcOrd="1" destOrd="0" presId="urn:microsoft.com/office/officeart/2005/8/layout/orgChart1"/>
    <dgm:cxn modelId="{BF370582-6786-48CD-A163-05885020851C}" type="presParOf" srcId="{7CC6C6A7-708C-384B-872E-33ABD36D158D}" destId="{38C6691A-5BB4-6646-9F71-8C9FCB67EED6}" srcOrd="2" destOrd="0" presId="urn:microsoft.com/office/officeart/2005/8/layout/orgChart1"/>
    <dgm:cxn modelId="{4E7B99CA-1C67-4360-9027-8C582E1CA335}" type="presParOf" srcId="{CCEE89E7-B2F5-E14B-9213-3CC7A3A8A482}" destId="{4215CF31-A4FD-9042-8FDC-2B2A21CF61EC}" srcOrd="2" destOrd="0" presId="urn:microsoft.com/office/officeart/2005/8/layout/orgChart1"/>
    <dgm:cxn modelId="{9FB62EAA-4A6C-4912-A4E3-3E33E146E89E}" type="presParOf" srcId="{4215CF31-A4FD-9042-8FDC-2B2A21CF61EC}" destId="{A356A5C9-71E8-DB48-A5C7-8460BE4B8DD4}" srcOrd="0" destOrd="0" presId="urn:microsoft.com/office/officeart/2005/8/layout/orgChart1"/>
    <dgm:cxn modelId="{D3F1435F-7A39-40F9-A4A3-58BA82530246}" type="presParOf" srcId="{4215CF31-A4FD-9042-8FDC-2B2A21CF61EC}" destId="{7F11249A-379D-A04F-A565-790700575598}" srcOrd="1" destOrd="0" presId="urn:microsoft.com/office/officeart/2005/8/layout/orgChart1"/>
    <dgm:cxn modelId="{3223DF4A-5E02-436D-B0C0-0AEEB8C79188}" type="presParOf" srcId="{7F11249A-379D-A04F-A565-790700575598}" destId="{66AD3EDB-C4EB-F844-9370-78CB009DCB8D}" srcOrd="0" destOrd="0" presId="urn:microsoft.com/office/officeart/2005/8/layout/orgChart1"/>
    <dgm:cxn modelId="{635C50CF-2332-4768-8812-C63358991D1E}" type="presParOf" srcId="{66AD3EDB-C4EB-F844-9370-78CB009DCB8D}" destId="{75A357A3-9E42-254F-93F6-959224491F81}" srcOrd="0" destOrd="0" presId="urn:microsoft.com/office/officeart/2005/8/layout/orgChart1"/>
    <dgm:cxn modelId="{00DC0176-982E-474C-805A-26B503A1C699}" type="presParOf" srcId="{66AD3EDB-C4EB-F844-9370-78CB009DCB8D}" destId="{A17DA1CB-8053-AE4F-95FB-6BA40ADE8BEC}" srcOrd="1" destOrd="0" presId="urn:microsoft.com/office/officeart/2005/8/layout/orgChart1"/>
    <dgm:cxn modelId="{693D81CB-B872-41D9-B45D-C5F83CE54E1C}" type="presParOf" srcId="{7F11249A-379D-A04F-A565-790700575598}" destId="{D2C1C467-D359-B842-8544-869C3BD3BD29}" srcOrd="1" destOrd="0" presId="urn:microsoft.com/office/officeart/2005/8/layout/orgChart1"/>
    <dgm:cxn modelId="{42ADA309-689E-466B-8528-F43ED63CFBE0}" type="presParOf" srcId="{7F11249A-379D-A04F-A565-790700575598}" destId="{D6862446-EF10-CE45-9BDC-088200367378}" srcOrd="2" destOrd="0" presId="urn:microsoft.com/office/officeart/2005/8/layout/orgChart1"/>
    <dgm:cxn modelId="{CA3AF8D9-D44B-445E-BD0B-9473D1BE7374}" type="presParOf" srcId="{4215CF31-A4FD-9042-8FDC-2B2A21CF61EC}" destId="{73438B64-50EF-E544-91A3-D3256F0A16D0}" srcOrd="2" destOrd="0" presId="urn:microsoft.com/office/officeart/2005/8/layout/orgChart1"/>
    <dgm:cxn modelId="{B4993FEA-DCC1-40BE-9CF2-A2BFA75E1FF9}" type="presParOf" srcId="{4215CF31-A4FD-9042-8FDC-2B2A21CF61EC}" destId="{D620E98E-64D6-9047-86B1-0C2102F0A8EE}" srcOrd="3" destOrd="0" presId="urn:microsoft.com/office/officeart/2005/8/layout/orgChart1"/>
    <dgm:cxn modelId="{4CECE7D1-5984-4240-858B-E2AB172481C2}" type="presParOf" srcId="{D620E98E-64D6-9047-86B1-0C2102F0A8EE}" destId="{29E49696-B694-7E4D-B8BA-2EC2FE3038B5}" srcOrd="0" destOrd="0" presId="urn:microsoft.com/office/officeart/2005/8/layout/orgChart1"/>
    <dgm:cxn modelId="{FB54E051-D4EB-4D2F-A2A9-354FFF643996}" type="presParOf" srcId="{29E49696-B694-7E4D-B8BA-2EC2FE3038B5}" destId="{DD64DF3B-C09D-A041-94E8-6A99E14E6701}" srcOrd="0" destOrd="0" presId="urn:microsoft.com/office/officeart/2005/8/layout/orgChart1"/>
    <dgm:cxn modelId="{6C5AC082-2732-43B2-B869-92036EC30F86}" type="presParOf" srcId="{29E49696-B694-7E4D-B8BA-2EC2FE3038B5}" destId="{7DF1841A-E863-384B-ACE4-0E5411E213D9}" srcOrd="1" destOrd="0" presId="urn:microsoft.com/office/officeart/2005/8/layout/orgChart1"/>
    <dgm:cxn modelId="{D890A977-EBD5-4A78-AFF5-5DB7CCB605F3}" type="presParOf" srcId="{D620E98E-64D6-9047-86B1-0C2102F0A8EE}" destId="{32EFA785-7CA9-8846-9C25-4A7D7F6BED45}" srcOrd="1" destOrd="0" presId="urn:microsoft.com/office/officeart/2005/8/layout/orgChart1"/>
    <dgm:cxn modelId="{16EBCF69-11DC-4C86-AD7C-A7DAD3137717}" type="presParOf" srcId="{D620E98E-64D6-9047-86B1-0C2102F0A8EE}" destId="{FF538EA3-826E-7743-B303-692D9D423CE2}" srcOrd="2" destOrd="0" presId="urn:microsoft.com/office/officeart/2005/8/layout/orgChart1"/>
    <dgm:cxn modelId="{DDB32F78-6C73-4F03-B164-A9DA97E4E3A5}" type="presParOf" srcId="{6C692A3C-47F6-8247-84F1-ADDDF59A2978}" destId="{4D3A6ADA-8CD3-644D-9795-F05D532DC05C}" srcOrd="2" destOrd="0" presId="urn:microsoft.com/office/officeart/2005/8/layout/orgChart1"/>
  </dgm:cxnLst>
  <dgm:bg/>
  <dgm:whole>
    <a:ln w="38100" cmpd="sng">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BB806-B783-3D4A-8A9F-FEDAB49A89EE}">
      <dsp:nvSpPr>
        <dsp:cNvPr id="0" name=""/>
        <dsp:cNvSpPr/>
      </dsp:nvSpPr>
      <dsp:spPr>
        <a:xfrm>
          <a:off x="228368" y="180020"/>
          <a:ext cx="1370209" cy="761227"/>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solidFill>
                <a:schemeClr val="tx2"/>
              </a:solidFill>
              <a:latin typeface="Trebuchet MS"/>
              <a:cs typeface="Trebuchet MS"/>
            </a:rPr>
            <a:t>Infrastructure Requirements</a:t>
          </a:r>
          <a:endParaRPr lang="en-US" sz="1500" kern="1200" dirty="0">
            <a:solidFill>
              <a:schemeClr val="tx2"/>
            </a:solidFill>
            <a:latin typeface="Trebuchet MS"/>
            <a:cs typeface="Trebuchet MS"/>
          </a:endParaRPr>
        </a:p>
      </dsp:txBody>
      <dsp:txXfrm>
        <a:off x="250664" y="202316"/>
        <a:ext cx="1325617" cy="716635"/>
      </dsp:txXfrm>
    </dsp:sp>
    <dsp:sp modelId="{5AF657D3-3570-F648-BEE6-14341AFE93EE}">
      <dsp:nvSpPr>
        <dsp:cNvPr id="0" name=""/>
        <dsp:cNvSpPr/>
      </dsp:nvSpPr>
      <dsp:spPr>
        <a:xfrm>
          <a:off x="2207559" y="180020"/>
          <a:ext cx="1370209" cy="761227"/>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solidFill>
                <a:schemeClr val="tx2"/>
              </a:solidFill>
              <a:latin typeface="Trebuchet MS"/>
              <a:cs typeface="Trebuchet MS"/>
            </a:rPr>
            <a:t>Viability of development</a:t>
          </a:r>
          <a:endParaRPr lang="en-US" sz="1500" kern="1200" dirty="0">
            <a:solidFill>
              <a:schemeClr val="tx2"/>
            </a:solidFill>
            <a:latin typeface="Trebuchet MS"/>
            <a:cs typeface="Trebuchet MS"/>
          </a:endParaRPr>
        </a:p>
      </dsp:txBody>
      <dsp:txXfrm>
        <a:off x="2229855" y="202316"/>
        <a:ext cx="1325617" cy="716635"/>
      </dsp:txXfrm>
    </dsp:sp>
    <dsp:sp modelId="{F683043B-0E24-A14A-B20F-B0F0D2CFDA8D}">
      <dsp:nvSpPr>
        <dsp:cNvPr id="0" name=""/>
        <dsp:cNvSpPr/>
      </dsp:nvSpPr>
      <dsp:spPr>
        <a:xfrm>
          <a:off x="1617608" y="3415236"/>
          <a:ext cx="570920" cy="570920"/>
        </a:xfrm>
        <a:prstGeom prst="triangle">
          <a:avLst/>
        </a:prstGeom>
        <a:solidFill>
          <a:schemeClr val="tx1">
            <a:lumMod val="50000"/>
            <a:lumOff val="5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25DE34D-B688-6F40-A30D-D62104E9E865}">
      <dsp:nvSpPr>
        <dsp:cNvPr id="0" name=""/>
        <dsp:cNvSpPr/>
      </dsp:nvSpPr>
      <dsp:spPr>
        <a:xfrm>
          <a:off x="190306" y="3176211"/>
          <a:ext cx="3425523" cy="231413"/>
        </a:xfrm>
        <a:prstGeom prst="rect">
          <a:avLst/>
        </a:prstGeom>
        <a:solidFill>
          <a:schemeClr val="tx1">
            <a:lumMod val="50000"/>
            <a:lumOff val="5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B15BB42-6DBE-7D4D-812E-045F6CAA0812}">
      <dsp:nvSpPr>
        <dsp:cNvPr id="0" name=""/>
        <dsp:cNvSpPr/>
      </dsp:nvSpPr>
      <dsp:spPr>
        <a:xfrm>
          <a:off x="2207559" y="2509375"/>
          <a:ext cx="1370209" cy="639431"/>
        </a:xfrm>
        <a:prstGeom prst="roundRect">
          <a:avLst/>
        </a:prstGeom>
        <a:solidFill>
          <a:srgbClr val="4BACC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Market reaction to transition to CIL</a:t>
          </a:r>
          <a:endParaRPr lang="en-US" sz="900" kern="1200" dirty="0">
            <a:latin typeface="Trebuchet MS"/>
            <a:cs typeface="Trebuchet MS"/>
          </a:endParaRPr>
        </a:p>
      </dsp:txBody>
      <dsp:txXfrm>
        <a:off x="2238773" y="2540589"/>
        <a:ext cx="1307781" cy="577003"/>
      </dsp:txXfrm>
    </dsp:sp>
    <dsp:sp modelId="{138D1331-4B3A-E448-A9E3-5ABC2D376554}">
      <dsp:nvSpPr>
        <dsp:cNvPr id="0" name=""/>
        <dsp:cNvSpPr/>
      </dsp:nvSpPr>
      <dsp:spPr>
        <a:xfrm>
          <a:off x="2207559" y="1824271"/>
          <a:ext cx="1370209" cy="639431"/>
        </a:xfrm>
        <a:prstGeom prst="roundRect">
          <a:avLst/>
        </a:prstGeom>
        <a:solidFill>
          <a:srgbClr val="4BACC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Role of new infrastructure in unlocking development</a:t>
          </a:r>
          <a:endParaRPr lang="en-US" sz="900" kern="1200" dirty="0">
            <a:latin typeface="Trebuchet MS"/>
            <a:cs typeface="Trebuchet MS"/>
          </a:endParaRPr>
        </a:p>
      </dsp:txBody>
      <dsp:txXfrm>
        <a:off x="2238773" y="1855485"/>
        <a:ext cx="1307781" cy="577003"/>
      </dsp:txXfrm>
    </dsp:sp>
    <dsp:sp modelId="{8857CF30-8378-924C-A991-84948244039E}">
      <dsp:nvSpPr>
        <dsp:cNvPr id="0" name=""/>
        <dsp:cNvSpPr/>
      </dsp:nvSpPr>
      <dsp:spPr>
        <a:xfrm>
          <a:off x="2207559" y="1139166"/>
          <a:ext cx="1370209" cy="639431"/>
        </a:xfrm>
        <a:prstGeom prst="roundRect">
          <a:avLst/>
        </a:prstGeom>
        <a:solidFill>
          <a:srgbClr val="4BACC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Residual Valuation (testing CIL &amp; Affordable Housing contributions) </a:t>
          </a:r>
          <a:endParaRPr lang="en-US" sz="900" kern="1200" dirty="0">
            <a:latin typeface="Trebuchet MS"/>
            <a:cs typeface="Trebuchet MS"/>
          </a:endParaRPr>
        </a:p>
      </dsp:txBody>
      <dsp:txXfrm>
        <a:off x="2238773" y="1170380"/>
        <a:ext cx="1307781" cy="577003"/>
      </dsp:txXfrm>
    </dsp:sp>
    <dsp:sp modelId="{CBF251FF-6586-3244-8E96-52BAAFFDF99C}">
      <dsp:nvSpPr>
        <dsp:cNvPr id="0" name=""/>
        <dsp:cNvSpPr/>
      </dsp:nvSpPr>
      <dsp:spPr>
        <a:xfrm>
          <a:off x="228368" y="2509375"/>
          <a:ext cx="1370209" cy="63943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Community facilities, open space</a:t>
          </a:r>
          <a:endParaRPr lang="en-US" sz="900" kern="1200" dirty="0">
            <a:latin typeface="Trebuchet MS"/>
            <a:cs typeface="Trebuchet MS"/>
          </a:endParaRPr>
        </a:p>
      </dsp:txBody>
      <dsp:txXfrm>
        <a:off x="259582" y="2540589"/>
        <a:ext cx="1307781" cy="577003"/>
      </dsp:txXfrm>
    </dsp:sp>
    <dsp:sp modelId="{5C6562A8-06C1-C84C-A802-E99F997A3896}">
      <dsp:nvSpPr>
        <dsp:cNvPr id="0" name=""/>
        <dsp:cNvSpPr/>
      </dsp:nvSpPr>
      <dsp:spPr>
        <a:xfrm>
          <a:off x="228368" y="1824271"/>
          <a:ext cx="1370209" cy="63943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Education &amp; Health</a:t>
          </a:r>
          <a:endParaRPr lang="en-US" sz="900" kern="1200" dirty="0">
            <a:latin typeface="Trebuchet MS"/>
            <a:cs typeface="Trebuchet MS"/>
          </a:endParaRPr>
        </a:p>
      </dsp:txBody>
      <dsp:txXfrm>
        <a:off x="259582" y="1855485"/>
        <a:ext cx="1307781" cy="577003"/>
      </dsp:txXfrm>
    </dsp:sp>
    <dsp:sp modelId="{C9D2E635-E555-2142-8BA7-C923602F953B}">
      <dsp:nvSpPr>
        <dsp:cNvPr id="0" name=""/>
        <dsp:cNvSpPr/>
      </dsp:nvSpPr>
      <dsp:spPr>
        <a:xfrm>
          <a:off x="228368" y="1139166"/>
          <a:ext cx="1370209" cy="63943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latin typeface="Trebuchet MS"/>
              <a:cs typeface="Trebuchet MS"/>
            </a:rPr>
            <a:t>Transport Capacity</a:t>
          </a:r>
          <a:endParaRPr lang="en-US" sz="900" kern="1200" dirty="0">
            <a:latin typeface="Trebuchet MS"/>
            <a:cs typeface="Trebuchet MS"/>
          </a:endParaRPr>
        </a:p>
      </dsp:txBody>
      <dsp:txXfrm>
        <a:off x="259582" y="1170380"/>
        <a:ext cx="1307781" cy="577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38B64-50EF-E544-91A3-D3256F0A16D0}">
      <dsp:nvSpPr>
        <dsp:cNvPr id="0" name=""/>
        <dsp:cNvSpPr/>
      </dsp:nvSpPr>
      <dsp:spPr>
        <a:xfrm>
          <a:off x="1733930" y="1893132"/>
          <a:ext cx="164238" cy="719522"/>
        </a:xfrm>
        <a:custGeom>
          <a:avLst/>
          <a:gdLst/>
          <a:ahLst/>
          <a:cxnLst/>
          <a:rect l="0" t="0" r="0" b="0"/>
          <a:pathLst>
            <a:path>
              <a:moveTo>
                <a:pt x="0" y="0"/>
              </a:moveTo>
              <a:lnTo>
                <a:pt x="0" y="719522"/>
              </a:lnTo>
              <a:lnTo>
                <a:pt x="164238" y="719522"/>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A356A5C9-71E8-DB48-A5C7-8460BE4B8DD4}">
      <dsp:nvSpPr>
        <dsp:cNvPr id="0" name=""/>
        <dsp:cNvSpPr/>
      </dsp:nvSpPr>
      <dsp:spPr>
        <a:xfrm>
          <a:off x="1569692" y="1893132"/>
          <a:ext cx="164238" cy="719522"/>
        </a:xfrm>
        <a:custGeom>
          <a:avLst/>
          <a:gdLst/>
          <a:ahLst/>
          <a:cxnLst/>
          <a:rect l="0" t="0" r="0" b="0"/>
          <a:pathLst>
            <a:path>
              <a:moveTo>
                <a:pt x="164238" y="0"/>
              </a:moveTo>
              <a:lnTo>
                <a:pt x="164238" y="719522"/>
              </a:lnTo>
              <a:lnTo>
                <a:pt x="0" y="719522"/>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1861A32C-F602-9246-B5E5-BE1C01981273}">
      <dsp:nvSpPr>
        <dsp:cNvPr id="0" name=""/>
        <dsp:cNvSpPr/>
      </dsp:nvSpPr>
      <dsp:spPr>
        <a:xfrm>
          <a:off x="1688210" y="1893132"/>
          <a:ext cx="91440" cy="1439044"/>
        </a:xfrm>
        <a:custGeom>
          <a:avLst/>
          <a:gdLst/>
          <a:ahLst/>
          <a:cxnLst/>
          <a:rect l="0" t="0" r="0" b="0"/>
          <a:pathLst>
            <a:path>
              <a:moveTo>
                <a:pt x="45720" y="0"/>
              </a:moveTo>
              <a:lnTo>
                <a:pt x="45720" y="1439044"/>
              </a:lnTo>
            </a:path>
          </a:pathLst>
        </a:custGeom>
        <a:noFill/>
        <a:ln w="38100" cap="flat" cmpd="sng" algn="ctr">
          <a:solidFill>
            <a:srgbClr val="FF8000"/>
          </a:solidFill>
          <a:prstDash val="solid"/>
          <a:tailEnd type="triangle"/>
        </a:ln>
        <a:effectLst/>
      </dsp:spPr>
      <dsp:style>
        <a:lnRef idx="1">
          <a:scrgbClr r="0" g="0" b="0"/>
        </a:lnRef>
        <a:fillRef idx="0">
          <a:scrgbClr r="0" g="0" b="0"/>
        </a:fillRef>
        <a:effectRef idx="0">
          <a:scrgbClr r="0" g="0" b="0"/>
        </a:effectRef>
        <a:fontRef idx="minor"/>
      </dsp:style>
    </dsp:sp>
    <dsp:sp modelId="{43BE26C3-0101-F140-A3F6-70A4F384A29E}">
      <dsp:nvSpPr>
        <dsp:cNvPr id="0" name=""/>
        <dsp:cNvSpPr/>
      </dsp:nvSpPr>
      <dsp:spPr>
        <a:xfrm>
          <a:off x="1688210" y="782566"/>
          <a:ext cx="91440" cy="328477"/>
        </a:xfrm>
        <a:custGeom>
          <a:avLst/>
          <a:gdLst/>
          <a:ahLst/>
          <a:cxnLst/>
          <a:rect l="0" t="0" r="0" b="0"/>
          <a:pathLst>
            <a:path>
              <a:moveTo>
                <a:pt x="45720" y="0"/>
              </a:moveTo>
              <a:lnTo>
                <a:pt x="45720" y="328477"/>
              </a:lnTo>
            </a:path>
          </a:pathLst>
        </a:custGeom>
        <a:noFill/>
        <a:ln w="38100" cap="flat" cmpd="sng" algn="ctr">
          <a:solidFill>
            <a:srgbClr val="FF8000"/>
          </a:solidFill>
          <a:prstDash val="solid"/>
          <a:tailEnd type="triangle"/>
        </a:ln>
        <a:effectLst/>
      </dsp:spPr>
      <dsp:style>
        <a:lnRef idx="1">
          <a:scrgbClr r="0" g="0" b="0"/>
        </a:lnRef>
        <a:fillRef idx="0">
          <a:scrgbClr r="0" g="0" b="0"/>
        </a:fillRef>
        <a:effectRef idx="0">
          <a:scrgbClr r="0" g="0" b="0"/>
        </a:effectRef>
        <a:fontRef idx="minor"/>
      </dsp:style>
    </dsp:sp>
    <dsp:sp modelId="{88139331-3E53-534F-B638-6D13F93E95B8}">
      <dsp:nvSpPr>
        <dsp:cNvPr id="0" name=""/>
        <dsp:cNvSpPr/>
      </dsp:nvSpPr>
      <dsp:spPr>
        <a:xfrm>
          <a:off x="951841" y="476"/>
          <a:ext cx="1564178" cy="782089"/>
        </a:xfrm>
        <a:prstGeom prst="rect">
          <a:avLst/>
        </a:prstGeom>
        <a:solidFill>
          <a:srgbClr val="A2DD43"/>
        </a:solidFill>
        <a:ln w="19050" cmpd="sng">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Relevant Plan Infrastructure Evidence</a:t>
          </a:r>
          <a:endParaRPr lang="en-US" sz="1900" kern="1200" dirty="0"/>
        </a:p>
      </dsp:txBody>
      <dsp:txXfrm>
        <a:off x="951841" y="476"/>
        <a:ext cx="1564178" cy="782089"/>
      </dsp:txXfrm>
    </dsp:sp>
    <dsp:sp modelId="{2AD1164E-E6D4-9641-9703-87E976B87157}">
      <dsp:nvSpPr>
        <dsp:cNvPr id="0" name=""/>
        <dsp:cNvSpPr/>
      </dsp:nvSpPr>
      <dsp:spPr>
        <a:xfrm>
          <a:off x="951841" y="1111043"/>
          <a:ext cx="1564178" cy="782089"/>
        </a:xfrm>
        <a:prstGeom prst="rect">
          <a:avLst/>
        </a:prstGeom>
        <a:solidFill>
          <a:srgbClr val="A2DD43"/>
        </a:solidFill>
        <a:ln w="19050" cmpd="sng">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CIL Infrastructure Evidence   </a:t>
          </a:r>
          <a:endParaRPr lang="en-US" sz="1900" kern="1200" dirty="0"/>
        </a:p>
      </dsp:txBody>
      <dsp:txXfrm>
        <a:off x="951841" y="1111043"/>
        <a:ext cx="1564178" cy="782089"/>
      </dsp:txXfrm>
    </dsp:sp>
    <dsp:sp modelId="{D2B35D8D-112C-5647-A0EF-51ED23B64243}">
      <dsp:nvSpPr>
        <dsp:cNvPr id="0" name=""/>
        <dsp:cNvSpPr/>
      </dsp:nvSpPr>
      <dsp:spPr>
        <a:xfrm>
          <a:off x="951841" y="3332176"/>
          <a:ext cx="1564178" cy="782089"/>
        </a:xfrm>
        <a:prstGeom prst="rect">
          <a:avLst/>
        </a:prstGeom>
        <a:solidFill>
          <a:srgbClr val="A2DD43"/>
        </a:solidFill>
        <a:ln w="19050" cmpd="sng">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Regulation 123 List</a:t>
          </a:r>
          <a:endParaRPr lang="en-US" sz="1900" kern="1200" dirty="0"/>
        </a:p>
      </dsp:txBody>
      <dsp:txXfrm>
        <a:off x="951841" y="3332176"/>
        <a:ext cx="1564178" cy="782089"/>
      </dsp:txXfrm>
    </dsp:sp>
    <dsp:sp modelId="{75A357A3-9E42-254F-93F6-959224491F81}">
      <dsp:nvSpPr>
        <dsp:cNvPr id="0" name=""/>
        <dsp:cNvSpPr/>
      </dsp:nvSpPr>
      <dsp:spPr>
        <a:xfrm>
          <a:off x="5513" y="2221610"/>
          <a:ext cx="1564178" cy="782089"/>
        </a:xfrm>
        <a:prstGeom prst="rect">
          <a:avLst/>
        </a:prstGeom>
        <a:solidFill>
          <a:srgbClr val="A2DD43"/>
        </a:solidFill>
        <a:ln w="19050" cmpd="sng">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Funding Gap</a:t>
          </a:r>
          <a:endParaRPr lang="en-US" sz="1900" kern="1200" dirty="0"/>
        </a:p>
      </dsp:txBody>
      <dsp:txXfrm>
        <a:off x="5513" y="2221610"/>
        <a:ext cx="1564178" cy="782089"/>
      </dsp:txXfrm>
    </dsp:sp>
    <dsp:sp modelId="{DD64DF3B-C09D-A041-94E8-6A99E14E6701}">
      <dsp:nvSpPr>
        <dsp:cNvPr id="0" name=""/>
        <dsp:cNvSpPr/>
      </dsp:nvSpPr>
      <dsp:spPr>
        <a:xfrm>
          <a:off x="1898169" y="2221610"/>
          <a:ext cx="1564178" cy="782089"/>
        </a:xfrm>
        <a:prstGeom prst="rect">
          <a:avLst/>
        </a:prstGeom>
        <a:solidFill>
          <a:srgbClr val="A2DD43"/>
        </a:solidFill>
        <a:ln w="19050" cmpd="sng">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Project List</a:t>
          </a:r>
          <a:endParaRPr lang="en-US" sz="1900" kern="1200" dirty="0"/>
        </a:p>
      </dsp:txBody>
      <dsp:txXfrm>
        <a:off x="1898169" y="2221610"/>
        <a:ext cx="1564178" cy="782089"/>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6B086D-2D2F-4E3D-A805-A5C1F1DB7E87}" type="datetimeFigureOut">
              <a:rPr lang="en-GB" smtClean="0"/>
              <a:t>01/12/2014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5F107F-337B-40EC-8F93-6A6A13300141}" type="slidenum">
              <a:rPr lang="en-GB" smtClean="0"/>
              <a:t>‹#›</a:t>
            </a:fld>
            <a:endParaRPr lang="en-GB"/>
          </a:p>
        </p:txBody>
      </p:sp>
    </p:spTree>
    <p:extLst>
      <p:ext uri="{BB962C8B-B14F-4D97-AF65-F5344CB8AC3E}">
        <p14:creationId xmlns:p14="http://schemas.microsoft.com/office/powerpoint/2010/main" val="2426897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1</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1143000" y="685800"/>
            <a:ext cx="4572000" cy="342900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84603" y="8685559"/>
            <a:ext cx="2971801" cy="4569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fontAlgn="base" hangingPunct="1">
              <a:spcBef>
                <a:spcPct val="0"/>
              </a:spcBef>
              <a:spcAft>
                <a:spcPct val="0"/>
              </a:spcAft>
              <a:buSzPct val="100000"/>
            </a:pPr>
            <a:fld id="{4069FDF2-1936-481C-8795-9B3A269204EE}" type="slidenum">
              <a:rPr lang="en-GB" sz="1200" b="0">
                <a:solidFill>
                  <a:srgbClr val="000000"/>
                </a:solidFill>
              </a:rPr>
              <a:pPr algn="r" eaLnBrk="1" fontAlgn="base" hangingPunct="1">
                <a:spcBef>
                  <a:spcPct val="0"/>
                </a:spcBef>
                <a:spcAft>
                  <a:spcPct val="0"/>
                </a:spcAft>
                <a:buSzPct val="100000"/>
              </a:pPr>
              <a:t>1</a:t>
            </a:fld>
            <a:endParaRPr lang="en-GB" sz="1200" b="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GB" dirty="0" smtClean="0">
                <a:latin typeface="Calibri" charset="0"/>
              </a:rPr>
              <a:t>Set out</a:t>
            </a:r>
            <a:r>
              <a:rPr lang="en-GB" baseline="0" dirty="0" smtClean="0">
                <a:latin typeface="Calibri" charset="0"/>
              </a:rPr>
              <a:t> the process for rate setting</a:t>
            </a:r>
          </a:p>
          <a:p>
            <a:pPr>
              <a:spcBef>
                <a:spcPct val="0"/>
              </a:spcBef>
            </a:pPr>
            <a:r>
              <a:rPr lang="en-GB" baseline="0" dirty="0" smtClean="0">
                <a:latin typeface="Calibri" charset="0"/>
              </a:rPr>
              <a:t>Note the transition from technical evidence to strategic decision-making</a:t>
            </a:r>
            <a:endParaRPr lang="en-GB" dirty="0">
              <a:latin typeface="Calibri" charset="0"/>
            </a:endParaRP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52D8B7D-E63B-7B4F-AC37-F5693F902BE4}" type="slidenum">
              <a:rPr lang="en-GB" sz="1200">
                <a:solidFill>
                  <a:prstClr val="black"/>
                </a:solidFill>
                <a:latin typeface="Calibri" charset="0"/>
                <a:cs typeface="Arial" charset="0"/>
              </a:rPr>
              <a:pPr eaLnBrk="1" hangingPunct="1"/>
              <a:t>10</a:t>
            </a:fld>
            <a:endParaRPr lang="en-GB" sz="1200">
              <a:solidFill>
                <a:prstClr val="black"/>
              </a:solidFill>
              <a:latin typeface="Calibri"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11</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952500" y="685800"/>
            <a:ext cx="4953000" cy="342900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84603" y="8685559"/>
            <a:ext cx="2971801" cy="4569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fontAlgn="base" hangingPunct="1">
              <a:spcBef>
                <a:spcPct val="0"/>
              </a:spcBef>
              <a:spcAft>
                <a:spcPct val="0"/>
              </a:spcAft>
              <a:buSzPct val="100000"/>
            </a:pPr>
            <a:fld id="{4069FDF2-1936-481C-8795-9B3A269204EE}" type="slidenum">
              <a:rPr lang="en-GB" sz="1200" b="0">
                <a:solidFill>
                  <a:srgbClr val="000000"/>
                </a:solidFill>
              </a:rPr>
              <a:pPr algn="r" eaLnBrk="1" fontAlgn="base" hangingPunct="1">
                <a:spcBef>
                  <a:spcPct val="0"/>
                </a:spcBef>
                <a:spcAft>
                  <a:spcPct val="0"/>
                </a:spcAft>
                <a:buSzPct val="100000"/>
              </a:pPr>
              <a:t>11</a:t>
            </a:fld>
            <a:endParaRPr lang="en-GB" sz="1200" b="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The three key lessons identified from our work with councils across the country related</a:t>
            </a:r>
            <a:r>
              <a:rPr lang="en-GB" baseline="0" dirty="0" smtClean="0"/>
              <a:t> to infrastructure planning are:</a:t>
            </a:r>
          </a:p>
          <a:p>
            <a:endParaRPr lang="en-GB" baseline="0" dirty="0" smtClean="0"/>
          </a:p>
          <a:p>
            <a:pPr marL="342900" indent="-342900">
              <a:buAutoNum type="arabicParenR"/>
            </a:pPr>
            <a:r>
              <a:rPr lang="en-GB" baseline="0" dirty="0" smtClean="0"/>
              <a:t>It is still a relatively minor component of a CIL examination – Whilst the regulations and guidance may have been updated to place a greater emphasis on the examiner still only tends to dedicate 2-3 paragraphs to the infrastructure planning in the examination report.</a:t>
            </a:r>
          </a:p>
          <a:p>
            <a:pPr marL="342900" indent="-342900">
              <a:buAutoNum type="arabicParenR"/>
            </a:pPr>
            <a:r>
              <a:rPr lang="en-GB" dirty="0" smtClean="0"/>
              <a:t>All councils have an infrastructure funding gap</a:t>
            </a:r>
            <a:endParaRPr lang="en-GB" baseline="0" dirty="0" smtClean="0"/>
          </a:p>
          <a:p>
            <a:pPr marL="342900" indent="-342900">
              <a:buAutoNum type="arabicParenR"/>
            </a:pPr>
            <a:r>
              <a:rPr lang="en-GB" dirty="0" smtClean="0"/>
              <a:t>Greater emphasis on CIL </a:t>
            </a:r>
            <a:r>
              <a:rPr lang="en-GB" dirty="0" err="1" smtClean="0"/>
              <a:t>vs</a:t>
            </a:r>
            <a:r>
              <a:rPr lang="en-GB" dirty="0" smtClean="0"/>
              <a:t> S106 </a:t>
            </a:r>
            <a:r>
              <a:rPr lang="en-GB" baseline="0" dirty="0" smtClean="0"/>
              <a:t> – Settling on the correct approach between CIL and S106 remains the greatest challenge for councils </a:t>
            </a:r>
            <a:endParaRPr lang="en-GB" dirty="0" smtClean="0"/>
          </a:p>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12</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The essential</a:t>
            </a:r>
            <a:r>
              <a:rPr lang="en-GB" baseline="0" dirty="0" smtClean="0"/>
              <a:t> test within the regulations is for the Council to demonstrate that it has insufficient funding to pay for the infrastructure required to support growth. This is achieved by:</a:t>
            </a:r>
          </a:p>
          <a:p>
            <a:endParaRPr lang="en-GB" baseline="0" dirty="0" smtClean="0"/>
          </a:p>
          <a:p>
            <a:pPr marL="342900" indent="-342900">
              <a:buFont typeface="+mj-lt"/>
              <a:buAutoNum type="arabicPeriod"/>
            </a:pPr>
            <a:r>
              <a:rPr lang="en-GB" baseline="0" dirty="0" smtClean="0"/>
              <a:t>Calculating the total cost of infrastructure required to support growth – this is typically done from the list of infrastructure projects accompanying the relevant plan (ensuring to only include projects that are likely candidates for CIL funding</a:t>
            </a:r>
          </a:p>
          <a:p>
            <a:pPr marL="342900" indent="-342900">
              <a:buFont typeface="+mj-lt"/>
              <a:buAutoNum type="arabicPeriod"/>
            </a:pPr>
            <a:r>
              <a:rPr lang="en-GB" baseline="0" dirty="0" smtClean="0"/>
              <a:t>Calculating the amount of funding available from other sources – this is typically done in conjunction with colleagues in the councils finance team</a:t>
            </a:r>
          </a:p>
          <a:p>
            <a:pPr marL="342900" indent="-342900">
              <a:buFont typeface="+mj-lt"/>
              <a:buAutoNum type="arabicPeriod"/>
            </a:pPr>
            <a:r>
              <a:rPr lang="en-GB" baseline="0" dirty="0" smtClean="0"/>
              <a:t>Projected CIL income to prove a residual funding gap – this is typically done by linking the development trajectory to the rates in the charging schedule</a:t>
            </a:r>
          </a:p>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13</a:t>
            </a:fld>
            <a:endParaRPr lang="en-US">
              <a:solidFill>
                <a:srgbClr val="1F497D"/>
              </a:solidFill>
            </a:endParaRPr>
          </a:p>
        </p:txBody>
      </p:sp>
    </p:spTree>
    <p:extLst>
      <p:ext uri="{BB962C8B-B14F-4D97-AF65-F5344CB8AC3E}">
        <p14:creationId xmlns:p14="http://schemas.microsoft.com/office/powerpoint/2010/main" val="1591682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The regulations</a:t>
            </a:r>
            <a:r>
              <a:rPr lang="en-GB" baseline="0" dirty="0" smtClean="0"/>
              <a:t> and guidance combine to create a golden thread of infrastructure evidence that stems from infrastructure evidence that underpins the plan. If the council understands which pieces of infrastructure it will deliver using CIL and which pieces using S106 or S278 then the evidence base for CIL can be determined.</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14</a:t>
            </a:fld>
            <a:endParaRPr lang="en-US">
              <a:solidFill>
                <a:srgbClr val="1F497D"/>
              </a:solidFill>
            </a:endParaRPr>
          </a:p>
        </p:txBody>
      </p:sp>
    </p:spTree>
    <p:extLst>
      <p:ext uri="{BB962C8B-B14F-4D97-AF65-F5344CB8AC3E}">
        <p14:creationId xmlns:p14="http://schemas.microsoft.com/office/powerpoint/2010/main" val="15916827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In this case study the Council had adopted a</a:t>
            </a:r>
            <a:r>
              <a:rPr lang="en-GB" baseline="0" dirty="0" smtClean="0"/>
              <a:t> Core Strategy in 2012. The infrastructure evidence underpinning that plan was Strategic Infrastructure Plan form 2009. The Council had been to consultation on PDCS using the SIP though had received some feedback that the document did not capture the latest priorities of the council. The Council commissioned an update to the infrastructure evidence in advance of consulting on the Draft Charging Schedule</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15</a:t>
            </a:fld>
            <a:endParaRPr lang="en-US">
              <a:solidFill>
                <a:srgbClr val="1F497D"/>
              </a:solidFill>
            </a:endParaRPr>
          </a:p>
        </p:txBody>
      </p:sp>
    </p:spTree>
    <p:extLst>
      <p:ext uri="{BB962C8B-B14F-4D97-AF65-F5344CB8AC3E}">
        <p14:creationId xmlns:p14="http://schemas.microsoft.com/office/powerpoint/2010/main" val="382945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The council</a:t>
            </a:r>
            <a:r>
              <a:rPr lang="en-GB" baseline="0" dirty="0" smtClean="0"/>
              <a:t> commissioned consultancy support and undertook this update during an intense 12-week period whilst also updating the viability evidence. </a:t>
            </a:r>
          </a:p>
          <a:p>
            <a:r>
              <a:rPr lang="en-GB" baseline="0" dirty="0" smtClean="0"/>
              <a:t>The outcome for the Council was a successful CIL examination in Spring 2014 and an updated list of infrastructure projects that could inform the councils capital programme</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16</a:t>
            </a:fld>
            <a:endParaRPr lang="en-US">
              <a:solidFill>
                <a:srgbClr val="1F497D"/>
              </a:solidFill>
            </a:endParaRPr>
          </a:p>
        </p:txBody>
      </p:sp>
    </p:spTree>
    <p:extLst>
      <p:ext uri="{BB962C8B-B14F-4D97-AF65-F5344CB8AC3E}">
        <p14:creationId xmlns:p14="http://schemas.microsoft.com/office/powerpoint/2010/main" val="4169749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If</a:t>
            </a:r>
            <a:r>
              <a:rPr lang="en-GB" baseline="0" dirty="0" smtClean="0"/>
              <a:t> you are deciding whether or not you a ready to go to an examination consider these three questions; if you can answer yes to all </a:t>
            </a:r>
            <a:r>
              <a:rPr lang="en-GB" baseline="0" smtClean="0"/>
              <a:t>of them </a:t>
            </a:r>
            <a:r>
              <a:rPr lang="en-GB" baseline="0" dirty="0" smtClean="0"/>
              <a:t>then you are prepared to go to examination.</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17</a:t>
            </a:fld>
            <a:endParaRPr lang="en-US">
              <a:solidFill>
                <a:srgbClr val="1F497D"/>
              </a:solidFill>
            </a:endParaRPr>
          </a:p>
        </p:txBody>
      </p:sp>
    </p:spTree>
    <p:extLst>
      <p:ext uri="{BB962C8B-B14F-4D97-AF65-F5344CB8AC3E}">
        <p14:creationId xmlns:p14="http://schemas.microsoft.com/office/powerpoint/2010/main" val="42536824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If</a:t>
            </a:r>
            <a:r>
              <a:rPr lang="en-GB" baseline="0" dirty="0" smtClean="0"/>
              <a:t> you are deciding whether or not you a ready to go to an examination consider these three questions; if you can answer yes to all </a:t>
            </a:r>
            <a:r>
              <a:rPr lang="en-GB" baseline="0" smtClean="0"/>
              <a:t>of them </a:t>
            </a:r>
            <a:r>
              <a:rPr lang="en-GB" baseline="0" dirty="0" smtClean="0"/>
              <a:t>then you are prepared to go to examination.</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18</a:t>
            </a:fld>
            <a:endParaRPr lang="en-US">
              <a:solidFill>
                <a:srgbClr val="1F497D"/>
              </a:solidFill>
            </a:endParaRPr>
          </a:p>
        </p:txBody>
      </p:sp>
    </p:spTree>
    <p:extLst>
      <p:ext uri="{BB962C8B-B14F-4D97-AF65-F5344CB8AC3E}">
        <p14:creationId xmlns:p14="http://schemas.microsoft.com/office/powerpoint/2010/main" val="4253682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19</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952500" y="685800"/>
            <a:ext cx="4953000" cy="342900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84603" y="8685559"/>
            <a:ext cx="2971801" cy="4569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fontAlgn="base" hangingPunct="1">
              <a:spcBef>
                <a:spcPct val="0"/>
              </a:spcBef>
              <a:spcAft>
                <a:spcPct val="0"/>
              </a:spcAft>
              <a:buSzPct val="100000"/>
            </a:pPr>
            <a:fld id="{4069FDF2-1936-481C-8795-9B3A269204EE}" type="slidenum">
              <a:rPr lang="en-GB" sz="1200" b="0">
                <a:solidFill>
                  <a:srgbClr val="000000"/>
                </a:solidFill>
              </a:rPr>
              <a:pPr algn="r" eaLnBrk="1" fontAlgn="base" hangingPunct="1">
                <a:spcBef>
                  <a:spcPct val="0"/>
                </a:spcBef>
                <a:spcAft>
                  <a:spcPct val="0"/>
                </a:spcAft>
                <a:buSzPct val="100000"/>
              </a:pPr>
              <a:t>19</a:t>
            </a:fld>
            <a:endParaRPr lang="en-GB" sz="1200" b="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2</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B0D6753-172C-1644-A51C-BF12A4A15C65}" type="slidenum">
              <a:rPr lang="fr-FR" sz="1200">
                <a:solidFill>
                  <a:prstClr val="black"/>
                </a:solidFill>
                <a:latin typeface="Calibri" charset="0"/>
              </a:rPr>
              <a:pPr eaLnBrk="1" hangingPunct="1"/>
              <a:t>20</a:t>
            </a:fld>
            <a:endParaRPr lang="fr-FR" sz="1200">
              <a:solidFill>
                <a:prstClr val="black"/>
              </a:solidFill>
              <a:latin typeface="Calibri" charset="0"/>
            </a:endParaRPr>
          </a:p>
        </p:txBody>
      </p:sp>
      <p:sp>
        <p:nvSpPr>
          <p:cNvPr id="4608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60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GB">
              <a:latin typeface="Calibri" charset="0"/>
              <a:ea typeface="ＭＳ Ｐゴシック" charset="0"/>
              <a:cs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If</a:t>
            </a:r>
            <a:r>
              <a:rPr lang="en-GB" baseline="0" dirty="0" smtClean="0"/>
              <a:t> you are deciding whether or not you a ready to go to an examination consider these three questions; if you can answer yes to all </a:t>
            </a:r>
            <a:r>
              <a:rPr lang="en-GB" baseline="0" smtClean="0"/>
              <a:t>of them </a:t>
            </a:r>
            <a:r>
              <a:rPr lang="en-GB" baseline="0" dirty="0" smtClean="0"/>
              <a:t>then you are prepared to go to examination.</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21</a:t>
            </a:fld>
            <a:endParaRPr lang="en-US">
              <a:solidFill>
                <a:srgbClr val="1F497D"/>
              </a:solidFill>
            </a:endParaRPr>
          </a:p>
        </p:txBody>
      </p:sp>
    </p:spTree>
    <p:extLst>
      <p:ext uri="{BB962C8B-B14F-4D97-AF65-F5344CB8AC3E}">
        <p14:creationId xmlns:p14="http://schemas.microsoft.com/office/powerpoint/2010/main" val="42536824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r>
              <a:rPr lang="en-GB" dirty="0" smtClean="0"/>
              <a:t>If</a:t>
            </a:r>
            <a:r>
              <a:rPr lang="en-GB" baseline="0" dirty="0" smtClean="0"/>
              <a:t> you are deciding whether or not you a ready to go to an examination consider these three questions; if you can answer yes to all </a:t>
            </a:r>
            <a:r>
              <a:rPr lang="en-GB" baseline="0" smtClean="0"/>
              <a:t>of them </a:t>
            </a:r>
            <a:r>
              <a:rPr lang="en-GB" baseline="0" dirty="0" smtClean="0"/>
              <a:t>then you are prepared to go to examination.</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22</a:t>
            </a:fld>
            <a:endParaRPr lang="en-US">
              <a:solidFill>
                <a:srgbClr val="1F497D"/>
              </a:solidFill>
            </a:endParaRPr>
          </a:p>
        </p:txBody>
      </p:sp>
    </p:spTree>
    <p:extLst>
      <p:ext uri="{BB962C8B-B14F-4D97-AF65-F5344CB8AC3E}">
        <p14:creationId xmlns:p14="http://schemas.microsoft.com/office/powerpoint/2010/main" val="4253682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3</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4</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5</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6</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7</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8</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The three key lessons identified from our work with councils across the country related</a:t>
            </a:r>
            <a:r>
              <a:rPr lang="en-GB" baseline="0" dirty="0" smtClean="0"/>
              <a:t> to infrastructure planning are:</a:t>
            </a:r>
          </a:p>
          <a:p>
            <a:endParaRPr lang="en-GB" baseline="0" dirty="0" smtClean="0"/>
          </a:p>
          <a:p>
            <a:pPr marL="342900" indent="-342900">
              <a:buAutoNum type="arabicParenR"/>
            </a:pPr>
            <a:r>
              <a:rPr lang="en-GB" baseline="0" dirty="0" smtClean="0"/>
              <a:t>It is still a relatively minor component of a CIL examination – Whilst the regulations and guidance may have been updated to place a greater emphasis on the examiner still only tends to dedicate 2-3 paragraphs to the infrastructure planning in the examination report.</a:t>
            </a:r>
          </a:p>
          <a:p>
            <a:pPr marL="342900" indent="-342900">
              <a:buAutoNum type="arabicParenR"/>
            </a:pPr>
            <a:r>
              <a:rPr lang="en-GB" dirty="0" smtClean="0"/>
              <a:t>All councils have an infrastructure funding gap</a:t>
            </a:r>
            <a:endParaRPr lang="en-GB" baseline="0" dirty="0" smtClean="0"/>
          </a:p>
          <a:p>
            <a:pPr marL="342900" indent="-342900">
              <a:buAutoNum type="arabicParenR"/>
            </a:pPr>
            <a:r>
              <a:rPr lang="en-GB" dirty="0" smtClean="0"/>
              <a:t>Greater emphasis on CIL </a:t>
            </a:r>
            <a:r>
              <a:rPr lang="en-GB" dirty="0" err="1" smtClean="0"/>
              <a:t>vs</a:t>
            </a:r>
            <a:r>
              <a:rPr lang="en-GB" dirty="0" smtClean="0"/>
              <a:t> S106 </a:t>
            </a:r>
            <a:r>
              <a:rPr lang="en-GB" baseline="0" dirty="0" smtClean="0"/>
              <a:t> – Settling on the correct approach between CIL and S106 remains the greatest challenge for councils </a:t>
            </a:r>
            <a:endParaRPr lang="en-GB" dirty="0" smtClean="0"/>
          </a:p>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9</a:t>
            </a:fld>
            <a:endParaRPr lang="en-US">
              <a:solidFill>
                <a:srgbClr val="1F497D"/>
              </a:solidFill>
            </a:endParaRPr>
          </a:p>
        </p:txBody>
      </p:sp>
    </p:spTree>
    <p:extLst>
      <p:ext uri="{BB962C8B-B14F-4D97-AF65-F5344CB8AC3E}">
        <p14:creationId xmlns:p14="http://schemas.microsoft.com/office/powerpoint/2010/main" val="11767184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75"/>
            <a:ext cx="9158654" cy="685482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583223" y="2420939"/>
            <a:ext cx="7772400" cy="1125537"/>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583224" y="44450"/>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4400" b="1">
              <a:solidFill>
                <a:srgbClr val="000000"/>
              </a:solidFill>
            </a:endParaRPr>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989" y="333375"/>
            <a:ext cx="1795096" cy="13525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100786" y="167258"/>
            <a:ext cx="2500212" cy="159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53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51902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2" y="274639"/>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278847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549275"/>
            <a:ext cx="8229600" cy="55768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xfrm>
            <a:off x="457200" y="6245225"/>
            <a:ext cx="2133600" cy="476250"/>
          </a:xfrm>
          <a:prstGeom prst="rect">
            <a:avLst/>
          </a:prstGeom>
        </p:spPr>
        <p:txBody>
          <a:bodyPr wrap="square" lIns="95718" tIns="47862" rIns="95718" bIns="47862" numCol="1" anchor="t" anchorCtr="0" compatLnSpc="1">
            <a:prstTxWarp prst="textNoShape">
              <a:avLst/>
            </a:prstTxWarp>
          </a:bodyPr>
          <a:lstStyle>
            <a:lvl1pPr>
              <a:defRPr/>
            </a:lvl1pPr>
          </a:lstStyle>
          <a:p>
            <a:pPr fontAlgn="base">
              <a:spcBef>
                <a:spcPct val="0"/>
              </a:spcBef>
              <a:spcAft>
                <a:spcPct val="0"/>
              </a:spcAft>
              <a:defRPr/>
            </a:pPr>
            <a:fld id="{3FE426E7-3AE0-C143-AB95-1DF4C9E5E5EA}" type="datetime1">
              <a:rPr lang="en-US" sz="4400" b="1">
                <a:solidFill>
                  <a:srgbClr val="000000"/>
                </a:solidFill>
              </a:rPr>
              <a:pPr fontAlgn="base">
                <a:spcBef>
                  <a:spcPct val="0"/>
                </a:spcBef>
                <a:spcAft>
                  <a:spcPct val="0"/>
                </a:spcAft>
                <a:defRPr/>
              </a:pPr>
              <a:t>12/1/2014</a:t>
            </a:fld>
            <a:endParaRPr lang="en-GB" sz="4400" b="1">
              <a:solidFill>
                <a:srgbClr val="000000"/>
              </a:solidFill>
            </a:endParaRPr>
          </a:p>
        </p:txBody>
      </p:sp>
      <p:sp>
        <p:nvSpPr>
          <p:cNvPr id="4" name="Rectangle 5"/>
          <p:cNvSpPr>
            <a:spLocks noGrp="1" noChangeArrowheads="1"/>
          </p:cNvSpPr>
          <p:nvPr>
            <p:ph type="ftr" sz="quarter" idx="11"/>
          </p:nvPr>
        </p:nvSpPr>
        <p:spPr>
          <a:xfrm>
            <a:off x="3124200" y="6356353"/>
            <a:ext cx="2895600" cy="365125"/>
          </a:xfrm>
          <a:prstGeom prst="rect">
            <a:avLst/>
          </a:prstGeom>
        </p:spPr>
        <p:txBody>
          <a:bodyPr lIns="95764" tIns="47883" rIns="95764" bIns="47883"/>
          <a:lstStyle>
            <a:lvl1pPr defTabSz="478591">
              <a:defRPr>
                <a:latin typeface="Calibri" pitchFamily="-1" charset="0"/>
                <a:ea typeface="ＭＳ Ｐゴシック" pitchFamily="-1" charset="-128"/>
                <a:cs typeface="ＭＳ Ｐゴシック" pitchFamily="-1" charset="-128"/>
              </a:defRPr>
            </a:lvl1pPr>
          </a:lstStyle>
          <a:p>
            <a:pPr fontAlgn="base">
              <a:spcBef>
                <a:spcPct val="0"/>
              </a:spcBef>
              <a:spcAft>
                <a:spcPct val="0"/>
              </a:spcAft>
              <a:defRPr/>
            </a:pPr>
            <a:endParaRPr lang="en-GB" sz="4400" b="1">
              <a:solidFill>
                <a:srgbClr val="000000"/>
              </a:solidFill>
            </a:endParaRPr>
          </a:p>
        </p:txBody>
      </p:sp>
      <p:sp>
        <p:nvSpPr>
          <p:cNvPr id="5" name="Rectangle 6"/>
          <p:cNvSpPr>
            <a:spLocks noGrp="1" noChangeArrowheads="1"/>
          </p:cNvSpPr>
          <p:nvPr>
            <p:ph type="sldNum" sz="quarter" idx="12"/>
          </p:nvPr>
        </p:nvSpPr>
        <p:spPr>
          <a:xfrm>
            <a:off x="6553200" y="6356353"/>
            <a:ext cx="2133600" cy="365125"/>
          </a:xfrm>
          <a:prstGeom prst="rect">
            <a:avLst/>
          </a:prstGeom>
        </p:spPr>
        <p:txBody>
          <a:bodyPr lIns="95764" tIns="47883" rIns="95764" bIns="47883"/>
          <a:lstStyle>
            <a:lvl1pPr>
              <a:defRPr/>
            </a:lvl1pPr>
          </a:lstStyle>
          <a:p>
            <a:pPr fontAlgn="base">
              <a:spcBef>
                <a:spcPct val="0"/>
              </a:spcBef>
              <a:spcAft>
                <a:spcPct val="0"/>
              </a:spcAft>
              <a:defRPr/>
            </a:pPr>
            <a:fld id="{6561B092-8BED-5840-BA59-E091292C61D3}" type="slidenum">
              <a:rPr lang="en-GB" sz="4400" b="1">
                <a:solidFill>
                  <a:srgbClr val="000000"/>
                </a:solidFill>
              </a:rPr>
              <a:pPr fontAlgn="base">
                <a:spcBef>
                  <a:spcPct val="0"/>
                </a:spcBef>
                <a:spcAft>
                  <a:spcPct val="0"/>
                </a:spcAft>
                <a:defRPr/>
              </a:pPr>
              <a:t>‹#›</a:t>
            </a:fld>
            <a:endParaRPr lang="en-GB" sz="4400" b="1">
              <a:solidFill>
                <a:srgbClr val="000000"/>
              </a:solidFill>
            </a:endParaRPr>
          </a:p>
        </p:txBody>
      </p:sp>
    </p:spTree>
    <p:extLst>
      <p:ext uri="{BB962C8B-B14F-4D97-AF65-F5344CB8AC3E}">
        <p14:creationId xmlns:p14="http://schemas.microsoft.com/office/powerpoint/2010/main" val="3739368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54052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92213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504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4386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95342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100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99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24179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539262" y="1600201"/>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539262"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23216540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fontAlgn="base">
        <a:spcBef>
          <a:spcPct val="0"/>
        </a:spcBef>
        <a:spcAft>
          <a:spcPct val="0"/>
        </a:spcAft>
        <a:defRPr sz="4000" b="1">
          <a:solidFill>
            <a:srgbClr val="669900"/>
          </a:solidFill>
          <a:latin typeface="+mj-lt"/>
          <a:ea typeface="+mj-ea"/>
          <a:cs typeface="+mj-cs"/>
        </a:defRPr>
      </a:lvl1pPr>
      <a:lvl2pPr algn="l" rtl="0" fontAlgn="base">
        <a:spcBef>
          <a:spcPct val="0"/>
        </a:spcBef>
        <a:spcAft>
          <a:spcPct val="0"/>
        </a:spcAft>
        <a:defRPr sz="4000" b="1">
          <a:solidFill>
            <a:srgbClr val="669900"/>
          </a:solidFill>
          <a:latin typeface="Arial" pitchFamily="34" charset="0"/>
        </a:defRPr>
      </a:lvl2pPr>
      <a:lvl3pPr algn="l" rtl="0" fontAlgn="base">
        <a:spcBef>
          <a:spcPct val="0"/>
        </a:spcBef>
        <a:spcAft>
          <a:spcPct val="0"/>
        </a:spcAft>
        <a:defRPr sz="4000" b="1">
          <a:solidFill>
            <a:srgbClr val="669900"/>
          </a:solidFill>
          <a:latin typeface="Arial" pitchFamily="34" charset="0"/>
        </a:defRPr>
      </a:lvl3pPr>
      <a:lvl4pPr algn="l" rtl="0" fontAlgn="base">
        <a:spcBef>
          <a:spcPct val="0"/>
        </a:spcBef>
        <a:spcAft>
          <a:spcPct val="0"/>
        </a:spcAft>
        <a:defRPr sz="4000" b="1">
          <a:solidFill>
            <a:srgbClr val="669900"/>
          </a:solidFill>
          <a:latin typeface="Arial" pitchFamily="34" charset="0"/>
        </a:defRPr>
      </a:lvl4pPr>
      <a:lvl5pPr algn="l" rtl="0" fontAlgn="base">
        <a:spcBef>
          <a:spcPct val="0"/>
        </a:spcBef>
        <a:spcAft>
          <a:spcPct val="0"/>
        </a:spcAft>
        <a:defRPr sz="4000" b="1">
          <a:solidFill>
            <a:srgbClr val="669900"/>
          </a:solidFill>
          <a:latin typeface="Arial" pitchFamily="34" charset="0"/>
        </a:defRPr>
      </a:lvl5pPr>
      <a:lvl6pPr marL="457200" algn="l" rtl="0" fontAlgn="base">
        <a:spcBef>
          <a:spcPct val="0"/>
        </a:spcBef>
        <a:spcAft>
          <a:spcPct val="0"/>
        </a:spcAft>
        <a:defRPr sz="4000" b="1">
          <a:solidFill>
            <a:srgbClr val="669900"/>
          </a:solidFill>
          <a:latin typeface="Arial" pitchFamily="34" charset="0"/>
        </a:defRPr>
      </a:lvl6pPr>
      <a:lvl7pPr marL="914400" algn="l" rtl="0" fontAlgn="base">
        <a:spcBef>
          <a:spcPct val="0"/>
        </a:spcBef>
        <a:spcAft>
          <a:spcPct val="0"/>
        </a:spcAft>
        <a:defRPr sz="4000" b="1">
          <a:solidFill>
            <a:srgbClr val="669900"/>
          </a:solidFill>
          <a:latin typeface="Arial" pitchFamily="34" charset="0"/>
        </a:defRPr>
      </a:lvl7pPr>
      <a:lvl8pPr marL="1371600" algn="l" rtl="0" fontAlgn="base">
        <a:spcBef>
          <a:spcPct val="0"/>
        </a:spcBef>
        <a:spcAft>
          <a:spcPct val="0"/>
        </a:spcAft>
        <a:defRPr sz="4000" b="1">
          <a:solidFill>
            <a:srgbClr val="669900"/>
          </a:solidFill>
          <a:latin typeface="Arial" pitchFamily="34" charset="0"/>
        </a:defRPr>
      </a:lvl8pPr>
      <a:lvl9pPr marL="1828800" algn="l" rtl="0" fontAlgn="base">
        <a:spcBef>
          <a:spcPct val="0"/>
        </a:spcBef>
        <a:spcAft>
          <a:spcPct val="0"/>
        </a:spcAft>
        <a:defRPr sz="4000" b="1">
          <a:solidFill>
            <a:srgbClr val="669900"/>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4.emf"/><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5949280"/>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fontAlgn="base">
              <a:spcBef>
                <a:spcPct val="0"/>
              </a:spcBef>
              <a:spcAft>
                <a:spcPct val="0"/>
              </a:spcAft>
            </a:pPr>
            <a:endParaRPr lang="en-GB" sz="4400" b="1">
              <a:solidFill>
                <a:srgbClr val="000000"/>
              </a:solidFill>
            </a:endParaRPr>
          </a:p>
        </p:txBody>
      </p:sp>
      <p:sp>
        <p:nvSpPr>
          <p:cNvPr id="5" name="Text Box 2"/>
          <p:cNvSpPr txBox="1">
            <a:spLocks noChangeArrowheads="1"/>
          </p:cNvSpPr>
          <p:nvPr/>
        </p:nvSpPr>
        <p:spPr bwMode="auto">
          <a:xfrm>
            <a:off x="5" y="2569468"/>
            <a:ext cx="9143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fontAlgn="base" hangingPunct="1">
              <a:spcBef>
                <a:spcPct val="0"/>
              </a:spcBef>
              <a:spcAft>
                <a:spcPct val="0"/>
              </a:spcAft>
              <a:buSzPct val="100000"/>
            </a:pPr>
            <a:r>
              <a:rPr lang="en-GB" sz="4000" smtClean="0">
                <a:solidFill>
                  <a:srgbClr val="000000">
                    <a:lumMod val="50000"/>
                    <a:lumOff val="50000"/>
                  </a:srgbClr>
                </a:solidFill>
              </a:rPr>
              <a:t>CIL Evidence</a:t>
            </a:r>
            <a:endParaRPr lang="en-GB" sz="4000" dirty="0">
              <a:solidFill>
                <a:srgbClr val="000000">
                  <a:lumMod val="50000"/>
                  <a:lumOff val="50000"/>
                </a:srgbClr>
              </a:solidFill>
            </a:endParaRPr>
          </a:p>
        </p:txBody>
      </p:sp>
    </p:spTree>
    <p:extLst>
      <p:ext uri="{BB962C8B-B14F-4D97-AF65-F5344CB8AC3E}">
        <p14:creationId xmlns:p14="http://schemas.microsoft.com/office/powerpoint/2010/main" val="3082825784"/>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6" name="Group 33"/>
          <p:cNvGrpSpPr>
            <a:grpSpLocks/>
          </p:cNvGrpSpPr>
          <p:nvPr/>
        </p:nvGrpSpPr>
        <p:grpSpPr bwMode="auto">
          <a:xfrm>
            <a:off x="97219" y="240075"/>
            <a:ext cx="8846697" cy="6480720"/>
            <a:chOff x="209738" y="481036"/>
            <a:chExt cx="8223062" cy="5938599"/>
          </a:xfrm>
        </p:grpSpPr>
        <p:sp>
          <p:nvSpPr>
            <p:cNvPr id="35" name="Rectangle 34"/>
            <p:cNvSpPr/>
            <p:nvPr/>
          </p:nvSpPr>
          <p:spPr bwMode="auto">
            <a:xfrm>
              <a:off x="209738" y="512785"/>
              <a:ext cx="8223062" cy="5906850"/>
            </a:xfrm>
            <a:prstGeom prst="rect">
              <a:avLst/>
            </a:prstGeom>
            <a:solidFill>
              <a:schemeClr val="bg1"/>
            </a:solidFill>
            <a:ln>
              <a:solidFill>
                <a:srgbClr val="000090"/>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defPPr>
                <a:defRPr lang="en-GB"/>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base">
                <a:spcBef>
                  <a:spcPct val="0"/>
                </a:spcBef>
                <a:spcAft>
                  <a:spcPct val="0"/>
                </a:spcAft>
                <a:defRPr/>
              </a:pPr>
              <a:endParaRPr lang="en-GB" sz="1300" b="1" dirty="0">
                <a:solidFill>
                  <a:srgbClr val="000090"/>
                </a:solidFill>
              </a:endParaRPr>
            </a:p>
          </p:txBody>
        </p:sp>
        <p:sp>
          <p:nvSpPr>
            <p:cNvPr id="36" name="Rectangle 35"/>
            <p:cNvSpPr/>
            <p:nvPr/>
          </p:nvSpPr>
          <p:spPr bwMode="auto">
            <a:xfrm>
              <a:off x="384359" y="1928778"/>
              <a:ext cx="844531" cy="523854"/>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a:solidFill>
                    <a:srgbClr val="FFFFFF"/>
                  </a:solidFill>
                  <a:latin typeface="Calibri" charset="0"/>
                  <a:ea typeface="ＭＳ Ｐゴシック" charset="0"/>
                  <a:cs typeface="ＭＳ Ｐゴシック" charset="0"/>
                </a:rPr>
                <a:t>Total Cost Estimate</a:t>
              </a:r>
            </a:p>
          </p:txBody>
        </p:sp>
        <p:sp>
          <p:nvSpPr>
            <p:cNvPr id="37" name="Rectangle 36"/>
            <p:cNvSpPr/>
            <p:nvPr/>
          </p:nvSpPr>
          <p:spPr bwMode="auto">
            <a:xfrm>
              <a:off x="1349537" y="1941477"/>
              <a:ext cx="1057251" cy="523854"/>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Total Available Funding</a:t>
              </a:r>
            </a:p>
          </p:txBody>
        </p:sp>
        <p:sp>
          <p:nvSpPr>
            <p:cNvPr id="38" name="Rectangle 37"/>
            <p:cNvSpPr/>
            <p:nvPr/>
          </p:nvSpPr>
          <p:spPr bwMode="auto">
            <a:xfrm>
              <a:off x="1259052" y="3617810"/>
              <a:ext cx="1246159" cy="523854"/>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Total Funding Gap &amp; CIL priorities</a:t>
              </a:r>
            </a:p>
          </p:txBody>
        </p:sp>
        <p:sp>
          <p:nvSpPr>
            <p:cNvPr id="39" name="Rectangle 38"/>
            <p:cNvSpPr/>
            <p:nvPr/>
          </p:nvSpPr>
          <p:spPr bwMode="auto">
            <a:xfrm>
              <a:off x="1478122" y="871545"/>
              <a:ext cx="1058838" cy="522266"/>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Infrastructure Schedule</a:t>
              </a:r>
            </a:p>
          </p:txBody>
        </p:sp>
        <p:sp>
          <p:nvSpPr>
            <p:cNvPr id="40" name="Rectangle 39"/>
            <p:cNvSpPr/>
            <p:nvPr/>
          </p:nvSpPr>
          <p:spPr bwMode="auto">
            <a:xfrm>
              <a:off x="5075315" y="1941477"/>
              <a:ext cx="842943" cy="523854"/>
            </a:xfrm>
            <a:prstGeom prst="rect">
              <a:avLst/>
            </a:prstGeom>
            <a:solidFill>
              <a:srgbClr val="0000FF"/>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a:solidFill>
                    <a:srgbClr val="FFFFFF"/>
                  </a:solidFill>
                  <a:latin typeface="Calibri" charset="0"/>
                  <a:ea typeface="ＭＳ Ｐゴシック" charset="0"/>
                  <a:cs typeface="ＭＳ Ｐゴシック" charset="0"/>
                </a:rPr>
                <a:t>Viability by Area</a:t>
              </a:r>
            </a:p>
          </p:txBody>
        </p:sp>
        <p:sp>
          <p:nvSpPr>
            <p:cNvPr id="41" name="Rectangle 40"/>
            <p:cNvSpPr/>
            <p:nvPr/>
          </p:nvSpPr>
          <p:spPr bwMode="auto">
            <a:xfrm>
              <a:off x="6029380" y="1943064"/>
              <a:ext cx="952478" cy="523854"/>
            </a:xfrm>
            <a:prstGeom prst="rect">
              <a:avLst/>
            </a:prstGeom>
            <a:solidFill>
              <a:srgbClr val="0000FF"/>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a:solidFill>
                    <a:srgbClr val="FFFFFF"/>
                  </a:solidFill>
                  <a:latin typeface="Calibri" charset="0"/>
                  <a:ea typeface="ＭＳ Ｐゴシック" charset="0"/>
                  <a:cs typeface="ＭＳ Ｐゴシック" charset="0"/>
                </a:rPr>
                <a:t>Viability by Intended Use </a:t>
              </a:r>
            </a:p>
          </p:txBody>
        </p:sp>
        <p:sp>
          <p:nvSpPr>
            <p:cNvPr id="42" name="Rectangle 41"/>
            <p:cNvSpPr/>
            <p:nvPr/>
          </p:nvSpPr>
          <p:spPr bwMode="auto">
            <a:xfrm>
              <a:off x="4916568" y="3582887"/>
              <a:ext cx="1169960" cy="523854"/>
            </a:xfrm>
            <a:prstGeom prst="rect">
              <a:avLst/>
            </a:prstGeom>
            <a:solidFill>
              <a:srgbClr val="0000FF"/>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Establish Viability Parameters</a:t>
              </a:r>
            </a:p>
          </p:txBody>
        </p:sp>
        <p:sp>
          <p:nvSpPr>
            <p:cNvPr id="43" name="Rectangle 42"/>
            <p:cNvSpPr/>
            <p:nvPr/>
          </p:nvSpPr>
          <p:spPr bwMode="auto">
            <a:xfrm>
              <a:off x="4957842" y="871545"/>
              <a:ext cx="1058838" cy="522266"/>
            </a:xfrm>
            <a:prstGeom prst="rect">
              <a:avLst/>
            </a:prstGeom>
            <a:solidFill>
              <a:srgbClr val="0000FF"/>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a:solidFill>
                    <a:srgbClr val="FFFFFF"/>
                  </a:solidFill>
                  <a:latin typeface="Calibri" charset="0"/>
                  <a:ea typeface="ＭＳ Ｐゴシック" charset="0"/>
                  <a:cs typeface="ＭＳ Ｐゴシック" charset="0"/>
                </a:rPr>
                <a:t>Viability Sample Sites/Uses </a:t>
              </a:r>
            </a:p>
          </p:txBody>
        </p:sp>
        <p:sp>
          <p:nvSpPr>
            <p:cNvPr id="44" name="Rectangle 43"/>
            <p:cNvSpPr/>
            <p:nvPr/>
          </p:nvSpPr>
          <p:spPr bwMode="auto">
            <a:xfrm>
              <a:off x="3157659" y="4622657"/>
              <a:ext cx="1316007" cy="747683"/>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300" b="1" dirty="0">
                  <a:solidFill>
                    <a:srgbClr val="FFFFFF"/>
                  </a:solidFill>
                  <a:latin typeface="Calibri" charset="0"/>
                  <a:ea typeface="ＭＳ Ｐゴシック" charset="0"/>
                  <a:cs typeface="ＭＳ Ｐゴシック" charset="0"/>
                </a:rPr>
                <a:t>Rate Setting Workshop: striking the balance </a:t>
              </a:r>
            </a:p>
          </p:txBody>
        </p:sp>
        <p:cxnSp>
          <p:nvCxnSpPr>
            <p:cNvPr id="45" name="Shape 14"/>
            <p:cNvCxnSpPr>
              <a:stCxn id="39" idx="2"/>
              <a:endCxn id="36" idx="0"/>
            </p:cNvCxnSpPr>
            <p:nvPr/>
          </p:nvCxnSpPr>
          <p:spPr bwMode="auto">
            <a:xfrm rot="5400000">
              <a:off x="1139202" y="1061233"/>
              <a:ext cx="534967" cy="1200123"/>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hape 14"/>
            <p:cNvCxnSpPr>
              <a:stCxn id="39" idx="2"/>
              <a:endCxn id="37" idx="0"/>
            </p:cNvCxnSpPr>
            <p:nvPr/>
          </p:nvCxnSpPr>
          <p:spPr bwMode="auto">
            <a:xfrm rot="5400000">
              <a:off x="1668622" y="1603352"/>
              <a:ext cx="547666" cy="128584"/>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hape 14"/>
            <p:cNvCxnSpPr>
              <a:stCxn id="36" idx="2"/>
              <a:endCxn id="38" idx="0"/>
            </p:cNvCxnSpPr>
            <p:nvPr/>
          </p:nvCxnSpPr>
          <p:spPr bwMode="auto">
            <a:xfrm rot="16200000" flipH="1">
              <a:off x="762185" y="2497071"/>
              <a:ext cx="1165178" cy="1076300"/>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8" name="Shape 14"/>
            <p:cNvCxnSpPr>
              <a:stCxn id="37" idx="2"/>
              <a:endCxn id="38" idx="0"/>
            </p:cNvCxnSpPr>
            <p:nvPr/>
          </p:nvCxnSpPr>
          <p:spPr bwMode="auto">
            <a:xfrm rot="16200000" flipH="1">
              <a:off x="1304304" y="3039190"/>
              <a:ext cx="1152479" cy="4762"/>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hape 14"/>
            <p:cNvCxnSpPr>
              <a:stCxn id="38" idx="2"/>
              <a:endCxn id="44" idx="0"/>
            </p:cNvCxnSpPr>
            <p:nvPr/>
          </p:nvCxnSpPr>
          <p:spPr bwMode="auto">
            <a:xfrm rot="16200000" flipH="1">
              <a:off x="2609194" y="3415395"/>
              <a:ext cx="480993" cy="1933531"/>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hape 14"/>
            <p:cNvCxnSpPr>
              <a:stCxn id="42" idx="2"/>
              <a:endCxn id="44" idx="0"/>
            </p:cNvCxnSpPr>
            <p:nvPr/>
          </p:nvCxnSpPr>
          <p:spPr bwMode="auto">
            <a:xfrm rot="5400000">
              <a:off x="4401441" y="3521756"/>
              <a:ext cx="515916" cy="1685886"/>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hape 14"/>
            <p:cNvCxnSpPr>
              <a:stCxn id="43" idx="2"/>
              <a:endCxn id="40" idx="0"/>
            </p:cNvCxnSpPr>
            <p:nvPr/>
          </p:nvCxnSpPr>
          <p:spPr bwMode="auto">
            <a:xfrm rot="16200000" flipH="1">
              <a:off x="5218191" y="1663676"/>
              <a:ext cx="547666" cy="7937"/>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hape 14"/>
            <p:cNvCxnSpPr>
              <a:stCxn id="43" idx="2"/>
              <a:endCxn id="41" idx="0"/>
            </p:cNvCxnSpPr>
            <p:nvPr/>
          </p:nvCxnSpPr>
          <p:spPr bwMode="auto">
            <a:xfrm rot="16200000" flipH="1">
              <a:off x="5722211" y="1159656"/>
              <a:ext cx="549253" cy="1017564"/>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3" name="Shape 14"/>
            <p:cNvCxnSpPr>
              <a:stCxn id="40" idx="2"/>
              <a:endCxn id="42" idx="0"/>
            </p:cNvCxnSpPr>
            <p:nvPr/>
          </p:nvCxnSpPr>
          <p:spPr bwMode="auto">
            <a:xfrm rot="16200000" flipH="1">
              <a:off x="4940389" y="3020934"/>
              <a:ext cx="1117555" cy="6350"/>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4" name="Shape 14"/>
            <p:cNvCxnSpPr>
              <a:stCxn id="41" idx="2"/>
              <a:endCxn id="42" idx="0"/>
            </p:cNvCxnSpPr>
            <p:nvPr/>
          </p:nvCxnSpPr>
          <p:spPr bwMode="auto">
            <a:xfrm rot="5400000">
              <a:off x="5445996" y="2523265"/>
              <a:ext cx="1115968" cy="1003277"/>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bwMode="auto">
            <a:xfrm>
              <a:off x="485957" y="3400331"/>
              <a:ext cx="6538764" cy="2844686"/>
            </a:xfrm>
            <a:prstGeom prst="rect">
              <a:avLst/>
            </a:prstGeom>
            <a:noFill/>
            <a:ln>
              <a:solidFill>
                <a:srgbClr val="000090"/>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defPPr>
                <a:defRPr lang="en-GB"/>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base">
                <a:spcBef>
                  <a:spcPct val="0"/>
                </a:spcBef>
                <a:spcAft>
                  <a:spcPct val="0"/>
                </a:spcAft>
                <a:defRPr/>
              </a:pPr>
              <a:endParaRPr lang="en-GB" sz="1300" b="1" dirty="0">
                <a:solidFill>
                  <a:srgbClr val="000090"/>
                </a:solidFill>
              </a:endParaRPr>
            </a:p>
          </p:txBody>
        </p:sp>
        <p:sp>
          <p:nvSpPr>
            <p:cNvPr id="56" name="Rectangle 55"/>
            <p:cNvSpPr/>
            <p:nvPr/>
          </p:nvSpPr>
          <p:spPr bwMode="auto">
            <a:xfrm>
              <a:off x="384359" y="481036"/>
              <a:ext cx="3327324" cy="34764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300" b="1">
                  <a:solidFill>
                    <a:srgbClr val="000090"/>
                  </a:solidFill>
                  <a:latin typeface="Calibri" charset="0"/>
                  <a:ea typeface="ＭＳ Ｐゴシック" charset="0"/>
                  <a:cs typeface="ＭＳ Ｐゴシック" charset="0"/>
                </a:rPr>
                <a:t>INFRASTRUCTURE PLANNING</a:t>
              </a:r>
            </a:p>
          </p:txBody>
        </p:sp>
        <p:sp>
          <p:nvSpPr>
            <p:cNvPr id="57" name="Rectangle 56"/>
            <p:cNvSpPr/>
            <p:nvPr/>
          </p:nvSpPr>
          <p:spPr bwMode="auto">
            <a:xfrm>
              <a:off x="4316507" y="523896"/>
              <a:ext cx="2422470" cy="25716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300" b="1">
                  <a:solidFill>
                    <a:srgbClr val="000090"/>
                  </a:solidFill>
                  <a:latin typeface="Calibri" charset="0"/>
                  <a:ea typeface="ＭＳ Ｐゴシック" charset="0"/>
                  <a:cs typeface="ＭＳ Ｐゴシック" charset="0"/>
                </a:rPr>
                <a:t>ECONOMIC VIABILITY</a:t>
              </a:r>
            </a:p>
          </p:txBody>
        </p:sp>
        <p:sp>
          <p:nvSpPr>
            <p:cNvPr id="58" name="Pentagon 57"/>
            <p:cNvSpPr/>
            <p:nvPr/>
          </p:nvSpPr>
          <p:spPr bwMode="auto">
            <a:xfrm rot="5400000">
              <a:off x="5905588" y="1993856"/>
              <a:ext cx="3551095" cy="849293"/>
            </a:xfrm>
            <a:prstGeom prst="homePlate">
              <a:avLst/>
            </a:prstGeom>
            <a:noFill/>
            <a:ln>
              <a:solidFill>
                <a:srgbClr val="00009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500" b="1" dirty="0">
                  <a:solidFill>
                    <a:srgbClr val="000090"/>
                  </a:solidFill>
                  <a:latin typeface="Calibri" charset="0"/>
                  <a:ea typeface="ＭＳ Ｐゴシック" charset="0"/>
                  <a:cs typeface="ＭＳ Ｐゴシック" charset="0"/>
                </a:rPr>
                <a:t>Technical Evidence</a:t>
              </a:r>
              <a:br>
                <a:rPr lang="en-GB" sz="1500" b="1" dirty="0">
                  <a:solidFill>
                    <a:srgbClr val="000090"/>
                  </a:solidFill>
                  <a:latin typeface="Calibri" charset="0"/>
                  <a:ea typeface="ＭＳ Ｐゴシック" charset="0"/>
                  <a:cs typeface="ＭＳ Ｐゴシック" charset="0"/>
                </a:rPr>
              </a:br>
              <a:r>
                <a:rPr lang="en-GB" sz="1500" b="1" dirty="0">
                  <a:solidFill>
                    <a:srgbClr val="000090"/>
                  </a:solidFill>
                  <a:latin typeface="Calibri" charset="0"/>
                  <a:ea typeface="ＭＳ Ｐゴシック" charset="0"/>
                  <a:cs typeface="ＭＳ Ｐゴシック" charset="0"/>
                </a:rPr>
                <a:t> gathering phase</a:t>
              </a:r>
            </a:p>
          </p:txBody>
        </p:sp>
        <p:sp>
          <p:nvSpPr>
            <p:cNvPr id="59" name="Chevron 58"/>
            <p:cNvSpPr/>
            <p:nvPr/>
          </p:nvSpPr>
          <p:spPr bwMode="auto">
            <a:xfrm rot="5400000">
              <a:off x="6299273" y="4438508"/>
              <a:ext cx="2763726" cy="849293"/>
            </a:xfrm>
            <a:prstGeom prst="chevron">
              <a:avLst/>
            </a:prstGeom>
            <a:solidFill>
              <a:schemeClr val="bg1"/>
            </a:solidFill>
            <a:ln>
              <a:solidFill>
                <a:srgbClr val="00009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500" b="1" dirty="0">
                  <a:solidFill>
                    <a:srgbClr val="000090"/>
                  </a:solidFill>
                  <a:latin typeface="Calibri" charset="0"/>
                  <a:ea typeface="ＭＳ Ｐゴシック" charset="0"/>
                  <a:cs typeface="ＭＳ Ｐゴシック" charset="0"/>
                </a:rPr>
                <a:t>Strategic Judgement phase</a:t>
              </a:r>
            </a:p>
          </p:txBody>
        </p:sp>
        <p:sp>
          <p:nvSpPr>
            <p:cNvPr id="60" name="Rectangle 59"/>
            <p:cNvSpPr/>
            <p:nvPr/>
          </p:nvSpPr>
          <p:spPr bwMode="auto">
            <a:xfrm>
              <a:off x="2525848" y="1941477"/>
              <a:ext cx="1057251" cy="523854"/>
            </a:xfrm>
            <a:prstGeom prst="rect">
              <a:avLst/>
            </a:prstGeom>
            <a:solidFill>
              <a:srgbClr val="000090"/>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Delivery Strategy  s106 v CIL</a:t>
              </a:r>
            </a:p>
          </p:txBody>
        </p:sp>
        <p:cxnSp>
          <p:nvCxnSpPr>
            <p:cNvPr id="61" name="Shape 14"/>
            <p:cNvCxnSpPr>
              <a:stCxn id="39" idx="2"/>
              <a:endCxn id="60" idx="0"/>
            </p:cNvCxnSpPr>
            <p:nvPr/>
          </p:nvCxnSpPr>
          <p:spPr bwMode="auto">
            <a:xfrm rot="16200000" flipH="1">
              <a:off x="2256777" y="1143781"/>
              <a:ext cx="547666" cy="1047726"/>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62" name="Shape 14"/>
            <p:cNvCxnSpPr>
              <a:stCxn id="60" idx="2"/>
              <a:endCxn id="38" idx="0"/>
            </p:cNvCxnSpPr>
            <p:nvPr/>
          </p:nvCxnSpPr>
          <p:spPr bwMode="auto">
            <a:xfrm rot="5400000">
              <a:off x="1892459" y="2455797"/>
              <a:ext cx="1152479" cy="1171548"/>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63" name="Shape 14"/>
            <p:cNvCxnSpPr>
              <a:stCxn id="60" idx="3"/>
              <a:endCxn id="64" idx="1"/>
            </p:cNvCxnSpPr>
            <p:nvPr/>
          </p:nvCxnSpPr>
          <p:spPr bwMode="auto">
            <a:xfrm>
              <a:off x="3583099" y="2203404"/>
              <a:ext cx="531800" cy="1588"/>
            </a:xfrm>
            <a:prstGeom prst="bentConnector3">
              <a:avLst>
                <a:gd name="adj1" fmla="val 50000"/>
              </a:avLst>
            </a:prstGeom>
            <a:ln>
              <a:prstDash val="sysDash"/>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64" name="Rectangle 63"/>
            <p:cNvSpPr/>
            <p:nvPr/>
          </p:nvSpPr>
          <p:spPr bwMode="auto">
            <a:xfrm>
              <a:off x="4114899" y="1943064"/>
              <a:ext cx="842944" cy="523854"/>
            </a:xfrm>
            <a:prstGeom prst="rect">
              <a:avLst/>
            </a:prstGeom>
            <a:solidFill>
              <a:srgbClr val="0000FF"/>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Viability on strategic sites</a:t>
              </a:r>
            </a:p>
          </p:txBody>
        </p:sp>
        <p:cxnSp>
          <p:nvCxnSpPr>
            <p:cNvPr id="65" name="Shape 14"/>
            <p:cNvCxnSpPr>
              <a:stCxn id="43" idx="2"/>
              <a:endCxn id="64" idx="0"/>
            </p:cNvCxnSpPr>
            <p:nvPr/>
          </p:nvCxnSpPr>
          <p:spPr bwMode="auto">
            <a:xfrm rot="5400000">
              <a:off x="4737189" y="1192199"/>
              <a:ext cx="549253" cy="952478"/>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66" name="Shape 14"/>
            <p:cNvCxnSpPr>
              <a:stCxn id="64" idx="2"/>
              <a:endCxn id="42" idx="0"/>
            </p:cNvCxnSpPr>
            <p:nvPr/>
          </p:nvCxnSpPr>
          <p:spPr bwMode="auto">
            <a:xfrm rot="16200000" flipH="1">
              <a:off x="4460975" y="2541520"/>
              <a:ext cx="1115968" cy="966765"/>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67" name="Rectangle 66"/>
            <p:cNvSpPr/>
            <p:nvPr/>
          </p:nvSpPr>
          <p:spPr bwMode="auto">
            <a:xfrm>
              <a:off x="3159246" y="5537020"/>
              <a:ext cx="1316008" cy="628625"/>
            </a:xfrm>
            <a:prstGeom prst="rect">
              <a:avLst/>
            </a:prstGeom>
            <a:solidFill>
              <a:schemeClr val="accent5">
                <a:lumMod val="75000"/>
              </a:schemeClr>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300" b="1" dirty="0">
                  <a:solidFill>
                    <a:srgbClr val="FFFFFF"/>
                  </a:solidFill>
                  <a:latin typeface="Calibri" charset="0"/>
                  <a:ea typeface="ＭＳ Ｐゴシック" charset="0"/>
                  <a:cs typeface="ＭＳ Ｐゴシック" charset="0"/>
                </a:rPr>
                <a:t>Schedule of Rates</a:t>
              </a:r>
            </a:p>
          </p:txBody>
        </p:sp>
        <p:sp>
          <p:nvSpPr>
            <p:cNvPr id="68" name="Rectangle 67"/>
            <p:cNvSpPr/>
            <p:nvPr/>
          </p:nvSpPr>
          <p:spPr bwMode="auto">
            <a:xfrm>
              <a:off x="3190995" y="2522479"/>
              <a:ext cx="1246160" cy="806418"/>
            </a:xfrm>
            <a:prstGeom prst="rect">
              <a:avLst/>
            </a:prstGeom>
            <a:solidFill>
              <a:srgbClr val="000090">
                <a:alpha val="45000"/>
              </a:srgbClr>
            </a:solidFill>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100" b="1" dirty="0">
                  <a:solidFill>
                    <a:srgbClr val="FFFFFF"/>
                  </a:solidFill>
                  <a:latin typeface="Calibri" charset="0"/>
                  <a:ea typeface="ＭＳ Ｐゴシック" charset="0"/>
                  <a:cs typeface="ＭＳ Ｐゴシック" charset="0"/>
                </a:rPr>
                <a:t>Consultant Pre-briefing for decision-makers based on best practice </a:t>
              </a:r>
            </a:p>
          </p:txBody>
        </p:sp>
        <p:cxnSp>
          <p:nvCxnSpPr>
            <p:cNvPr id="69" name="Shape 14"/>
            <p:cNvCxnSpPr>
              <a:stCxn id="68" idx="2"/>
              <a:endCxn id="44" idx="0"/>
            </p:cNvCxnSpPr>
            <p:nvPr/>
          </p:nvCxnSpPr>
          <p:spPr bwMode="auto">
            <a:xfrm rot="16200000" flipH="1">
              <a:off x="3167989" y="3974189"/>
              <a:ext cx="1293760" cy="3175"/>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70" name="Shape 14"/>
            <p:cNvCxnSpPr>
              <a:stCxn id="44" idx="2"/>
              <a:endCxn id="67" idx="0"/>
            </p:cNvCxnSpPr>
            <p:nvPr/>
          </p:nvCxnSpPr>
          <p:spPr bwMode="auto">
            <a:xfrm rot="16200000" flipH="1">
              <a:off x="3733115" y="5453681"/>
              <a:ext cx="166680" cy="0"/>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71" name="Rectangle 70"/>
            <p:cNvSpPr/>
            <p:nvPr/>
          </p:nvSpPr>
          <p:spPr bwMode="auto">
            <a:xfrm>
              <a:off x="601842" y="4452802"/>
              <a:ext cx="1717636" cy="1084219"/>
            </a:xfrm>
            <a:prstGeom prst="rect">
              <a:avLst/>
            </a:prstGeom>
            <a:noFill/>
            <a:ln>
              <a:solidFill>
                <a:srgbClr val="000090"/>
              </a:solidFill>
            </a:ln>
            <a:effectLst/>
          </p:spPr>
          <p:style>
            <a:lnRef idx="1">
              <a:schemeClr val="accent1"/>
            </a:lnRef>
            <a:fillRef idx="3">
              <a:schemeClr val="accent1"/>
            </a:fillRef>
            <a:effectRef idx="2">
              <a:schemeClr val="accent1"/>
            </a:effectRef>
            <a:fontRef idx="minor">
              <a:schemeClr val="lt1"/>
            </a:fontRef>
          </p:style>
          <p:txBody>
            <a:bodyPr anchor="ctr"/>
            <a:lstStyle/>
            <a:p>
              <a:pPr fontAlgn="base">
                <a:spcBef>
                  <a:spcPct val="0"/>
                </a:spcBef>
                <a:spcAft>
                  <a:spcPct val="0"/>
                </a:spcAft>
                <a:defRPr/>
              </a:pPr>
              <a:r>
                <a:rPr lang="en-GB" sz="1100" b="1" dirty="0">
                  <a:solidFill>
                    <a:srgbClr val="000090"/>
                  </a:solidFill>
                  <a:ea typeface="ＭＳ Ｐゴシック" pitchFamily="-84" charset="-128"/>
                  <a:cs typeface="ＭＳ Ｐゴシック" pitchFamily="-84" charset="-128"/>
                </a:rPr>
                <a:t>Weigh up technical evidence with other local priorities:</a:t>
              </a:r>
            </a:p>
            <a:p>
              <a:pPr fontAlgn="base">
                <a:spcBef>
                  <a:spcPct val="0"/>
                </a:spcBef>
                <a:spcAft>
                  <a:spcPct val="0"/>
                </a:spcAft>
                <a:buFont typeface="Wingdings" pitchFamily="-84" charset="2"/>
                <a:buChar char="§"/>
                <a:defRPr/>
              </a:pPr>
              <a:r>
                <a:rPr lang="en-GB" sz="1100" b="1" dirty="0">
                  <a:solidFill>
                    <a:srgbClr val="000090"/>
                  </a:solidFill>
                  <a:ea typeface="ＭＳ Ｐゴシック" pitchFamily="-84" charset="-128"/>
                  <a:cs typeface="ＭＳ Ｐゴシック" pitchFamily="-84" charset="-128"/>
                </a:rPr>
                <a:t>Desire for simplicity</a:t>
              </a:r>
            </a:p>
            <a:p>
              <a:pPr fontAlgn="base">
                <a:spcBef>
                  <a:spcPct val="0"/>
                </a:spcBef>
                <a:spcAft>
                  <a:spcPct val="0"/>
                </a:spcAft>
                <a:buFont typeface="Wingdings" pitchFamily="-84" charset="2"/>
                <a:buChar char="§"/>
                <a:defRPr/>
              </a:pPr>
              <a:r>
                <a:rPr lang="en-GB" sz="1100" b="1" dirty="0">
                  <a:solidFill>
                    <a:srgbClr val="000090"/>
                  </a:solidFill>
                  <a:ea typeface="ＭＳ Ｐゴシック" pitchFamily="-84" charset="-128"/>
                  <a:cs typeface="ＭＳ Ｐゴシック" pitchFamily="-84" charset="-128"/>
                </a:rPr>
                <a:t>Premium placed on   funding infrastructure  </a:t>
              </a:r>
            </a:p>
          </p:txBody>
        </p:sp>
        <p:cxnSp>
          <p:nvCxnSpPr>
            <p:cNvPr id="72" name="Shape 14"/>
            <p:cNvCxnSpPr>
              <a:stCxn id="71" idx="3"/>
              <a:endCxn id="44" idx="1"/>
            </p:cNvCxnSpPr>
            <p:nvPr/>
          </p:nvCxnSpPr>
          <p:spPr bwMode="auto">
            <a:xfrm>
              <a:off x="2319478" y="4995705"/>
              <a:ext cx="838181" cy="1587"/>
            </a:xfrm>
            <a:prstGeom prst="bentConnector3">
              <a:avLst>
                <a:gd name="adj1" fmla="val 50000"/>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73" name="Rectangle 72"/>
            <p:cNvSpPr/>
            <p:nvPr/>
          </p:nvSpPr>
          <p:spPr bwMode="auto">
            <a:xfrm>
              <a:off x="2652845" y="3411444"/>
              <a:ext cx="1949405" cy="38574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r>
                <a:rPr lang="en-GB" sz="1500" b="1" dirty="0">
                  <a:solidFill>
                    <a:srgbClr val="000090"/>
                  </a:solidFill>
                  <a:latin typeface="Calibri" charset="0"/>
                  <a:ea typeface="ＭＳ Ｐゴシック" charset="0"/>
                  <a:cs typeface="ＭＳ Ｐゴシック" charset="0"/>
                </a:rPr>
                <a:t>RATE SETTING PROCESS</a:t>
              </a:r>
            </a:p>
          </p:txBody>
        </p:sp>
      </p:grpSp>
    </p:spTree>
    <p:extLst>
      <p:ext uri="{BB962C8B-B14F-4D97-AF65-F5344CB8AC3E}">
        <p14:creationId xmlns:p14="http://schemas.microsoft.com/office/powerpoint/2010/main" val="172702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2348880"/>
            <a:ext cx="9144000" cy="1584176"/>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fontAlgn="base">
              <a:spcBef>
                <a:spcPct val="0"/>
              </a:spcBef>
              <a:spcAft>
                <a:spcPct val="0"/>
              </a:spcAft>
            </a:pPr>
            <a:endParaRPr lang="en-GB" sz="4400" b="1">
              <a:solidFill>
                <a:srgbClr val="7F7F7F"/>
              </a:solidFill>
            </a:endParaRPr>
          </a:p>
        </p:txBody>
      </p:sp>
      <p:sp>
        <p:nvSpPr>
          <p:cNvPr id="5" name="Text Box 2"/>
          <p:cNvSpPr txBox="1">
            <a:spLocks noChangeArrowheads="1"/>
          </p:cNvSpPr>
          <p:nvPr/>
        </p:nvSpPr>
        <p:spPr bwMode="auto">
          <a:xfrm>
            <a:off x="5" y="2569468"/>
            <a:ext cx="9143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fontAlgn="base" hangingPunct="1">
              <a:spcBef>
                <a:spcPct val="0"/>
              </a:spcBef>
              <a:spcAft>
                <a:spcPct val="0"/>
              </a:spcAft>
              <a:buSzPct val="100000"/>
            </a:pPr>
            <a:r>
              <a:rPr lang="en-GB" sz="4000" dirty="0">
                <a:solidFill>
                  <a:srgbClr val="7F7F7F"/>
                </a:solidFill>
              </a:rPr>
              <a:t>Infrastructure evidence</a:t>
            </a:r>
          </a:p>
        </p:txBody>
      </p:sp>
    </p:spTree>
    <p:extLst>
      <p:ext uri="{BB962C8B-B14F-4D97-AF65-F5344CB8AC3E}">
        <p14:creationId xmlns:p14="http://schemas.microsoft.com/office/powerpoint/2010/main" val="3246706965"/>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What have we learnt so far?</a:t>
            </a:r>
          </a:p>
        </p:txBody>
      </p:sp>
      <p:sp>
        <p:nvSpPr>
          <p:cNvPr id="3" name="Content Placeholder 2"/>
          <p:cNvSpPr>
            <a:spLocks noGrp="1"/>
          </p:cNvSpPr>
          <p:nvPr>
            <p:ph idx="1"/>
          </p:nvPr>
        </p:nvSpPr>
        <p:spPr>
          <a:xfrm>
            <a:off x="457257" y="1937412"/>
            <a:ext cx="8507522" cy="4217611"/>
          </a:xfrm>
        </p:spPr>
        <p:txBody>
          <a:bodyPr/>
          <a:lstStyle/>
          <a:p>
            <a:pPr marL="384629" indent="-384629">
              <a:lnSpc>
                <a:spcPct val="150000"/>
              </a:lnSpc>
              <a:buFont typeface="+mj-lt"/>
              <a:buAutoNum type="arabicPeriod"/>
            </a:pPr>
            <a:r>
              <a:rPr lang="en-GB" sz="2400" dirty="0"/>
              <a:t>Still relatively minor component of examinations</a:t>
            </a:r>
          </a:p>
          <a:p>
            <a:pPr marL="384629" indent="-384629">
              <a:lnSpc>
                <a:spcPct val="150000"/>
              </a:lnSpc>
              <a:buFont typeface="+mj-lt"/>
              <a:buAutoNum type="arabicPeriod"/>
            </a:pPr>
            <a:r>
              <a:rPr lang="en-GB" sz="2400" dirty="0"/>
              <a:t>All councils have an infrastructure funding gap</a:t>
            </a:r>
          </a:p>
          <a:p>
            <a:pPr marL="384629" indent="-384629">
              <a:lnSpc>
                <a:spcPct val="150000"/>
              </a:lnSpc>
              <a:buFont typeface="+mj-lt"/>
              <a:buAutoNum type="arabicPeriod"/>
            </a:pPr>
            <a:r>
              <a:rPr lang="en-GB" sz="2400" dirty="0"/>
              <a:t>Greater emphasis on CIL </a:t>
            </a:r>
            <a:r>
              <a:rPr lang="en-GB" sz="2400" dirty="0" err="1"/>
              <a:t>vs</a:t>
            </a:r>
            <a:r>
              <a:rPr lang="en-GB" sz="2400" dirty="0"/>
              <a:t> S106 and ‘double dipping’</a:t>
            </a:r>
          </a:p>
          <a:p>
            <a:pPr marL="513980" indent="-513980">
              <a:lnSpc>
                <a:spcPct val="150000"/>
              </a:lnSpc>
              <a:buFont typeface="+mj-lt"/>
              <a:buAutoNum type="arabicPeriod"/>
            </a:pPr>
            <a:endParaRPr lang="en-GB" sz="2400" dirty="0"/>
          </a:p>
        </p:txBody>
      </p:sp>
    </p:spTree>
    <p:extLst>
      <p:ext uri="{BB962C8B-B14F-4D97-AF65-F5344CB8AC3E}">
        <p14:creationId xmlns:p14="http://schemas.microsoft.com/office/powerpoint/2010/main" val="3995318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38"/>
            <a:ext cx="8229600" cy="922114"/>
          </a:xfrm>
        </p:spPr>
        <p:txBody>
          <a:bodyPr/>
          <a:lstStyle/>
          <a:p>
            <a:r>
              <a:rPr lang="en-GB" sz="3300" dirty="0"/>
              <a:t>Infrastructure Funding Gap</a:t>
            </a:r>
          </a:p>
        </p:txBody>
      </p:sp>
      <p:sp>
        <p:nvSpPr>
          <p:cNvPr id="3" name="Content Placeholder 2"/>
          <p:cNvSpPr>
            <a:spLocks noGrp="1"/>
          </p:cNvSpPr>
          <p:nvPr>
            <p:ph idx="1"/>
          </p:nvPr>
        </p:nvSpPr>
        <p:spPr>
          <a:xfrm>
            <a:off x="539262" y="1536219"/>
            <a:ext cx="4032738" cy="3024337"/>
          </a:xfrm>
        </p:spPr>
        <p:txBody>
          <a:bodyPr/>
          <a:lstStyle/>
          <a:p>
            <a:pPr>
              <a:lnSpc>
                <a:spcPct val="150000"/>
              </a:lnSpc>
            </a:pPr>
            <a:r>
              <a:rPr lang="en-GB" sz="2100" dirty="0"/>
              <a:t>total cost of infrastructure</a:t>
            </a:r>
          </a:p>
          <a:p>
            <a:pPr>
              <a:lnSpc>
                <a:spcPct val="150000"/>
              </a:lnSpc>
            </a:pPr>
            <a:r>
              <a:rPr lang="en-GB" sz="2100" dirty="0"/>
              <a:t>funding from other sources</a:t>
            </a:r>
          </a:p>
          <a:p>
            <a:pPr>
              <a:lnSpc>
                <a:spcPct val="150000"/>
              </a:lnSpc>
            </a:pPr>
            <a:r>
              <a:rPr lang="en-GB" sz="2100" dirty="0"/>
              <a:t>aggregate funding gap</a:t>
            </a:r>
          </a:p>
          <a:p>
            <a:pPr>
              <a:lnSpc>
                <a:spcPct val="150000"/>
              </a:lnSpc>
            </a:pPr>
            <a:r>
              <a:rPr lang="en-GB" sz="2100" dirty="0"/>
              <a:t>projected CIL Income</a:t>
            </a:r>
          </a:p>
          <a:p>
            <a:pPr>
              <a:lnSpc>
                <a:spcPct val="150000"/>
              </a:lnSpc>
            </a:pPr>
            <a:r>
              <a:rPr lang="en-GB" sz="2100" dirty="0"/>
              <a:t>residual funding gap</a:t>
            </a:r>
          </a:p>
          <a:p>
            <a:endParaRPr lang="en-GB" dirty="0"/>
          </a:p>
        </p:txBody>
      </p:sp>
      <p:cxnSp>
        <p:nvCxnSpPr>
          <p:cNvPr id="4" name="Straight Arrow Connector 3"/>
          <p:cNvCxnSpPr>
            <a:endCxn id="9" idx="0"/>
          </p:cNvCxnSpPr>
          <p:nvPr/>
        </p:nvCxnSpPr>
        <p:spPr>
          <a:xfrm flipH="1">
            <a:off x="6280113" y="1671638"/>
            <a:ext cx="19050" cy="2468562"/>
          </a:xfrm>
          <a:prstGeom prst="straightConnector1">
            <a:avLst/>
          </a:prstGeom>
          <a:ln w="25400">
            <a:solidFill>
              <a:srgbClr val="92D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33568" y="3634738"/>
            <a:ext cx="1207477" cy="1015598"/>
          </a:xfrm>
          <a:prstGeom prst="rect">
            <a:avLst/>
          </a:prstGeom>
          <a:noFill/>
        </p:spPr>
        <p:txBody>
          <a:bodyPr lIns="91373" tIns="45688" rIns="91373" bIns="45688">
            <a:spAutoFit/>
          </a:bodyPr>
          <a:lstStyle/>
          <a:p>
            <a:pPr algn="ctr">
              <a:defRPr/>
            </a:pPr>
            <a:r>
              <a:rPr lang="en-GB" sz="1500" b="1" dirty="0">
                <a:solidFill>
                  <a:srgbClr val="000000">
                    <a:lumMod val="75000"/>
                  </a:srgbClr>
                </a:solidFill>
              </a:rPr>
              <a:t>Projected CIL Income/ CIL Target</a:t>
            </a:r>
          </a:p>
        </p:txBody>
      </p:sp>
      <p:cxnSp>
        <p:nvCxnSpPr>
          <p:cNvPr id="6" name="Straight Connector 5"/>
          <p:cNvCxnSpPr>
            <a:cxnSpLocks noChangeShapeType="1"/>
          </p:cNvCxnSpPr>
          <p:nvPr/>
        </p:nvCxnSpPr>
        <p:spPr bwMode="auto">
          <a:xfrm>
            <a:off x="4515788" y="1671638"/>
            <a:ext cx="0" cy="3725862"/>
          </a:xfrm>
          <a:prstGeom prst="line">
            <a:avLst/>
          </a:prstGeom>
          <a:noFill/>
          <a:ln w="25400">
            <a:solidFill>
              <a:srgbClr val="92D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8" name="Rectangle 7"/>
          <p:cNvSpPr>
            <a:spLocks noChangeArrowheads="1"/>
          </p:cNvSpPr>
          <p:nvPr/>
        </p:nvSpPr>
        <p:spPr bwMode="auto">
          <a:xfrm>
            <a:off x="4656465" y="1671638"/>
            <a:ext cx="621323" cy="3725862"/>
          </a:xfrm>
          <a:prstGeom prst="rect">
            <a:avLst/>
          </a:prstGeom>
          <a:solidFill>
            <a:srgbClr val="92D050"/>
          </a:solidFill>
          <a:ln>
            <a:solidFill>
              <a:srgbClr val="669900"/>
            </a:solidFill>
          </a:ln>
          <a:effectLst>
            <a:outerShdw blurRad="40000" dist="23000" dir="5400000" rotWithShape="0">
              <a:srgbClr val="808080">
                <a:alpha val="34999"/>
              </a:srgbClr>
            </a:outerShdw>
          </a:effectLst>
        </p:spPr>
        <p:txBody>
          <a:bodyPr lIns="91373" tIns="45688" rIns="91373" bIns="45688" anchor="ctr"/>
          <a:lstStyle/>
          <a:p>
            <a:pPr algn="ctr" fontAlgn="base">
              <a:spcBef>
                <a:spcPct val="0"/>
              </a:spcBef>
              <a:spcAft>
                <a:spcPct val="0"/>
              </a:spcAft>
              <a:defRPr/>
            </a:pPr>
            <a:endParaRPr lang="en-US" sz="4000" b="1" dirty="0">
              <a:solidFill>
                <a:srgbClr val="FFFFFF"/>
              </a:solidFill>
            </a:endParaRPr>
          </a:p>
        </p:txBody>
      </p:sp>
      <p:sp>
        <p:nvSpPr>
          <p:cNvPr id="9" name="Rectangle 8"/>
          <p:cNvSpPr/>
          <p:nvPr/>
        </p:nvSpPr>
        <p:spPr>
          <a:xfrm>
            <a:off x="5969451" y="4140200"/>
            <a:ext cx="621323" cy="1257300"/>
          </a:xfrm>
          <a:prstGeom prst="rect">
            <a:avLst/>
          </a:prstGeom>
          <a:solidFill>
            <a:srgbClr val="CCFF66"/>
          </a:solidFill>
          <a:ln>
            <a:solidFill>
              <a:srgbClr val="669900"/>
            </a:solidFill>
          </a:ln>
        </p:spPr>
        <p:style>
          <a:lnRef idx="1">
            <a:schemeClr val="accent1"/>
          </a:lnRef>
          <a:fillRef idx="3">
            <a:schemeClr val="accent1"/>
          </a:fillRef>
          <a:effectRef idx="2">
            <a:schemeClr val="accent1"/>
          </a:effectRef>
          <a:fontRef idx="minor">
            <a:schemeClr val="lt1"/>
          </a:fontRef>
        </p:style>
        <p:txBody>
          <a:bodyPr vert="vert270" lIns="0" tIns="45688" rIns="0" bIns="45688" anchor="ctr"/>
          <a:lstStyle/>
          <a:p>
            <a:pPr algn="ctr" fontAlgn="base">
              <a:spcBef>
                <a:spcPct val="0"/>
              </a:spcBef>
              <a:spcAft>
                <a:spcPct val="0"/>
              </a:spcAft>
              <a:defRPr/>
            </a:pPr>
            <a:r>
              <a:rPr lang="en-US" sz="1500" b="1" dirty="0">
                <a:solidFill>
                  <a:srgbClr val="000000"/>
                </a:solidFill>
              </a:rPr>
              <a:t>Other </a:t>
            </a:r>
          </a:p>
          <a:p>
            <a:pPr algn="ctr" fontAlgn="base">
              <a:spcBef>
                <a:spcPct val="0"/>
              </a:spcBef>
              <a:spcAft>
                <a:spcPct val="0"/>
              </a:spcAft>
              <a:defRPr/>
            </a:pPr>
            <a:r>
              <a:rPr lang="en-US" sz="1500" b="1" dirty="0">
                <a:solidFill>
                  <a:srgbClr val="000000"/>
                </a:solidFill>
              </a:rPr>
              <a:t>sources</a:t>
            </a:r>
          </a:p>
        </p:txBody>
      </p:sp>
      <p:sp>
        <p:nvSpPr>
          <p:cNvPr id="10" name="TextBox 9"/>
          <p:cNvSpPr txBox="1"/>
          <p:nvPr/>
        </p:nvSpPr>
        <p:spPr>
          <a:xfrm>
            <a:off x="4160531" y="5528850"/>
            <a:ext cx="1574462" cy="553933"/>
          </a:xfrm>
          <a:prstGeom prst="rect">
            <a:avLst/>
          </a:prstGeom>
          <a:noFill/>
        </p:spPr>
        <p:txBody>
          <a:bodyPr wrap="square" lIns="91373" tIns="45688" rIns="91373" bIns="45688">
            <a:spAutoFit/>
          </a:bodyPr>
          <a:lstStyle/>
          <a:p>
            <a:pPr algn="ctr">
              <a:defRPr/>
            </a:pPr>
            <a:r>
              <a:rPr lang="en-GB" sz="1500" b="1" dirty="0">
                <a:solidFill>
                  <a:srgbClr val="000000">
                    <a:lumMod val="75000"/>
                  </a:srgbClr>
                </a:solidFill>
              </a:rPr>
              <a:t>Total Cost of Infrastructure</a:t>
            </a:r>
          </a:p>
        </p:txBody>
      </p:sp>
      <p:sp>
        <p:nvSpPr>
          <p:cNvPr id="11" name="TextBox 10"/>
          <p:cNvSpPr txBox="1"/>
          <p:nvPr/>
        </p:nvSpPr>
        <p:spPr>
          <a:xfrm>
            <a:off x="5734989" y="5528851"/>
            <a:ext cx="1125415" cy="323101"/>
          </a:xfrm>
          <a:prstGeom prst="rect">
            <a:avLst/>
          </a:prstGeom>
          <a:noFill/>
        </p:spPr>
        <p:txBody>
          <a:bodyPr lIns="91373" tIns="45688" rIns="91373" bIns="45688">
            <a:spAutoFit/>
          </a:bodyPr>
          <a:lstStyle/>
          <a:p>
            <a:pPr algn="ctr">
              <a:defRPr/>
            </a:pPr>
            <a:r>
              <a:rPr lang="en-GB" sz="1500" b="1" dirty="0">
                <a:solidFill>
                  <a:srgbClr val="000000">
                    <a:lumMod val="75000"/>
                  </a:srgbClr>
                </a:solidFill>
              </a:rPr>
              <a:t>Funding</a:t>
            </a:r>
          </a:p>
        </p:txBody>
      </p:sp>
      <p:cxnSp>
        <p:nvCxnSpPr>
          <p:cNvPr id="12" name="Straight Connector 11"/>
          <p:cNvCxnSpPr>
            <a:cxnSpLocks noChangeShapeType="1"/>
          </p:cNvCxnSpPr>
          <p:nvPr/>
        </p:nvCxnSpPr>
        <p:spPr bwMode="auto">
          <a:xfrm flipH="1">
            <a:off x="4515788" y="1671638"/>
            <a:ext cx="3036277" cy="0"/>
          </a:xfrm>
          <a:prstGeom prst="line">
            <a:avLst/>
          </a:prstGeom>
          <a:noFill/>
          <a:ln w="25400">
            <a:solidFill>
              <a:srgbClr val="92D050"/>
            </a:solidFill>
            <a:prstDash val="sysDash"/>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3" name="Rectangle 12"/>
          <p:cNvSpPr>
            <a:spLocks noChangeArrowheads="1"/>
          </p:cNvSpPr>
          <p:nvPr/>
        </p:nvSpPr>
        <p:spPr bwMode="auto">
          <a:xfrm>
            <a:off x="6930742" y="4140200"/>
            <a:ext cx="621323" cy="1257300"/>
          </a:xfrm>
          <a:prstGeom prst="rect">
            <a:avLst/>
          </a:prstGeom>
          <a:solidFill>
            <a:srgbClr val="669900">
              <a:alpha val="59999"/>
            </a:srgbClr>
          </a:solidFill>
          <a:ln>
            <a:solidFill>
              <a:srgbClr val="669900"/>
            </a:solidFill>
          </a:ln>
          <a:effectLst>
            <a:outerShdw blurRad="40000" dist="23000" dir="5400000" rotWithShape="0">
              <a:srgbClr val="808080">
                <a:alpha val="34999"/>
              </a:srgbClr>
            </a:outerShdw>
          </a:effectLst>
        </p:spPr>
        <p:txBody>
          <a:bodyPr lIns="0" tIns="45688" rIns="0" bIns="45688" anchor="ctr"/>
          <a:lstStyle/>
          <a:p>
            <a:pPr algn="ctr" fontAlgn="base">
              <a:spcBef>
                <a:spcPct val="0"/>
              </a:spcBef>
              <a:spcAft>
                <a:spcPct val="0"/>
              </a:spcAft>
              <a:defRPr/>
            </a:pPr>
            <a:endParaRPr lang="en-US" sz="1400" b="1" dirty="0">
              <a:solidFill>
                <a:srgbClr val="FFFFFF"/>
              </a:solidFill>
            </a:endParaRPr>
          </a:p>
        </p:txBody>
      </p:sp>
      <p:cxnSp>
        <p:nvCxnSpPr>
          <p:cNvPr id="14" name="Straight Arrow Connector 13"/>
          <p:cNvCxnSpPr/>
          <p:nvPr/>
        </p:nvCxnSpPr>
        <p:spPr>
          <a:xfrm>
            <a:off x="7242870" y="1671638"/>
            <a:ext cx="0" cy="2074862"/>
          </a:xfrm>
          <a:prstGeom prst="straightConnector1">
            <a:avLst/>
          </a:prstGeom>
          <a:ln w="25400">
            <a:solidFill>
              <a:srgbClr val="92D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a:spLocks noChangeArrowheads="1"/>
          </p:cNvSpPr>
          <p:nvPr/>
        </p:nvSpPr>
        <p:spPr bwMode="auto">
          <a:xfrm>
            <a:off x="6932209" y="3746500"/>
            <a:ext cx="621323" cy="381000"/>
          </a:xfrm>
          <a:prstGeom prst="rect">
            <a:avLst/>
          </a:prstGeom>
          <a:solidFill>
            <a:srgbClr val="CCFF66"/>
          </a:solidFill>
          <a:ln>
            <a:noFill/>
          </a:ln>
          <a:effectLst>
            <a:outerShdw blurRad="40000" dist="23000" dir="5400000" rotWithShape="0">
              <a:srgbClr val="808080">
                <a:alpha val="34999"/>
              </a:srgbClr>
            </a:outerShdw>
          </a:effectLst>
        </p:spPr>
        <p:txBody>
          <a:bodyPr lIns="91373" tIns="45688" rIns="91373" bIns="45688" anchor="ctr"/>
          <a:lstStyle/>
          <a:p>
            <a:pPr algn="ctr" fontAlgn="base">
              <a:spcBef>
                <a:spcPct val="0"/>
              </a:spcBef>
              <a:spcAft>
                <a:spcPct val="0"/>
              </a:spcAft>
              <a:defRPr/>
            </a:pPr>
            <a:endParaRPr lang="en-US" sz="4000" b="1" dirty="0">
              <a:solidFill>
                <a:srgbClr val="FFFFFF"/>
              </a:solidFill>
            </a:endParaRPr>
          </a:p>
        </p:txBody>
      </p:sp>
      <p:sp>
        <p:nvSpPr>
          <p:cNvPr id="16" name="TextBox 15"/>
          <p:cNvSpPr txBox="1"/>
          <p:nvPr/>
        </p:nvSpPr>
        <p:spPr>
          <a:xfrm>
            <a:off x="7143714" y="2514602"/>
            <a:ext cx="1207477" cy="784766"/>
          </a:xfrm>
          <a:prstGeom prst="rect">
            <a:avLst/>
          </a:prstGeom>
          <a:noFill/>
        </p:spPr>
        <p:txBody>
          <a:bodyPr lIns="91373" tIns="45688" rIns="91373" bIns="45688">
            <a:spAutoFit/>
          </a:bodyPr>
          <a:lstStyle/>
          <a:p>
            <a:pPr algn="ctr">
              <a:defRPr/>
            </a:pPr>
            <a:r>
              <a:rPr lang="en-GB" sz="1500" b="1" dirty="0">
                <a:solidFill>
                  <a:srgbClr val="000000">
                    <a:lumMod val="75000"/>
                  </a:srgbClr>
                </a:solidFill>
              </a:rPr>
              <a:t>Residual Funding Gap</a:t>
            </a:r>
          </a:p>
        </p:txBody>
      </p:sp>
      <p:sp>
        <p:nvSpPr>
          <p:cNvPr id="17" name="TextBox 16"/>
          <p:cNvSpPr txBox="1"/>
          <p:nvPr/>
        </p:nvSpPr>
        <p:spPr>
          <a:xfrm>
            <a:off x="5286351" y="2532093"/>
            <a:ext cx="1085850" cy="1015598"/>
          </a:xfrm>
          <a:prstGeom prst="rect">
            <a:avLst/>
          </a:prstGeom>
          <a:noFill/>
        </p:spPr>
        <p:txBody>
          <a:bodyPr wrap="square" lIns="91373" tIns="45688" rIns="91373" bIns="45688">
            <a:spAutoFit/>
          </a:bodyPr>
          <a:lstStyle/>
          <a:p>
            <a:pPr algn="ctr">
              <a:defRPr/>
            </a:pPr>
            <a:r>
              <a:rPr lang="en-GB" sz="1500" b="1" dirty="0">
                <a:solidFill>
                  <a:srgbClr val="000000">
                    <a:lumMod val="75000"/>
                  </a:srgbClr>
                </a:solidFill>
              </a:rPr>
              <a:t>Aggregate</a:t>
            </a:r>
          </a:p>
          <a:p>
            <a:pPr algn="ctr">
              <a:defRPr/>
            </a:pPr>
            <a:r>
              <a:rPr lang="en-GB" sz="1500" b="1" dirty="0">
                <a:solidFill>
                  <a:srgbClr val="000000">
                    <a:lumMod val="75000"/>
                  </a:srgbClr>
                </a:solidFill>
              </a:rPr>
              <a:t>Funding Gap</a:t>
            </a:r>
          </a:p>
        </p:txBody>
      </p:sp>
      <p:sp>
        <p:nvSpPr>
          <p:cNvPr id="18" name="TextBox 17"/>
          <p:cNvSpPr txBox="1"/>
          <p:nvPr/>
        </p:nvSpPr>
        <p:spPr>
          <a:xfrm>
            <a:off x="6699213" y="5528851"/>
            <a:ext cx="1125415" cy="323101"/>
          </a:xfrm>
          <a:prstGeom prst="rect">
            <a:avLst/>
          </a:prstGeom>
          <a:noFill/>
        </p:spPr>
        <p:txBody>
          <a:bodyPr lIns="91373" tIns="45688" rIns="91373" bIns="45688">
            <a:spAutoFit/>
          </a:bodyPr>
          <a:lstStyle/>
          <a:p>
            <a:pPr algn="ctr">
              <a:defRPr/>
            </a:pPr>
            <a:r>
              <a:rPr lang="en-GB" sz="1500" b="1" dirty="0">
                <a:solidFill>
                  <a:srgbClr val="000000">
                    <a:lumMod val="75000"/>
                  </a:srgbClr>
                </a:solidFill>
              </a:rPr>
              <a:t>Funding</a:t>
            </a:r>
          </a:p>
        </p:txBody>
      </p:sp>
      <p:cxnSp>
        <p:nvCxnSpPr>
          <p:cNvPr id="7" name="Straight Connector 6"/>
          <p:cNvCxnSpPr>
            <a:cxnSpLocks noChangeShapeType="1"/>
          </p:cNvCxnSpPr>
          <p:nvPr/>
        </p:nvCxnSpPr>
        <p:spPr bwMode="auto">
          <a:xfrm flipH="1">
            <a:off x="4515788" y="5397500"/>
            <a:ext cx="3974123" cy="0"/>
          </a:xfrm>
          <a:prstGeom prst="line">
            <a:avLst/>
          </a:prstGeom>
          <a:noFill/>
          <a:ln w="25400">
            <a:solidFill>
              <a:srgbClr val="92D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463517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38"/>
            <a:ext cx="8229600" cy="922114"/>
          </a:xfrm>
        </p:spPr>
        <p:txBody>
          <a:bodyPr/>
          <a:lstStyle/>
          <a:p>
            <a:r>
              <a:rPr lang="en-GB" sz="3300" dirty="0"/>
              <a:t>Golden thread</a:t>
            </a:r>
          </a:p>
        </p:txBody>
      </p:sp>
      <p:sp>
        <p:nvSpPr>
          <p:cNvPr id="3" name="Content Placeholder 2"/>
          <p:cNvSpPr>
            <a:spLocks noGrp="1"/>
          </p:cNvSpPr>
          <p:nvPr>
            <p:ph idx="1"/>
          </p:nvPr>
        </p:nvSpPr>
        <p:spPr>
          <a:xfrm>
            <a:off x="539262" y="1536217"/>
            <a:ext cx="4032738" cy="3538680"/>
          </a:xfrm>
        </p:spPr>
        <p:txBody>
          <a:bodyPr/>
          <a:lstStyle/>
          <a:p>
            <a:pPr>
              <a:lnSpc>
                <a:spcPct val="150000"/>
              </a:lnSpc>
            </a:pPr>
            <a:r>
              <a:rPr lang="en-GB" sz="2100" dirty="0"/>
              <a:t>Drawn from infrastructure evidence that underpins the plan</a:t>
            </a:r>
          </a:p>
          <a:p>
            <a:pPr>
              <a:lnSpc>
                <a:spcPct val="150000"/>
              </a:lnSpc>
            </a:pPr>
            <a:r>
              <a:rPr lang="en-GB" sz="2100" dirty="0"/>
              <a:t>Total cost of infrastructure for projects that are potential candidates for CIL funding</a:t>
            </a:r>
          </a:p>
          <a:p>
            <a:pPr>
              <a:lnSpc>
                <a:spcPct val="150000"/>
              </a:lnSpc>
            </a:pPr>
            <a:r>
              <a:rPr lang="en-GB" sz="2100" dirty="0"/>
              <a:t>Regulation 123 list</a:t>
            </a:r>
          </a:p>
          <a:p>
            <a:pPr>
              <a:lnSpc>
                <a:spcPct val="150000"/>
              </a:lnSpc>
            </a:pPr>
            <a:r>
              <a:rPr lang="en-GB" sz="2100" dirty="0"/>
              <a:t>Need to understand approach to S106 and S278 </a:t>
            </a:r>
          </a:p>
        </p:txBody>
      </p:sp>
      <p:graphicFrame>
        <p:nvGraphicFramePr>
          <p:cNvPr id="19" name="Diagram 18"/>
          <p:cNvGraphicFramePr/>
          <p:nvPr>
            <p:extLst>
              <p:ext uri="{D42A27DB-BD31-4B8C-83A1-F6EECF244321}">
                <p14:modId xmlns:p14="http://schemas.microsoft.com/office/powerpoint/2010/main" val="3942044149"/>
              </p:ext>
            </p:extLst>
          </p:nvPr>
        </p:nvGraphicFramePr>
        <p:xfrm>
          <a:off x="4623438" y="1217328"/>
          <a:ext cx="3467862" cy="4114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21" name="Straight Connector 20"/>
          <p:cNvCxnSpPr/>
          <p:nvPr/>
        </p:nvCxnSpPr>
        <p:spPr>
          <a:xfrm>
            <a:off x="6217897" y="3840474"/>
            <a:ext cx="307876" cy="0"/>
          </a:xfrm>
          <a:prstGeom prst="line">
            <a:avLst/>
          </a:prstGeom>
          <a:ln>
            <a:solidFill>
              <a:srgbClr val="FF8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96545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38"/>
            <a:ext cx="8229600" cy="778098"/>
          </a:xfrm>
        </p:spPr>
        <p:txBody>
          <a:bodyPr/>
          <a:lstStyle/>
          <a:p>
            <a:r>
              <a:rPr lang="en-GB" sz="3300" dirty="0"/>
              <a:t>Waltham Forest Case Study</a:t>
            </a:r>
          </a:p>
        </p:txBody>
      </p:sp>
      <p:sp>
        <p:nvSpPr>
          <p:cNvPr id="3" name="Content Placeholder 2"/>
          <p:cNvSpPr>
            <a:spLocks noGrp="1"/>
          </p:cNvSpPr>
          <p:nvPr>
            <p:ph idx="1"/>
          </p:nvPr>
        </p:nvSpPr>
        <p:spPr>
          <a:xfrm>
            <a:off x="539262" y="1423064"/>
            <a:ext cx="8229600" cy="4937691"/>
          </a:xfrm>
        </p:spPr>
        <p:txBody>
          <a:bodyPr/>
          <a:lstStyle/>
          <a:p>
            <a:pPr marL="0" indent="0">
              <a:spcBef>
                <a:spcPts val="449"/>
              </a:spcBef>
              <a:spcAft>
                <a:spcPts val="1347"/>
              </a:spcAft>
              <a:buNone/>
            </a:pPr>
            <a:r>
              <a:rPr lang="en-GB" sz="2400" b="1" dirty="0"/>
              <a:t>Context</a:t>
            </a:r>
          </a:p>
          <a:p>
            <a:pPr>
              <a:spcBef>
                <a:spcPts val="449"/>
              </a:spcBef>
              <a:spcAft>
                <a:spcPts val="449"/>
              </a:spcAft>
            </a:pPr>
            <a:r>
              <a:rPr lang="en-GB" sz="2400" dirty="0"/>
              <a:t>Adopted Core Strategy in 2012</a:t>
            </a:r>
          </a:p>
          <a:p>
            <a:pPr>
              <a:spcBef>
                <a:spcPts val="449"/>
              </a:spcBef>
              <a:spcAft>
                <a:spcPts val="449"/>
              </a:spcAft>
            </a:pPr>
            <a:r>
              <a:rPr lang="en-GB" sz="2400" dirty="0"/>
              <a:t>CS supported by SIP produced 2009 </a:t>
            </a:r>
          </a:p>
          <a:p>
            <a:pPr>
              <a:spcBef>
                <a:spcPts val="449"/>
              </a:spcBef>
              <a:spcAft>
                <a:spcPts val="449"/>
              </a:spcAft>
            </a:pPr>
            <a:r>
              <a:rPr lang="en-GB" sz="2400" dirty="0"/>
              <a:t>PDCS consultation based on SIP</a:t>
            </a:r>
          </a:p>
          <a:p>
            <a:pPr>
              <a:spcBef>
                <a:spcPts val="449"/>
              </a:spcBef>
              <a:spcAft>
                <a:spcPts val="449"/>
              </a:spcAft>
            </a:pPr>
            <a:r>
              <a:rPr lang="en-GB" sz="2400" dirty="0"/>
              <a:t>Council commissioned update to support DCS consultation</a:t>
            </a:r>
          </a:p>
          <a:p>
            <a:pPr marL="0" indent="0">
              <a:spcBef>
                <a:spcPts val="1347"/>
              </a:spcBef>
              <a:spcAft>
                <a:spcPts val="1347"/>
              </a:spcAft>
              <a:buNone/>
            </a:pPr>
            <a:r>
              <a:rPr lang="en-GB" sz="2400" b="1" dirty="0"/>
              <a:t>Considerations</a:t>
            </a:r>
          </a:p>
          <a:p>
            <a:pPr>
              <a:spcBef>
                <a:spcPts val="449"/>
              </a:spcBef>
              <a:spcAft>
                <a:spcPts val="449"/>
              </a:spcAft>
            </a:pPr>
            <a:r>
              <a:rPr lang="en-GB" sz="2400" dirty="0"/>
              <a:t>Should additional infrastructure planning be undertaken for CIL?</a:t>
            </a:r>
          </a:p>
          <a:p>
            <a:pPr>
              <a:spcBef>
                <a:spcPts val="449"/>
              </a:spcBef>
              <a:spcAft>
                <a:spcPts val="449"/>
              </a:spcAft>
            </a:pPr>
            <a:r>
              <a:rPr lang="en-GB" sz="2400" dirty="0"/>
              <a:t>How to align plan making process to delivery?</a:t>
            </a:r>
          </a:p>
        </p:txBody>
      </p:sp>
    </p:spTree>
    <p:extLst>
      <p:ext uri="{BB962C8B-B14F-4D97-AF65-F5344CB8AC3E}">
        <p14:creationId xmlns:p14="http://schemas.microsoft.com/office/powerpoint/2010/main" val="767211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38"/>
            <a:ext cx="8229600" cy="994122"/>
          </a:xfrm>
        </p:spPr>
        <p:txBody>
          <a:bodyPr/>
          <a:lstStyle/>
          <a:p>
            <a:r>
              <a:rPr lang="en-GB" sz="3300" dirty="0"/>
              <a:t>Waltham Forest Case Study</a:t>
            </a:r>
          </a:p>
        </p:txBody>
      </p:sp>
      <p:sp>
        <p:nvSpPr>
          <p:cNvPr id="3" name="Content Placeholder 2"/>
          <p:cNvSpPr>
            <a:spLocks noGrp="1"/>
          </p:cNvSpPr>
          <p:nvPr>
            <p:ph idx="1"/>
          </p:nvPr>
        </p:nvSpPr>
        <p:spPr>
          <a:xfrm>
            <a:off x="539262" y="1423069"/>
            <a:ext cx="8229600" cy="4703101"/>
          </a:xfrm>
        </p:spPr>
        <p:txBody>
          <a:bodyPr/>
          <a:lstStyle/>
          <a:p>
            <a:pPr marL="0" indent="0">
              <a:spcBef>
                <a:spcPts val="449"/>
              </a:spcBef>
              <a:spcAft>
                <a:spcPts val="1347"/>
              </a:spcAft>
              <a:buNone/>
            </a:pPr>
            <a:r>
              <a:rPr lang="en-GB" sz="2400" b="1" dirty="0"/>
              <a:t>Approach</a:t>
            </a:r>
          </a:p>
          <a:p>
            <a:pPr>
              <a:spcBef>
                <a:spcPts val="449"/>
              </a:spcBef>
              <a:spcAft>
                <a:spcPts val="449"/>
              </a:spcAft>
            </a:pPr>
            <a:r>
              <a:rPr lang="en-GB" sz="2400" dirty="0"/>
              <a:t>additional infrastructure planning undertaken in 2013 to align IDP to spending priorities</a:t>
            </a:r>
          </a:p>
          <a:p>
            <a:pPr>
              <a:spcBef>
                <a:spcPts val="449"/>
              </a:spcBef>
              <a:spcAft>
                <a:spcPts val="449"/>
              </a:spcAft>
            </a:pPr>
            <a:r>
              <a:rPr lang="en-GB" sz="2400" dirty="0"/>
              <a:t>work undertaken during a 12-week intense period.</a:t>
            </a:r>
          </a:p>
          <a:p>
            <a:pPr>
              <a:spcBef>
                <a:spcPts val="449"/>
              </a:spcBef>
              <a:spcAft>
                <a:spcPts val="449"/>
              </a:spcAft>
            </a:pPr>
            <a:r>
              <a:rPr lang="en-GB" sz="2400" dirty="0"/>
              <a:t>update to viability work undertaken concurrently </a:t>
            </a:r>
          </a:p>
          <a:p>
            <a:pPr marL="0" indent="0">
              <a:spcBef>
                <a:spcPts val="1347"/>
              </a:spcBef>
              <a:spcAft>
                <a:spcPts val="1347"/>
              </a:spcAft>
              <a:buNone/>
            </a:pPr>
            <a:r>
              <a:rPr lang="en-GB" sz="2400" b="1" dirty="0"/>
              <a:t>Outcomes</a:t>
            </a:r>
          </a:p>
          <a:p>
            <a:pPr>
              <a:spcBef>
                <a:spcPts val="449"/>
              </a:spcBef>
              <a:spcAft>
                <a:spcPts val="449"/>
              </a:spcAft>
            </a:pPr>
            <a:r>
              <a:rPr lang="en-GB" sz="2400" dirty="0"/>
              <a:t>Updated IDP that can inform capital programme</a:t>
            </a:r>
          </a:p>
          <a:p>
            <a:pPr>
              <a:spcBef>
                <a:spcPts val="449"/>
              </a:spcBef>
              <a:spcAft>
                <a:spcPts val="449"/>
              </a:spcAft>
            </a:pPr>
            <a:r>
              <a:rPr lang="en-GB" sz="2400" dirty="0"/>
              <a:t>Successful CIL examination in spring 2014.</a:t>
            </a:r>
          </a:p>
          <a:p>
            <a:endParaRPr lang="en-GB" sz="2400" dirty="0"/>
          </a:p>
        </p:txBody>
      </p:sp>
    </p:spTree>
    <p:extLst>
      <p:ext uri="{BB962C8B-B14F-4D97-AF65-F5344CB8AC3E}">
        <p14:creationId xmlns:p14="http://schemas.microsoft.com/office/powerpoint/2010/main" val="32664082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42"/>
            <a:ext cx="8229600" cy="839819"/>
          </a:xfrm>
        </p:spPr>
        <p:txBody>
          <a:bodyPr/>
          <a:lstStyle/>
          <a:p>
            <a:r>
              <a:rPr lang="en-GB" sz="3300" dirty="0"/>
              <a:t>Infrastructure Evidence - Questions</a:t>
            </a:r>
          </a:p>
        </p:txBody>
      </p:sp>
      <p:sp>
        <p:nvSpPr>
          <p:cNvPr id="3" name="Content Placeholder 2"/>
          <p:cNvSpPr>
            <a:spLocks noGrp="1"/>
          </p:cNvSpPr>
          <p:nvPr>
            <p:ph idx="1"/>
          </p:nvPr>
        </p:nvSpPr>
        <p:spPr>
          <a:xfrm>
            <a:off x="539262" y="1320198"/>
            <a:ext cx="8229600" cy="4845109"/>
          </a:xfrm>
        </p:spPr>
        <p:txBody>
          <a:bodyPr/>
          <a:lstStyle/>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Have </a:t>
            </a:r>
            <a:r>
              <a:rPr lang="en-GB" altLang="en-US" sz="2100" dirty="0" smtClean="0">
                <a:ea typeface="ＭＳ Ｐゴシック" pitchFamily="34" charset="-128"/>
              </a:rPr>
              <a:t>you </a:t>
            </a:r>
            <a:r>
              <a:rPr lang="en-GB" sz="2100" dirty="0"/>
              <a:t>identified the total cost of infrastructure they wish to fund wholly or partly through the levy? </a:t>
            </a:r>
            <a:endParaRPr lang="en-GB" sz="2100" dirty="0">
              <a:ea typeface="ＭＳ Ｐゴシック" pitchFamily="34" charset="-128"/>
            </a:endParaRP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In identifying </a:t>
            </a:r>
            <a:r>
              <a:rPr lang="en-GB" altLang="en-US" sz="2100" dirty="0" smtClean="0">
                <a:ea typeface="ＭＳ Ｐゴシック" pitchFamily="34" charset="-128"/>
              </a:rPr>
              <a:t>your </a:t>
            </a:r>
            <a:r>
              <a:rPr lang="en-GB" altLang="en-US" sz="2100" dirty="0">
                <a:ea typeface="ＭＳ Ｐゴシック" pitchFamily="34" charset="-128"/>
              </a:rPr>
              <a:t>CIL target, have you considered what additional infrastructure is needed in your area to support development and what other funding sources are available?  </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Is your information on infrastructure need directly related to the infrastructure assessment that underpins your plan? </a:t>
            </a:r>
          </a:p>
          <a:p>
            <a:endParaRPr lang="en-GB" sz="2000" dirty="0"/>
          </a:p>
        </p:txBody>
      </p:sp>
    </p:spTree>
    <p:extLst>
      <p:ext uri="{BB962C8B-B14F-4D97-AF65-F5344CB8AC3E}">
        <p14:creationId xmlns:p14="http://schemas.microsoft.com/office/powerpoint/2010/main" val="67554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42"/>
            <a:ext cx="8229600" cy="839819"/>
          </a:xfrm>
        </p:spPr>
        <p:txBody>
          <a:bodyPr/>
          <a:lstStyle/>
          <a:p>
            <a:r>
              <a:rPr lang="en-GB" sz="3300" dirty="0" smtClean="0"/>
              <a:t>The counties role</a:t>
            </a:r>
            <a:endParaRPr lang="en-GB" sz="3300" dirty="0"/>
          </a:p>
        </p:txBody>
      </p:sp>
      <p:sp>
        <p:nvSpPr>
          <p:cNvPr id="3" name="Content Placeholder 2"/>
          <p:cNvSpPr>
            <a:spLocks noGrp="1"/>
          </p:cNvSpPr>
          <p:nvPr>
            <p:ph idx="1"/>
          </p:nvPr>
        </p:nvSpPr>
        <p:spPr>
          <a:xfrm>
            <a:off x="539262" y="1320198"/>
            <a:ext cx="8229600" cy="4845109"/>
          </a:xfrm>
        </p:spPr>
        <p:txBody>
          <a:bodyPr/>
          <a:lstStyle/>
          <a:p>
            <a:pPr marL="355344" indent="-355344" defTabSz="1000989">
              <a:spcBef>
                <a:spcPts val="449"/>
              </a:spcBef>
              <a:spcAft>
                <a:spcPts val="449"/>
              </a:spcAft>
              <a:buFont typeface="Calibri" pitchFamily="34" charset="0"/>
              <a:buAutoNum type="arabicPeriod"/>
            </a:pPr>
            <a:r>
              <a:rPr lang="en-GB" altLang="en-US" sz="2100" dirty="0" smtClean="0">
                <a:ea typeface="ＭＳ Ｐゴシック" pitchFamily="34" charset="-128"/>
              </a:rPr>
              <a:t>Active engagement and input in the production of the Infrastructure Delivery Plans</a:t>
            </a:r>
          </a:p>
          <a:p>
            <a:pPr marL="355344" indent="-355344" defTabSz="1000989">
              <a:spcBef>
                <a:spcPts val="449"/>
              </a:spcBef>
              <a:spcAft>
                <a:spcPts val="449"/>
              </a:spcAft>
              <a:buFont typeface="Calibri" pitchFamily="34" charset="0"/>
              <a:buAutoNum type="arabicPeriod"/>
            </a:pPr>
            <a:r>
              <a:rPr lang="en-GB" altLang="en-US" sz="2100" dirty="0" smtClean="0">
                <a:ea typeface="ＭＳ Ｐゴシック" pitchFamily="34" charset="-128"/>
              </a:rPr>
              <a:t>Active engagement and input on identifying the infrastructure requirements for strategic sites</a:t>
            </a:r>
          </a:p>
          <a:p>
            <a:pPr marL="355344" indent="-355344" defTabSz="1000989">
              <a:spcBef>
                <a:spcPts val="449"/>
              </a:spcBef>
              <a:spcAft>
                <a:spcPts val="449"/>
              </a:spcAft>
              <a:buFont typeface="Calibri" pitchFamily="34" charset="0"/>
              <a:buAutoNum type="arabicPeriod"/>
            </a:pPr>
            <a:r>
              <a:rPr lang="en-GB" altLang="en-US" sz="2100" dirty="0" smtClean="0">
                <a:ea typeface="ＭＳ Ｐゴシック" pitchFamily="34" charset="-128"/>
              </a:rPr>
              <a:t>Facilitating cross border discussions on strategic infrastructure that straddles boundaries</a:t>
            </a:r>
            <a:endParaRPr lang="en-GB" altLang="en-US" sz="2100" dirty="0">
              <a:ea typeface="ＭＳ Ｐゴシック" pitchFamily="34" charset="-128"/>
            </a:endParaRPr>
          </a:p>
          <a:p>
            <a:pPr marL="0" indent="0">
              <a:buNone/>
            </a:pPr>
            <a:endParaRPr lang="en-GB" sz="2000" dirty="0" smtClean="0"/>
          </a:p>
          <a:p>
            <a:pPr marL="0" indent="0">
              <a:buNone/>
            </a:pPr>
            <a:r>
              <a:rPr lang="en-GB" sz="2000" dirty="0" smtClean="0"/>
              <a:t>Approaches</a:t>
            </a:r>
          </a:p>
          <a:p>
            <a:pPr marL="457200" indent="-457200">
              <a:buFont typeface="+mj-lt"/>
              <a:buAutoNum type="arabicPeriod"/>
            </a:pPr>
            <a:r>
              <a:rPr lang="en-GB" sz="2000" dirty="0" smtClean="0"/>
              <a:t>Production and maintenance of county wide infrastructure plan</a:t>
            </a:r>
          </a:p>
          <a:p>
            <a:pPr marL="457200" indent="-457200">
              <a:buFont typeface="+mj-lt"/>
              <a:buAutoNum type="arabicPeriod"/>
            </a:pPr>
            <a:r>
              <a:rPr lang="en-GB" sz="2000" dirty="0" smtClean="0"/>
              <a:t>Active participation in discussions on specific strategic sites including approach on S106</a:t>
            </a:r>
          </a:p>
          <a:p>
            <a:pPr marL="457200" indent="-457200">
              <a:buFont typeface="+mj-lt"/>
              <a:buAutoNum type="arabicPeriod"/>
            </a:pPr>
            <a:endParaRPr lang="en-GB" sz="2000" dirty="0"/>
          </a:p>
        </p:txBody>
      </p:sp>
    </p:spTree>
    <p:extLst>
      <p:ext uri="{BB962C8B-B14F-4D97-AF65-F5344CB8AC3E}">
        <p14:creationId xmlns:p14="http://schemas.microsoft.com/office/powerpoint/2010/main" val="1376617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2348880"/>
            <a:ext cx="9144000" cy="1584176"/>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fontAlgn="base">
              <a:spcBef>
                <a:spcPct val="0"/>
              </a:spcBef>
              <a:spcAft>
                <a:spcPct val="0"/>
              </a:spcAft>
            </a:pPr>
            <a:endParaRPr lang="en-GB" sz="4400" b="1">
              <a:solidFill>
                <a:srgbClr val="7F7F7F"/>
              </a:solidFill>
            </a:endParaRPr>
          </a:p>
        </p:txBody>
      </p:sp>
      <p:sp>
        <p:nvSpPr>
          <p:cNvPr id="5" name="Text Box 2"/>
          <p:cNvSpPr txBox="1">
            <a:spLocks noChangeArrowheads="1"/>
          </p:cNvSpPr>
          <p:nvPr/>
        </p:nvSpPr>
        <p:spPr bwMode="auto">
          <a:xfrm>
            <a:off x="5" y="2569468"/>
            <a:ext cx="9143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fontAlgn="base" hangingPunct="1">
              <a:spcBef>
                <a:spcPct val="0"/>
              </a:spcBef>
              <a:spcAft>
                <a:spcPct val="0"/>
              </a:spcAft>
              <a:buSzPct val="100000"/>
            </a:pPr>
            <a:r>
              <a:rPr lang="en-GB" sz="4000" dirty="0">
                <a:solidFill>
                  <a:srgbClr val="7F7F7F"/>
                </a:solidFill>
              </a:rPr>
              <a:t>Viability evidence</a:t>
            </a:r>
          </a:p>
        </p:txBody>
      </p:sp>
    </p:spTree>
    <p:extLst>
      <p:ext uri="{BB962C8B-B14F-4D97-AF65-F5344CB8AC3E}">
        <p14:creationId xmlns:p14="http://schemas.microsoft.com/office/powerpoint/2010/main" val="1815808329"/>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The Evidence</a:t>
            </a:r>
          </a:p>
        </p:txBody>
      </p:sp>
      <p:sp>
        <p:nvSpPr>
          <p:cNvPr id="3" name="Content Placeholder 2"/>
          <p:cNvSpPr>
            <a:spLocks noGrp="1"/>
          </p:cNvSpPr>
          <p:nvPr>
            <p:ph idx="1"/>
          </p:nvPr>
        </p:nvSpPr>
        <p:spPr>
          <a:xfrm>
            <a:off x="457259" y="1577369"/>
            <a:ext cx="8229485" cy="4217611"/>
          </a:xfrm>
        </p:spPr>
        <p:txBody>
          <a:bodyPr/>
          <a:lstStyle/>
          <a:p>
            <a:pPr marL="0" indent="0">
              <a:buNone/>
            </a:pPr>
            <a:r>
              <a:rPr lang="en-GB" sz="2100" dirty="0">
                <a:latin typeface="Calibri" charset="0"/>
                <a:cs typeface="Trebuchet MS" charset="0"/>
              </a:rPr>
              <a:t>Primary Evidence </a:t>
            </a:r>
          </a:p>
          <a:p>
            <a:pPr marL="384768" indent="-384768">
              <a:buFont typeface="+mj-lt"/>
              <a:buAutoNum type="arabicPeriod"/>
            </a:pPr>
            <a:r>
              <a:rPr lang="en-GB" sz="2100" dirty="0">
                <a:latin typeface="Calibri" charset="0"/>
                <a:cs typeface="Trebuchet MS" charset="0"/>
              </a:rPr>
              <a:t>Justification of infrastructure requirements</a:t>
            </a:r>
          </a:p>
          <a:p>
            <a:pPr marL="384768" indent="-384768">
              <a:buFont typeface="+mj-lt"/>
              <a:buAutoNum type="arabicPeriod"/>
            </a:pPr>
            <a:r>
              <a:rPr lang="en-GB" sz="2100" dirty="0">
                <a:latin typeface="Calibri" charset="0"/>
                <a:cs typeface="Trebuchet MS" charset="0"/>
              </a:rPr>
              <a:t>Justification of an infrastructure funding </a:t>
            </a:r>
            <a:r>
              <a:rPr lang="en-GB" sz="2100" dirty="0" smtClean="0">
                <a:latin typeface="Calibri" charset="0"/>
                <a:cs typeface="Trebuchet MS" charset="0"/>
              </a:rPr>
              <a:t>gap</a:t>
            </a:r>
            <a:endParaRPr lang="en-GB" sz="2100" dirty="0">
              <a:latin typeface="Calibri" charset="0"/>
              <a:cs typeface="Trebuchet MS" charset="0"/>
            </a:endParaRPr>
          </a:p>
          <a:p>
            <a:pPr marL="384768" indent="-384768">
              <a:buFont typeface="+mj-lt"/>
              <a:buAutoNum type="arabicPeriod"/>
            </a:pPr>
            <a:r>
              <a:rPr lang="en-GB" sz="2100" dirty="0">
                <a:latin typeface="Calibri" charset="0"/>
                <a:cs typeface="Trebuchet MS" charset="0"/>
              </a:rPr>
              <a:t>Technical viability evidence that appraise the impact of CIL on the viability across the area as a whole</a:t>
            </a:r>
          </a:p>
          <a:p>
            <a:pPr marL="384768" indent="-384768">
              <a:buFont typeface="+mj-lt"/>
              <a:buAutoNum type="arabicPeriod"/>
            </a:pPr>
            <a:r>
              <a:rPr lang="en-GB" sz="2100" dirty="0">
                <a:latin typeface="Calibri" charset="0"/>
                <a:cs typeface="Trebuchet MS" charset="0"/>
              </a:rPr>
              <a:t>Proof of suitable consultation </a:t>
            </a:r>
          </a:p>
          <a:p>
            <a:pPr marL="0" indent="0">
              <a:buNone/>
            </a:pPr>
            <a:endParaRPr lang="en-GB" sz="2100" dirty="0">
              <a:latin typeface="Calibri" charset="0"/>
              <a:cs typeface="Trebuchet MS" charset="0"/>
            </a:endParaRPr>
          </a:p>
          <a:p>
            <a:pPr marL="0" indent="0">
              <a:buNone/>
            </a:pPr>
            <a:r>
              <a:rPr lang="en-GB" sz="2100" dirty="0">
                <a:latin typeface="Calibri" charset="0"/>
                <a:cs typeface="Trebuchet MS" charset="0"/>
              </a:rPr>
              <a:t>Secondary Evidence </a:t>
            </a:r>
          </a:p>
          <a:p>
            <a:pPr marL="384768" indent="-384768">
              <a:buFont typeface="+mj-lt"/>
              <a:buAutoNum type="arabicPeriod"/>
            </a:pPr>
            <a:r>
              <a:rPr lang="en-GB" sz="2100" dirty="0">
                <a:latin typeface="Calibri" charset="0"/>
                <a:cs typeface="Trebuchet MS" charset="0"/>
              </a:rPr>
              <a:t>Past s106 performance</a:t>
            </a:r>
          </a:p>
          <a:p>
            <a:pPr marL="384768" indent="-384768">
              <a:buFont typeface="+mj-lt"/>
              <a:buAutoNum type="arabicPeriod"/>
            </a:pPr>
            <a:r>
              <a:rPr lang="en-GB" sz="2100" dirty="0">
                <a:latin typeface="Calibri" charset="0"/>
                <a:cs typeface="Trebuchet MS" charset="0"/>
              </a:rPr>
              <a:t>Future approach to s106 (probably a draft SPD)</a:t>
            </a:r>
          </a:p>
          <a:p>
            <a:pPr marL="384768" indent="-384768">
              <a:buFont typeface="+mj-lt"/>
              <a:buAutoNum type="arabicPeriod"/>
            </a:pPr>
            <a:r>
              <a:rPr lang="en-GB" sz="2100" dirty="0">
                <a:latin typeface="Calibri" charset="0"/>
                <a:cs typeface="Trebuchet MS" charset="0"/>
              </a:rPr>
              <a:t>Regulation 123 list</a:t>
            </a:r>
          </a:p>
          <a:p>
            <a:pPr marL="384768" indent="-384768">
              <a:buFont typeface="+mj-lt"/>
              <a:buAutoNum type="arabicPeriod"/>
            </a:pPr>
            <a:r>
              <a:rPr lang="en-GB" sz="2100" dirty="0">
                <a:latin typeface="Calibri" charset="0"/>
                <a:cs typeface="Trebuchet MS" charset="0"/>
              </a:rPr>
              <a:t>An adopted Plan??</a:t>
            </a:r>
          </a:p>
        </p:txBody>
      </p:sp>
    </p:spTree>
    <p:extLst>
      <p:ext uri="{BB962C8B-B14F-4D97-AF65-F5344CB8AC3E}">
        <p14:creationId xmlns:p14="http://schemas.microsoft.com/office/powerpoint/2010/main" val="489423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4"/>
          <p:cNvSpPr>
            <a:spLocks noGrp="1"/>
          </p:cNvSpPr>
          <p:nvPr>
            <p:ph type="sldNum" sz="quarter" idx="4294967295"/>
          </p:nvPr>
        </p:nvSpPr>
        <p:spPr bwMode="auto">
          <a:xfrm>
            <a:off x="3124200" y="6356355"/>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lstStyle>
            <a:lvl1pPr eaLnBrk="0" hangingPunct="0">
              <a:defRPr sz="2500">
                <a:solidFill>
                  <a:schemeClr val="tx1"/>
                </a:solidFill>
                <a:latin typeface="Arial" charset="0"/>
                <a:ea typeface="ＭＳ Ｐゴシック" charset="0"/>
                <a:cs typeface="ＭＳ Ｐゴシック" charset="0"/>
              </a:defRPr>
            </a:lvl1pPr>
            <a:lvl2pPr marL="778085" indent="-299263" eaLnBrk="0" hangingPunct="0">
              <a:defRPr sz="2500">
                <a:solidFill>
                  <a:schemeClr val="tx1"/>
                </a:solidFill>
                <a:latin typeface="Arial" charset="0"/>
                <a:ea typeface="ＭＳ Ｐゴシック" charset="0"/>
              </a:defRPr>
            </a:lvl2pPr>
            <a:lvl3pPr marL="1197054" indent="-239411" eaLnBrk="0" hangingPunct="0">
              <a:defRPr sz="2500">
                <a:solidFill>
                  <a:schemeClr val="tx1"/>
                </a:solidFill>
                <a:latin typeface="Arial" charset="0"/>
                <a:ea typeface="ＭＳ Ｐゴシック" charset="0"/>
              </a:defRPr>
            </a:lvl3pPr>
            <a:lvl4pPr marL="1675874" indent="-239411" eaLnBrk="0" hangingPunct="0">
              <a:defRPr sz="2500">
                <a:solidFill>
                  <a:schemeClr val="tx1"/>
                </a:solidFill>
                <a:latin typeface="Arial" charset="0"/>
                <a:ea typeface="ＭＳ Ｐゴシック" charset="0"/>
              </a:defRPr>
            </a:lvl4pPr>
            <a:lvl5pPr marL="2154696" indent="-239411" eaLnBrk="0" hangingPunct="0">
              <a:defRPr sz="2500">
                <a:solidFill>
                  <a:schemeClr val="tx1"/>
                </a:solidFill>
                <a:latin typeface="Arial" charset="0"/>
                <a:ea typeface="ＭＳ Ｐゴシック" charset="0"/>
              </a:defRPr>
            </a:lvl5pPr>
            <a:lvl6pPr marL="2633518" indent="-239411" eaLnBrk="0" fontAlgn="base" hangingPunct="0">
              <a:spcBef>
                <a:spcPct val="0"/>
              </a:spcBef>
              <a:spcAft>
                <a:spcPct val="0"/>
              </a:spcAft>
              <a:defRPr sz="2500">
                <a:solidFill>
                  <a:schemeClr val="tx1"/>
                </a:solidFill>
                <a:latin typeface="Arial" charset="0"/>
                <a:ea typeface="ＭＳ Ｐゴシック" charset="0"/>
              </a:defRPr>
            </a:lvl6pPr>
            <a:lvl7pPr marL="3112340" indent="-239411" eaLnBrk="0" fontAlgn="base" hangingPunct="0">
              <a:spcBef>
                <a:spcPct val="0"/>
              </a:spcBef>
              <a:spcAft>
                <a:spcPct val="0"/>
              </a:spcAft>
              <a:defRPr sz="2500">
                <a:solidFill>
                  <a:schemeClr val="tx1"/>
                </a:solidFill>
                <a:latin typeface="Arial" charset="0"/>
                <a:ea typeface="ＭＳ Ｐゴシック" charset="0"/>
              </a:defRPr>
            </a:lvl7pPr>
            <a:lvl8pPr marL="3591161" indent="-239411" eaLnBrk="0" fontAlgn="base" hangingPunct="0">
              <a:spcBef>
                <a:spcPct val="0"/>
              </a:spcBef>
              <a:spcAft>
                <a:spcPct val="0"/>
              </a:spcAft>
              <a:defRPr sz="2500">
                <a:solidFill>
                  <a:schemeClr val="tx1"/>
                </a:solidFill>
                <a:latin typeface="Arial" charset="0"/>
                <a:ea typeface="ＭＳ Ｐゴシック" charset="0"/>
              </a:defRPr>
            </a:lvl8pPr>
            <a:lvl9pPr marL="4069983" indent="-239411" eaLnBrk="0" fontAlgn="base" hangingPunct="0">
              <a:spcBef>
                <a:spcPct val="0"/>
              </a:spcBef>
              <a:spcAft>
                <a:spcPct val="0"/>
              </a:spcAft>
              <a:defRPr sz="2500">
                <a:solidFill>
                  <a:schemeClr val="tx1"/>
                </a:solidFill>
                <a:latin typeface="Arial" charset="0"/>
                <a:ea typeface="ＭＳ Ｐゴシック" charset="0"/>
              </a:defRPr>
            </a:lvl9pPr>
          </a:lstStyle>
          <a:p>
            <a:pPr algn="ctr" eaLnBrk="1" fontAlgn="base" hangingPunct="1">
              <a:spcBef>
                <a:spcPct val="0"/>
              </a:spcBef>
              <a:spcAft>
                <a:spcPct val="0"/>
              </a:spcAft>
            </a:pPr>
            <a:fld id="{37BD0762-DEF7-934A-A05A-BC3CC42CC0DB}" type="slidenum">
              <a:rPr lang="fr-FR" sz="1300" b="1">
                <a:solidFill>
                  <a:srgbClr val="898989"/>
                </a:solidFill>
                <a:latin typeface="Calibri" charset="0"/>
              </a:rPr>
              <a:pPr algn="ctr" eaLnBrk="1" fontAlgn="base" hangingPunct="1">
                <a:spcBef>
                  <a:spcPct val="0"/>
                </a:spcBef>
                <a:spcAft>
                  <a:spcPct val="0"/>
                </a:spcAft>
              </a:pPr>
              <a:t>20</a:t>
            </a:fld>
            <a:endParaRPr lang="fr-FR" sz="1300" b="1">
              <a:solidFill>
                <a:srgbClr val="898989"/>
              </a:solidFill>
              <a:latin typeface="Calibri" charset="0"/>
            </a:endParaRPr>
          </a:p>
        </p:txBody>
      </p:sp>
      <p:sp>
        <p:nvSpPr>
          <p:cNvPr id="45058" name="Rectangle 8"/>
          <p:cNvSpPr>
            <a:spLocks noChangeArrowheads="1"/>
          </p:cNvSpPr>
          <p:nvPr>
            <p:custDataLst>
              <p:tags r:id="rId2"/>
            </p:custDataLst>
          </p:nvPr>
        </p:nvSpPr>
        <p:spPr bwMode="auto">
          <a:xfrm>
            <a:off x="2159002" y="366713"/>
            <a:ext cx="66040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p>
            <a:pPr fontAlgn="base">
              <a:spcBef>
                <a:spcPct val="0"/>
              </a:spcBef>
              <a:spcAft>
                <a:spcPct val="0"/>
              </a:spcAft>
            </a:pPr>
            <a:endParaRPr lang="en-GB" sz="4400" b="1">
              <a:solidFill>
                <a:srgbClr val="000000"/>
              </a:solidFill>
              <a:latin typeface="Calibri" charset="0"/>
            </a:endParaRPr>
          </a:p>
        </p:txBody>
      </p:sp>
      <p:sp>
        <p:nvSpPr>
          <p:cNvPr id="45059" name="Line 10"/>
          <p:cNvSpPr>
            <a:spLocks noChangeShapeType="1"/>
          </p:cNvSpPr>
          <p:nvPr/>
        </p:nvSpPr>
        <p:spPr bwMode="auto">
          <a:xfrm flipH="1">
            <a:off x="3059113" y="2781300"/>
            <a:ext cx="215900" cy="0"/>
          </a:xfrm>
          <a:prstGeom prst="line">
            <a:avLst/>
          </a:prstGeom>
          <a:noFill/>
          <a:ln w="12700" cap="sq">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none" lIns="95764" tIns="47883" rIns="95764" bIns="47883"/>
          <a:lstStyle/>
          <a:p>
            <a:pPr fontAlgn="base">
              <a:spcBef>
                <a:spcPct val="0"/>
              </a:spcBef>
              <a:spcAft>
                <a:spcPct val="0"/>
              </a:spcAft>
            </a:pPr>
            <a:endParaRPr lang="en-US" sz="4400" b="1">
              <a:solidFill>
                <a:srgbClr val="000000"/>
              </a:solidFill>
            </a:endParaRPr>
          </a:p>
        </p:txBody>
      </p:sp>
      <p:sp>
        <p:nvSpPr>
          <p:cNvPr id="45060" name="Line 11"/>
          <p:cNvSpPr>
            <a:spLocks noChangeShapeType="1"/>
          </p:cNvSpPr>
          <p:nvPr/>
        </p:nvSpPr>
        <p:spPr bwMode="auto">
          <a:xfrm flipV="1">
            <a:off x="2195513" y="1270002"/>
            <a:ext cx="0" cy="136842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764" tIns="47883" rIns="95764" bIns="47883"/>
          <a:lstStyle/>
          <a:p>
            <a:pPr fontAlgn="base">
              <a:spcBef>
                <a:spcPct val="0"/>
              </a:spcBef>
              <a:spcAft>
                <a:spcPct val="0"/>
              </a:spcAft>
            </a:pPr>
            <a:endParaRPr lang="en-US" sz="4400" b="1">
              <a:solidFill>
                <a:srgbClr val="000000"/>
              </a:solidFill>
            </a:endParaRPr>
          </a:p>
        </p:txBody>
      </p:sp>
      <p:sp>
        <p:nvSpPr>
          <p:cNvPr id="45061" name="Line 15"/>
          <p:cNvSpPr>
            <a:spLocks noChangeShapeType="1"/>
          </p:cNvSpPr>
          <p:nvPr/>
        </p:nvSpPr>
        <p:spPr bwMode="auto">
          <a:xfrm>
            <a:off x="2195513" y="2925768"/>
            <a:ext cx="0" cy="201612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764" tIns="47883" rIns="95764" bIns="47883"/>
          <a:lstStyle/>
          <a:p>
            <a:pPr fontAlgn="base">
              <a:spcBef>
                <a:spcPct val="0"/>
              </a:spcBef>
              <a:spcAft>
                <a:spcPct val="0"/>
              </a:spcAft>
            </a:pPr>
            <a:endParaRPr lang="en-US" sz="4400" b="1">
              <a:solidFill>
                <a:srgbClr val="000000"/>
              </a:solidFill>
            </a:endParaRPr>
          </a:p>
        </p:txBody>
      </p:sp>
      <p:sp>
        <p:nvSpPr>
          <p:cNvPr id="45062" name="Line 16"/>
          <p:cNvSpPr>
            <a:spLocks noChangeShapeType="1"/>
          </p:cNvSpPr>
          <p:nvPr/>
        </p:nvSpPr>
        <p:spPr bwMode="auto">
          <a:xfrm>
            <a:off x="2195513" y="4941888"/>
            <a:ext cx="2089150" cy="0"/>
          </a:xfrm>
          <a:prstGeom prst="line">
            <a:avLst/>
          </a:prstGeom>
          <a:noFill/>
          <a:ln w="12700" cap="sq">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none" lIns="95764" tIns="47883" rIns="95764" bIns="47883"/>
          <a:lstStyle/>
          <a:p>
            <a:pPr fontAlgn="base">
              <a:spcBef>
                <a:spcPct val="0"/>
              </a:spcBef>
              <a:spcAft>
                <a:spcPct val="0"/>
              </a:spcAft>
            </a:pPr>
            <a:endParaRPr lang="en-US" sz="4400" b="1">
              <a:solidFill>
                <a:srgbClr val="000000"/>
              </a:solidFill>
            </a:endParaRPr>
          </a:p>
        </p:txBody>
      </p:sp>
      <p:pic>
        <p:nvPicPr>
          <p:cNvPr id="45063"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951" y="1268413"/>
            <a:ext cx="8221924" cy="5212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4" name="AutoShape 29"/>
          <p:cNvSpPr>
            <a:spLocks noChangeArrowheads="1"/>
          </p:cNvSpPr>
          <p:nvPr/>
        </p:nvSpPr>
        <p:spPr bwMode="auto">
          <a:xfrm>
            <a:off x="6476310" y="1125543"/>
            <a:ext cx="2159000" cy="574675"/>
          </a:xfrm>
          <a:prstGeom prst="wedgeEllipseCallout">
            <a:avLst>
              <a:gd name="adj1" fmla="val -99338"/>
              <a:gd name="adj2" fmla="val 97514"/>
            </a:avLst>
          </a:prstGeom>
          <a:solidFill>
            <a:srgbClr val="FFFF99"/>
          </a:solidFill>
          <a:ln w="9525">
            <a:solidFill>
              <a:srgbClr val="000000"/>
            </a:solidFill>
            <a:miter lim="800000"/>
            <a:headEnd/>
            <a:tailEnd/>
          </a:ln>
        </p:spPr>
        <p:txBody>
          <a:bodyPr lIns="95764" tIns="47883" rIns="95764" bIns="47883"/>
          <a:lstStyle/>
          <a:p>
            <a:pPr fontAlgn="base">
              <a:spcBef>
                <a:spcPct val="0"/>
              </a:spcBef>
              <a:spcAft>
                <a:spcPct val="0"/>
              </a:spcAft>
            </a:pPr>
            <a:r>
              <a:rPr lang="en-GB" sz="1300" b="1">
                <a:solidFill>
                  <a:srgbClr val="000000"/>
                </a:solidFill>
                <a:latin typeface="Calibri" charset="0"/>
              </a:rPr>
              <a:t>Maximum amount available for CIL</a:t>
            </a:r>
          </a:p>
        </p:txBody>
      </p:sp>
      <p:sp>
        <p:nvSpPr>
          <p:cNvPr id="13" name="Title 1"/>
          <p:cNvSpPr>
            <a:spLocks noGrp="1"/>
          </p:cNvSpPr>
          <p:nvPr>
            <p:ph type="title"/>
          </p:nvPr>
        </p:nvSpPr>
        <p:spPr>
          <a:xfrm>
            <a:off x="539262" y="274638"/>
            <a:ext cx="8229600" cy="1143000"/>
          </a:xfrm>
        </p:spPr>
        <p:txBody>
          <a:bodyPr/>
          <a:lstStyle/>
          <a:p>
            <a:r>
              <a:rPr lang="en-GB" sz="3300" dirty="0"/>
              <a:t>Viability Analysis</a:t>
            </a:r>
          </a:p>
        </p:txBody>
      </p:sp>
    </p:spTree>
    <p:custDataLst>
      <p:tags r:id="rId1"/>
    </p:custDataLst>
    <p:extLst>
      <p:ext uri="{BB962C8B-B14F-4D97-AF65-F5344CB8AC3E}">
        <p14:creationId xmlns:p14="http://schemas.microsoft.com/office/powerpoint/2010/main" val="31063279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42"/>
            <a:ext cx="8229600" cy="839819"/>
          </a:xfrm>
        </p:spPr>
        <p:txBody>
          <a:bodyPr/>
          <a:lstStyle/>
          <a:p>
            <a:r>
              <a:rPr lang="en-GB" sz="3300" dirty="0"/>
              <a:t>Viability Evidence - Questions</a:t>
            </a:r>
          </a:p>
        </p:txBody>
      </p:sp>
      <p:sp>
        <p:nvSpPr>
          <p:cNvPr id="3" name="Content Placeholder 2"/>
          <p:cNvSpPr>
            <a:spLocks noGrp="1"/>
          </p:cNvSpPr>
          <p:nvPr>
            <p:ph idx="1"/>
          </p:nvPr>
        </p:nvSpPr>
        <p:spPr>
          <a:xfrm>
            <a:off x="539262" y="1320198"/>
            <a:ext cx="8229600" cy="4845109"/>
          </a:xfrm>
        </p:spPr>
        <p:txBody>
          <a:bodyPr/>
          <a:lstStyle/>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Does the viability evidence cover the whole area</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It the evidence appropriate &amp; available (does it follow the Harmon report technique?)</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Does it undertake fine grain analysis (development sites upon which the Plan relies?)</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Does it focus on key viability issues for the area?</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Have stakeholders been engaged (including developer and landowners) </a:t>
            </a:r>
          </a:p>
          <a:p>
            <a:pPr marL="355344" indent="-355344" defTabSz="1000989">
              <a:spcBef>
                <a:spcPts val="449"/>
              </a:spcBef>
              <a:spcAft>
                <a:spcPts val="449"/>
              </a:spcAft>
              <a:buFont typeface="Calibri" pitchFamily="34" charset="0"/>
              <a:buAutoNum type="arabicPeriod"/>
            </a:pPr>
            <a:r>
              <a:rPr lang="en-GB" altLang="en-US" sz="2100" dirty="0">
                <a:ea typeface="ＭＳ Ｐゴシック" pitchFamily="34" charset="-128"/>
              </a:rPr>
              <a:t>Is the evidence set out in a report and has it been made public?</a:t>
            </a:r>
          </a:p>
          <a:p>
            <a:endParaRPr lang="en-GB" sz="2000" dirty="0"/>
          </a:p>
        </p:txBody>
      </p:sp>
    </p:spTree>
    <p:extLst>
      <p:ext uri="{BB962C8B-B14F-4D97-AF65-F5344CB8AC3E}">
        <p14:creationId xmlns:p14="http://schemas.microsoft.com/office/powerpoint/2010/main" val="15788239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42"/>
            <a:ext cx="8229600" cy="839819"/>
          </a:xfrm>
        </p:spPr>
        <p:txBody>
          <a:bodyPr/>
          <a:lstStyle/>
          <a:p>
            <a:r>
              <a:rPr lang="en-GB" sz="3300" dirty="0" smtClean="0"/>
              <a:t>The counties role</a:t>
            </a:r>
            <a:endParaRPr lang="en-GB" sz="3300" dirty="0"/>
          </a:p>
        </p:txBody>
      </p:sp>
      <p:sp>
        <p:nvSpPr>
          <p:cNvPr id="3" name="Content Placeholder 2"/>
          <p:cNvSpPr>
            <a:spLocks noGrp="1"/>
          </p:cNvSpPr>
          <p:nvPr>
            <p:ph idx="1"/>
          </p:nvPr>
        </p:nvSpPr>
        <p:spPr>
          <a:xfrm>
            <a:off x="539262" y="1320198"/>
            <a:ext cx="8229600" cy="4845109"/>
          </a:xfrm>
        </p:spPr>
        <p:txBody>
          <a:bodyPr/>
          <a:lstStyle/>
          <a:p>
            <a:pPr marL="355344" indent="-355344" defTabSz="1000989">
              <a:spcBef>
                <a:spcPts val="449"/>
              </a:spcBef>
              <a:spcAft>
                <a:spcPts val="449"/>
              </a:spcAft>
              <a:buFont typeface="Calibri" pitchFamily="34" charset="0"/>
              <a:buAutoNum type="arabicPeriod"/>
            </a:pPr>
            <a:r>
              <a:rPr lang="en-GB" altLang="en-US" sz="2100" dirty="0" smtClean="0">
                <a:ea typeface="ＭＳ Ｐゴシック" pitchFamily="34" charset="-128"/>
              </a:rPr>
              <a:t>Understanding link between s106 on strategic sites and viability for CIL.</a:t>
            </a:r>
            <a:endParaRPr lang="en-GB" altLang="en-US" sz="2100" dirty="0">
              <a:ea typeface="ＭＳ Ｐゴシック" pitchFamily="34" charset="-128"/>
            </a:endParaRPr>
          </a:p>
          <a:p>
            <a:pPr marL="0" indent="0">
              <a:buNone/>
            </a:pPr>
            <a:endParaRPr lang="en-GB" sz="2000" dirty="0" smtClean="0"/>
          </a:p>
          <a:p>
            <a:pPr marL="0" indent="0">
              <a:buNone/>
            </a:pPr>
            <a:r>
              <a:rPr lang="en-GB" sz="2000" dirty="0" smtClean="0"/>
              <a:t>Approaches</a:t>
            </a:r>
          </a:p>
          <a:p>
            <a:pPr marL="457200" indent="-457200">
              <a:buFont typeface="+mj-lt"/>
              <a:buAutoNum type="arabicPeriod"/>
            </a:pPr>
            <a:r>
              <a:rPr lang="en-GB" sz="2000" dirty="0" smtClean="0"/>
              <a:t>Active participation in discussions on specific strategic sites including approach on S106</a:t>
            </a:r>
          </a:p>
          <a:p>
            <a:pPr marL="457200" indent="-457200">
              <a:buFont typeface="+mj-lt"/>
              <a:buAutoNum type="arabicPeriod"/>
            </a:pPr>
            <a:r>
              <a:rPr lang="en-GB" sz="2000" dirty="0"/>
              <a:t>County wide viability studies</a:t>
            </a:r>
          </a:p>
          <a:p>
            <a:pPr marL="457200" indent="-457200">
              <a:buFont typeface="+mj-lt"/>
              <a:buAutoNum type="arabicPeriod"/>
            </a:pPr>
            <a:endParaRPr lang="en-GB" sz="2000" dirty="0" smtClean="0"/>
          </a:p>
          <a:p>
            <a:pPr marL="457200" indent="-457200">
              <a:buFont typeface="+mj-lt"/>
              <a:buAutoNum type="arabicPeriod"/>
            </a:pPr>
            <a:endParaRPr lang="en-GB" sz="2000" dirty="0"/>
          </a:p>
        </p:txBody>
      </p:sp>
    </p:spTree>
    <p:extLst>
      <p:ext uri="{BB962C8B-B14F-4D97-AF65-F5344CB8AC3E}">
        <p14:creationId xmlns:p14="http://schemas.microsoft.com/office/powerpoint/2010/main" val="18501827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r>
              <a:rPr lang="en-GB" sz="2100" dirty="0"/>
              <a:t>In 2014 the Planning Inspectorate (at a CIL event in Newcastle) gave the view: “it is not necessary to have an up to date adopted plan, but that a charging authority would need up to date evidence.”</a:t>
            </a:r>
          </a:p>
          <a:p>
            <a:endParaRPr lang="en-GB" sz="2100" i="1" dirty="0"/>
          </a:p>
          <a:p>
            <a:r>
              <a:rPr lang="en-GB" sz="2100" i="1" dirty="0"/>
              <a:t>Planning Magazine</a:t>
            </a:r>
            <a:r>
              <a:rPr lang="en-GB" sz="2100" dirty="0"/>
              <a:t> has received the same view from PINs. </a:t>
            </a:r>
          </a:p>
          <a:p>
            <a:endParaRPr lang="en-GB" sz="2100" dirty="0"/>
          </a:p>
          <a:p>
            <a:r>
              <a:rPr lang="en-GB" sz="2100" dirty="0"/>
              <a:t>A similar view has also been given by the DCLG CIL </a:t>
            </a:r>
          </a:p>
          <a:p>
            <a:endParaRPr lang="en-GB" sz="2100" dirty="0"/>
          </a:p>
          <a:p>
            <a:r>
              <a:rPr lang="en-GB" sz="2100" dirty="0"/>
              <a:t>The Minister of State for Housing and Planning, Brandon Lewis, has written to a local authority in the South East stating that it is possible for a charging authority to adopt a levy in advance of its local plan provided they have robust evidence.</a:t>
            </a:r>
          </a:p>
          <a:p>
            <a:endParaRPr lang="en-GB" sz="2100" dirty="0"/>
          </a:p>
          <a:p>
            <a:r>
              <a:rPr lang="en-GB" sz="2100" dirty="0"/>
              <a:t>Several Authorities are proceeding with CIL without a Plan</a:t>
            </a:r>
          </a:p>
        </p:txBody>
      </p:sp>
    </p:spTree>
    <p:extLst>
      <p:ext uri="{BB962C8B-B14F-4D97-AF65-F5344CB8AC3E}">
        <p14:creationId xmlns:p14="http://schemas.microsoft.com/office/powerpoint/2010/main" val="36614391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r>
              <a:rPr lang="en-GB" sz="2100" dirty="0"/>
              <a:t>Concerned about the legality…</a:t>
            </a:r>
          </a:p>
          <a:p>
            <a:pPr lvl="1"/>
            <a:r>
              <a:rPr lang="en-GB" sz="1600" dirty="0"/>
              <a:t>Risk of successful challenge or unsuccessful examination</a:t>
            </a:r>
          </a:p>
          <a:p>
            <a:pPr lvl="1"/>
            <a:r>
              <a:rPr lang="en-GB" sz="1600" dirty="0"/>
              <a:t>Direct cost </a:t>
            </a:r>
          </a:p>
          <a:p>
            <a:pPr lvl="1"/>
            <a:r>
              <a:rPr lang="en-GB" sz="1600" dirty="0"/>
              <a:t>Opportunity cost with re-allocation of resources </a:t>
            </a:r>
          </a:p>
          <a:p>
            <a:pPr lvl="1"/>
            <a:r>
              <a:rPr lang="en-GB" sz="1600" dirty="0"/>
              <a:t>Reputation</a:t>
            </a:r>
          </a:p>
          <a:p>
            <a:r>
              <a:rPr lang="en-GB" sz="2100" dirty="0"/>
              <a:t>To decide on your approach to this you need to work through the relevant Acts and regulation and status of the guidance.</a:t>
            </a:r>
          </a:p>
        </p:txBody>
      </p:sp>
    </p:spTree>
    <p:extLst>
      <p:ext uri="{BB962C8B-B14F-4D97-AF65-F5344CB8AC3E}">
        <p14:creationId xmlns:p14="http://schemas.microsoft.com/office/powerpoint/2010/main" val="807771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pPr marL="0" indent="0">
              <a:buNone/>
            </a:pPr>
            <a:r>
              <a:rPr lang="en-GB" sz="2100" dirty="0"/>
              <a:t>Section 205 of the </a:t>
            </a:r>
            <a:r>
              <a:rPr lang="en-GB" sz="2100" b="1" dirty="0"/>
              <a:t>2008 Act </a:t>
            </a:r>
            <a:r>
              <a:rPr lang="en-GB" sz="2100" dirty="0"/>
              <a:t>(as amended by the Localism Act 2011) sets out the purpose but does not make the link to a Plan</a:t>
            </a:r>
          </a:p>
          <a:p>
            <a:pPr marL="0" indent="0">
              <a:buNone/>
            </a:pPr>
            <a:r>
              <a:rPr lang="en-GB" sz="2100" dirty="0"/>
              <a:t> </a:t>
            </a:r>
          </a:p>
          <a:p>
            <a:pPr marL="0" indent="0">
              <a:buNone/>
            </a:pPr>
            <a:r>
              <a:rPr lang="en-GB" sz="2100" dirty="0"/>
              <a:t>...(</a:t>
            </a:r>
            <a:r>
              <a:rPr lang="en-GB" sz="2100" i="1" dirty="0"/>
              <a:t>2) In making the regulations the Secretary of State shall aim to ensure that the overall purpose of CIL is to ensure that costs incurred in </a:t>
            </a:r>
            <a:r>
              <a:rPr lang="en-GB" sz="2100" i="1" u="sng" dirty="0"/>
              <a:t>supporting the development of an area </a:t>
            </a:r>
            <a:r>
              <a:rPr lang="en-GB" sz="2100" i="1" dirty="0"/>
              <a:t>can be funded wholly or partly by owners or developers of land in a way that does not make development of the area economically unviable.</a:t>
            </a:r>
            <a:r>
              <a:rPr lang="en-GB" sz="2100" dirty="0"/>
              <a:t> </a:t>
            </a:r>
          </a:p>
          <a:p>
            <a:endParaRPr lang="en-GB" sz="2100" dirty="0"/>
          </a:p>
        </p:txBody>
      </p:sp>
    </p:spTree>
    <p:extLst>
      <p:ext uri="{BB962C8B-B14F-4D97-AF65-F5344CB8AC3E}">
        <p14:creationId xmlns:p14="http://schemas.microsoft.com/office/powerpoint/2010/main" val="7180682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pPr marL="0" indent="0">
              <a:buNone/>
            </a:pPr>
            <a:r>
              <a:rPr lang="en-GB" sz="2100" dirty="0"/>
              <a:t>There is nothing in the </a:t>
            </a:r>
            <a:r>
              <a:rPr lang="en-GB" sz="2100" b="1" dirty="0"/>
              <a:t>Localism Act 2011</a:t>
            </a:r>
            <a:r>
              <a:rPr lang="en-GB" sz="2100" dirty="0"/>
              <a:t> insisting on having a local or relevant plan, in terms of the evidence </a:t>
            </a:r>
            <a:r>
              <a:rPr lang="en-GB" sz="2100" i="1" dirty="0"/>
              <a:t> </a:t>
            </a:r>
            <a:endParaRPr lang="en-GB" sz="2100" dirty="0"/>
          </a:p>
          <a:p>
            <a:pPr marL="0" indent="0">
              <a:buNone/>
            </a:pPr>
            <a:endParaRPr lang="en-GB" sz="2100" i="1" dirty="0"/>
          </a:p>
          <a:p>
            <a:pPr marL="0" indent="0">
              <a:buNone/>
            </a:pPr>
            <a:r>
              <a:rPr lang="en-GB" sz="2100" i="1" dirty="0"/>
              <a:t>(7B)CIL regulations may make provision about the application of subsection (7A) including, in particular— .</a:t>
            </a:r>
            <a:endParaRPr lang="en-GB" sz="2100" dirty="0"/>
          </a:p>
          <a:p>
            <a:pPr marL="384768" indent="-384768">
              <a:buFont typeface="+mj-lt"/>
              <a:buAutoNum type="alphaLcPeriod"/>
            </a:pPr>
            <a:r>
              <a:rPr lang="en-GB" sz="1600" i="1" dirty="0"/>
              <a:t>provision as to evidence that is to be taken to be appropriate, </a:t>
            </a:r>
            <a:endParaRPr lang="en-GB" sz="1600" dirty="0"/>
          </a:p>
          <a:p>
            <a:pPr marL="384768" indent="-384768">
              <a:buFont typeface="+mj-lt"/>
              <a:buAutoNum type="alphaLcPeriod"/>
            </a:pPr>
            <a:r>
              <a:rPr lang="en-GB" sz="1600" i="1" dirty="0"/>
              <a:t>provision as to evidence that is to be taken to be not appropriate, </a:t>
            </a:r>
            <a:endParaRPr lang="en-GB" sz="1600" dirty="0"/>
          </a:p>
          <a:p>
            <a:pPr marL="384768" indent="-384768">
              <a:buFont typeface="+mj-lt"/>
              <a:buAutoNum type="alphaLcPeriod"/>
            </a:pPr>
            <a:r>
              <a:rPr lang="en-GB" sz="1600" i="1" dirty="0"/>
              <a:t>provision as to evidence that is to be taken to be available, </a:t>
            </a:r>
            <a:endParaRPr lang="en-GB" sz="1600" dirty="0"/>
          </a:p>
          <a:p>
            <a:pPr marL="384768" indent="-384768">
              <a:buFont typeface="+mj-lt"/>
              <a:buAutoNum type="alphaLcPeriod"/>
            </a:pPr>
            <a:r>
              <a:rPr lang="en-GB" sz="1600" i="1" dirty="0"/>
              <a:t>provision as to evidence that is to be taken to be not available, </a:t>
            </a:r>
            <a:endParaRPr lang="en-GB" sz="1600" dirty="0"/>
          </a:p>
          <a:p>
            <a:pPr marL="384768" indent="-384768">
              <a:buFont typeface="+mj-lt"/>
              <a:buAutoNum type="alphaLcPeriod"/>
            </a:pPr>
            <a:r>
              <a:rPr lang="en-GB" sz="1600" i="1" dirty="0"/>
              <a:t>provision as to how evidence is, and as to how evidence is not, to be used, </a:t>
            </a:r>
            <a:endParaRPr lang="en-GB" sz="1600" dirty="0"/>
          </a:p>
          <a:p>
            <a:pPr marL="384768" indent="-384768">
              <a:buFont typeface="+mj-lt"/>
              <a:buAutoNum type="alphaLcPeriod"/>
            </a:pPr>
            <a:r>
              <a:rPr lang="en-GB" sz="1600" i="1" dirty="0"/>
              <a:t>provision as to evidence that is, and as to evidence that is not, to be used, </a:t>
            </a:r>
            <a:endParaRPr lang="en-GB" sz="1600" dirty="0"/>
          </a:p>
          <a:p>
            <a:pPr marL="384768" indent="-384768">
              <a:buFont typeface="+mj-lt"/>
              <a:buAutoNum type="alphaLcPeriod"/>
            </a:pPr>
            <a:r>
              <a:rPr lang="en-GB" sz="1600" i="1" dirty="0"/>
              <a:t>provision as to evidence that may, and as to evidence that need not, be used, and </a:t>
            </a:r>
            <a:endParaRPr lang="en-GB" sz="1600" dirty="0"/>
          </a:p>
          <a:p>
            <a:pPr marL="384768" indent="-384768">
              <a:buFont typeface="+mj-lt"/>
              <a:buAutoNum type="alphaLcPeriod"/>
            </a:pPr>
            <a:r>
              <a:rPr lang="en-GB" sz="1600" i="1" dirty="0"/>
              <a:t>provision as to how the use of evidence is to inform the preparation of a charging schedule.”</a:t>
            </a:r>
            <a:r>
              <a:rPr lang="en-GB" sz="1600" dirty="0"/>
              <a:t> </a:t>
            </a:r>
          </a:p>
        </p:txBody>
      </p:sp>
    </p:spTree>
    <p:extLst>
      <p:ext uri="{BB962C8B-B14F-4D97-AF65-F5344CB8AC3E}">
        <p14:creationId xmlns:p14="http://schemas.microsoft.com/office/powerpoint/2010/main" val="987839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pPr marL="0" indent="0">
              <a:buNone/>
            </a:pPr>
            <a:r>
              <a:rPr lang="en-GB" sz="2100" dirty="0"/>
              <a:t>In terms of the </a:t>
            </a:r>
            <a:r>
              <a:rPr lang="en-GB" sz="2100" b="1" dirty="0"/>
              <a:t>CIL Regulations 2010 (as amended) </a:t>
            </a:r>
            <a:r>
              <a:rPr lang="en-GB" sz="2100" dirty="0"/>
              <a:t>there does not appear to be anything that requires a local or relevant plan. </a:t>
            </a:r>
          </a:p>
        </p:txBody>
      </p:sp>
    </p:spTree>
    <p:extLst>
      <p:ext uri="{BB962C8B-B14F-4D97-AF65-F5344CB8AC3E}">
        <p14:creationId xmlns:p14="http://schemas.microsoft.com/office/powerpoint/2010/main" val="2883996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Progressing CIL without a Plan</a:t>
            </a:r>
          </a:p>
        </p:txBody>
      </p:sp>
      <p:sp>
        <p:nvSpPr>
          <p:cNvPr id="3" name="Content Placeholder 2"/>
          <p:cNvSpPr>
            <a:spLocks noGrp="1"/>
          </p:cNvSpPr>
          <p:nvPr>
            <p:ph idx="1"/>
          </p:nvPr>
        </p:nvSpPr>
        <p:spPr>
          <a:xfrm>
            <a:off x="457257" y="1423067"/>
            <a:ext cx="8178052" cy="4886257"/>
          </a:xfrm>
        </p:spPr>
        <p:txBody>
          <a:bodyPr/>
          <a:lstStyle/>
          <a:p>
            <a:pPr marL="0" indent="0">
              <a:buNone/>
            </a:pPr>
            <a:r>
              <a:rPr lang="en-GB" sz="2100" dirty="0"/>
              <a:t>The link to a plan is more clear in the </a:t>
            </a:r>
            <a:r>
              <a:rPr lang="en-GB" sz="2100" b="1" dirty="0"/>
              <a:t>NPPF</a:t>
            </a:r>
            <a:r>
              <a:rPr lang="en-GB" sz="2100" dirty="0"/>
              <a:t>, but the use of the word should in this paragraph denotes advice rather than a statutory requirement.</a:t>
            </a:r>
          </a:p>
          <a:p>
            <a:pPr marL="0" indent="0">
              <a:buNone/>
            </a:pPr>
            <a:endParaRPr lang="en-GB" sz="1800" i="1" dirty="0"/>
          </a:p>
          <a:p>
            <a:pPr marL="0" indent="0">
              <a:buNone/>
            </a:pPr>
            <a:r>
              <a:rPr lang="en-GB" sz="1800" i="1" dirty="0"/>
              <a:t>“Charging schedules should be consistent with, and support the implementation of, up-to-date relevant Plans.”</a:t>
            </a:r>
            <a:r>
              <a:rPr lang="en-GB" sz="1800" dirty="0"/>
              <a:t>   But what is a</a:t>
            </a:r>
            <a:r>
              <a:rPr lang="en-GB" sz="1800" i="1" dirty="0"/>
              <a:t> ‘relevant Plan’?</a:t>
            </a:r>
            <a:endParaRPr lang="en-GB" sz="1800" dirty="0"/>
          </a:p>
          <a:p>
            <a:r>
              <a:rPr lang="en-GB" sz="1800" i="1" dirty="0"/>
              <a:t>In relation to the levy, the relevant Plan is the Local Plan in England, Local Development Plan in Wales, and the London Plan in London.</a:t>
            </a:r>
            <a:endParaRPr lang="en-GB" sz="1800" dirty="0"/>
          </a:p>
          <a:p>
            <a:r>
              <a:rPr lang="en-GB" sz="1800" i="1" dirty="0"/>
              <a:t>Charging schedules are not formally part of the relevant Plan, but charging schedules and relevant Plans should inform and be generally consistent with each other. </a:t>
            </a:r>
          </a:p>
          <a:p>
            <a:r>
              <a:rPr lang="en-GB" sz="1800" i="1" dirty="0"/>
              <a:t>The National Planning Policy Framework in England (paragraph 175) provides that, where practical, charging schedules should be worked up and tested alongside the Local Plan. </a:t>
            </a:r>
          </a:p>
          <a:p>
            <a:r>
              <a:rPr lang="en-GB" sz="1800" i="1" dirty="0"/>
              <a:t>A charging authority may use a draft plan if they are proposing a joint examination of their relevant Plan and their levy charging schedule.</a:t>
            </a:r>
            <a:endParaRPr lang="en-GB" sz="1800" dirty="0"/>
          </a:p>
        </p:txBody>
      </p:sp>
    </p:spTree>
    <p:extLst>
      <p:ext uri="{BB962C8B-B14F-4D97-AF65-F5344CB8AC3E}">
        <p14:creationId xmlns:p14="http://schemas.microsoft.com/office/powerpoint/2010/main" val="2635915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382931"/>
            <a:ext cx="8229600" cy="1143000"/>
          </a:xfrm>
        </p:spPr>
        <p:txBody>
          <a:bodyPr/>
          <a:lstStyle/>
          <a:p>
            <a:r>
              <a:rPr lang="en-GB" sz="3300" dirty="0"/>
              <a:t>How to set CIL rates</a:t>
            </a:r>
          </a:p>
        </p:txBody>
      </p:sp>
      <p:sp>
        <p:nvSpPr>
          <p:cNvPr id="3" name="Content Placeholder 2"/>
          <p:cNvSpPr>
            <a:spLocks noGrp="1"/>
          </p:cNvSpPr>
          <p:nvPr>
            <p:ph idx="1"/>
          </p:nvPr>
        </p:nvSpPr>
        <p:spPr>
          <a:xfrm>
            <a:off x="457258" y="1577369"/>
            <a:ext cx="4731954" cy="4217611"/>
          </a:xfrm>
        </p:spPr>
        <p:txBody>
          <a:bodyPr/>
          <a:lstStyle/>
          <a:p>
            <a:pPr marL="0" indent="0">
              <a:buNone/>
            </a:pPr>
            <a:r>
              <a:rPr lang="en-GB" sz="2100" dirty="0">
                <a:latin typeface="Calibri" charset="0"/>
                <a:cs typeface="Trebuchet MS" charset="0"/>
              </a:rPr>
              <a:t>You will need to produce a ‘CIL Charging Schedule’ of rates</a:t>
            </a:r>
          </a:p>
          <a:p>
            <a:pPr marL="0" indent="0">
              <a:buNone/>
            </a:pPr>
            <a:endParaRPr lang="en-GB" sz="2100" dirty="0">
              <a:latin typeface="Calibri" charset="0"/>
              <a:cs typeface="Trebuchet MS" charset="0"/>
            </a:endParaRPr>
          </a:p>
          <a:p>
            <a:pPr marL="0" indent="0">
              <a:buNone/>
            </a:pPr>
            <a:r>
              <a:rPr lang="en-GB" sz="2100" dirty="0">
                <a:latin typeface="Calibri" charset="0"/>
                <a:cs typeface="Trebuchet MS" charset="0"/>
              </a:rPr>
              <a:t>Your rate(s) must be justified in 2 respects:</a:t>
            </a:r>
          </a:p>
          <a:p>
            <a:pPr lvl="1">
              <a:buFont typeface="Calibri" charset="0"/>
              <a:buAutoNum type="arabicPeriod"/>
            </a:pPr>
            <a:r>
              <a:rPr lang="en-GB" sz="2100" dirty="0">
                <a:latin typeface="Calibri" charset="0"/>
                <a:cs typeface="Trebuchet MS" charset="0"/>
              </a:rPr>
              <a:t>You must prove that you need infrastructure to support development and that there is an infrastructure funding gap</a:t>
            </a:r>
          </a:p>
          <a:p>
            <a:pPr lvl="1">
              <a:buFont typeface="Calibri" charset="0"/>
              <a:buAutoNum type="arabicPeriod"/>
            </a:pPr>
            <a:r>
              <a:rPr lang="en-GB" sz="2100" dirty="0">
                <a:latin typeface="Calibri" charset="0"/>
                <a:cs typeface="Trebuchet MS" charset="0"/>
              </a:rPr>
              <a:t>You must prove that the charge is not set at a rate that will have a significantly negative impact on development viability (i.e. the developers can’t afford it)</a:t>
            </a:r>
          </a:p>
        </p:txBody>
      </p:sp>
      <p:graphicFrame>
        <p:nvGraphicFramePr>
          <p:cNvPr id="7" name="Content Placeholder 3"/>
          <p:cNvGraphicFramePr>
            <a:graphicFrameLocks/>
          </p:cNvGraphicFramePr>
          <p:nvPr>
            <p:extLst>
              <p:ext uri="{D42A27DB-BD31-4B8C-83A1-F6EECF244321}">
                <p14:modId xmlns:p14="http://schemas.microsoft.com/office/powerpoint/2010/main" val="1693023470"/>
              </p:ext>
            </p:extLst>
          </p:nvPr>
        </p:nvGraphicFramePr>
        <p:xfrm>
          <a:off x="5137778" y="1937410"/>
          <a:ext cx="3806137" cy="41661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329016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NP_DIALOGNAME" val="Text"/>
  <p:tag name="BNP_SHORTNAME" val="GENERIC"/>
  <p:tag name="BNP_INNEWPRESENTATION" val="YES"/>
  <p:tag name="BNP_ONINSERTSLIDEDLG" val="YES"/>
</p:tagLst>
</file>

<file path=ppt/tags/tag2.xml><?xml version="1.0" encoding="utf-8"?>
<p:tagLst xmlns:a="http://schemas.openxmlformats.org/drawingml/2006/main" xmlns:r="http://schemas.openxmlformats.org/officeDocument/2006/relationships" xmlns:p="http://schemas.openxmlformats.org/presentationml/2006/main">
  <p:tag name="AT_DELETETEXT" val="YES"/>
</p:tagLst>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1828</Words>
  <Application>Microsoft Office PowerPoint</Application>
  <PresentationFormat>On-screen Show (4:3)</PresentationFormat>
  <Paragraphs>217</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LG Group 2</vt:lpstr>
      <vt:lpstr>PowerPoint Presentation</vt:lpstr>
      <vt:lpstr>The Evidence</vt:lpstr>
      <vt:lpstr>Progressing CIL without a Plan</vt:lpstr>
      <vt:lpstr>Progressing CIL without a Plan</vt:lpstr>
      <vt:lpstr>Progressing CIL without a Plan</vt:lpstr>
      <vt:lpstr>Progressing CIL without a Plan</vt:lpstr>
      <vt:lpstr>Progressing CIL without a Plan</vt:lpstr>
      <vt:lpstr>Progressing CIL without a Plan</vt:lpstr>
      <vt:lpstr>How to set CIL rates</vt:lpstr>
      <vt:lpstr>PowerPoint Presentation</vt:lpstr>
      <vt:lpstr>PowerPoint Presentation</vt:lpstr>
      <vt:lpstr>What have we learnt so far?</vt:lpstr>
      <vt:lpstr>Infrastructure Funding Gap</vt:lpstr>
      <vt:lpstr>Golden thread</vt:lpstr>
      <vt:lpstr>Waltham Forest Case Study</vt:lpstr>
      <vt:lpstr>Waltham Forest Case Study</vt:lpstr>
      <vt:lpstr>Infrastructure Evidence - Questions</vt:lpstr>
      <vt:lpstr>The counties role</vt:lpstr>
      <vt:lpstr>PowerPoint Presentation</vt:lpstr>
      <vt:lpstr>Viability Analysis</vt:lpstr>
      <vt:lpstr>Viability Evidence - Questions</vt:lpstr>
      <vt:lpstr>The counties role</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Gilian MacInnes</dc:creator>
  <cp:lastModifiedBy>Gilian MacInnes</cp:lastModifiedBy>
  <cp:revision>1</cp:revision>
  <dcterms:created xsi:type="dcterms:W3CDTF">2014-12-01T17:33:38Z</dcterms:created>
  <dcterms:modified xsi:type="dcterms:W3CDTF">2014-12-01T17:34:10Z</dcterms:modified>
</cp:coreProperties>
</file>