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hristwigg:Dropbox:CIL%20Knowledge:PAS%20Framework:Mini-tenders:Counties:Project%20delivery:Info%20from%20Councillors:Charts%20from%20Answer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hristwigg:Dropbox:CIL%20Knowledge:PAS%20Framework:Mini-tenders:Counties:Project%20delivery:Info%20from%20Councillors:Charts%20from%20Answer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christwigg:Dropbox:CIL%20Knowledge:PAS%20Framework:Mini-tenders:Counties:Project%20delivery:Info%20from%20Councillors:Charts%20from%20Answ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layout>
        <c:manualLayout>
          <c:xMode val="edge"/>
          <c:yMode val="edge"/>
          <c:x val="5.86657292838395E-2"/>
          <c:y val="2.9739776951672899E-2"/>
        </c:manualLayout>
      </c:layout>
      <c:overlay val="0"/>
      <c:txPr>
        <a:bodyPr/>
        <a:lstStyle/>
        <a:p>
          <a:pPr>
            <a:defRPr>
              <a:solidFill>
                <a:schemeClr val="tx1">
                  <a:lumMod val="65000"/>
                  <a:lumOff val="35000"/>
                </a:schemeClr>
              </a:solidFill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Sheet1!$A$13</c:f>
              <c:strCache>
                <c:ptCount val="1"/>
                <c:pt idx="0">
                  <c:v>CIL Status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</c:spPr>
          </c:dPt>
          <c:dPt>
            <c:idx val="3"/>
            <c:bubble3D val="0"/>
            <c:spPr>
              <a:solidFill>
                <a:schemeClr val="tx2">
                  <a:lumMod val="50000"/>
                  <a:lumOff val="50000"/>
                </a:schemeClr>
              </a:solidFill>
            </c:spPr>
          </c:dPt>
          <c:dPt>
            <c:idx val="4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</c:spPr>
          </c:dPt>
          <c:dPt>
            <c:idx val="5"/>
            <c:bubble3D val="0"/>
            <c:spPr>
              <a:solidFill>
                <a:schemeClr val="tx1">
                  <a:lumMod val="85000"/>
                  <a:lumOff val="15000"/>
                </a:schemeClr>
              </a:solidFill>
            </c:spPr>
          </c:dPt>
          <c:dLbls>
            <c:dLbl>
              <c:idx val="0"/>
              <c:layout>
                <c:manualLayout>
                  <c:x val="0.11495200599925"/>
                  <c:y val="-0.110265784620789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Not </a:t>
                    </a:r>
                  </a:p>
                  <a:p>
                    <a:r>
                      <a:rPr lang="en-US"/>
                      <a:t>started, 69</a:t>
                    </a: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23188226471691"/>
                  <c:y val="7.6555337645991303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9.6106925313581101E-2"/>
                  <c:y val="-1.33255734337555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4083558305211799"/>
                  <c:y val="-4.09442964610836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9.2363053674894294E-2"/>
                  <c:y val="-8.4259500171174201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1.20843644544432E-2"/>
                  <c:y val="-0.14032637648918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 algn="ctr">
                  <a:defRPr b="1">
                    <a:solidFill>
                      <a:schemeClr val="accent3">
                        <a:lumMod val="50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Sheet1!$B$12:$G$12</c:f>
              <c:strCache>
                <c:ptCount val="6"/>
                <c:pt idx="0">
                  <c:v>Not started</c:v>
                </c:pt>
                <c:pt idx="1">
                  <c:v>Examination</c:v>
                </c:pt>
                <c:pt idx="2">
                  <c:v>PDCS</c:v>
                </c:pt>
                <c:pt idx="3">
                  <c:v>Adopted CIL</c:v>
                </c:pt>
                <c:pt idx="4">
                  <c:v>DCS</c:v>
                </c:pt>
                <c:pt idx="5">
                  <c:v>Not establishing CIL</c:v>
                </c:pt>
              </c:strCache>
            </c:strRef>
          </c:cat>
          <c:val>
            <c:numRef>
              <c:f>Sheet1!$B$13:$G$13</c:f>
              <c:numCache>
                <c:formatCode>General</c:formatCode>
                <c:ptCount val="6"/>
                <c:pt idx="0">
                  <c:v>69</c:v>
                </c:pt>
                <c:pt idx="1">
                  <c:v>14</c:v>
                </c:pt>
                <c:pt idx="2">
                  <c:v>13</c:v>
                </c:pt>
                <c:pt idx="3">
                  <c:v>12</c:v>
                </c:pt>
                <c:pt idx="4">
                  <c:v>9</c:v>
                </c:pt>
                <c:pt idx="5">
                  <c:v>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en-US" sz="1400">
                <a:solidFill>
                  <a:schemeClr val="tx1">
                    <a:lumMod val="65000"/>
                    <a:lumOff val="35000"/>
                  </a:schemeClr>
                </a:solidFill>
              </a:rPr>
              <a:t>INVOLVEMENT</a:t>
            </a:r>
            <a:r>
              <a:rPr lang="en-US" sz="1400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 OF COUNTY COUNCILS IN CIL</a:t>
            </a: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Sheet1!$A$8</c:f>
              <c:strCache>
                <c:ptCount val="1"/>
                <c:pt idx="0">
                  <c:v>NOT DIRECTLY/ LIMITED</c:v>
                </c:pt>
              </c:strCache>
            </c:strRef>
          </c:tx>
          <c:spPr>
            <a:solidFill>
              <a:schemeClr val="accent3">
                <a:lumMod val="75000"/>
              </a:schemeClr>
            </a:solidFill>
          </c:spPr>
          <c:invertIfNegative val="0"/>
          <c:cat>
            <c:strRef>
              <c:f>Sheet1!$B$7:$E$7</c:f>
              <c:strCache>
                <c:ptCount val="4"/>
                <c:pt idx="0">
                  <c:v>Involvement in Viabililty</c:v>
                </c:pt>
                <c:pt idx="1">
                  <c:v>Involvement in CIL rates</c:v>
                </c:pt>
                <c:pt idx="2">
                  <c:v>Involvement in Regulation 123 List </c:v>
                </c:pt>
                <c:pt idx="3">
                  <c:v>LEP involved</c:v>
                </c:pt>
              </c:strCache>
            </c:strRef>
          </c:cat>
          <c:val>
            <c:numRef>
              <c:f>Sheet1!$B$8:$E$8</c:f>
              <c:numCache>
                <c:formatCode>General</c:formatCode>
                <c:ptCount val="4"/>
                <c:pt idx="0">
                  <c:v>6</c:v>
                </c:pt>
                <c:pt idx="1">
                  <c:v>8</c:v>
                </c:pt>
                <c:pt idx="2">
                  <c:v>4</c:v>
                </c:pt>
                <c:pt idx="3">
                  <c:v>2</c:v>
                </c:pt>
              </c:numCache>
            </c:numRef>
          </c:val>
        </c:ser>
        <c:ser>
          <c:idx val="1"/>
          <c:order val="1"/>
          <c:tx>
            <c:strRef>
              <c:f>Sheet1!$A$9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rgbClr val="C5F260"/>
            </a:solidFill>
          </c:spPr>
          <c:invertIfNegative val="0"/>
          <c:cat>
            <c:strRef>
              <c:f>Sheet1!$B$7:$E$7</c:f>
              <c:strCache>
                <c:ptCount val="4"/>
                <c:pt idx="0">
                  <c:v>Involvement in Viabililty</c:v>
                </c:pt>
                <c:pt idx="1">
                  <c:v>Involvement in CIL rates</c:v>
                </c:pt>
                <c:pt idx="2">
                  <c:v>Involvement in Regulation 123 List </c:v>
                </c:pt>
                <c:pt idx="3">
                  <c:v>LEP involved</c:v>
                </c:pt>
              </c:strCache>
            </c:strRef>
          </c:cat>
          <c:val>
            <c:numRef>
              <c:f>Sheet1!$B$9:$E$9</c:f>
              <c:numCache>
                <c:formatCode>General</c:formatCode>
                <c:ptCount val="4"/>
                <c:pt idx="0">
                  <c:v>5</c:v>
                </c:pt>
                <c:pt idx="1">
                  <c:v>6</c:v>
                </c:pt>
                <c:pt idx="2">
                  <c:v>3</c:v>
                </c:pt>
                <c:pt idx="3">
                  <c:v>9</c:v>
                </c:pt>
              </c:numCache>
            </c:numRef>
          </c:val>
        </c:ser>
        <c:ser>
          <c:idx val="2"/>
          <c:order val="2"/>
          <c:tx>
            <c:strRef>
              <c:f>Sheet1!$A$10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669900"/>
            </a:solidFill>
          </c:spPr>
          <c:invertIfNegative val="0"/>
          <c:cat>
            <c:strRef>
              <c:f>Sheet1!$B$7:$E$7</c:f>
              <c:strCache>
                <c:ptCount val="4"/>
                <c:pt idx="0">
                  <c:v>Involvement in Viabililty</c:v>
                </c:pt>
                <c:pt idx="1">
                  <c:v>Involvement in CIL rates</c:v>
                </c:pt>
                <c:pt idx="2">
                  <c:v>Involvement in Regulation 123 List </c:v>
                </c:pt>
                <c:pt idx="3">
                  <c:v>LEP involved</c:v>
                </c:pt>
              </c:strCache>
            </c:strRef>
          </c:cat>
          <c:val>
            <c:numRef>
              <c:f>Sheet1!$B$10:$E$10</c:f>
              <c:numCache>
                <c:formatCode>General</c:formatCode>
                <c:ptCount val="4"/>
                <c:pt idx="0">
                  <c:v>4</c:v>
                </c:pt>
                <c:pt idx="1">
                  <c:v>2</c:v>
                </c:pt>
                <c:pt idx="2">
                  <c:v>9</c:v>
                </c:pt>
                <c:pt idx="3">
                  <c:v>5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68376064"/>
        <c:axId val="68374528"/>
      </c:barChart>
      <c:valAx>
        <c:axId val="6837452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68376064"/>
        <c:crosses val="autoZero"/>
        <c:crossBetween val="between"/>
      </c:valAx>
      <c:catAx>
        <c:axId val="6837606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algn="r">
              <a:defRPr b="1">
                <a:solidFill>
                  <a:srgbClr val="595959"/>
                </a:solidFill>
              </a:defRPr>
            </a:pPr>
            <a:endParaRPr lang="en-US"/>
          </a:p>
        </c:txPr>
        <c:crossAx val="6837452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b="1">
              <a:solidFill>
                <a:srgbClr val="595959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title>
      <c:tx>
        <c:rich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r>
              <a:rPr lang="en-US" sz="1400" baseline="0">
                <a:solidFill>
                  <a:schemeClr val="tx1">
                    <a:lumMod val="65000"/>
                    <a:lumOff val="35000"/>
                  </a:schemeClr>
                </a:solidFill>
              </a:rPr>
              <a:t>COUNTY COUNCILS' PLANS IN PLACE REGARDING CIL</a:t>
            </a:r>
            <a:endParaRPr 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c:rich>
      </c:tx>
      <c:layout>
        <c:manualLayout>
          <c:xMode val="edge"/>
          <c:yMode val="edge"/>
          <c:x val="0.101339109955006"/>
          <c:y val="6.2937062937062901E-2"/>
        </c:manualLayout>
      </c:layout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Sheet1!$A$16</c:f>
              <c:strCache>
                <c:ptCount val="1"/>
                <c:pt idx="0">
                  <c:v>YES</c:v>
                </c:pt>
              </c:strCache>
            </c:strRef>
          </c:tx>
          <c:spPr>
            <a:solidFill>
              <a:srgbClr val="669900"/>
            </a:solidFill>
          </c:spPr>
          <c:invertIfNegative val="0"/>
          <c:dLbls>
            <c:dLbl>
              <c:idx val="0"/>
              <c:delete val="1"/>
            </c:dLbl>
            <c:dLbl>
              <c:idx val="2"/>
              <c:delete val="1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Sheet1!$B$15:$E$15</c:f>
              <c:strCache>
                <c:ptCount val="4"/>
                <c:pt idx="0">
                  <c:v>Plans in place for transferring CIL funding</c:v>
                </c:pt>
                <c:pt idx="1">
                  <c:v>Plans in place for changing  S106 negitiations methods</c:v>
                </c:pt>
                <c:pt idx="2">
                  <c:v>Plans in place for expenditure of Community  fund/ neighbourhoods fund</c:v>
                </c:pt>
                <c:pt idx="3">
                  <c:v>Plans in place for reporting CIL expenditure</c:v>
                </c:pt>
              </c:strCache>
            </c:strRef>
          </c:cat>
          <c:val>
            <c:numRef>
              <c:f>Sheet1!$B$16:$E$16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6</c:v>
                </c:pt>
              </c:numCache>
            </c:numRef>
          </c:val>
        </c:ser>
        <c:ser>
          <c:idx val="1"/>
          <c:order val="1"/>
          <c:tx>
            <c:strRef>
              <c:f>Sheet1!$A$17</c:f>
              <c:strCache>
                <c:ptCount val="1"/>
                <c:pt idx="0">
                  <c:v>NOT YET</c:v>
                </c:pt>
              </c:strCache>
            </c:strRef>
          </c:tx>
          <c:spPr>
            <a:solidFill>
              <a:srgbClr val="C5F260"/>
            </a:solidFill>
          </c:spPr>
          <c:invertIfNegative val="0"/>
          <c:cat>
            <c:strRef>
              <c:f>Sheet1!$B$15:$E$15</c:f>
              <c:strCache>
                <c:ptCount val="4"/>
                <c:pt idx="0">
                  <c:v>Plans in place for transferring CIL funding</c:v>
                </c:pt>
                <c:pt idx="1">
                  <c:v>Plans in place for changing  S106 negitiations methods</c:v>
                </c:pt>
                <c:pt idx="2">
                  <c:v>Plans in place for expenditure of Community  fund/ neighbourhoods fund</c:v>
                </c:pt>
                <c:pt idx="3">
                  <c:v>Plans in place for reporting CIL expenditure</c:v>
                </c:pt>
              </c:strCache>
            </c:strRef>
          </c:cat>
          <c:val>
            <c:numRef>
              <c:f>Sheet1!$B$17:$E$17</c:f>
              <c:numCache>
                <c:formatCode>General</c:formatCode>
                <c:ptCount val="4"/>
                <c:pt idx="0">
                  <c:v>11</c:v>
                </c:pt>
                <c:pt idx="1">
                  <c:v>5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</c:ser>
        <c:ser>
          <c:idx val="2"/>
          <c:order val="2"/>
          <c:tx>
            <c:strRef>
              <c:f>Sheet1!$A$18</c:f>
              <c:strCache>
                <c:ptCount val="1"/>
                <c:pt idx="0">
                  <c:v>UNDER WAY</c:v>
                </c:pt>
              </c:strCache>
            </c:strRef>
          </c:tx>
          <c:spPr>
            <a:solidFill>
              <a:srgbClr val="008000"/>
            </a:solidFill>
          </c:spPr>
          <c:invertIfNegative val="0"/>
          <c:cat>
            <c:strRef>
              <c:f>Sheet1!$B$15:$E$15</c:f>
              <c:strCache>
                <c:ptCount val="4"/>
                <c:pt idx="0">
                  <c:v>Plans in place for transferring CIL funding</c:v>
                </c:pt>
                <c:pt idx="1">
                  <c:v>Plans in place for changing  S106 negitiations methods</c:v>
                </c:pt>
                <c:pt idx="2">
                  <c:v>Plans in place for expenditure of Community  fund/ neighbourhoods fund</c:v>
                </c:pt>
                <c:pt idx="3">
                  <c:v>Plans in place for reporting CIL expenditure</c:v>
                </c:pt>
              </c:strCache>
            </c:strRef>
          </c:cat>
          <c:val>
            <c:numRef>
              <c:f>Sheet1!$B$18:$E$18</c:f>
              <c:numCache>
                <c:formatCode>General</c:formatCode>
                <c:ptCount val="4"/>
                <c:pt idx="0">
                  <c:v>5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</c:ser>
        <c:ser>
          <c:idx val="3"/>
          <c:order val="3"/>
          <c:tx>
            <c:strRef>
              <c:f>Sheet1!$A$19</c:f>
              <c:strCache>
                <c:ptCount val="1"/>
                <c:pt idx="0">
                  <c:v>LIMITED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dLbl>
              <c:idx val="0"/>
              <c:delete val="1"/>
            </c:dLbl>
            <c:dLbl>
              <c:idx val="1"/>
              <c:delete val="1"/>
            </c:dLbl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Sheet1!$B$15:$E$15</c:f>
              <c:strCache>
                <c:ptCount val="4"/>
                <c:pt idx="0">
                  <c:v>Plans in place for transferring CIL funding</c:v>
                </c:pt>
                <c:pt idx="1">
                  <c:v>Plans in place for changing  S106 negitiations methods</c:v>
                </c:pt>
                <c:pt idx="2">
                  <c:v>Plans in place for expenditure of Community  fund/ neighbourhoods fund</c:v>
                </c:pt>
                <c:pt idx="3">
                  <c:v>Plans in place for reporting CIL expenditure</c:v>
                </c:pt>
              </c:strCache>
            </c:strRef>
          </c:cat>
          <c:val>
            <c:numRef>
              <c:f>Sheet1!$B$19:$E$19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89681408"/>
        <c:axId val="268294400"/>
      </c:barChart>
      <c:valAx>
        <c:axId val="26829440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89681408"/>
        <c:crosses val="autoZero"/>
        <c:crossBetween val="between"/>
      </c:valAx>
      <c:catAx>
        <c:axId val="2896814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 algn="r">
              <a:defRPr b="1">
                <a:solidFill>
                  <a:srgbClr val="595959"/>
                </a:solidFill>
              </a:defRPr>
            </a:pPr>
            <a:endParaRPr lang="en-US"/>
          </a:p>
        </c:txPr>
        <c:crossAx val="268294400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r"/>
      <c:layout/>
      <c:overlay val="0"/>
      <c:txPr>
        <a:bodyPr/>
        <a:lstStyle/>
        <a:p>
          <a:pPr>
            <a:defRPr b="1">
              <a:solidFill>
                <a:srgbClr val="595959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160036-6BB5-40E8-836F-857DEE66D87D}" type="datetimeFigureOut">
              <a:rPr lang="en-GB" smtClean="0"/>
              <a:t>01/12/2014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C35D4-711A-442C-9E9D-EFA36837BB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53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3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On this slide you can see that Wiltshire could demonstrate a total cost of infrastructure of £308m for the 15-year period 2011-2026 and were projecting £57m (or 18% of the total cost)  income form CIL during the same period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12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Set out the</a:t>
            </a:r>
            <a:r>
              <a:rPr lang="en-GB" baseline="0" dirty="0" smtClean="0"/>
              <a:t> main differences between the two systems.</a:t>
            </a:r>
          </a:p>
          <a:p>
            <a:r>
              <a:rPr lang="en-GB" baseline="0" dirty="0" smtClean="0"/>
              <a:t>Note that we will come back to this later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4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three key lessons identified from our work with councils across the country related</a:t>
            </a:r>
            <a:r>
              <a:rPr lang="en-GB" baseline="0" dirty="0" smtClean="0"/>
              <a:t> to infrastructure planning are:</a:t>
            </a:r>
          </a:p>
          <a:p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baseline="0" dirty="0" smtClean="0"/>
              <a:t>It is still a relatively minor component of a CIL examination – Whilst the regulations and guidance may have been updated to place a greater emphasis on the examiner still only tends to dedicate 2-3 paragraphs to the infrastructure planning in the examination report.</a:t>
            </a:r>
          </a:p>
          <a:p>
            <a:pPr marL="342900" indent="-342900">
              <a:buAutoNum type="arabicParenR"/>
            </a:pPr>
            <a:r>
              <a:rPr lang="en-GB" dirty="0" smtClean="0"/>
              <a:t>All councils have an infrastructure funding gap</a:t>
            </a:r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dirty="0" smtClean="0"/>
              <a:t>Greater emphasis on CIL </a:t>
            </a:r>
            <a:r>
              <a:rPr lang="en-GB" dirty="0" err="1" smtClean="0"/>
              <a:t>vs</a:t>
            </a:r>
            <a:r>
              <a:rPr lang="en-GB" dirty="0" smtClean="0"/>
              <a:t> S106 </a:t>
            </a:r>
            <a:r>
              <a:rPr lang="en-GB" baseline="0" dirty="0" smtClean="0"/>
              <a:t> – Settling on the correct approach between CIL and S106 remains the greatest challenge for councils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5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three key lessons identified from our work with councils across the country related</a:t>
            </a:r>
            <a:r>
              <a:rPr lang="en-GB" baseline="0" dirty="0" smtClean="0"/>
              <a:t> to infrastructure planning are:</a:t>
            </a:r>
          </a:p>
          <a:p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baseline="0" dirty="0" smtClean="0"/>
              <a:t>It is still a relatively minor component of a CIL examination – Whilst the regulations and guidance may have been updated to place a greater emphasis on the examiner still only tends to dedicate 2-3 paragraphs to the infrastructure planning in the examination report.</a:t>
            </a:r>
          </a:p>
          <a:p>
            <a:pPr marL="342900" indent="-342900">
              <a:buAutoNum type="arabicParenR"/>
            </a:pPr>
            <a:r>
              <a:rPr lang="en-GB" dirty="0" smtClean="0"/>
              <a:t>All councils have an infrastructure funding gap</a:t>
            </a:r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dirty="0" smtClean="0"/>
              <a:t>Greater emphasis on CIL </a:t>
            </a:r>
            <a:r>
              <a:rPr lang="en-GB" dirty="0" err="1" smtClean="0"/>
              <a:t>vs</a:t>
            </a:r>
            <a:r>
              <a:rPr lang="en-GB" dirty="0" smtClean="0"/>
              <a:t> S106 </a:t>
            </a:r>
            <a:r>
              <a:rPr lang="en-GB" baseline="0" dirty="0" smtClean="0"/>
              <a:t> – Settling on the correct approach between CIL and S106 remains the greatest challenge for councils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6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three key lessons identified from our work with councils across the country related</a:t>
            </a:r>
            <a:r>
              <a:rPr lang="en-GB" baseline="0" dirty="0" smtClean="0"/>
              <a:t> to infrastructure planning are:</a:t>
            </a:r>
          </a:p>
          <a:p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baseline="0" dirty="0" smtClean="0"/>
              <a:t>It is still a relatively minor component of a CIL examination – Whilst the regulations and guidance may have been updated to place a greater emphasis on the examiner still only tends to dedicate 2-3 paragraphs to the infrastructure planning in the examination report.</a:t>
            </a:r>
          </a:p>
          <a:p>
            <a:pPr marL="342900" indent="-342900">
              <a:buAutoNum type="arabicParenR"/>
            </a:pPr>
            <a:r>
              <a:rPr lang="en-GB" dirty="0" smtClean="0"/>
              <a:t>All councils have an infrastructure funding gap</a:t>
            </a:r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dirty="0" smtClean="0"/>
              <a:t>Greater emphasis on CIL </a:t>
            </a:r>
            <a:r>
              <a:rPr lang="en-GB" dirty="0" err="1" smtClean="0"/>
              <a:t>vs</a:t>
            </a:r>
            <a:r>
              <a:rPr lang="en-GB" dirty="0" smtClean="0"/>
              <a:t> S106 </a:t>
            </a:r>
            <a:r>
              <a:rPr lang="en-GB" baseline="0" dirty="0" smtClean="0"/>
              <a:t> – Settling on the correct approach between CIL and S106 remains the greatest challenge for councils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7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three key lessons identified from our work with councils across the country related</a:t>
            </a:r>
            <a:r>
              <a:rPr lang="en-GB" baseline="0" dirty="0" smtClean="0"/>
              <a:t> to infrastructure planning are:</a:t>
            </a:r>
          </a:p>
          <a:p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baseline="0" dirty="0" smtClean="0"/>
              <a:t>It is still a relatively minor component of a CIL examination – Whilst the regulations and guidance may have been updated to place a greater emphasis on the examiner still only tends to dedicate 2-3 paragraphs to the infrastructure planning in the examination report.</a:t>
            </a:r>
          </a:p>
          <a:p>
            <a:pPr marL="342900" indent="-342900">
              <a:buAutoNum type="arabicParenR"/>
            </a:pPr>
            <a:r>
              <a:rPr lang="en-GB" dirty="0" smtClean="0"/>
              <a:t>All councils have an infrastructure funding gap</a:t>
            </a:r>
            <a:endParaRPr lang="en-GB" baseline="0" dirty="0" smtClean="0"/>
          </a:p>
          <a:p>
            <a:pPr marL="342900" indent="-342900">
              <a:buAutoNum type="arabicParenR"/>
            </a:pPr>
            <a:r>
              <a:rPr lang="en-GB" dirty="0" smtClean="0"/>
              <a:t>Greater emphasis on CIL </a:t>
            </a:r>
            <a:r>
              <a:rPr lang="en-GB" dirty="0" err="1" smtClean="0"/>
              <a:t>vs</a:t>
            </a:r>
            <a:r>
              <a:rPr lang="en-GB" dirty="0" smtClean="0"/>
              <a:t> S106 </a:t>
            </a:r>
            <a:r>
              <a:rPr lang="en-GB" baseline="0" dirty="0" smtClean="0"/>
              <a:t> – Settling on the correct approach between CIL and S106 remains the greatest challenge for councils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8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718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following four slides provide information on the infrastructure evidence</a:t>
            </a:r>
            <a:r>
              <a:rPr lang="en-GB" baseline="0" dirty="0" smtClean="0"/>
              <a:t> that four councils have prepared to take them through a successful CIL examination.</a:t>
            </a:r>
          </a:p>
          <a:p>
            <a:r>
              <a:rPr lang="en-GB" baseline="0" dirty="0" smtClean="0"/>
              <a:t>On this slide you can see that Lambeth could demonstrate a total cost of infrastructure of £533m for the 5-year period 2013-2017 and were projecting £22m (or 4% of the total cost)  income form CIL during the same period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9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 smtClean="0"/>
              <a:t>On this slide you can see that Bedford could demonstrate a total cost of infrastructure of £194m for the 10-year period 2011-2021 and were projecting £12m (or 6% of the total cost)  income form CIL during the same period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10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52500" y="685800"/>
            <a:ext cx="4953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On this slide you can see that Bristol could demonstrate a total cost of infrastructure of £641m for the 7-year period 2011-2018 and were projecting £13.5m (or 2% of the total cost)  income form CIL during the same period 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5F21A-DBB8-4E65-9E4E-3435B804B7D3}" type="slidenum">
              <a:rPr lang="en-US" smtClean="0">
                <a:solidFill>
                  <a:srgbClr val="1F497D"/>
                </a:solidFill>
              </a:rPr>
              <a:pPr/>
              <a:t>11</a:t>
            </a:fld>
            <a:endParaRPr lang="en-US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91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34" name="Picture 14" descr="title_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58654" cy="6854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83223" y="2420939"/>
            <a:ext cx="7772400" cy="112553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dirty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30115" y="3573463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583224" y="44450"/>
            <a:ext cx="531935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endParaRPr lang="en-US" sz="4400" b="1">
              <a:solidFill>
                <a:srgbClr val="000000"/>
              </a:solidFill>
            </a:endParaRPr>
          </a:p>
        </p:txBody>
      </p:sp>
      <p:pic>
        <p:nvPicPr>
          <p:cNvPr id="5132" name="Picture 12" descr="PAS logo green T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89" y="333375"/>
            <a:ext cx="1795096" cy="1352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:\LGA\Planning Advisory Service\Team\Website\Web images\logos\LGA logo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786" y="167258"/>
            <a:ext cx="2500212" cy="159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54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901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1462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262" y="274639"/>
            <a:ext cx="603152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172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549275"/>
            <a:ext cx="8229600" cy="55768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wrap="square" lIns="95718" tIns="47862" rIns="95718" bIns="47862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E426E7-3AE0-C143-AB95-1DF4C9E5E5EA}" type="datetime1">
              <a:rPr lang="en-US" sz="4400" b="1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12/1/2014</a:t>
            </a:fld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lIns="95764" tIns="47883" rIns="95764" bIns="47883"/>
          <a:lstStyle>
            <a:lvl1pPr defTabSz="478591">
              <a:defRPr>
                <a:latin typeface="Calibri" pitchFamily="-1" charset="0"/>
                <a:ea typeface="ＭＳ Ｐゴシック" pitchFamily="-1" charset="-128"/>
                <a:cs typeface="ＭＳ Ｐゴシック" pitchFamily="-1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4400" b="1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lIns="95764" tIns="47883" rIns="95764" bIns="47883"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561B092-8BED-5840-BA59-E091292C61D3}" type="slidenum">
              <a:rPr lang="en-GB" sz="4400" b="1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596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265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35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3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1792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261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1"/>
            <a:ext cx="404446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4501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6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6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270" y="1535113"/>
            <a:ext cx="404153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270" y="2174875"/>
            <a:ext cx="404153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89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313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1302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4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538" y="273051"/>
            <a:ext cx="511126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4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22756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66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6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6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9149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262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262" y="1600201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>
            <a:off x="539262" y="6453188"/>
            <a:ext cx="8209085" cy="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056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669900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7669" y="2468570"/>
            <a:ext cx="7772400" cy="1032445"/>
          </a:xfrm>
        </p:spPr>
        <p:txBody>
          <a:bodyPr/>
          <a:lstStyle/>
          <a:p>
            <a:r>
              <a:rPr lang="en-GB" altLang="en-US" dirty="0">
                <a:latin typeface="+mn-lt"/>
                <a:ea typeface="ＭＳ Ｐゴシック" pitchFamily="34" charset="-128"/>
              </a:rPr>
              <a:t>Community Infrastructure Levy</a:t>
            </a: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49216" y="3933056"/>
            <a:ext cx="7310804" cy="1368152"/>
          </a:xfrm>
        </p:spPr>
        <p:txBody>
          <a:bodyPr/>
          <a:lstStyle/>
          <a:p>
            <a:pPr eaLnBrk="1" hangingPunct="1"/>
            <a:r>
              <a:rPr lang="en-GB" altLang="en-US" sz="3300" dirty="0">
                <a:solidFill>
                  <a:schemeClr val="tx1">
                    <a:lumMod val="50000"/>
                    <a:lumOff val="50000"/>
                  </a:schemeClr>
                </a:solidFill>
                <a:ea typeface="ＭＳ Ｐゴシック" pitchFamily="34" charset="-128"/>
              </a:rPr>
              <a:t>The fundamentals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834910" y="0"/>
            <a:ext cx="3309090" cy="206084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/>
        </p:spPr>
        <p:txBody>
          <a:bodyPr vert="horz" wrap="square" lIns="91373" tIns="45688" rIns="91373" bIns="45688" numCol="1" rtlCol="0" anchor="ctr" anchorCtr="0" compatLnSpc="1">
            <a:prstTxWarp prst="textNoShape">
              <a:avLst/>
            </a:prstTxWarp>
          </a:bodyPr>
          <a:lstStyle/>
          <a:p>
            <a:pPr defTabSz="913740" fontAlgn="base">
              <a:spcBef>
                <a:spcPct val="0"/>
              </a:spcBef>
              <a:spcAft>
                <a:spcPct val="0"/>
              </a:spcAft>
            </a:pPr>
            <a:endParaRPr lang="en-GB" sz="4400" b="1">
              <a:solidFill>
                <a:srgbClr val="000000"/>
              </a:solidFill>
            </a:endParaRPr>
          </a:p>
        </p:txBody>
      </p:sp>
      <p:pic>
        <p:nvPicPr>
          <p:cNvPr id="2050" name="Picture 2" descr="D:\WORK\7. The Growth Agenda\Cilknowledge Final Logo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35" b="5851"/>
          <a:stretch/>
        </p:blipFill>
        <p:spPr bwMode="auto">
          <a:xfrm>
            <a:off x="5834910" y="80752"/>
            <a:ext cx="3323446" cy="1725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/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14" y="445812"/>
            <a:ext cx="1697332" cy="113155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/>
            </a:ext>
          </a:extLst>
        </p:spPr>
      </p:pic>
    </p:spTree>
    <p:extLst>
      <p:ext uri="{BB962C8B-B14F-4D97-AF65-F5344CB8AC3E}">
        <p14:creationId xmlns:p14="http://schemas.microsoft.com/office/powerpoint/2010/main" val="177119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" t="422" r="-1" b="80307"/>
          <a:stretch/>
        </p:blipFill>
        <p:spPr>
          <a:xfrm>
            <a:off x="97222" y="1543988"/>
            <a:ext cx="8939388" cy="753458"/>
          </a:xfrm>
          <a:prstGeom prst="rect">
            <a:avLst/>
          </a:prstGeom>
        </p:spPr>
      </p:pic>
      <p:pic>
        <p:nvPicPr>
          <p:cNvPr id="2" name="Picture 1" descr="Screen Shot 2014-07-02 at 10.46.47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"/>
          <a:stretch/>
        </p:blipFill>
        <p:spPr>
          <a:xfrm>
            <a:off x="97219" y="2451749"/>
            <a:ext cx="8846697" cy="293428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125903" y="5126332"/>
            <a:ext cx="1080120" cy="7715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68379" tIns="34190" rIns="68379" bIns="34190" numCol="1" rtlCol="0" anchor="ctr" anchorCtr="0" compatLnSpc="1">
            <a:prstTxWarp prst="textNoShape">
              <a:avLst/>
            </a:prstTxWarp>
          </a:bodyPr>
          <a:lstStyle/>
          <a:p>
            <a:pPr defTabSz="683784" fontAlgn="base">
              <a:spcBef>
                <a:spcPct val="0"/>
              </a:spcBef>
              <a:spcAft>
                <a:spcPct val="0"/>
              </a:spcAft>
            </a:pPr>
            <a:endParaRPr lang="en-GB" sz="3300" b="1">
              <a:solidFill>
                <a:srgbClr val="000000"/>
              </a:solidFill>
            </a:endParaRP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539262" y="274638"/>
            <a:ext cx="8229600" cy="1143000"/>
          </a:xfrm>
        </p:spPr>
        <p:txBody>
          <a:bodyPr/>
          <a:lstStyle/>
          <a:p>
            <a:r>
              <a:rPr lang="en-GB" dirty="0" smtClean="0"/>
              <a:t>Examples from elsewhere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8908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" t="422" b="80307"/>
          <a:stretch/>
        </p:blipFill>
        <p:spPr>
          <a:xfrm>
            <a:off x="107621" y="1577367"/>
            <a:ext cx="8939162" cy="753458"/>
          </a:xfrm>
          <a:prstGeom prst="rect">
            <a:avLst/>
          </a:prstGeom>
        </p:spPr>
      </p:pic>
      <p:pic>
        <p:nvPicPr>
          <p:cNvPr id="2" name="Picture 1" descr="Screen Shot 2014-07-02 at 10.47.00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"/>
          <a:stretch/>
        </p:blipFill>
        <p:spPr>
          <a:xfrm>
            <a:off x="107623" y="2383446"/>
            <a:ext cx="8970731" cy="3205794"/>
          </a:xfrm>
          <a:prstGeom prst="rect">
            <a:avLst/>
          </a:prstGeom>
        </p:spPr>
      </p:pic>
      <p:sp>
        <p:nvSpPr>
          <p:cNvPr id="9" name="Title 5"/>
          <p:cNvSpPr>
            <a:spLocks noGrp="1"/>
          </p:cNvSpPr>
          <p:nvPr>
            <p:ph type="title"/>
          </p:nvPr>
        </p:nvSpPr>
        <p:spPr>
          <a:xfrm>
            <a:off x="539262" y="274638"/>
            <a:ext cx="8229600" cy="1143000"/>
          </a:xfrm>
        </p:spPr>
        <p:txBody>
          <a:bodyPr/>
          <a:lstStyle/>
          <a:p>
            <a:r>
              <a:rPr lang="en-GB" dirty="0" smtClean="0"/>
              <a:t>Examples from elsewhere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547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" b="80307"/>
          <a:stretch/>
        </p:blipFill>
        <p:spPr>
          <a:xfrm>
            <a:off x="-21049" y="1645305"/>
            <a:ext cx="8990822" cy="753458"/>
          </a:xfrm>
          <a:prstGeom prst="rect">
            <a:avLst/>
          </a:prstGeom>
        </p:spPr>
      </p:pic>
      <p:pic>
        <p:nvPicPr>
          <p:cNvPr id="2" name="Picture 1" descr="Screen Shot 2014-07-02 at 10.47.12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0" y="2554619"/>
            <a:ext cx="8885071" cy="3034623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 bwMode="auto">
          <a:xfrm>
            <a:off x="7760926" y="2451749"/>
            <a:ext cx="1080120" cy="7715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68379" tIns="34190" rIns="68379" bIns="34190" numCol="1" rtlCol="0" anchor="ctr" anchorCtr="0" compatLnSpc="1">
            <a:prstTxWarp prst="textNoShape">
              <a:avLst/>
            </a:prstTxWarp>
          </a:bodyPr>
          <a:lstStyle/>
          <a:p>
            <a:pPr defTabSz="683784" fontAlgn="base">
              <a:spcBef>
                <a:spcPct val="0"/>
              </a:spcBef>
              <a:spcAft>
                <a:spcPct val="0"/>
              </a:spcAft>
            </a:pPr>
            <a:endParaRPr lang="en-GB" sz="3300" b="1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023034" y="4972029"/>
            <a:ext cx="1080120" cy="771514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68379" tIns="34190" rIns="68379" bIns="34190" numCol="1" rtlCol="0" anchor="ctr" anchorCtr="0" compatLnSpc="1">
            <a:prstTxWarp prst="textNoShape">
              <a:avLst/>
            </a:prstTxWarp>
          </a:bodyPr>
          <a:lstStyle/>
          <a:p>
            <a:pPr defTabSz="683784" fontAlgn="base">
              <a:spcBef>
                <a:spcPct val="0"/>
              </a:spcBef>
              <a:spcAft>
                <a:spcPct val="0"/>
              </a:spcAft>
            </a:pPr>
            <a:endParaRPr lang="en-GB" sz="3300" b="1">
              <a:solidFill>
                <a:srgbClr val="000000"/>
              </a:solidFill>
            </a:endParaRPr>
          </a:p>
        </p:txBody>
      </p:sp>
      <p:sp>
        <p:nvSpPr>
          <p:cNvPr id="9" name="Title 5"/>
          <p:cNvSpPr>
            <a:spLocks noGrp="1"/>
          </p:cNvSpPr>
          <p:nvPr>
            <p:ph type="title"/>
          </p:nvPr>
        </p:nvSpPr>
        <p:spPr>
          <a:xfrm>
            <a:off x="539262" y="274638"/>
            <a:ext cx="8229600" cy="1143000"/>
          </a:xfrm>
        </p:spPr>
        <p:txBody>
          <a:bodyPr/>
          <a:lstStyle/>
          <a:p>
            <a:r>
              <a:rPr lang="en-GB" dirty="0" smtClean="0"/>
              <a:t>Examples from elsewhere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96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9262" y="274638"/>
            <a:ext cx="8229600" cy="531214"/>
          </a:xfrm>
        </p:spPr>
        <p:txBody>
          <a:bodyPr/>
          <a:lstStyle/>
          <a:p>
            <a:r>
              <a:rPr lang="en-GB" sz="3300" dirty="0"/>
              <a:t>Regulations</a:t>
            </a: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650334" y="1011591"/>
            <a:ext cx="7843333" cy="1492108"/>
          </a:xfrm>
          <a:prstGeom prst="rect">
            <a:avLst/>
          </a:prstGeom>
          <a:solidFill>
            <a:srgbClr val="FFFFFF">
              <a:alpha val="20000"/>
            </a:srgbClr>
          </a:solidFill>
          <a:ln w="25400">
            <a:solidFill>
              <a:srgbClr val="669900"/>
            </a:solidFill>
            <a:miter lim="800000"/>
            <a:headEnd/>
            <a:tailEnd/>
          </a:ln>
        </p:spPr>
        <p:txBody>
          <a:bodyPr wrap="square" lIns="91340" tIns="45673" rIns="91340" bIns="4567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ts val="449"/>
              </a:spcBef>
              <a:spcAft>
                <a:spcPts val="449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The Planning Act 2008</a:t>
            </a:r>
          </a:p>
          <a:p>
            <a:pPr algn="ctr" eaLnBrk="1" fontAlgn="base" hangingPunct="1">
              <a:spcBef>
                <a:spcPts val="449"/>
              </a:spcBef>
              <a:spcAft>
                <a:spcPts val="449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Part 11 (sections 205-225)</a:t>
            </a:r>
          </a:p>
          <a:p>
            <a:pPr algn="ctr" eaLnBrk="1" fontAlgn="base" hangingPunct="1">
              <a:spcBef>
                <a:spcPts val="449"/>
              </a:spcBef>
              <a:spcAft>
                <a:spcPts val="449"/>
              </a:spcAft>
            </a:pPr>
            <a:r>
              <a:rPr lang="en-GB" altLang="en-US" sz="1900" i="1" dirty="0">
                <a:solidFill>
                  <a:srgbClr val="000000"/>
                </a:solidFill>
                <a:latin typeface="Arial"/>
              </a:rPr>
              <a:t>Purposes of CIL – broad framework of CIL – plus some detail on charging schedule examination, charities, charging authorities...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50334" y="3997933"/>
            <a:ext cx="7843333" cy="1261789"/>
          </a:xfrm>
          <a:prstGeom prst="rect">
            <a:avLst/>
          </a:prstGeom>
          <a:solidFill>
            <a:srgbClr val="FFFFFF">
              <a:alpha val="20000"/>
            </a:srgbClr>
          </a:solidFill>
          <a:ln w="25400">
            <a:solidFill>
              <a:srgbClr val="669900"/>
            </a:solidFill>
            <a:miter lim="800000"/>
            <a:headEnd/>
            <a:tailEnd/>
          </a:ln>
        </p:spPr>
        <p:txBody>
          <a:bodyPr wrap="square" lIns="91340" tIns="45673" rIns="91340" bIns="4567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The CIL Regulations 2010, 2011, 2012, 2014 </a:t>
            </a:r>
            <a:r>
              <a:rPr lang="en-GB" altLang="en-US" sz="1900" b="1" dirty="0" err="1">
                <a:solidFill>
                  <a:srgbClr val="000000"/>
                </a:solidFill>
                <a:latin typeface="Arial"/>
              </a:rPr>
              <a:t>regs</a:t>
            </a:r>
            <a:endParaRPr lang="en-GB" altLang="en-US" sz="1900" b="1" dirty="0">
              <a:solidFill>
                <a:srgbClr val="000000"/>
              </a:solidFill>
              <a:latin typeface="Arial"/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i="1" dirty="0">
                <a:solidFill>
                  <a:srgbClr val="000000"/>
                </a:solidFill>
                <a:latin typeface="Arial"/>
              </a:rPr>
              <a:t>Scope of CIL – liable parties – collection – enforcement – definitions – monitoring – procedures – exemptions and exceptions – alterations to Section 106…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650334" y="5383504"/>
            <a:ext cx="7843333" cy="969401"/>
          </a:xfrm>
          <a:prstGeom prst="rect">
            <a:avLst/>
          </a:prstGeom>
          <a:solidFill>
            <a:srgbClr val="FFFFFF">
              <a:alpha val="20000"/>
            </a:srgbClr>
          </a:solidFill>
          <a:ln w="25400">
            <a:solidFill>
              <a:srgbClr val="669900"/>
            </a:solidFill>
            <a:miter lim="800000"/>
            <a:headEnd/>
            <a:tailEnd/>
          </a:ln>
        </p:spPr>
        <p:txBody>
          <a:bodyPr wrap="square" lIns="91340" tIns="45673" rIns="91340" bIns="4567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CLG Statutory Guidance 2014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i="1" dirty="0">
                <a:solidFill>
                  <a:srgbClr val="000000"/>
                </a:solidFill>
                <a:latin typeface="Arial"/>
              </a:rPr>
              <a:t>(note the CIL overview document and CIL Relief document are non-statutory)</a:t>
            </a:r>
            <a:endParaRPr lang="en-GB" altLang="en-US" sz="1900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650334" y="2606058"/>
            <a:ext cx="7843333" cy="1261789"/>
          </a:xfrm>
          <a:prstGeom prst="rect">
            <a:avLst/>
          </a:prstGeom>
          <a:solidFill>
            <a:srgbClr val="FFFFFF">
              <a:alpha val="20000"/>
            </a:srgbClr>
          </a:solidFill>
          <a:ln w="25400">
            <a:solidFill>
              <a:srgbClr val="669900"/>
            </a:solidFill>
            <a:miter lim="800000"/>
            <a:headEnd/>
            <a:tailEnd/>
          </a:ln>
        </p:spPr>
        <p:txBody>
          <a:bodyPr wrap="square" lIns="91340" tIns="45673" rIns="91340" bIns="45673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556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The Localism Act 2011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b="1" dirty="0">
                <a:solidFill>
                  <a:srgbClr val="000000"/>
                </a:solidFill>
                <a:latin typeface="Arial"/>
              </a:rPr>
              <a:t>Chapter 2 (sections 114-116b)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GB" altLang="en-US" sz="1900" i="1" dirty="0">
                <a:solidFill>
                  <a:srgbClr val="000000"/>
                </a:solidFill>
                <a:latin typeface="Arial"/>
              </a:rPr>
              <a:t>Approval of Charging schedules, Examiners comments, Use of CIL, Duty to pass to others, use of CIL outside of the charging area</a:t>
            </a:r>
          </a:p>
        </p:txBody>
      </p:sp>
    </p:spTree>
    <p:extLst>
      <p:ext uri="{BB962C8B-B14F-4D97-AF65-F5344CB8AC3E}">
        <p14:creationId xmlns:p14="http://schemas.microsoft.com/office/powerpoint/2010/main" val="162020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5213992"/>
              </p:ext>
            </p:extLst>
          </p:nvPr>
        </p:nvGraphicFramePr>
        <p:xfrm>
          <a:off x="-27634" y="476672"/>
          <a:ext cx="4923692" cy="3416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5699052"/>
              </p:ext>
            </p:extLst>
          </p:nvPr>
        </p:nvGraphicFramePr>
        <p:xfrm>
          <a:off x="4183489" y="3150"/>
          <a:ext cx="4982308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 bwMode="auto">
          <a:xfrm>
            <a:off x="-213763" y="6021288"/>
            <a:ext cx="9571525" cy="83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400" b="1">
              <a:solidFill>
                <a:srgbClr val="000000"/>
              </a:solidFill>
            </a:endParaRPr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770" y="23887"/>
            <a:ext cx="8229600" cy="531214"/>
          </a:xfrm>
        </p:spPr>
        <p:txBody>
          <a:bodyPr/>
          <a:lstStyle/>
          <a:p>
            <a:r>
              <a:rPr lang="en-GB" sz="3300" dirty="0" smtClean="0"/>
              <a:t>Response to questions</a:t>
            </a:r>
            <a:endParaRPr lang="en-GB" sz="3300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19522346"/>
              </p:ext>
            </p:extLst>
          </p:nvPr>
        </p:nvGraphicFramePr>
        <p:xfrm>
          <a:off x="1846774" y="3501008"/>
          <a:ext cx="5251938" cy="363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8922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62" y="382931"/>
            <a:ext cx="8229600" cy="1143000"/>
          </a:xfrm>
        </p:spPr>
        <p:txBody>
          <a:bodyPr/>
          <a:lstStyle/>
          <a:p>
            <a:r>
              <a:rPr lang="en-GB" sz="3300" dirty="0"/>
              <a:t>The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57" y="1937412"/>
            <a:ext cx="8507522" cy="4217611"/>
          </a:xfrm>
        </p:spPr>
        <p:txBody>
          <a:bodyPr/>
          <a:lstStyle/>
          <a:p>
            <a:pPr>
              <a:buFont typeface="Arial" charset="0"/>
              <a:buChar char="•"/>
            </a:pPr>
            <a:r>
              <a:rPr lang="en-US" sz="2400" dirty="0">
                <a:latin typeface="Calibri" charset="0"/>
              </a:rPr>
              <a:t>The Community Infrastructure Levy (CIL) was introduced in 2010. 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charset="0"/>
              </a:rPr>
              <a:t>It allows local authorities in England and Wales to raise funds from developers undertaking new building projects in their area. </a:t>
            </a:r>
          </a:p>
          <a:p>
            <a:pPr>
              <a:buFont typeface="Arial" charset="0"/>
              <a:buChar char="•"/>
            </a:pPr>
            <a:r>
              <a:rPr lang="en-US" sz="2400" dirty="0">
                <a:latin typeface="Calibri" charset="0"/>
              </a:rPr>
              <a:t>The money can be used to fund a wide range of infrastructure that is needed to support the development of the area. </a:t>
            </a:r>
          </a:p>
          <a:p>
            <a:pPr>
              <a:buFont typeface="Arial" charset="0"/>
              <a:buChar char="•"/>
            </a:pPr>
            <a:r>
              <a:rPr lang="en-GB" sz="2400" dirty="0">
                <a:latin typeface="Calibri" charset="0"/>
              </a:rPr>
              <a:t>CIL will be charged through the Planning process</a:t>
            </a:r>
          </a:p>
          <a:p>
            <a:pPr>
              <a:buFont typeface="Arial" charset="0"/>
              <a:buChar char="•"/>
            </a:pPr>
            <a:r>
              <a:rPr lang="en-GB" sz="2400" dirty="0">
                <a:latin typeface="Calibri" charset="0"/>
              </a:rPr>
              <a:t>CIL is payable by the developer on commencement of development</a:t>
            </a:r>
          </a:p>
          <a:p>
            <a:pPr>
              <a:buFont typeface="Arial" charset="0"/>
              <a:buChar char="•"/>
            </a:pPr>
            <a:r>
              <a:rPr lang="en-GB" sz="2400" dirty="0">
                <a:latin typeface="Calibri" charset="0"/>
              </a:rPr>
              <a:t>A proportion of CIL raised in a neighbourhood will be reinvested in that neighbourhood</a:t>
            </a:r>
          </a:p>
          <a:p>
            <a:pPr>
              <a:buFont typeface="Arial" charset="0"/>
              <a:buChar char="•"/>
            </a:pPr>
            <a:r>
              <a:rPr lang="en-GB" sz="2400" dirty="0">
                <a:latin typeface="Calibri" charset="0"/>
              </a:rPr>
              <a:t>It was always envisaged that CIL largely but not completely replaces s106 </a:t>
            </a:r>
            <a:endParaRPr lang="en-GB" sz="2400" dirty="0"/>
          </a:p>
          <a:p>
            <a:pPr marL="513980" indent="-513980">
              <a:lnSpc>
                <a:spcPct val="150000"/>
              </a:lnSpc>
              <a:buFont typeface="+mj-lt"/>
              <a:buAutoNum type="arabicPeriod"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6288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003015"/>
              </p:ext>
            </p:extLst>
          </p:nvPr>
        </p:nvGraphicFramePr>
        <p:xfrm>
          <a:off x="2" y="1"/>
          <a:ext cx="9143999" cy="6858003"/>
        </p:xfrm>
        <a:graphic>
          <a:graphicData uri="http://schemas.openxmlformats.org/drawingml/2006/table">
            <a:tbl>
              <a:tblPr/>
              <a:tblGrid>
                <a:gridCol w="691116"/>
                <a:gridCol w="1781520"/>
                <a:gridCol w="3258808"/>
                <a:gridCol w="3412555"/>
              </a:tblGrid>
              <a:tr h="42725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Planning Obligations</a:t>
                      </a:r>
                      <a:b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</a:b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(Site specific negotiations) </a:t>
                      </a: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Community Infrastructure Levy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(Charging Schedule)</a:t>
                      </a: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1066313">
                <a:tc rowSpan="7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Scope</a:t>
                      </a: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What Type of Infrastructure  can it support? 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Only items justifiable within the 3 legal tests: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Arial" charset="0"/>
                        </a:rPr>
                        <a:t> necessary to make the development acceptable in planning terms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Arial" charset="0"/>
                        </a:rPr>
                        <a:t> directly related to the development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lphaLcParenR"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Arial" charset="0"/>
                        </a:rPr>
                        <a:t> fairly and reasonably related in scale and kind to the development 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All infrastructure necessary to support development of the area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Can it be used to secure Affordable Housing?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Yes - use to prescribe a proportion of affordable housing contributions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No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Geographic Application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Site specific impacts that may or may not reach beyond the ‘red line’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Must cover whole Planning Authority Area with no exceptions (room for differential rates)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157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What types of development are eligible to pay CIL?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All development (but the time consuming nature of the process means only the largest are charged)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Any development over 100m</a:t>
                      </a:r>
                      <a:r>
                        <a:rPr kumimoji="0" lang="en-GB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2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Building that people would normally go into.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(some further exemptions existing for charities and social housing)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40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Eligibility of Capital &amp; Revenue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Capital &amp; Revenue both eligible (Revenue for maintenance &amp; agreed revenue items)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GB" sz="1000" kern="120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Provision, improvement, replacement, operation or maintenance of new and existing</a:t>
                      </a:r>
                      <a:r>
                        <a:rPr lang="en-GB" sz="1000" dirty="0" smtClean="0">
                          <a:effectLst/>
                          <a:latin typeface="+mj-lt"/>
                        </a:rPr>
                        <a:t> infrastructure 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Can the money be pooled?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Not for long. After April </a:t>
                      </a: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2015 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you will not be able to </a:t>
                      </a: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pool more than 5 obligations 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CIL is effectively a pooling mechanism with complete flexibility over spending priorities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404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Once the money is collected how easy is to change what it is spent on?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Items agreed within the s106 Agreement (this is often inflexible).  It cannot be spend on items identified for CIL investment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CIL can be spent on any infrastructure.  Authorities need to set out the items they intend to fund using CIL in a </a:t>
                      </a:r>
                      <a:r>
                        <a:rPr kumimoji="0" lang="en-GB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Reg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 123 list.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715745">
                <a:tc rowSpan="4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Setting Charging Levels</a:t>
                      </a:r>
                    </a:p>
                  </a:txBody>
                  <a:tcPr marL="48986" marR="48986" marT="0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Is there a need to establish a list of Infrastructure requirements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The authority needs to justify s106 is necessary based on the 3 legal tests (as above</a:t>
                      </a: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).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A Planning Obligations SPD is required (or as a position statement on their use for Examination)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Yes. Need </a:t>
                      </a:r>
                      <a:r>
                        <a:rPr kumimoji="0" lang="en-GB" sz="1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costed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 infrastructure list to prove local need (there is no emphasis on prioritisation at the evidence gathering stage and explicit recognition that the list will change over time)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7157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Setting differential rates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Negotiated proposal taking each development on its merits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Differences in rates should only relate to viability </a:t>
                      </a: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for</a:t>
                      </a: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different 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zones 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different 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uses </a:t>
                      </a:r>
                      <a:endParaRPr kumimoji="0" lang="en-GB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  <a:p>
                      <a:pPr marL="171450" marR="0" lvl="0" indent="-17145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/>
                        <a:buChar char="•"/>
                        <a:tabLst/>
                      </a:pPr>
                      <a:r>
                        <a:rPr kumimoji="0" lang="en-GB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scale of development 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42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Charging Units</a:t>
                      </a:r>
                      <a:endParaRPr kumimoji="0" lang="en-GB" sz="10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Flexible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Per m</a:t>
                      </a:r>
                      <a:r>
                        <a:rPr kumimoji="0" lang="en-GB" sz="1000" b="0" i="0" u="none" strike="noStrike" cap="none" normalizeH="0" baseline="3000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2 </a:t>
                      </a: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of additional floor space only (all uses)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4272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Testing Viability</a:t>
                      </a:r>
                      <a:endParaRPr kumimoji="0" lang="en-GB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+mj-lt"/>
                        <a:ea typeface="ＭＳ Ｐゴシック" charset="0"/>
                        <a:cs typeface="Cambria" charset="0"/>
                      </a:endParaRP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Case by case basis (leaving room for negotiation during pre-application discussion)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j-lt"/>
                          <a:ea typeface="ＭＳ Ｐゴシック" charset="0"/>
                          <a:cs typeface="Cambria" charset="0"/>
                        </a:rPr>
                        <a:t>Viability is tested at a borough-wide level at the evidence gather stage, then CIL payments are mandatory</a:t>
                      </a:r>
                    </a:p>
                  </a:txBody>
                  <a:tcPr marL="48986" marR="48986" marT="9071" marB="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500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62" y="382931"/>
            <a:ext cx="8229600" cy="1143000"/>
          </a:xfrm>
        </p:spPr>
        <p:txBody>
          <a:bodyPr/>
          <a:lstStyle/>
          <a:p>
            <a:r>
              <a:rPr lang="en-GB" sz="3300" dirty="0"/>
              <a:t>What is Eligible to pay 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57" y="1577369"/>
            <a:ext cx="8507522" cy="4217611"/>
          </a:xfrm>
        </p:spPr>
        <p:txBody>
          <a:bodyPr/>
          <a:lstStyle/>
          <a:p>
            <a:pPr marL="0" indent="0">
              <a:buNone/>
            </a:pPr>
            <a:r>
              <a:rPr lang="en-GB" sz="2100" dirty="0"/>
              <a:t>A development that creates net additional floor space, where the gross internal area of new build exceeds 100 square metres and new houses or flats</a:t>
            </a:r>
          </a:p>
          <a:p>
            <a:pPr marL="0" indent="0">
              <a:buNone/>
            </a:pPr>
            <a:endParaRPr lang="en-GB" sz="2100" dirty="0"/>
          </a:p>
          <a:p>
            <a:pPr marL="0" indent="0">
              <a:buNone/>
            </a:pPr>
            <a:r>
              <a:rPr lang="en-GB" sz="2100" dirty="0"/>
              <a:t>CIL will not be payable on:</a:t>
            </a:r>
          </a:p>
          <a:p>
            <a:r>
              <a:rPr lang="en-GB" sz="2100" dirty="0"/>
              <a:t>most householder extensions</a:t>
            </a:r>
          </a:p>
          <a:p>
            <a:pPr lvl="0"/>
            <a:r>
              <a:rPr lang="en-GB" sz="2100" dirty="0"/>
              <a:t>houses, flats, residential annexes and residential extensions which are built by ‘self builders’ (see Regulations 42A, 42B, 54A and 54B, inserted by the 2014 Regulations) </a:t>
            </a:r>
          </a:p>
          <a:p>
            <a:pPr lvl="0"/>
            <a:r>
              <a:rPr lang="en-GB" sz="2100" dirty="0"/>
              <a:t>social housing that meets the relief criteria set out in Regulation 49 or 49A (as amended by the 2014 Regulations) </a:t>
            </a:r>
          </a:p>
          <a:p>
            <a:pPr lvl="0"/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1316136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62" y="382931"/>
            <a:ext cx="8229600" cy="1143000"/>
          </a:xfrm>
        </p:spPr>
        <p:txBody>
          <a:bodyPr/>
          <a:lstStyle/>
          <a:p>
            <a:r>
              <a:rPr lang="en-GB" sz="3300" dirty="0"/>
              <a:t>What is Eligible to pay 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57" y="1577369"/>
            <a:ext cx="8507522" cy="4217611"/>
          </a:xfrm>
        </p:spPr>
        <p:txBody>
          <a:bodyPr/>
          <a:lstStyle/>
          <a:p>
            <a:pPr marL="0" indent="0">
              <a:buNone/>
            </a:pPr>
            <a:r>
              <a:rPr lang="en-GB" sz="2100" dirty="0"/>
              <a:t>CIL will not be payable on:</a:t>
            </a:r>
          </a:p>
          <a:p>
            <a:pPr lvl="0"/>
            <a:r>
              <a:rPr lang="en-GB" sz="2100" dirty="0"/>
              <a:t>charitable development that meets the relief criteria set out in Regulations 43 to 48 </a:t>
            </a:r>
          </a:p>
          <a:p>
            <a:pPr lvl="0"/>
            <a:r>
              <a:rPr lang="en-GB" sz="2100" dirty="0"/>
              <a:t>buildings into which people do not normally go (see Regulation 5(2)) </a:t>
            </a:r>
          </a:p>
          <a:p>
            <a:pPr lvl="0"/>
            <a:r>
              <a:rPr lang="en-GB" sz="2100" dirty="0"/>
              <a:t>buildings into which people go only intermittently for the purpose of inspecting or maintaining fixed plant or machinery (see Regulation 5(2)) </a:t>
            </a:r>
          </a:p>
          <a:p>
            <a:pPr lvl="0"/>
            <a:r>
              <a:rPr lang="en-GB" sz="2100" dirty="0"/>
              <a:t>structures which are not buildings, such as pylons and wind turbines </a:t>
            </a:r>
          </a:p>
          <a:p>
            <a:pPr lvl="0"/>
            <a:r>
              <a:rPr lang="en-GB" sz="2100" dirty="0"/>
              <a:t>specified types of development which the Council has decided should be subject to a ‘zero’ rate based on local viability evidence, and specified as such in this charging schedule</a:t>
            </a:r>
          </a:p>
          <a:p>
            <a:pPr lvl="0"/>
            <a:r>
              <a:rPr lang="en-GB" sz="2100" dirty="0"/>
              <a:t>vacant buildings brought back into the same use (see Regulation 40 as amended by the 2014 Regulations) </a:t>
            </a:r>
          </a:p>
        </p:txBody>
      </p:sp>
    </p:spTree>
    <p:extLst>
      <p:ext uri="{BB962C8B-B14F-4D97-AF65-F5344CB8AC3E}">
        <p14:creationId xmlns:p14="http://schemas.microsoft.com/office/powerpoint/2010/main" val="4052638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62" y="382931"/>
            <a:ext cx="8229600" cy="1143000"/>
          </a:xfrm>
        </p:spPr>
        <p:txBody>
          <a:bodyPr/>
          <a:lstStyle/>
          <a:p>
            <a:r>
              <a:rPr lang="en-GB" sz="3300" dirty="0"/>
              <a:t>What is Eligible to pay 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57" y="1577369"/>
            <a:ext cx="8507522" cy="4217611"/>
          </a:xfrm>
        </p:spPr>
        <p:txBody>
          <a:bodyPr/>
          <a:lstStyle/>
          <a:p>
            <a:pPr marL="0" indent="0">
              <a:buNone/>
            </a:pPr>
            <a:r>
              <a:rPr lang="en-GB" sz="2100" dirty="0"/>
              <a:t>CIL will not be payable:</a:t>
            </a:r>
          </a:p>
          <a:p>
            <a:r>
              <a:rPr lang="en-GB" sz="2100" dirty="0"/>
              <a:t>Where the levy liability is calculated to be less than £50, the chargeable amount is deemed to be zero so no levy is due.</a:t>
            </a:r>
          </a:p>
          <a:p>
            <a:r>
              <a:rPr lang="en-GB" sz="2100" dirty="0"/>
              <a:t>On Mezzanine floors of less than 200 square metres, inserted into an existing building, are not liable for the levy unless they form part of a wider planning permission that seeks to provide other works as well.</a:t>
            </a:r>
          </a:p>
          <a:p>
            <a:endParaRPr lang="en-GB" sz="2100" dirty="0"/>
          </a:p>
        </p:txBody>
      </p:sp>
    </p:spTree>
    <p:extLst>
      <p:ext uri="{BB962C8B-B14F-4D97-AF65-F5344CB8AC3E}">
        <p14:creationId xmlns:p14="http://schemas.microsoft.com/office/powerpoint/2010/main" val="55879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262" y="382931"/>
            <a:ext cx="8229600" cy="1143000"/>
          </a:xfrm>
        </p:spPr>
        <p:txBody>
          <a:bodyPr/>
          <a:lstStyle/>
          <a:p>
            <a:r>
              <a:rPr lang="en-GB" sz="3300" dirty="0"/>
              <a:t>Why CIL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57" y="1577369"/>
            <a:ext cx="8507522" cy="4217611"/>
          </a:xfrm>
        </p:spPr>
        <p:txBody>
          <a:bodyPr/>
          <a:lstStyle/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CIL can increase funding for your local infrastructure priorities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CIL ensures the widest range of developers make a fair contribution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CIL helps with planning cash flow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CIL provide flexibility on spending priorities and timing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CIL’s transparency &amp; speed of negotiations reduces developers</a:t>
            </a:r>
            <a:r>
              <a:rPr lang="ja-JP" altLang="en-US" sz="2100" dirty="0">
                <a:cs typeface="Trebuchet MS" charset="0"/>
              </a:rPr>
              <a:t>’</a:t>
            </a:r>
            <a:r>
              <a:rPr lang="en-US" altLang="ja-JP" sz="2100" dirty="0">
                <a:cs typeface="Trebuchet MS" charset="0"/>
              </a:rPr>
              <a:t> risk and could encourage development in difficult economic conditions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i="1" dirty="0">
                <a:cs typeface="Trebuchet MS" charset="0"/>
              </a:rPr>
              <a:t>Initial investment to create charging schedule can lead to reduced management costs for the Charging Authority going forward</a:t>
            </a:r>
          </a:p>
          <a:p>
            <a:pPr marL="383580" indent="-383580">
              <a:buFont typeface="Calibri" charset="0"/>
              <a:buAutoNum type="arabicPeriod"/>
              <a:defRPr/>
            </a:pPr>
            <a:r>
              <a:rPr lang="en-US" sz="2100" dirty="0">
                <a:cs typeface="Trebuchet MS" charset="0"/>
              </a:rPr>
              <a:t>Your ability to pool s106 will be severely limited from April 2015</a:t>
            </a:r>
          </a:p>
        </p:txBody>
      </p:sp>
    </p:spTree>
    <p:extLst>
      <p:ext uri="{BB962C8B-B14F-4D97-AF65-F5344CB8AC3E}">
        <p14:creationId xmlns:p14="http://schemas.microsoft.com/office/powerpoint/2010/main" val="469571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4-07-02 at 10.45.02.pn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2"/>
          <a:stretch/>
        </p:blipFill>
        <p:spPr>
          <a:xfrm>
            <a:off x="-21049" y="1645308"/>
            <a:ext cx="8990822" cy="3893369"/>
          </a:xfrm>
          <a:prstGeom prst="rect">
            <a:avLst/>
          </a:prstGeo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Examples from elsewhere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22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G Group 2">
  <a:themeElements>
    <a:clrScheme name="LG Group 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G Group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LG Group 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G Group 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G Group 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1730</Words>
  <Application>Microsoft Office PowerPoint</Application>
  <PresentationFormat>On-screen Show (4:3)</PresentationFormat>
  <Paragraphs>147</Paragraphs>
  <Slides>13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LG Group 2</vt:lpstr>
      <vt:lpstr>Community Infrastructure Levy</vt:lpstr>
      <vt:lpstr>Response to questions</vt:lpstr>
      <vt:lpstr>The Basics</vt:lpstr>
      <vt:lpstr>PowerPoint Presentation</vt:lpstr>
      <vt:lpstr>What is Eligible to pay CIL</vt:lpstr>
      <vt:lpstr>What is Eligible to pay CIL</vt:lpstr>
      <vt:lpstr>What is Eligible to pay CIL</vt:lpstr>
      <vt:lpstr>Why CIL</vt:lpstr>
      <vt:lpstr>Examples from elsewhere</vt:lpstr>
      <vt:lpstr>Examples from elsewhere</vt:lpstr>
      <vt:lpstr>Examples from elsewhere</vt:lpstr>
      <vt:lpstr>Examples from elsewhere</vt:lpstr>
      <vt:lpstr>Regulations</vt:lpstr>
    </vt:vector>
  </TitlesOfParts>
  <Company>LGA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Community Infrastructure Levy</dc:title>
  <dc:creator>Gilian MacInnes</dc:creator>
  <cp:lastModifiedBy>Gilian MacInnes</cp:lastModifiedBy>
  <cp:revision>1</cp:revision>
  <dcterms:created xsi:type="dcterms:W3CDTF">2014-12-01T17:32:05Z</dcterms:created>
  <dcterms:modified xsi:type="dcterms:W3CDTF">2014-12-01T17:32:32Z</dcterms:modified>
</cp:coreProperties>
</file>