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463" r:id="rId3"/>
    <p:sldId id="460" r:id="rId4"/>
    <p:sldId id="461" r:id="rId5"/>
    <p:sldId id="464" r:id="rId6"/>
    <p:sldId id="465" r:id="rId7"/>
    <p:sldId id="468" r:id="rId8"/>
    <p:sldId id="475" r:id="rId9"/>
    <p:sldId id="467" r:id="rId10"/>
    <p:sldId id="470" r:id="rId11"/>
    <p:sldId id="489" r:id="rId12"/>
    <p:sldId id="490" r:id="rId13"/>
    <p:sldId id="477" r:id="rId14"/>
    <p:sldId id="478" r:id="rId15"/>
    <p:sldId id="480" r:id="rId16"/>
    <p:sldId id="479" r:id="rId17"/>
    <p:sldId id="487" r:id="rId18"/>
    <p:sldId id="482" r:id="rId19"/>
    <p:sldId id="485" r:id="rId20"/>
    <p:sldId id="486" r:id="rId21"/>
    <p:sldId id="484" r:id="rId22"/>
    <p:sldId id="483" r:id="rId23"/>
    <p:sldId id="488" r:id="rId24"/>
    <p:sldId id="476" r:id="rId25"/>
    <p:sldId id="466" r:id="rId26"/>
    <p:sldId id="471" r:id="rId27"/>
    <p:sldId id="474" r:id="rId28"/>
    <p:sldId id="376" r:id="rId29"/>
  </p:sldIdLst>
  <p:sldSz cx="12801600" cy="9601200" type="A3"/>
  <p:notesSz cx="6810375" cy="99425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1pPr>
    <a:lvl2pPr marL="610956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2pPr>
    <a:lvl3pPr marL="1221913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3pPr>
    <a:lvl4pPr marL="1832869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4pPr>
    <a:lvl5pPr marL="2443825" algn="l" rtl="0" fontAlgn="base">
      <a:spcBef>
        <a:spcPct val="0"/>
      </a:spcBef>
      <a:spcAft>
        <a:spcPct val="0"/>
      </a:spcAft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5pPr>
    <a:lvl6pPr marL="3054782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6pPr>
    <a:lvl7pPr marL="3665738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7pPr>
    <a:lvl8pPr marL="4276695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8pPr>
    <a:lvl9pPr marL="4887651" algn="l" defTabSz="1221913" rtl="0" eaLnBrk="1" latinLnBrk="0" hangingPunct="1">
      <a:defRPr sz="5900" b="1" kern="1200">
        <a:solidFill>
          <a:schemeClr val="tx2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0"/>
    <a:srgbClr val="990099"/>
    <a:srgbClr val="B486A4"/>
    <a:srgbClr val="C5F260"/>
    <a:srgbClr val="FFFFFF"/>
    <a:srgbClr val="669900"/>
    <a:srgbClr val="DFF8A6"/>
    <a:srgbClr val="CCFF66"/>
    <a:srgbClr val="CCFF33"/>
    <a:srgbClr val="A2DD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78520" autoAdjust="0"/>
  </p:normalViewPr>
  <p:slideViewPr>
    <p:cSldViewPr>
      <p:cViewPr>
        <p:scale>
          <a:sx n="59" d="100"/>
          <a:sy n="59" d="100"/>
        </p:scale>
        <p:origin x="-690" y="-132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36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36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DD563B8C-C3B6-4F7C-AC25-60687593FA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5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636" y="0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694"/>
            <a:ext cx="5448300" cy="4474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636" y="9443662"/>
            <a:ext cx="2951163" cy="497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fld id="{C185F21A-DBB8-4E65-9E4E-3435B804B7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060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610956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221913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832869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443825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3054782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21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0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65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65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65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title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446"/>
            <a:ext cx="12822115" cy="9596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16512" y="3389314"/>
            <a:ext cx="10881360" cy="157575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82162" y="5002848"/>
            <a:ext cx="8961120" cy="245364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16513" y="62231"/>
            <a:ext cx="744709" cy="806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2191" tIns="61096" rIns="122191" bIns="61096"/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5132" name="Picture 12" descr="PAS logo green 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85" y="466725"/>
            <a:ext cx="2513134" cy="1893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:\LGA\Planning Advisory Service\Team\Website\Web images\logos\LGA logo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1100" y="234161"/>
            <a:ext cx="3500297" cy="2239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95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6046" y="384494"/>
            <a:ext cx="288036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966" y="384494"/>
            <a:ext cx="8444132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15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59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409" y="6169661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409" y="4069399"/>
            <a:ext cx="10881360" cy="2100262"/>
          </a:xfrm>
        </p:spPr>
        <p:txBody>
          <a:bodyPr anchor="b"/>
          <a:lstStyle>
            <a:lvl1pPr marL="0" indent="0">
              <a:buNone/>
              <a:defRPr sz="2700"/>
            </a:lvl1pPr>
            <a:lvl2pPr marL="610956" indent="0">
              <a:buNone/>
              <a:defRPr sz="2400"/>
            </a:lvl2pPr>
            <a:lvl3pPr marL="1221913" indent="0">
              <a:buNone/>
              <a:defRPr sz="2100"/>
            </a:lvl3pPr>
            <a:lvl4pPr marL="1832869" indent="0">
              <a:buNone/>
              <a:defRPr sz="1900"/>
            </a:lvl4pPr>
            <a:lvl5pPr marL="2443825" indent="0">
              <a:buNone/>
              <a:defRPr sz="1900"/>
            </a:lvl5pPr>
            <a:lvl6pPr marL="3054782" indent="0">
              <a:buNone/>
              <a:defRPr sz="1900"/>
            </a:lvl6pPr>
            <a:lvl7pPr marL="3665738" indent="0">
              <a:buNone/>
              <a:defRPr sz="1900"/>
            </a:lvl7pPr>
            <a:lvl8pPr marL="4276695" indent="0">
              <a:buNone/>
              <a:defRPr sz="1900"/>
            </a:lvl8pPr>
            <a:lvl9pPr marL="4887651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659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966" y="2240281"/>
            <a:ext cx="5662246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4160" y="2240281"/>
            <a:ext cx="5662246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092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092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378" y="2149158"/>
            <a:ext cx="565814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378" y="3044825"/>
            <a:ext cx="565814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9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05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75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80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754" y="382271"/>
            <a:ext cx="7155766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0" y="2009141"/>
            <a:ext cx="421180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15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032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032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032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6213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966" y="384493"/>
            <a:ext cx="1152144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966" y="2240281"/>
            <a:ext cx="11521440" cy="6336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54967" y="9034463"/>
            <a:ext cx="11492718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5pPr>
      <a:lvl6pPr marL="610956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6pPr>
      <a:lvl7pPr marL="1221913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7pPr>
      <a:lvl8pPr marL="1832869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8pPr>
      <a:lvl9pPr marL="2443825" algn="l" rtl="0" fontAlgn="base">
        <a:spcBef>
          <a:spcPct val="0"/>
        </a:spcBef>
        <a:spcAft>
          <a:spcPct val="0"/>
        </a:spcAft>
        <a:defRPr sz="5300" b="1">
          <a:solidFill>
            <a:srgbClr val="669900"/>
          </a:solidFill>
          <a:latin typeface="Arial" pitchFamily="34" charset="0"/>
        </a:defRPr>
      </a:lvl9pPr>
    </p:titleStyle>
    <p:bodyStyle>
      <a:lvl1pPr marL="458217" indent="-458217" algn="l" rtl="0" fontAlgn="base">
        <a:spcBef>
          <a:spcPct val="20000"/>
        </a:spcBef>
        <a:spcAft>
          <a:spcPct val="0"/>
        </a:spcAft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fontAlgn="base">
        <a:spcBef>
          <a:spcPct val="20000"/>
        </a:spcBef>
        <a:spcAft>
          <a:spcPct val="0"/>
        </a:spcAft>
        <a:buChar char="–"/>
        <a:defRPr sz="3700">
          <a:solidFill>
            <a:schemeClr val="tx1"/>
          </a:solidFill>
          <a:latin typeface="+mn-lt"/>
        </a:defRPr>
      </a:lvl2pPr>
      <a:lvl3pPr marL="1527391" indent="-305478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2138347" indent="-30547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4pPr>
      <a:lvl5pPr marL="2749304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5pPr>
      <a:lvl6pPr marL="3360260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6pPr>
      <a:lvl7pPr marL="3971216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7pPr>
      <a:lvl8pPr marL="4582173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8pPr>
      <a:lvl9pPr marL="5193129" indent="-305478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82737" y="3455989"/>
            <a:ext cx="10881360" cy="1445423"/>
          </a:xfrm>
        </p:spPr>
        <p:txBody>
          <a:bodyPr/>
          <a:lstStyle/>
          <a:p>
            <a:r>
              <a:rPr lang="en-GB" altLang="en-US" sz="5400" dirty="0">
                <a:latin typeface="+mn-lt"/>
                <a:ea typeface="ＭＳ Ｐゴシック" pitchFamily="34" charset="-128"/>
              </a:rPr>
              <a:t>Community Infrastructure Levy</a:t>
            </a:r>
            <a:endParaRPr lang="en-GB" sz="5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8902" y="5506278"/>
            <a:ext cx="10235126" cy="1915413"/>
          </a:xfrm>
        </p:spPr>
        <p:txBody>
          <a:bodyPr/>
          <a:lstStyle/>
          <a:p>
            <a:pPr eaLnBrk="1" hangingPunct="1"/>
            <a:r>
              <a:rPr lang="en-GB" altLang="en-US" sz="44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 pitchFamily="34" charset="-128"/>
              </a:rPr>
              <a:t>Implementation</a:t>
            </a:r>
            <a:endParaRPr lang="en-GB" altLang="en-US" sz="4400" dirty="0">
              <a:solidFill>
                <a:schemeClr val="tx1">
                  <a:lumMod val="50000"/>
                  <a:lumOff val="50000"/>
                </a:schemeClr>
              </a:solidFill>
              <a:ea typeface="ＭＳ Ｐゴシック" pitchFamily="34" charset="-128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468902" y="8429943"/>
            <a:ext cx="5211068" cy="692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2191" tIns="61096" rIns="122191" bIns="61096">
            <a:spAutoFit/>
          </a:bodyPr>
          <a:lstStyle/>
          <a:p>
            <a:pPr eaLnBrk="1" hangingPunct="1"/>
            <a:r>
              <a:rPr lang="en-GB" altLang="en-US" sz="3600" dirty="0" smtClean="0">
                <a:solidFill>
                  <a:schemeClr val="bg1"/>
                </a:solidFill>
                <a:ea typeface="ＭＳ Ｐゴシック" pitchFamily="34" charset="-128"/>
              </a:rPr>
              <a:t>July 2014</a:t>
            </a:r>
            <a:endParaRPr lang="en-GB" altLang="en-US" sz="3600" dirty="0">
              <a:solidFill>
                <a:schemeClr val="bg1"/>
              </a:solidFill>
              <a:ea typeface="ＭＳ Ｐゴシック" pitchFamily="34" charset="-128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8168873" y="0"/>
            <a:ext cx="4632727" cy="28851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pic>
        <p:nvPicPr>
          <p:cNvPr id="2050" name="Picture 2" descr="D:\WORK\7. The Growth Agenda\Cilknowledge Final Logo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5" b="5851"/>
          <a:stretch/>
        </p:blipFill>
        <p:spPr bwMode="auto">
          <a:xfrm>
            <a:off x="8168873" y="113051"/>
            <a:ext cx="4652825" cy="2415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Evgenia\Dropbox\MARKETING\LOGOS\OUR LOGOS\Growth Agenda LOGOS\LOGO WEBSITE BLU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1" t="50000"/>
          <a:stretch/>
        </p:blipFill>
        <p:spPr bwMode="auto">
          <a:xfrm>
            <a:off x="3300468" y="921973"/>
            <a:ext cx="4868405" cy="104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031731"/>
          </a:xfrm>
        </p:spPr>
        <p:txBody>
          <a:bodyPr/>
          <a:lstStyle/>
          <a:p>
            <a:r>
              <a:rPr lang="en-GB" sz="4400" dirty="0"/>
              <a:t>Instalments </a:t>
            </a:r>
            <a:r>
              <a:rPr lang="en-GB" sz="4400" dirty="0" smtClean="0"/>
              <a:t>Policies</a:t>
            </a:r>
            <a:endParaRPr lang="en-GB" sz="4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54966" y="1111919"/>
            <a:ext cx="11521440" cy="64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GB" sz="2800" dirty="0" smtClean="0">
                <a:latin typeface="Arial" charset="0"/>
                <a:ea typeface="Arial" charset="0"/>
                <a:cs typeface="ＭＳ Ｐゴシック" charset="0"/>
                <a:sym typeface="Helvetica Light" charset="0"/>
              </a:rPr>
              <a:t>Havant</a:t>
            </a:r>
            <a:endParaRPr lang="en-GB" sz="2800" dirty="0">
              <a:latin typeface="Arial" charset="0"/>
              <a:ea typeface="Arial" charset="0"/>
              <a:cs typeface="ＭＳ Ｐゴシック" charset="0"/>
              <a:sym typeface="Helvetica Light" charset="0"/>
            </a:endParaRPr>
          </a:p>
          <a:p>
            <a:pPr marL="0" indent="0">
              <a:buNone/>
            </a:pPr>
            <a:endParaRPr lang="en-GB" sz="2700" kern="0" dirty="0"/>
          </a:p>
          <a:p>
            <a:pPr marL="0" indent="0">
              <a:buNone/>
            </a:pPr>
            <a:endParaRPr lang="en-GB" b="0" kern="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62837"/>
              </p:ext>
            </p:extLst>
          </p:nvPr>
        </p:nvGraphicFramePr>
        <p:xfrm>
          <a:off x="910466" y="1704256"/>
          <a:ext cx="11034949" cy="751037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734408"/>
                <a:gridCol w="3649175"/>
                <a:gridCol w="3651366"/>
              </a:tblGrid>
              <a:tr h="10179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Threshold of CIL Charge 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Proportion of CIL Charge </a:t>
                      </a: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Time from start of development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C5F260"/>
                    </a:solidFill>
                  </a:tcPr>
                </a:tc>
              </a:tr>
              <a:tr h="4222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£20k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100%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120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94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£20k to £100k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60 days 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86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180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78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50%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240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71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£100k to £250k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60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632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180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50%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360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£250k to £750k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60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180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240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360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Above £750k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90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180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360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540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7610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031731"/>
          </a:xfrm>
        </p:spPr>
        <p:txBody>
          <a:bodyPr/>
          <a:lstStyle/>
          <a:p>
            <a:r>
              <a:rPr lang="en-GB" sz="4400" dirty="0"/>
              <a:t>Instalments </a:t>
            </a:r>
            <a:r>
              <a:rPr lang="en-GB" sz="4400" dirty="0" smtClean="0"/>
              <a:t>Policies</a:t>
            </a:r>
            <a:endParaRPr lang="en-GB" sz="4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54966" y="1344216"/>
            <a:ext cx="11521440" cy="64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GB" sz="2800" dirty="0" smtClean="0">
                <a:latin typeface="Arial" charset="0"/>
                <a:ea typeface="Arial" charset="0"/>
                <a:cs typeface="ＭＳ Ｐゴシック" charset="0"/>
                <a:sym typeface="Helvetica Light" charset="0"/>
              </a:rPr>
              <a:t>Wycombe</a:t>
            </a:r>
            <a:endParaRPr lang="en-GB" sz="2800" dirty="0">
              <a:latin typeface="Arial" charset="0"/>
              <a:ea typeface="Arial" charset="0"/>
              <a:cs typeface="ＭＳ Ｐゴシック" charset="0"/>
              <a:sym typeface="Helvetica Light" charset="0"/>
            </a:endParaRPr>
          </a:p>
          <a:p>
            <a:pPr marL="0" indent="0">
              <a:buNone/>
            </a:pPr>
            <a:endParaRPr lang="en-GB" sz="2700" kern="0" dirty="0"/>
          </a:p>
          <a:p>
            <a:pPr marL="0" indent="0">
              <a:buNone/>
            </a:pPr>
            <a:endParaRPr lang="en-GB" b="0" kern="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404896"/>
              </p:ext>
            </p:extLst>
          </p:nvPr>
        </p:nvGraphicFramePr>
        <p:xfrm>
          <a:off x="910466" y="2352328"/>
          <a:ext cx="11034949" cy="491339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734408"/>
                <a:gridCol w="3649175"/>
                <a:gridCol w="3651366"/>
              </a:tblGrid>
              <a:tr h="10179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Threshold of CIL Charge 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Proportion of CIL Charge </a:t>
                      </a: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Time from start of development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C5F260"/>
                    </a:solidFill>
                  </a:tcPr>
                </a:tc>
              </a:tr>
              <a:tr h="4222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£20k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100%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60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94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£20k to £100k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60 days 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86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75%</a:t>
                      </a: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120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71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£100k to £300k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60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632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180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50%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360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Above £300k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60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360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50%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540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936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031731"/>
          </a:xfrm>
        </p:spPr>
        <p:txBody>
          <a:bodyPr/>
          <a:lstStyle/>
          <a:p>
            <a:r>
              <a:rPr lang="en-GB" sz="4400" dirty="0"/>
              <a:t>Instalments </a:t>
            </a:r>
            <a:r>
              <a:rPr lang="en-GB" sz="4400" dirty="0" smtClean="0"/>
              <a:t>Policies</a:t>
            </a:r>
            <a:endParaRPr lang="en-GB" sz="4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54966" y="1111919"/>
            <a:ext cx="11521440" cy="64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GB" sz="2800" dirty="0" smtClean="0">
                <a:latin typeface="Arial" charset="0"/>
                <a:ea typeface="Arial" charset="0"/>
                <a:cs typeface="ＭＳ Ｐゴシック" charset="0"/>
                <a:sym typeface="Helvetica Light" charset="0"/>
              </a:rPr>
              <a:t>Huntingdonshire</a:t>
            </a:r>
            <a:endParaRPr lang="en-GB" sz="2800" dirty="0">
              <a:latin typeface="Arial" charset="0"/>
              <a:ea typeface="Arial" charset="0"/>
              <a:cs typeface="ＭＳ Ｐゴシック" charset="0"/>
              <a:sym typeface="Helvetica Light" charset="0"/>
            </a:endParaRPr>
          </a:p>
          <a:p>
            <a:pPr marL="0" indent="0">
              <a:buNone/>
            </a:pPr>
            <a:endParaRPr lang="en-GB" sz="2700" kern="0" dirty="0"/>
          </a:p>
          <a:p>
            <a:pPr marL="0" indent="0">
              <a:buNone/>
            </a:pPr>
            <a:endParaRPr lang="en-GB" b="0" kern="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942889"/>
              </p:ext>
            </p:extLst>
          </p:nvPr>
        </p:nvGraphicFramePr>
        <p:xfrm>
          <a:off x="910466" y="1704256"/>
          <a:ext cx="11034949" cy="664471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734408"/>
                <a:gridCol w="3649175"/>
                <a:gridCol w="3651366"/>
              </a:tblGrid>
              <a:tr h="10179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Threshold of CIL Charge 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Proportion of CIL Charge </a:t>
                      </a: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Time from start of development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C5F260"/>
                    </a:solidFill>
                  </a:tcPr>
                </a:tc>
              </a:tr>
              <a:tr h="4222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£16k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100%</a:t>
                      </a: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120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94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£16k to £50k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120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86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50%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210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788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270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710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£50k to £100k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120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34632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50%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240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365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£100k to £500k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150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50%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300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450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Above £500k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180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50%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450 days 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  <a:tr h="273530">
                <a:tc>
                  <a:txBody>
                    <a:bodyPr/>
                    <a:lstStyle/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25%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720 days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4015" marB="64015" anchor="ctr" horzOverflow="overflow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082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241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Community Infrastructure </a:t>
            </a:r>
            <a:r>
              <a:rPr lang="en-GB" sz="5300" dirty="0" smtClean="0">
                <a:solidFill>
                  <a:srgbClr val="669900"/>
                </a:solidFill>
              </a:rPr>
              <a:t>Levy</a:t>
            </a:r>
          </a:p>
          <a:p>
            <a:pPr algn="ctr" eaLnBrk="1" hangingPunct="1">
              <a:buSzPct val="100000"/>
            </a:pPr>
            <a:r>
              <a:rPr lang="en-GB" sz="3700" dirty="0" smtClean="0">
                <a:solidFill>
                  <a:srgbClr val="669900"/>
                </a:solidFill>
              </a:rPr>
              <a:t>Infrastructure in-kind contributions</a:t>
            </a:r>
          </a:p>
          <a:p>
            <a:pPr algn="ctr" eaLnBrk="1" hangingPunct="1">
              <a:buSzPct val="100000"/>
            </a:pPr>
            <a:r>
              <a:rPr lang="en-GB" sz="5300" dirty="0" smtClean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904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15707"/>
          </a:xfrm>
        </p:spPr>
        <p:txBody>
          <a:bodyPr/>
          <a:lstStyle/>
          <a:p>
            <a:r>
              <a:rPr lang="en-GB" sz="4400" dirty="0" smtClean="0"/>
              <a:t>Overview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344216"/>
            <a:ext cx="11521440" cy="5400600"/>
          </a:xfrm>
        </p:spPr>
        <p:txBody>
          <a:bodyPr/>
          <a:lstStyle/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/>
              <a:t>Discretionary policy on both land and infrastructure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/>
              <a:t>One or more infrastructure payments in satisfaction of the whole or part of the CIL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/>
              <a:t>Infrastructure must support development of the CA area (maybe outside of area)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/>
              <a:t>Must be relevant infrastructure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u="sng" dirty="0" smtClean="0"/>
              <a:t>Must not </a:t>
            </a:r>
            <a:r>
              <a:rPr lang="en-GB" sz="2800" dirty="0" smtClean="0"/>
              <a:t>be necessary to make the development acceptable in planning terms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82448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15707"/>
          </a:xfrm>
        </p:spPr>
        <p:txBody>
          <a:bodyPr/>
          <a:lstStyle/>
          <a:p>
            <a:r>
              <a:rPr lang="en-GB" sz="4400" dirty="0" smtClean="0"/>
              <a:t>Process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344216"/>
            <a:ext cx="11521440" cy="5400600"/>
          </a:xfrm>
        </p:spPr>
        <p:txBody>
          <a:bodyPr/>
          <a:lstStyle/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/>
              <a:t>CA must have made infrastructure payments acceptable.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/>
              <a:t>Liable party must issue an agreement in writing stating:</a:t>
            </a:r>
          </a:p>
          <a:p>
            <a:pPr marL="899464" lvl="1" indent="-364877"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/>
              <a:t>Value of infrastructure</a:t>
            </a:r>
          </a:p>
          <a:p>
            <a:pPr marL="899464" lvl="1" indent="-364877"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/>
              <a:t>Date by which infrastructure will be provided </a:t>
            </a:r>
          </a:p>
          <a:p>
            <a:pPr marL="899464" lvl="1" indent="-364877">
              <a:spcBef>
                <a:spcPts val="600"/>
              </a:spcBef>
              <a:spcAft>
                <a:spcPts val="600"/>
              </a:spcAft>
            </a:pPr>
            <a:r>
              <a:rPr lang="en-GB" sz="2200" dirty="0" smtClean="0"/>
              <a:t>That the CIL cash amount + interest that will be paid if the infrastructure is not delivered by that date (or otherwise 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/>
              <a:t>The value of the infrastructure (including related design costs) is determined by an independent person (joint appointed and suitability qualified) on the day the valuation takes place.</a:t>
            </a:r>
          </a:p>
        </p:txBody>
      </p:sp>
    </p:spTree>
    <p:extLst>
      <p:ext uri="{BB962C8B-B14F-4D97-AF65-F5344CB8AC3E}">
        <p14:creationId xmlns:p14="http://schemas.microsoft.com/office/powerpoint/2010/main" val="222449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241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Community Infrastructure Levy</a:t>
            </a:r>
          </a:p>
          <a:p>
            <a:pPr algn="ctr" eaLnBrk="1" hangingPunct="1">
              <a:buSzPct val="100000"/>
            </a:pPr>
            <a:r>
              <a:rPr lang="en-GB" sz="3700" dirty="0" smtClean="0">
                <a:solidFill>
                  <a:srgbClr val="669900"/>
                </a:solidFill>
              </a:rPr>
              <a:t>Phased payments</a:t>
            </a:r>
            <a:endParaRPr lang="en-GB" sz="3700" dirty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611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15707"/>
          </a:xfrm>
        </p:spPr>
        <p:txBody>
          <a:bodyPr/>
          <a:lstStyle/>
          <a:p>
            <a:r>
              <a:rPr lang="en-GB" sz="4400" dirty="0" smtClean="0"/>
              <a:t>Overview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344216"/>
            <a:ext cx="11521440" cy="5400600"/>
          </a:xfrm>
        </p:spPr>
        <p:txBody>
          <a:bodyPr anchor="ctr" anchorCtr="0"/>
          <a:lstStyle/>
          <a:p>
            <a:pPr marL="0" indent="0" algn="ctr">
              <a:buNone/>
            </a:pPr>
            <a:r>
              <a:rPr lang="en-US" sz="3200" dirty="0"/>
              <a:t>Where a planning permission is phased, each phase of the development is treated as if it were a separate chargeable development for levy purposes (see Regulation 8(3A) as amended by 2014 Regulations). This may apply to schemes which have full planning permission as well as to outline permissions.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32838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15707"/>
          </a:xfrm>
        </p:spPr>
        <p:txBody>
          <a:bodyPr/>
          <a:lstStyle/>
          <a:p>
            <a:r>
              <a:rPr lang="en-GB" sz="4400" dirty="0" smtClean="0"/>
              <a:t>Process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344216"/>
            <a:ext cx="11521440" cy="5400600"/>
          </a:xfrm>
        </p:spPr>
        <p:txBody>
          <a:bodyPr/>
          <a:lstStyle/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/>
              <a:t>Must be set out in the planning permission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 smtClean="0"/>
              <a:t>Each phase treated as separate chargeable development</a:t>
            </a:r>
          </a:p>
        </p:txBody>
      </p:sp>
    </p:spTree>
    <p:extLst>
      <p:ext uri="{BB962C8B-B14F-4D97-AF65-F5344CB8AC3E}">
        <p14:creationId xmlns:p14="http://schemas.microsoft.com/office/powerpoint/2010/main" val="744107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241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Community Infrastructure Levy</a:t>
            </a:r>
          </a:p>
          <a:p>
            <a:pPr algn="ctr" eaLnBrk="1" hangingPunct="1">
              <a:buSzPct val="100000"/>
            </a:pPr>
            <a:r>
              <a:rPr lang="en-GB" sz="3700" dirty="0" smtClean="0">
                <a:solidFill>
                  <a:srgbClr val="669900"/>
                </a:solidFill>
              </a:rPr>
              <a:t>Vacancy test</a:t>
            </a:r>
            <a:endParaRPr lang="en-GB" sz="3700" dirty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77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/>
              <a:t>Contents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2078698"/>
            <a:ext cx="11521440" cy="633634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process</a:t>
            </a:r>
            <a:endParaRPr lang="en-GB" sz="3200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200" dirty="0"/>
              <a:t>i</a:t>
            </a:r>
            <a:r>
              <a:rPr lang="en-GB" sz="3200" dirty="0" smtClean="0"/>
              <a:t>nstalments </a:t>
            </a:r>
            <a:r>
              <a:rPr lang="en-GB" sz="3200" dirty="0"/>
              <a:t>policy – discretionary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200" smtClean="0"/>
              <a:t>infrastructure </a:t>
            </a:r>
            <a:r>
              <a:rPr lang="en-GB" sz="3200" dirty="0" smtClean="0"/>
              <a:t>in-kind contributions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phased payments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200" dirty="0"/>
              <a:t>vacancy </a:t>
            </a:r>
            <a:r>
              <a:rPr lang="en-GB" sz="3200" dirty="0" smtClean="0"/>
              <a:t>test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3200" dirty="0" smtClean="0"/>
              <a:t>CIL spending</a:t>
            </a:r>
          </a:p>
        </p:txBody>
      </p:sp>
    </p:spTree>
    <p:extLst>
      <p:ext uri="{BB962C8B-B14F-4D97-AF65-F5344CB8AC3E}">
        <p14:creationId xmlns:p14="http://schemas.microsoft.com/office/powerpoint/2010/main" val="465047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15707"/>
          </a:xfrm>
        </p:spPr>
        <p:txBody>
          <a:bodyPr/>
          <a:lstStyle/>
          <a:p>
            <a:r>
              <a:rPr lang="en-GB" sz="4400" dirty="0" smtClean="0"/>
              <a:t>Overview</a:t>
            </a:r>
            <a:endParaRPr lang="en-GB" sz="4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54966" y="1344216"/>
            <a:ext cx="11521440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marL="458217" indent="-458217" algn="l" rtl="0" fontAlgn="base">
              <a:spcBef>
                <a:spcPct val="20000"/>
              </a:spcBef>
              <a:spcAft>
                <a:spcPct val="0"/>
              </a:spcAft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2804" indent="-38184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3700">
                <a:solidFill>
                  <a:schemeClr val="tx1"/>
                </a:solidFill>
                <a:latin typeface="+mn-lt"/>
              </a:defRPr>
            </a:lvl2pPr>
            <a:lvl3pPr marL="1527391" indent="-30547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</a:defRPr>
            </a:lvl3pPr>
            <a:lvl4pPr marL="2138347" indent="-30547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700">
                <a:solidFill>
                  <a:schemeClr val="tx1"/>
                </a:solidFill>
                <a:latin typeface="+mn-lt"/>
              </a:defRPr>
            </a:lvl4pPr>
            <a:lvl5pPr marL="2749304" indent="-305478" algn="l" rtl="0" fontAlgn="base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+mn-lt"/>
              </a:defRPr>
            </a:lvl5pPr>
            <a:lvl6pPr marL="3360260" indent="-305478" algn="l" rtl="0" fontAlgn="base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+mn-lt"/>
              </a:defRPr>
            </a:lvl6pPr>
            <a:lvl7pPr marL="3971216" indent="-305478" algn="l" rtl="0" fontAlgn="base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+mn-lt"/>
              </a:defRPr>
            </a:lvl7pPr>
            <a:lvl8pPr marL="4582173" indent="-305478" algn="l" rtl="0" fontAlgn="base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+mn-lt"/>
              </a:defRPr>
            </a:lvl8pPr>
            <a:lvl9pPr marL="5193129" indent="-305478" algn="l" rtl="0" fontAlgn="base">
              <a:spcBef>
                <a:spcPct val="20000"/>
              </a:spcBef>
              <a:spcAft>
                <a:spcPct val="0"/>
              </a:spcAft>
              <a:buChar char="»"/>
              <a:defRPr sz="2700">
                <a:solidFill>
                  <a:schemeClr val="tx1"/>
                </a:solidFill>
                <a:latin typeface="+mn-lt"/>
              </a:defRPr>
            </a:lvl9pPr>
          </a:lstStyle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3200" b="0" dirty="0" smtClean="0"/>
              <a:t>Parts of an existing building that are to be demolished or retained can be taken into account when calculating the chargeable amount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3200" b="0" dirty="0" smtClean="0"/>
              <a:t>Lawful use for continuous period of 6 months within past 3 years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endParaRPr lang="en-GB" sz="3200" b="0" dirty="0" smtClean="0"/>
          </a:p>
          <a:p>
            <a:pPr marL="0" indent="0">
              <a:buFontTx/>
              <a:buNone/>
            </a:pPr>
            <a:endParaRPr lang="en-GB" sz="3200" b="0" dirty="0"/>
          </a:p>
        </p:txBody>
      </p:sp>
    </p:spTree>
    <p:extLst>
      <p:ext uri="{BB962C8B-B14F-4D97-AF65-F5344CB8AC3E}">
        <p14:creationId xmlns:p14="http://schemas.microsoft.com/office/powerpoint/2010/main" val="163218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241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Community Infrastructure Levy</a:t>
            </a:r>
          </a:p>
          <a:p>
            <a:pPr algn="ctr" eaLnBrk="1" hangingPunct="1">
              <a:buSzPct val="100000"/>
            </a:pPr>
            <a:r>
              <a:rPr lang="en-GB" sz="3700" dirty="0" smtClean="0">
                <a:solidFill>
                  <a:srgbClr val="669900"/>
                </a:solidFill>
              </a:rPr>
              <a:t>Spending CIL</a:t>
            </a:r>
            <a:endParaRPr lang="en-GB" sz="3700" dirty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2974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/>
          <p:cNvSpPr>
            <a:spLocks noGrp="1"/>
          </p:cNvSpPr>
          <p:nvPr>
            <p:ph idx="1"/>
          </p:nvPr>
        </p:nvSpPr>
        <p:spPr>
          <a:xfrm>
            <a:off x="640080" y="2000251"/>
            <a:ext cx="11521440" cy="6336348"/>
          </a:xfr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142185" tIns="71092" rIns="142185" bIns="71092"/>
          <a:lstStyle/>
          <a:p>
            <a:pPr lvl="1" indent="473393" defTabSz="1337945">
              <a:lnSpc>
                <a:spcPct val="80000"/>
              </a:lnSpc>
            </a:pPr>
            <a:endParaRPr lang="en-GB" sz="3200" dirty="0">
              <a:cs typeface="Arial" charset="0"/>
              <a:sym typeface="Arial" charset="0"/>
            </a:endParaRPr>
          </a:p>
          <a:p>
            <a:pPr marL="684530" indent="-684530" defTabSz="1337945">
              <a:lnSpc>
                <a:spcPct val="80000"/>
              </a:lnSpc>
              <a:buFont typeface="Calibri" charset="0"/>
              <a:buAutoNum type="arabicPeriod"/>
            </a:pPr>
            <a:r>
              <a:rPr lang="en-GB" sz="3200" dirty="0"/>
              <a:t>CIL has to be spent on the provision, improvement, replacement, operation or maintenance of infrastructure</a:t>
            </a:r>
          </a:p>
          <a:p>
            <a:pPr marL="684530" indent="-684530" defTabSz="1337945">
              <a:lnSpc>
                <a:spcPct val="80000"/>
              </a:lnSpc>
              <a:buFont typeface="Calibri" charset="0"/>
              <a:buAutoNum type="arabicPeriod"/>
            </a:pPr>
            <a:r>
              <a:rPr lang="en-GB" sz="3200" dirty="0"/>
              <a:t>No provision for infrastructure prioritisation</a:t>
            </a:r>
          </a:p>
          <a:p>
            <a:pPr marL="684530" indent="-684530" defTabSz="1337945">
              <a:lnSpc>
                <a:spcPct val="80000"/>
              </a:lnSpc>
              <a:buFont typeface="Calibri" charset="0"/>
              <a:buAutoNum type="arabicPeriod"/>
            </a:pPr>
            <a:r>
              <a:rPr lang="en-GB" sz="3200" dirty="0"/>
              <a:t>Have to specify which infrastructure categories/ projects that S106 will not be sought for (</a:t>
            </a:r>
            <a:r>
              <a:rPr lang="en-GB" sz="3200" dirty="0" err="1"/>
              <a:t>reg</a:t>
            </a:r>
            <a:r>
              <a:rPr lang="en-GB" sz="3200" dirty="0"/>
              <a:t> 123 list)</a:t>
            </a:r>
          </a:p>
          <a:p>
            <a:pPr marL="684530" indent="-684530" defTabSz="1337945">
              <a:lnSpc>
                <a:spcPct val="80000"/>
              </a:lnSpc>
              <a:buFont typeface="Calibri" charset="0"/>
              <a:buAutoNum type="arabicPeriod"/>
            </a:pPr>
            <a:r>
              <a:rPr lang="en-GB" sz="3200" dirty="0"/>
              <a:t>15% is allocated for neighbourhood funding and can be spent on anything else that is concerned with addressing the demands that development places on an area’</a:t>
            </a:r>
            <a:r>
              <a:rPr lang="en-GB" altLang="ja-JP" sz="3200" dirty="0"/>
              <a:t> </a:t>
            </a:r>
          </a:p>
          <a:p>
            <a:pPr marL="684530" indent="-684530" defTabSz="1337945">
              <a:lnSpc>
                <a:spcPct val="80000"/>
              </a:lnSpc>
              <a:buFont typeface="Calibri" charset="0"/>
              <a:buAutoNum type="arabicPeriod"/>
            </a:pPr>
            <a:r>
              <a:rPr lang="en-GB" sz="3200" dirty="0"/>
              <a:t>Annual report on CIL spending required</a:t>
            </a:r>
          </a:p>
          <a:p>
            <a:pPr marL="684530" indent="-684530" defTabSz="1337945">
              <a:lnSpc>
                <a:spcPct val="80000"/>
              </a:lnSpc>
              <a:buFont typeface="Calibri" charset="0"/>
              <a:buAutoNum type="arabicPeriod"/>
            </a:pPr>
            <a:endParaRPr lang="en-GB" sz="3200" dirty="0"/>
          </a:p>
          <a:p>
            <a:pPr marL="684530" indent="-684530" defTabSz="1337945">
              <a:lnSpc>
                <a:spcPct val="80000"/>
              </a:lnSpc>
              <a:buFont typeface="Calibri" charset="0"/>
              <a:buAutoNum type="arabicPeriod"/>
            </a:pPr>
            <a:endParaRPr lang="en-GB" sz="3200" dirty="0"/>
          </a:p>
          <a:p>
            <a:pPr lvl="1" indent="473393" defTabSz="1337945">
              <a:lnSpc>
                <a:spcPct val="80000"/>
              </a:lnSpc>
            </a:pPr>
            <a:endParaRPr lang="en-GB" sz="3200" dirty="0">
              <a:cs typeface="Arial" charset="0"/>
              <a:sym typeface="Arial" charset="0"/>
            </a:endParaRPr>
          </a:p>
          <a:p>
            <a:pPr lvl="3" indent="473393" defTabSz="1337945">
              <a:lnSpc>
                <a:spcPct val="80000"/>
              </a:lnSpc>
            </a:pPr>
            <a:endParaRPr lang="en-GB" sz="3200" dirty="0">
              <a:cs typeface="Arial" charset="0"/>
              <a:sym typeface="Arial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15707"/>
          </a:xfrm>
        </p:spPr>
        <p:txBody>
          <a:bodyPr/>
          <a:lstStyle/>
          <a:p>
            <a:r>
              <a:rPr lang="en-GB" sz="4400" dirty="0" smtClean="0"/>
              <a:t>What the regulations say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6739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/>
          <p:cNvSpPr>
            <a:spLocks noGrp="1"/>
          </p:cNvSpPr>
          <p:nvPr>
            <p:ph idx="1"/>
          </p:nvPr>
        </p:nvSpPr>
        <p:spPr>
          <a:xfrm>
            <a:off x="640080" y="2000251"/>
            <a:ext cx="11521440" cy="6336348"/>
          </a:xfr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142185" tIns="71092" rIns="142185" bIns="71092"/>
          <a:lstStyle/>
          <a:p>
            <a:pPr lvl="1" indent="473393" defTabSz="1337945">
              <a:lnSpc>
                <a:spcPct val="80000"/>
              </a:lnSpc>
            </a:pPr>
            <a:endParaRPr lang="en-GB" sz="3200" dirty="0">
              <a:cs typeface="Arial" charset="0"/>
              <a:sym typeface="Arial" charset="0"/>
            </a:endParaRPr>
          </a:p>
          <a:p>
            <a:pPr defTabSz="1337945">
              <a:lnSpc>
                <a:spcPct val="80000"/>
              </a:lnSpc>
            </a:pPr>
            <a:r>
              <a:rPr lang="en-GB" sz="3200" dirty="0" smtClean="0"/>
              <a:t>Linking regulation 123 list to capital spending priorities </a:t>
            </a:r>
            <a:endParaRPr lang="en-GB" sz="3200" dirty="0"/>
          </a:p>
          <a:p>
            <a:pPr defTabSz="1337945">
              <a:lnSpc>
                <a:spcPct val="80000"/>
              </a:lnSpc>
            </a:pPr>
            <a:endParaRPr lang="en-GB" sz="3200" dirty="0" smtClean="0"/>
          </a:p>
          <a:p>
            <a:pPr defTabSz="1337945">
              <a:lnSpc>
                <a:spcPct val="80000"/>
              </a:lnSpc>
            </a:pPr>
            <a:r>
              <a:rPr lang="en-GB" sz="3200" dirty="0" smtClean="0"/>
              <a:t>Setting generic regulation 123 lists </a:t>
            </a:r>
          </a:p>
          <a:p>
            <a:pPr defTabSz="1337945">
              <a:lnSpc>
                <a:spcPct val="80000"/>
              </a:lnSpc>
            </a:pPr>
            <a:endParaRPr lang="en-GB" sz="3200" dirty="0" smtClean="0"/>
          </a:p>
          <a:p>
            <a:pPr defTabSz="1337945">
              <a:lnSpc>
                <a:spcPct val="80000"/>
              </a:lnSpc>
            </a:pPr>
            <a:r>
              <a:rPr lang="en-GB" sz="3200" dirty="0" smtClean="0"/>
              <a:t>Linking local CIL income to local infrastructure priorities </a:t>
            </a:r>
            <a:endParaRPr lang="en-GB" sz="3200" dirty="0"/>
          </a:p>
          <a:p>
            <a:pPr marL="684530" indent="-684530" defTabSz="1337945">
              <a:lnSpc>
                <a:spcPct val="80000"/>
              </a:lnSpc>
              <a:buFont typeface="Calibri" charset="0"/>
              <a:buAutoNum type="arabicPeriod"/>
            </a:pPr>
            <a:endParaRPr lang="en-GB" sz="3200" dirty="0"/>
          </a:p>
          <a:p>
            <a:pPr lvl="1" indent="473393" defTabSz="1337945">
              <a:lnSpc>
                <a:spcPct val="80000"/>
              </a:lnSpc>
            </a:pPr>
            <a:endParaRPr lang="en-GB" sz="3200" dirty="0">
              <a:cs typeface="Arial" charset="0"/>
              <a:sym typeface="Arial" charset="0"/>
            </a:endParaRPr>
          </a:p>
          <a:p>
            <a:pPr lvl="3" indent="473393" defTabSz="1337945">
              <a:lnSpc>
                <a:spcPct val="80000"/>
              </a:lnSpc>
            </a:pPr>
            <a:endParaRPr lang="en-GB" sz="3200" dirty="0">
              <a:cs typeface="Arial" charset="0"/>
              <a:sym typeface="Arial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15707"/>
          </a:xfrm>
        </p:spPr>
        <p:txBody>
          <a:bodyPr/>
          <a:lstStyle/>
          <a:p>
            <a:r>
              <a:rPr lang="en-GB" sz="4400" dirty="0" smtClean="0"/>
              <a:t>What councils are doing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18815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241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Community Infrastructure Levy</a:t>
            </a:r>
          </a:p>
          <a:p>
            <a:pPr algn="ctr" eaLnBrk="1" hangingPunct="1">
              <a:buSzPct val="100000"/>
            </a:pPr>
            <a:r>
              <a:rPr lang="en-GB" sz="3700" dirty="0" smtClean="0">
                <a:solidFill>
                  <a:srgbClr val="669900"/>
                </a:solidFill>
              </a:rPr>
              <a:t>Approach</a:t>
            </a:r>
            <a:endParaRPr lang="en-GB" sz="3700" dirty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946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Implementation -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992288"/>
            <a:ext cx="11521440" cy="684076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latin typeface="Arial" pitchFamily="34" charset="0"/>
              </a:rPr>
              <a:t>Set it up as a defined project with a project manager, project sponsor, governance etc.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latin typeface="Arial" pitchFamily="34" charset="0"/>
              </a:rPr>
              <a:t>Define the existing resources, systems, processes and procedures that you have in place to collect and enforce development </a:t>
            </a:r>
            <a:r>
              <a:rPr lang="en-GB" altLang="en-US" sz="2800" dirty="0" smtClean="0">
                <a:latin typeface="Arial" pitchFamily="34" charset="0"/>
              </a:rPr>
              <a:t>contributions.</a:t>
            </a:r>
            <a:endParaRPr lang="en-GB" altLang="en-US" sz="2800" dirty="0">
              <a:latin typeface="Arial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latin typeface="Arial" pitchFamily="34" charset="0"/>
              </a:rPr>
              <a:t>Define the required systems, processes and procedures that you will require to implement an efficient CIL collection and administration </a:t>
            </a:r>
            <a:r>
              <a:rPr lang="en-GB" altLang="en-US" sz="2800" dirty="0" smtClean="0">
                <a:latin typeface="Arial" pitchFamily="34" charset="0"/>
              </a:rPr>
              <a:t>regime.</a:t>
            </a:r>
            <a:endParaRPr lang="en-GB" altLang="en-US" sz="2800" dirty="0">
              <a:latin typeface="Arial" pitchFamily="34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en-US" sz="2800" dirty="0">
                <a:latin typeface="Arial" pitchFamily="34" charset="0"/>
              </a:rPr>
              <a:t>Map the journey between the two.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135980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2"/>
            <a:ext cx="11521440" cy="959723"/>
          </a:xfrm>
        </p:spPr>
        <p:txBody>
          <a:bodyPr/>
          <a:lstStyle/>
          <a:p>
            <a:r>
              <a:rPr lang="en-GB" sz="4400" dirty="0"/>
              <a:t>Stages, actions and deliverables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76" y="1776264"/>
            <a:ext cx="11428208" cy="7056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28187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2240281"/>
            <a:ext cx="11622498" cy="6336348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en-US" sz="3600" dirty="0">
                <a:latin typeface="Arial" pitchFamily="34" charset="0"/>
              </a:rPr>
              <a:t>Start planning, and doing, now.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en-US" sz="3600" dirty="0">
                <a:latin typeface="Arial" pitchFamily="34" charset="0"/>
              </a:rPr>
              <a:t>Use the good news story from CIL to energise the implementation process.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altLang="en-US" sz="3600" dirty="0">
                <a:latin typeface="Arial" pitchFamily="34" charset="0"/>
              </a:rPr>
              <a:t>Make sure that the CIL income estimates you present always deduct an allowance for administration.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94940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2820" name="Picture 6" descr="pas_contact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782"/>
            <a:ext cx="12801600" cy="9581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84570" y="3720480"/>
            <a:ext cx="11519389" cy="3225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400" dirty="0" smtClean="0">
                <a:solidFill>
                  <a:srgbClr val="669900"/>
                </a:solidFill>
              </a:rPr>
              <a:t>Questions</a:t>
            </a:r>
          </a:p>
          <a:p>
            <a:pPr algn="ctr" eaLnBrk="1" hangingPunct="1">
              <a:buSzPct val="100000"/>
            </a:pPr>
            <a:endParaRPr lang="en-GB" dirty="0" smtClean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dirty="0">
                <a:solidFill>
                  <a:srgbClr val="669900"/>
                </a:solidFill>
              </a:rPr>
              <a:t>www.CILknowledge.com</a:t>
            </a: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  <p:pic>
        <p:nvPicPr>
          <p:cNvPr id="7" name="Picture 2" descr="D:\WORK\7. The Growth Agenda\Cilknowledge Final Logo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5" b="5851"/>
          <a:stretch/>
        </p:blipFill>
        <p:spPr bwMode="auto">
          <a:xfrm>
            <a:off x="713276" y="434732"/>
            <a:ext cx="3815316" cy="198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Evgenia\Dropbox\MARKETING\LOGOS\OUR LOGOS\Growth Agenda LOGOS\LOGO WEBSITE BLUE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01" t="50000"/>
          <a:stretch/>
        </p:blipFill>
        <p:spPr bwMode="auto">
          <a:xfrm>
            <a:off x="4770911" y="1046383"/>
            <a:ext cx="4510209" cy="96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0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241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Community Infrastructure Levy</a:t>
            </a:r>
          </a:p>
          <a:p>
            <a:pPr algn="ctr" eaLnBrk="1" hangingPunct="1">
              <a:buSzPct val="100000"/>
            </a:pPr>
            <a:r>
              <a:rPr lang="en-GB" sz="3700" dirty="0" smtClean="0">
                <a:solidFill>
                  <a:srgbClr val="669900"/>
                </a:solidFill>
              </a:rPr>
              <a:t>Process</a:t>
            </a:r>
            <a:endParaRPr lang="en-GB" sz="3700" dirty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44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264096"/>
            <a:ext cx="11521440" cy="599683"/>
          </a:xfrm>
        </p:spPr>
        <p:txBody>
          <a:bodyPr/>
          <a:lstStyle/>
          <a:p>
            <a:r>
              <a:rPr lang="en-GB" sz="4400" dirty="0"/>
              <a:t>Collection Flow Chart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92" y="1242285"/>
            <a:ext cx="11054382" cy="780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9837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87715"/>
          </a:xfrm>
        </p:spPr>
        <p:txBody>
          <a:bodyPr/>
          <a:lstStyle/>
          <a:p>
            <a:r>
              <a:rPr lang="en-GB" sz="4400" dirty="0"/>
              <a:t>Collection - Notices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632248"/>
            <a:ext cx="11521440" cy="7416824"/>
          </a:xfrm>
        </p:spPr>
        <p:txBody>
          <a:bodyPr/>
          <a:lstStyle/>
          <a:p>
            <a:pPr marL="0" indent="0" defTabSz="1337948" fontAlgn="auto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Notice of chargeable development</a:t>
            </a:r>
          </a:p>
          <a:p>
            <a:pPr marL="932388" indent="-457200" defTabSz="1337948" fontAlgn="auto">
              <a:spcBef>
                <a:spcPts val="300"/>
              </a:spcBef>
              <a:spcAft>
                <a:spcPts val="300"/>
              </a:spcAft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d</a:t>
            </a:r>
            <a:r>
              <a:rPr lang="en-GB" sz="2800" dirty="0" smtClean="0">
                <a:ea typeface="Arial" charset="0"/>
                <a:cs typeface="Calibri"/>
                <a:sym typeface="Helvetica Light" charset="0"/>
              </a:rPr>
              <a:t>etails </a:t>
            </a:r>
            <a:r>
              <a:rPr lang="en-GB" sz="2800" dirty="0">
                <a:ea typeface="Arial" charset="0"/>
                <a:cs typeface="Calibri"/>
                <a:sym typeface="Helvetica Light" charset="0"/>
              </a:rPr>
              <a:t>of development size (net increase) and </a:t>
            </a:r>
            <a:r>
              <a:rPr lang="en-GB" sz="2800" dirty="0" smtClean="0">
                <a:ea typeface="Arial" charset="0"/>
                <a:cs typeface="Calibri"/>
                <a:sym typeface="Helvetica Light" charset="0"/>
              </a:rPr>
              <a:t>usage.</a:t>
            </a:r>
            <a:endParaRPr lang="en-GB" sz="2800" dirty="0">
              <a:ea typeface="Arial" charset="0"/>
              <a:cs typeface="Calibri"/>
              <a:sym typeface="Helvetica Light" charset="0"/>
            </a:endParaRPr>
          </a:p>
          <a:p>
            <a:pPr marL="0" indent="0" defTabSz="1337948" fontAlgn="auto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Assumption of Liability</a:t>
            </a:r>
          </a:p>
          <a:p>
            <a:pPr marL="932388" lvl="1" indent="-457200" defTabSz="1337948" fontAlgn="auto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details of parties assuming liability for CIL </a:t>
            </a:r>
            <a:r>
              <a:rPr lang="en-GB" sz="2800" dirty="0" smtClean="0">
                <a:ea typeface="Arial" charset="0"/>
                <a:cs typeface="Calibri"/>
                <a:sym typeface="Helvetica Light" charset="0"/>
              </a:rPr>
              <a:t>charge.</a:t>
            </a:r>
            <a:endParaRPr lang="en-GB" sz="2800" dirty="0">
              <a:ea typeface="Arial" charset="0"/>
              <a:cs typeface="Calibri"/>
              <a:sym typeface="Helvetica Light" charset="0"/>
            </a:endParaRPr>
          </a:p>
          <a:p>
            <a:pPr marL="1074738" lvl="1" indent="-712788" defTabSz="1337948" fontAlgn="auto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      Withdrawal of Assumption of Liability</a:t>
            </a:r>
          </a:p>
          <a:p>
            <a:pPr marL="1074738" lvl="1" indent="-712788" defTabSz="1337948" fontAlgn="auto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      Transfer of Assumed Liability</a:t>
            </a:r>
          </a:p>
          <a:p>
            <a:pPr marL="0" indent="0" defTabSz="1337948" fontAlgn="auto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Claiming exemption or relief notice</a:t>
            </a:r>
          </a:p>
          <a:p>
            <a:pPr marL="932388" lvl="1" indent="-457200" defTabSz="1337948" fontAlgn="auto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details of claim for relief or </a:t>
            </a:r>
            <a:r>
              <a:rPr lang="en-GB" sz="2800" dirty="0" smtClean="0">
                <a:ea typeface="Arial" charset="0"/>
                <a:cs typeface="Calibri"/>
                <a:sym typeface="Helvetica Light" charset="0"/>
              </a:rPr>
              <a:t>exemption.</a:t>
            </a:r>
            <a:endParaRPr lang="en-GB" sz="2800" dirty="0">
              <a:ea typeface="Arial" charset="0"/>
              <a:cs typeface="Calibri"/>
              <a:sym typeface="Helvetica Light" charset="0"/>
            </a:endParaRPr>
          </a:p>
          <a:p>
            <a:pPr marL="0" indent="0" defTabSz="1337948" fontAlgn="auto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Liability notice</a:t>
            </a:r>
          </a:p>
          <a:p>
            <a:pPr marL="932388" lvl="1" indent="-457200" defTabSz="1337948" fontAlgn="auto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charge due and payment </a:t>
            </a:r>
            <a:r>
              <a:rPr lang="en-GB" sz="2800" dirty="0" smtClean="0">
                <a:ea typeface="Arial" charset="0"/>
                <a:cs typeface="Calibri"/>
                <a:sym typeface="Helvetica Light" charset="0"/>
              </a:rPr>
              <a:t>procedure.</a:t>
            </a:r>
            <a:endParaRPr lang="en-GB" sz="2800" dirty="0">
              <a:ea typeface="Arial" charset="0"/>
              <a:cs typeface="Calibri"/>
              <a:sym typeface="Helvetica Light" charset="0"/>
            </a:endParaRPr>
          </a:p>
          <a:p>
            <a:pPr marL="0" indent="0" defTabSz="1337948" fontAlgn="auto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Commencement notice</a:t>
            </a:r>
          </a:p>
          <a:p>
            <a:pPr marL="932388" lvl="1" indent="-457200" defTabSz="1337948" fontAlgn="auto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s</a:t>
            </a:r>
            <a:r>
              <a:rPr lang="en-GB" sz="2800" dirty="0" smtClean="0">
                <a:ea typeface="Arial" charset="0"/>
                <a:cs typeface="Calibri"/>
                <a:sym typeface="Helvetica Light" charset="0"/>
              </a:rPr>
              <a:t>ets </a:t>
            </a:r>
            <a:r>
              <a:rPr lang="en-GB" sz="2800" dirty="0">
                <a:ea typeface="Arial" charset="0"/>
                <a:cs typeface="Calibri"/>
                <a:sym typeface="Helvetica Light" charset="0"/>
              </a:rPr>
              <a:t>out date of </a:t>
            </a:r>
            <a:r>
              <a:rPr lang="en-GB" sz="2800" dirty="0" smtClean="0">
                <a:ea typeface="Arial" charset="0"/>
                <a:cs typeface="Calibri"/>
                <a:sym typeface="Helvetica Light" charset="0"/>
              </a:rPr>
              <a:t>commencement.</a:t>
            </a:r>
            <a:endParaRPr lang="en-GB" sz="2800" dirty="0">
              <a:ea typeface="Arial" charset="0"/>
              <a:cs typeface="Calibri"/>
              <a:sym typeface="Helvetica Light" charset="0"/>
            </a:endParaRPr>
          </a:p>
          <a:p>
            <a:pPr marL="0" indent="0" defTabSz="1337948" fontAlgn="auto">
              <a:spcBef>
                <a:spcPts val="300"/>
              </a:spcBef>
              <a:spcAft>
                <a:spcPts val="300"/>
              </a:spcAft>
              <a:buNone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Demand notice</a:t>
            </a:r>
          </a:p>
          <a:p>
            <a:pPr marL="932388" lvl="1" indent="-457200" defTabSz="1337948" fontAlgn="auto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GB" sz="2800" dirty="0">
                <a:ea typeface="Arial" charset="0"/>
                <a:cs typeface="Calibri"/>
                <a:sym typeface="Helvetica Light" charset="0"/>
              </a:rPr>
              <a:t>sets out payments due in line with payments </a:t>
            </a:r>
            <a:r>
              <a:rPr lang="en-GB" sz="2800" dirty="0" smtClean="0">
                <a:ea typeface="Arial" charset="0"/>
                <a:cs typeface="Calibri"/>
                <a:sym typeface="Helvetica Light" charset="0"/>
              </a:rPr>
              <a:t>schedule.</a:t>
            </a:r>
            <a:endParaRPr lang="en-GB" sz="2800" dirty="0">
              <a:ea typeface="Arial" charset="0"/>
              <a:cs typeface="Calibri"/>
              <a:sym typeface="Helvetica Light" charset="0"/>
            </a:endParaRPr>
          </a:p>
          <a:p>
            <a:pPr marL="0" indent="0">
              <a:buNone/>
            </a:pPr>
            <a:endParaRPr lang="en-GB" sz="2700" dirty="0"/>
          </a:p>
        </p:txBody>
      </p:sp>
    </p:spTree>
    <p:extLst>
      <p:ext uri="{BB962C8B-B14F-4D97-AF65-F5344CB8AC3E}">
        <p14:creationId xmlns:p14="http://schemas.microsoft.com/office/powerpoint/2010/main" val="4102994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743699"/>
          </a:xfrm>
        </p:spPr>
        <p:txBody>
          <a:bodyPr/>
          <a:lstStyle/>
          <a:p>
            <a:r>
              <a:rPr lang="en-GB" sz="4400" dirty="0"/>
              <a:t>Enforcement – processes and notices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344216"/>
            <a:ext cx="11838522" cy="8856984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Schedule of surcharges </a:t>
            </a:r>
          </a:p>
          <a:p>
            <a:r>
              <a:rPr lang="en-GB" altLang="en-US" sz="2800" dirty="0">
                <a:cs typeface="Arial" pitchFamily="34" charset="0"/>
                <a:sym typeface="Helvetica Light" charset="0"/>
              </a:rPr>
              <a:t>c</a:t>
            </a:r>
            <a:r>
              <a:rPr lang="en-GB" altLang="en-US" sz="2800" dirty="0" smtClean="0">
                <a:cs typeface="Arial" pitchFamily="34" charset="0"/>
                <a:sym typeface="Helvetica Light" charset="0"/>
              </a:rPr>
              <a:t>aptured </a:t>
            </a:r>
            <a:r>
              <a:rPr lang="en-GB" altLang="en-US" sz="2800" dirty="0">
                <a:cs typeface="Arial" pitchFamily="34" charset="0"/>
                <a:sym typeface="Helvetica Light" charset="0"/>
              </a:rPr>
              <a:t>in regulations 80 to 86</a:t>
            </a:r>
          </a:p>
          <a:p>
            <a:pPr marL="0" indent="0">
              <a:buNone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l</a:t>
            </a:r>
            <a:r>
              <a:rPr lang="en-GB" altLang="en-US" sz="2800" dirty="0" smtClean="0">
                <a:cs typeface="Arial" pitchFamily="34" charset="0"/>
                <a:sym typeface="Helvetica Light" charset="0"/>
              </a:rPr>
              <a:t>ate </a:t>
            </a:r>
            <a:r>
              <a:rPr lang="en-GB" altLang="en-US" sz="2800" dirty="0">
                <a:cs typeface="Arial" pitchFamily="34" charset="0"/>
                <a:sym typeface="Helvetica Light" charset="0"/>
              </a:rPr>
              <a:t>payment interest</a:t>
            </a:r>
          </a:p>
          <a:p>
            <a:pPr marL="0" indent="0">
              <a:buNone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w</a:t>
            </a:r>
            <a:r>
              <a:rPr lang="en-GB" altLang="en-US" sz="2800" dirty="0" smtClean="0">
                <a:cs typeface="Arial" pitchFamily="34" charset="0"/>
                <a:sym typeface="Helvetica Light" charset="0"/>
              </a:rPr>
              <a:t>arning </a:t>
            </a:r>
            <a:r>
              <a:rPr lang="en-GB" altLang="en-US" sz="2800" dirty="0">
                <a:cs typeface="Arial" pitchFamily="34" charset="0"/>
                <a:sym typeface="Helvetica Light" charset="0"/>
              </a:rPr>
              <a:t>notices</a:t>
            </a:r>
          </a:p>
          <a:p>
            <a:pPr marL="0" indent="0">
              <a:buNone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s</a:t>
            </a:r>
            <a:r>
              <a:rPr lang="en-GB" altLang="en-US" sz="2800" dirty="0" smtClean="0">
                <a:cs typeface="Arial" pitchFamily="34" charset="0"/>
                <a:sym typeface="Helvetica Light" charset="0"/>
              </a:rPr>
              <a:t>top </a:t>
            </a:r>
            <a:r>
              <a:rPr lang="en-GB" altLang="en-US" sz="2800" dirty="0">
                <a:cs typeface="Arial" pitchFamily="34" charset="0"/>
                <a:sym typeface="Helvetica Light" charset="0"/>
              </a:rPr>
              <a:t>notices</a:t>
            </a:r>
          </a:p>
          <a:p>
            <a:pPr marL="895350" lvl="1" indent="-438150" defTabSz="800100" eaLnBrk="1" hangingPunct="1">
              <a:buFont typeface="Courier New" panose="02070309020205020404" pitchFamily="49" charset="0"/>
              <a:buChar char="o"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c</a:t>
            </a:r>
            <a:r>
              <a:rPr lang="en-GB" altLang="en-US" sz="2800" dirty="0" smtClean="0">
                <a:cs typeface="Arial" pitchFamily="34" charset="0"/>
                <a:sym typeface="Helvetica Light" charset="0"/>
              </a:rPr>
              <a:t>ontravention </a:t>
            </a:r>
            <a:r>
              <a:rPr lang="en-GB" altLang="en-US" sz="2800" dirty="0">
                <a:cs typeface="Arial" pitchFamily="34" charset="0"/>
                <a:sym typeface="Helvetica Light" charset="0"/>
              </a:rPr>
              <a:t>carries a fine of up to £20,000 (or more on indictment</a:t>
            </a:r>
            <a:r>
              <a:rPr lang="en-GB" altLang="en-US" sz="2800" dirty="0" smtClean="0">
                <a:cs typeface="Arial" pitchFamily="34" charset="0"/>
                <a:sym typeface="Helvetica Light" charset="0"/>
              </a:rPr>
              <a:t>).</a:t>
            </a:r>
            <a:endParaRPr lang="en-GB" altLang="en-US" sz="2800" dirty="0">
              <a:cs typeface="Arial" pitchFamily="34" charset="0"/>
              <a:sym typeface="Helvetica Light" charset="0"/>
            </a:endParaRPr>
          </a:p>
          <a:p>
            <a:pPr>
              <a:buFont typeface="Arial" pitchFamily="34" charset="0"/>
              <a:buChar char="•"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Authority may apply to courts for an injunction</a:t>
            </a:r>
          </a:p>
          <a:p>
            <a:pPr marL="0" indent="0">
              <a:buNone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Liability reminder</a:t>
            </a:r>
          </a:p>
          <a:p>
            <a:pPr marL="895350" lvl="1" indent="-438150" defTabSz="800100">
              <a:buFont typeface="Courier New" panose="02070309020205020404" pitchFamily="49" charset="0"/>
              <a:buChar char="o"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If no payment received within 7 days then authority may apply for a</a:t>
            </a:r>
          </a:p>
          <a:p>
            <a:pPr marL="0" lvl="1" indent="0" defTabSz="800100">
              <a:buNone/>
            </a:pPr>
            <a:r>
              <a:rPr lang="en-GB" altLang="en-US" sz="2800" dirty="0">
                <a:ea typeface="+mn-ea"/>
                <a:cs typeface="Arial" pitchFamily="34" charset="0"/>
                <a:sym typeface="Helvetica Light" charset="0"/>
              </a:rPr>
              <a:t>Liability order</a:t>
            </a:r>
          </a:p>
          <a:p>
            <a:pPr marL="895350" lvl="1" indent="-438150" defTabSz="800100">
              <a:buFont typeface="Courier New" panose="02070309020205020404" pitchFamily="49" charset="0"/>
              <a:buChar char="o"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From magistrates court</a:t>
            </a:r>
          </a:p>
          <a:p>
            <a:pPr marL="0" indent="0">
              <a:buNone/>
            </a:pPr>
            <a:r>
              <a:rPr lang="en-GB" altLang="en-US" sz="2800" dirty="0" smtClean="0">
                <a:cs typeface="Arial" pitchFamily="34" charset="0"/>
                <a:sym typeface="Helvetica Light" charset="0"/>
              </a:rPr>
              <a:t>Charging </a:t>
            </a:r>
            <a:r>
              <a:rPr lang="en-GB" altLang="en-US" sz="2800" dirty="0">
                <a:cs typeface="Arial" pitchFamily="34" charset="0"/>
                <a:sym typeface="Helvetica Light" charset="0"/>
              </a:rPr>
              <a:t>order</a:t>
            </a:r>
          </a:p>
          <a:p>
            <a:pPr marL="0" indent="0">
              <a:buNone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Local land charge</a:t>
            </a:r>
          </a:p>
          <a:p>
            <a:pPr marL="0" indent="0">
              <a:buNone/>
            </a:pPr>
            <a:r>
              <a:rPr lang="en-GB" altLang="en-US" sz="2800" dirty="0">
                <a:cs typeface="Arial" pitchFamily="34" charset="0"/>
                <a:sym typeface="Helvetica Light" charset="0"/>
              </a:rPr>
              <a:t>Prison</a:t>
            </a:r>
            <a:r>
              <a:rPr lang="en-GB" altLang="en-US" sz="2800" dirty="0" smtClean="0">
                <a:cs typeface="Arial" pitchFamily="34" charset="0"/>
                <a:sym typeface="Helvetica Light" charset="0"/>
              </a:rPr>
              <a:t>…</a:t>
            </a:r>
            <a:endParaRPr lang="en-GB" altLang="en-US" sz="2800" dirty="0">
              <a:cs typeface="Arial" pitchFamily="34" charset="0"/>
              <a:sym typeface="Helvetica Light" charset="0"/>
            </a:endParaRPr>
          </a:p>
          <a:p>
            <a:pPr marL="0" indent="0"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76524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1247755"/>
          </a:xfrm>
        </p:spPr>
        <p:txBody>
          <a:bodyPr/>
          <a:lstStyle/>
          <a:p>
            <a:r>
              <a:rPr lang="en-GB" sz="4400" dirty="0"/>
              <a:t>Enforcement – appeals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776264"/>
            <a:ext cx="11521440" cy="7272808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2400"/>
              </a:spcAft>
              <a:buNone/>
            </a:pPr>
            <a:r>
              <a:rPr lang="en-GB" altLang="en-US" sz="3200" dirty="0">
                <a:cs typeface="Arial" pitchFamily="34" charset="0"/>
                <a:sym typeface="Helvetica Light" charset="0"/>
              </a:rPr>
              <a:t>Appeal against chargeable </a:t>
            </a:r>
            <a:r>
              <a:rPr lang="en-GB" altLang="en-US" sz="3200" dirty="0" smtClean="0">
                <a:cs typeface="Arial" pitchFamily="34" charset="0"/>
                <a:sym typeface="Helvetica Light" charset="0"/>
              </a:rPr>
              <a:t>amount</a:t>
            </a:r>
            <a:endParaRPr lang="en-GB" altLang="en-US" sz="3200" dirty="0">
              <a:cs typeface="Arial" pitchFamily="34" charset="0"/>
              <a:sym typeface="Helvetica Light" charset="0"/>
            </a:endParaRP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cs typeface="Arial" pitchFamily="34" charset="0"/>
                <a:sym typeface="Helvetica Light" charset="0"/>
              </a:rPr>
              <a:t>w</a:t>
            </a:r>
            <a:r>
              <a:rPr lang="en-GB" altLang="en-US" sz="3200" dirty="0" smtClean="0">
                <a:cs typeface="Arial" pitchFamily="34" charset="0"/>
                <a:sym typeface="Helvetica Light" charset="0"/>
              </a:rPr>
              <a:t>ithin </a:t>
            </a:r>
            <a:r>
              <a:rPr lang="en-GB" altLang="en-US" sz="3200" dirty="0">
                <a:cs typeface="Arial" pitchFamily="34" charset="0"/>
                <a:sym typeface="Helvetica Light" charset="0"/>
              </a:rPr>
              <a:t>28 days from date of liability notice</a:t>
            </a:r>
          </a:p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altLang="en-US" sz="3200" dirty="0">
                <a:cs typeface="Arial" pitchFamily="34" charset="0"/>
                <a:sym typeface="Helvetica Light" charset="0"/>
              </a:rPr>
              <a:t>Calculation check undertaken by a person ‘more senior’ than the person who originally calculated the </a:t>
            </a:r>
            <a:r>
              <a:rPr lang="en-GB" altLang="en-US" sz="3200" dirty="0" smtClean="0">
                <a:cs typeface="Arial" pitchFamily="34" charset="0"/>
                <a:sym typeface="Helvetica Light" charset="0"/>
              </a:rPr>
              <a:t>amount. </a:t>
            </a:r>
            <a:endParaRPr lang="en-GB" altLang="en-US" sz="3200" dirty="0">
              <a:cs typeface="Arial" pitchFamily="34" charset="0"/>
              <a:sym typeface="Helvetica Light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altLang="en-US" sz="3200" dirty="0">
              <a:cs typeface="Arial" pitchFamily="34" charset="0"/>
              <a:sym typeface="Helvetica Light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altLang="en-US" sz="3200" dirty="0">
                <a:cs typeface="Arial" pitchFamily="34" charset="0"/>
                <a:sym typeface="Helvetica Light" charset="0"/>
              </a:rPr>
              <a:t>Appeal against apportioned liability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altLang="en-US" sz="3200" dirty="0">
                <a:cs typeface="Arial" pitchFamily="34" charset="0"/>
                <a:sym typeface="Helvetica Light" charset="0"/>
              </a:rPr>
              <a:t>Appeal against surcharges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altLang="en-US" sz="3200" dirty="0">
                <a:cs typeface="Arial" pitchFamily="34" charset="0"/>
                <a:sym typeface="Helvetica Light" charset="0"/>
              </a:rPr>
              <a:t>Appeal against deemed date of commencement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altLang="en-US" sz="3200" dirty="0">
                <a:cs typeface="Arial" pitchFamily="34" charset="0"/>
                <a:sym typeface="Helvetica Light" charset="0"/>
              </a:rPr>
              <a:t>Appeal against a stop notice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altLang="en-US" sz="3200" dirty="0">
                <a:cs typeface="Arial" pitchFamily="34" charset="0"/>
                <a:sym typeface="Helvetica Light" charset="0"/>
              </a:rPr>
              <a:t>Appeal for grievance against levy or attempt to levy to magistrates court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5844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3288432"/>
            <a:ext cx="12801600" cy="2217846"/>
          </a:xfrm>
          <a:prstGeom prst="rect">
            <a:avLst/>
          </a:prstGeom>
          <a:solidFill>
            <a:srgbClr val="C5F260"/>
          </a:solidFill>
          <a:ln>
            <a:noFill/>
          </a:ln>
          <a:effectLst/>
          <a:extLst/>
        </p:spPr>
        <p:txBody>
          <a:bodyPr vert="horz" wrap="square" lIns="122191" tIns="61096" rIns="122191" bIns="61096" numCol="1" rtlCol="0" anchor="ctr" anchorCtr="0" compatLnSpc="1">
            <a:prstTxWarp prst="textNoShape">
              <a:avLst/>
            </a:prstTxWarp>
          </a:bodyPr>
          <a:lstStyle/>
          <a:p>
            <a:pPr defTabSz="1221913"/>
            <a:endParaRPr lang="en-GB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3597255"/>
            <a:ext cx="12801599" cy="2413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2191" tIns="61096" rIns="122191" bIns="61096" anchor="ctr"/>
          <a:lstStyle>
            <a:lvl1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Community Infrastructure Levy</a:t>
            </a:r>
          </a:p>
          <a:p>
            <a:pPr algn="ctr" eaLnBrk="1" hangingPunct="1">
              <a:buSzPct val="100000"/>
            </a:pPr>
            <a:r>
              <a:rPr lang="en-GB" sz="3700" dirty="0" smtClean="0">
                <a:solidFill>
                  <a:srgbClr val="669900"/>
                </a:solidFill>
              </a:rPr>
              <a:t>Instalments policy</a:t>
            </a:r>
            <a:endParaRPr lang="en-GB" sz="3700" dirty="0">
              <a:solidFill>
                <a:srgbClr val="669900"/>
              </a:solidFill>
            </a:endParaRPr>
          </a:p>
          <a:p>
            <a:pPr algn="ctr" eaLnBrk="1" hangingPunct="1">
              <a:buSzPct val="100000"/>
            </a:pPr>
            <a:r>
              <a:rPr lang="en-GB" sz="5300" dirty="0">
                <a:solidFill>
                  <a:srgbClr val="669900"/>
                </a:solidFill>
              </a:rPr>
              <a:t> </a:t>
            </a:r>
            <a:endParaRPr lang="en-GB" sz="3700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3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966" y="384493"/>
            <a:ext cx="11521440" cy="815707"/>
          </a:xfrm>
        </p:spPr>
        <p:txBody>
          <a:bodyPr/>
          <a:lstStyle/>
          <a:p>
            <a:r>
              <a:rPr lang="en-GB" sz="4400" dirty="0"/>
              <a:t>Instalments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966" y="1344216"/>
            <a:ext cx="11521440" cy="5400600"/>
          </a:xfrm>
        </p:spPr>
        <p:txBody>
          <a:bodyPr/>
          <a:lstStyle/>
          <a:p>
            <a:pPr marL="364877" indent="-364877"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Instalments policy constructed around the variables of:</a:t>
            </a:r>
          </a:p>
          <a:p>
            <a:pPr marL="822077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800" dirty="0"/>
              <a:t>n</a:t>
            </a:r>
            <a:r>
              <a:rPr lang="en-GB" sz="2800" dirty="0" smtClean="0"/>
              <a:t>umber </a:t>
            </a:r>
            <a:r>
              <a:rPr lang="en-GB" sz="2800" dirty="0"/>
              <a:t>of payments</a:t>
            </a:r>
          </a:p>
          <a:p>
            <a:pPr marL="822077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800" dirty="0"/>
              <a:t>p</a:t>
            </a:r>
            <a:r>
              <a:rPr lang="en-GB" sz="2800" dirty="0" smtClean="0"/>
              <a:t>roportion </a:t>
            </a:r>
            <a:r>
              <a:rPr lang="en-GB" sz="2800" dirty="0"/>
              <a:t>of CIL due at each payment</a:t>
            </a:r>
          </a:p>
          <a:p>
            <a:pPr marL="822077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800" dirty="0" smtClean="0"/>
              <a:t>time </a:t>
            </a:r>
            <a:r>
              <a:rPr lang="en-GB" sz="2800" dirty="0"/>
              <a:t>from commencement of development</a:t>
            </a:r>
          </a:p>
          <a:p>
            <a:pPr marL="822077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800" dirty="0"/>
              <a:t>t</a:t>
            </a:r>
            <a:r>
              <a:rPr lang="en-GB" sz="2800" dirty="0" smtClean="0"/>
              <a:t>hreshold </a:t>
            </a:r>
            <a:r>
              <a:rPr lang="en-GB" sz="2800" dirty="0"/>
              <a:t>(s) when instalments </a:t>
            </a:r>
            <a:r>
              <a:rPr lang="en-GB" sz="2800" dirty="0" smtClean="0"/>
              <a:t>apply. </a:t>
            </a:r>
            <a:endParaRPr lang="en-GB" sz="2800" dirty="0"/>
          </a:p>
          <a:p>
            <a:pPr marL="364877" indent="-364877" algn="just">
              <a:spcBef>
                <a:spcPts val="2400"/>
              </a:spcBef>
              <a:spcAft>
                <a:spcPts val="600"/>
              </a:spcAft>
            </a:pPr>
            <a:r>
              <a:rPr lang="en-GB" sz="2800" dirty="0" smtClean="0"/>
              <a:t>Authority </a:t>
            </a:r>
            <a:r>
              <a:rPr lang="en-GB" sz="2800" dirty="0"/>
              <a:t>must publish an instalments policy to allow payment by instalments. </a:t>
            </a:r>
          </a:p>
          <a:p>
            <a:pPr marL="364877" indent="-364877" algn="just">
              <a:spcBef>
                <a:spcPts val="600"/>
              </a:spcBef>
              <a:spcAft>
                <a:spcPts val="600"/>
              </a:spcAft>
            </a:pPr>
            <a:r>
              <a:rPr lang="en-GB" sz="2800" dirty="0"/>
              <a:t>Where no instalments policy in place default is full payment at end of 60 days after development has </a:t>
            </a:r>
            <a:r>
              <a:rPr lang="en-GB" sz="2800" dirty="0" smtClean="0"/>
              <a:t>started. </a:t>
            </a:r>
            <a:endParaRPr lang="en-GB" sz="2800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62738"/>
              </p:ext>
            </p:extLst>
          </p:nvPr>
        </p:nvGraphicFramePr>
        <p:xfrm>
          <a:off x="988198" y="6901694"/>
          <a:ext cx="11173241" cy="193135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725159"/>
                <a:gridCol w="3722923"/>
                <a:gridCol w="3725159"/>
              </a:tblGrid>
              <a:tr h="8956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Threshold of CIL Charge </a:t>
                      </a: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3960" marB="63960" anchor="ctr" horzOverflow="overflow"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Proportion of CIL Charge </a:t>
                      </a: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3960" marB="63960" anchor="ctr" horzOverflow="overflow">
                    <a:solidFill>
                      <a:srgbClr val="C5F26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Time from start of development</a:t>
                      </a:r>
                      <a:endParaRPr kumimoji="0" lang="en-US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3960" marB="63960" anchor="ctr" horzOverflow="overflow">
                    <a:solidFill>
                      <a:srgbClr val="C5F260"/>
                    </a:solidFill>
                  </a:tcPr>
                </a:tc>
              </a:tr>
              <a:tr h="51784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£0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3960" marB="6396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100%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3960" marB="6396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60 days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3960" marB="63960" anchor="ctr" horzOverflow="overflow">
                    <a:solidFill>
                      <a:srgbClr val="FFFFFF"/>
                    </a:solidFill>
                  </a:tcPr>
                </a:tc>
              </a:tr>
              <a:tr h="51784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3960" marB="6396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3960" marB="63960" anchor="ctr" horzOverflow="overflow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defTabSz="4556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itchFamily="34" charset="-128"/>
                      </a:endParaRPr>
                    </a:p>
                  </a:txBody>
                  <a:tcPr marL="109080" marR="109080" marT="63960" marB="63960" anchor="ctr" horzOverflow="overflow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19544"/>
      </p:ext>
    </p:extLst>
  </p:cSld>
  <p:clrMapOvr>
    <a:masterClrMapping/>
  </p:clrMapOvr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6077</TotalTime>
  <Words>1088</Words>
  <Application>Microsoft Office PowerPoint</Application>
  <PresentationFormat>A3 Paper (297x420 mm)</PresentationFormat>
  <Paragraphs>246</Paragraphs>
  <Slides>28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LG Group 2</vt:lpstr>
      <vt:lpstr>Community Infrastructure Levy</vt:lpstr>
      <vt:lpstr>Contents</vt:lpstr>
      <vt:lpstr>PowerPoint Presentation</vt:lpstr>
      <vt:lpstr>Collection Flow Chart</vt:lpstr>
      <vt:lpstr>Collection - Notices</vt:lpstr>
      <vt:lpstr>Enforcement – processes and notices</vt:lpstr>
      <vt:lpstr>Enforcement – appeals</vt:lpstr>
      <vt:lpstr>PowerPoint Presentation</vt:lpstr>
      <vt:lpstr>Instalments Policy</vt:lpstr>
      <vt:lpstr>Instalments Policies</vt:lpstr>
      <vt:lpstr>Instalments Policies</vt:lpstr>
      <vt:lpstr>Instalments Policies</vt:lpstr>
      <vt:lpstr>PowerPoint Presentation</vt:lpstr>
      <vt:lpstr>Overview</vt:lpstr>
      <vt:lpstr>Process</vt:lpstr>
      <vt:lpstr>PowerPoint Presentation</vt:lpstr>
      <vt:lpstr>Overview</vt:lpstr>
      <vt:lpstr>Process</vt:lpstr>
      <vt:lpstr>PowerPoint Presentation</vt:lpstr>
      <vt:lpstr>Overview</vt:lpstr>
      <vt:lpstr>PowerPoint Presentation</vt:lpstr>
      <vt:lpstr>What the regulations say</vt:lpstr>
      <vt:lpstr>What councils are doing</vt:lpstr>
      <vt:lpstr>PowerPoint Presentation</vt:lpstr>
      <vt:lpstr>Implementation - Approach</vt:lpstr>
      <vt:lpstr>Stages, actions and deliverables</vt:lpstr>
      <vt:lpstr>Summary</vt:lpstr>
      <vt:lpstr>PowerPoint Presentation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main title here</dc:title>
  <dc:creator>marinah</dc:creator>
  <cp:lastModifiedBy>Gilian MacInnes</cp:lastModifiedBy>
  <cp:revision>369</cp:revision>
  <cp:lastPrinted>2013-03-20T15:04:09Z</cp:lastPrinted>
  <dcterms:created xsi:type="dcterms:W3CDTF">2010-06-21T13:45:43Z</dcterms:created>
  <dcterms:modified xsi:type="dcterms:W3CDTF">2014-07-01T13:24:04Z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C.identifier">
    <vt:lpwstr>IDEA</vt:lpwstr>
  </property>
  <property fmtid="{D5CDD505-2E9C-101B-9397-08002B2CF9AE}" pid="3" name="DC.date.issued">
    <vt:lpwstr>2010-06-22T00:00:00Z</vt:lpwstr>
  </property>
  <property fmtid="{D5CDD505-2E9C-101B-9397-08002B2CF9AE}" pid="4" name="Work area">
    <vt:lpwstr>29</vt:lpwstr>
  </property>
  <property fmtid="{D5CDD505-2E9C-101B-9397-08002B2CF9AE}" pid="5" name="Move to Archive">
    <vt:lpwstr>Current</vt:lpwstr>
  </property>
  <property fmtid="{D5CDD505-2E9C-101B-9397-08002B2CF9AE}" pid="6" name="DC.Description">
    <vt:lpwstr>LG Improvement and development powerpoint template</vt:lpwstr>
  </property>
  <property fmtid="{D5CDD505-2E9C-101B-9397-08002B2CF9AE}" pid="7" name="Status">
    <vt:lpwstr>Final</vt:lpwstr>
  </property>
  <property fmtid="{D5CDD505-2E9C-101B-9397-08002B2CF9AE}" pid="8" name="DC.Type">
    <vt:lpwstr>233</vt:lpwstr>
  </property>
  <property fmtid="{D5CDD505-2E9C-101B-9397-08002B2CF9AE}" pid="9" name="DC.Author">
    <vt:lpwstr>julia white</vt:lpwstr>
  </property>
  <property fmtid="{D5CDD505-2E9C-101B-9397-08002B2CF9AE}" pid="10" name="DC.creator">
    <vt:lpwstr>Communications and Marketing</vt:lpwstr>
  </property>
  <property fmtid="{D5CDD505-2E9C-101B-9397-08002B2CF9AE}" pid="11" name="e-GMS.subject.keyword">
    <vt:lpwstr>LG Improvement and development powerpoint template</vt:lpwstr>
  </property>
  <property fmtid="{D5CDD505-2E9C-101B-9397-08002B2CF9AE}" pid="12" name="Date">
    <vt:lpwstr>2010-06-22T00:00:00Z</vt:lpwstr>
  </property>
  <property fmtid="{D5CDD505-2E9C-101B-9397-08002B2CF9AE}" pid="13" name="DC.Language">
    <vt:lpwstr>eng</vt:lpwstr>
  </property>
</Properties>
</file>