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8EDE1-CA87-4943-830E-058995FAD895}" type="datetimeFigureOut">
              <a:rPr lang="en-GB" smtClean="0"/>
              <a:t>21/07/2013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CD9EC-2E5E-491F-94E2-D12B7EA332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42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9371" y="686202"/>
            <a:ext cx="5419259" cy="3428087"/>
          </a:xfrm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GB" smtClean="0">
                <a:ea typeface="ＭＳ Ｐゴシック" pitchFamily="34" charset="-128"/>
              </a:rPr>
              <a:t>This slide summarises the main differences between CIL and s106.  </a:t>
            </a:r>
          </a:p>
          <a:p>
            <a:pPr>
              <a:defRPr/>
            </a:pPr>
            <a:endParaRPr lang="en-GB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smtClean="0">
                <a:ea typeface="ＭＳ Ｐゴシック" pitchFamily="34" charset="-128"/>
              </a:rPr>
              <a:t>Each policy tool has a slightly different philosophical and legal underpinning.  </a:t>
            </a:r>
          </a:p>
          <a:p>
            <a:pPr>
              <a:defRPr/>
            </a:pPr>
            <a:endParaRPr lang="en-GB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smtClean="0">
                <a:ea typeface="ＭＳ Ｐゴシック" pitchFamily="34" charset="-128"/>
              </a:rPr>
              <a:t>S106 is a management mechanism designed to mitigate the direct impact of specific developments – hence the three tests.  It may or may not result in a sum of money being paid to the planning authority to reinvest in infrastructure.  </a:t>
            </a:r>
          </a:p>
          <a:p>
            <a:pPr>
              <a:defRPr/>
            </a:pPr>
            <a:endParaRPr lang="en-GB" smtClean="0">
              <a:ea typeface="ＭＳ Ｐゴシック" pitchFamily="34" charset="-128"/>
            </a:endParaRPr>
          </a:p>
          <a:p>
            <a:pPr>
              <a:defRPr/>
            </a:pPr>
            <a:r>
              <a:rPr lang="en-GB" smtClean="0">
                <a:ea typeface="ＭＳ Ｐゴシック" pitchFamily="34" charset="-128"/>
              </a:rPr>
              <a:t>CIL is a levy that recognises a more generalised need for development to be supported by infrastructure and is set up as a mechanisms to capture the value uplift gained from a planning permission to reinvest in infrastructure.</a:t>
            </a: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22338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16D9694B-4377-4550-988D-CB7C5BF18169}" type="slidenum">
              <a:rPr lang="en-GB" sz="1200" b="0">
                <a:solidFill>
                  <a:srgbClr val="000000"/>
                </a:solidFill>
                <a:latin typeface="Calibri" pitchFamily="34" charset="0"/>
              </a:rPr>
              <a:pPr eaLnBrk="1" hangingPunct="1">
                <a:defRPr/>
              </a:pPr>
              <a:t>1</a:t>
            </a:fld>
            <a:endParaRPr lang="en-GB" sz="1200" b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86A51B-4B30-424C-8ED7-2E09A1BFF847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6012671E-1020-4AF5-A6CF-5808AB4E4F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71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540CB6-FCE7-469C-8407-06197D234CB5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B7A9C427-B1E6-4EE1-855E-27DE804928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7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BFF101-8112-41FA-A6CC-F76F8D42DA1D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B4708EC2-D225-4275-89A3-5BD8FE943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87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CA635D-60F5-4CAD-88D5-D2E66EBF42B2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51E62390-7B84-45F2-B4C0-B6A460826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2C1B3C-1928-4AF4-B34B-5E2105CE4500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94161D41-CA48-44DD-B43C-214C4F925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2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9D7642-52B8-45B8-81B6-98C24D547B3A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0ABF26C2-47DF-4F53-85E5-1D812CA64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5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57F021-0B09-48B3-97D3-0C6AB4E4047F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7F3C7A97-B912-4875-8C09-ABCFC3C62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2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1E493-3846-4220-9649-631D32BA334E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F919F0D9-5049-4058-9665-0A777DAAC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7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2DC5AD-29CE-4754-ABAE-D7420196E7F4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07514352-A4A7-4B30-91A8-AAE0020DF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6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8510D4-141C-43D9-9B5F-405848762F85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9A84C6C2-F3F8-4C47-AAD4-A9CC51EB5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1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defTabSz="457200">
              <a:defRPr sz="2400" b="0">
                <a:solidFill>
                  <a:srgbClr val="000000"/>
                </a:solidFill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727E58-125D-44AB-BB88-012DD0111238}" type="datetime1">
              <a:rPr lang="en-US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7/21/2013</a:t>
            </a:fld>
            <a:endParaRPr lang="en-US"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 b="1">
                <a:ea typeface="+mn-ea"/>
              </a:defRPr>
            </a:lvl1pPr>
          </a:lstStyle>
          <a:p>
            <a:pPr>
              <a:defRPr/>
            </a:pPr>
            <a:fld id="{AB3E0DB5-422B-433D-A7EF-4F0B8D7A4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84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>
              <a:defRPr sz="1200" b="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D2388E-C995-44E1-BD53-0C1BF7B21EB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457200">
              <a:defRPr sz="1200" b="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CD55E6-DE3C-4753-A344-C243DF9336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pic>
        <p:nvPicPr>
          <p:cNvPr id="7174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512" y="6308726"/>
            <a:ext cx="2057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172200"/>
            <a:ext cx="112248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6" descr="bnp-paribas-real-estate450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838" y="6165851"/>
            <a:ext cx="1994389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87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06915" y="6086478"/>
            <a:ext cx="3647343" cy="7715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>
              <a:defRPr/>
            </a:pPr>
            <a:endParaRPr lang="en-US">
              <a:solidFill>
                <a:prstClr val="white"/>
              </a:solidFill>
              <a:ea typeface="ＭＳ Ｐゴシック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91612" y="754066"/>
          <a:ext cx="8738088" cy="6078537"/>
        </p:xfrm>
        <a:graphic>
          <a:graphicData uri="http://schemas.openxmlformats.org/drawingml/2006/table">
            <a:tbl>
              <a:tblPr/>
              <a:tblGrid>
                <a:gridCol w="660888"/>
                <a:gridCol w="1866900"/>
                <a:gridCol w="3086100"/>
                <a:gridCol w="3124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Planning Obligations</a:t>
                      </a:r>
                      <a:b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(Site specific negotiations) </a:t>
                      </a: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Community Infrastructure Levy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(Charging Schedule)</a:t>
                      </a: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27100">
                <a:tc rowSpan="7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Scope</a:t>
                      </a: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What Type of Infrastructure  can it support? 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Only items justifiable within the 3 legal tests: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 necessary to make the development acceptable in planning terms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 directly related to the development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 fairly and reasonably related in scale and kind to the development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All infrastructure necessary to support development of the area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Can it be used to secure Affordable Housing?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Yes - use to prescribe a proportion of affordable housing contributions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No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Geographic Application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Site specific impacts that may or may not reach beyond the </a:t>
                      </a:r>
                      <a:r>
                        <a:rPr kumimoji="0" lang="en-GB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‘</a:t>
                      </a: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red line</a:t>
                      </a:r>
                      <a:r>
                        <a:rPr kumimoji="0" lang="en-GB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Must cover whole Planning Authority Area with no exceptions (room for differential rates)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What types of development are eligible to pay CIL?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All development (but the time consuming nature of the process means only the largest are charged)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Any development over 100m</a:t>
                      </a:r>
                      <a:r>
                        <a:rPr kumimoji="0" lang="en-GB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Building that people would normally go into.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(some further exemptions existing for charities and social housing)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Eligibility of Capital &amp; Revenue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Capital &amp; Revenue both eligible (Revenue for maintenance &amp; agreed revenue items)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Capital &amp; Revenue for ongoing maintenance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Can the money be pooled?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Not for long. After April 2014 you will not be able to collect s106 contributions from 5 or more developments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CIL is effectively a pooling mechanism with complete flexibility over spending priorities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Once the money is collected how easy is to change what it is spent on?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Items agreed within the s106 Agreement (this is often inflexible).  It cannot be spend on items identified for CIL investment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CIL can be spent on any infrastructure.  Authorities need to set out the items they intend to fund using CIL in a Reg 123 list.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22300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Setting Charging Levels</a:t>
                      </a:r>
                    </a:p>
                  </a:txBody>
                  <a:tcPr marL="68584" marR="68584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Is there a need to establish a list of Infrastructure requirements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The authority needs to justify s106 is necessary based on the 3 legal tests (as above)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Yes. Need costed infrastructure list to prove local need (there is no emphasis on prioritisation at the evidence gathering stage and explicit recognition that the list will change over time)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23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Setting differential rates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Negotiated proposal taking each development on its merits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Differences in rates should only relate to viability in different zones or of different uses (not infrastructure costs or the impact of a proposed development)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Charging Units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Flexible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Per m</a:t>
                      </a:r>
                      <a:r>
                        <a:rPr kumimoji="0" lang="en-GB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 </a:t>
                      </a: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of additional floor space only (all uses)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736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Testing Viability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Case by case basis (leaving room for negotiation during pre-application discussion)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Viability is tested at a borough-wide level at the evidence gather stage, then CIL payments are mandatory</a:t>
                      </a:r>
                    </a:p>
                  </a:txBody>
                  <a:tcPr marL="68584" marR="68584" marT="12699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53661" name="Title 1"/>
          <p:cNvSpPr txBox="1">
            <a:spLocks/>
          </p:cNvSpPr>
          <p:nvPr/>
        </p:nvSpPr>
        <p:spPr bwMode="auto">
          <a:xfrm>
            <a:off x="405912" y="0"/>
            <a:ext cx="82296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3600" b="0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53662" name="Title 1"/>
          <p:cNvSpPr txBox="1">
            <a:spLocks/>
          </p:cNvSpPr>
          <p:nvPr/>
        </p:nvSpPr>
        <p:spPr bwMode="auto">
          <a:xfrm>
            <a:off x="1" y="0"/>
            <a:ext cx="9157189" cy="804863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defTabSz="457200" eaLnBrk="0" hangingPunct="0">
              <a:defRPr sz="4400"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0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rPr>
              <a:t>A comparison of CIL vs S106</a:t>
            </a:r>
          </a:p>
        </p:txBody>
      </p:sp>
    </p:spTree>
    <p:extLst>
      <p:ext uri="{BB962C8B-B14F-4D97-AF65-F5344CB8AC3E}">
        <p14:creationId xmlns:p14="http://schemas.microsoft.com/office/powerpoint/2010/main" val="43551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558</Words>
  <Application>Microsoft Office PowerPoint</Application>
  <PresentationFormat>On-screen Show (4:3)</PresentationFormat>
  <Paragraphs>52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Gilian MacInnes</dc:creator>
  <cp:lastModifiedBy>Laura Belton</cp:lastModifiedBy>
  <cp:revision>1</cp:revision>
  <dcterms:created xsi:type="dcterms:W3CDTF">2013-02-06T15:45:31Z</dcterms:created>
  <dcterms:modified xsi:type="dcterms:W3CDTF">2013-07-21T17:40:58Z</dcterms:modified>
</cp:coreProperties>
</file>