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1"/>
  </p:notesMasterIdLst>
  <p:handoutMasterIdLst>
    <p:handoutMasterId r:id="rId12"/>
  </p:handoutMasterIdLst>
  <p:sldIdLst>
    <p:sldId id="547" r:id="rId2"/>
    <p:sldId id="548" r:id="rId3"/>
    <p:sldId id="549" r:id="rId4"/>
    <p:sldId id="550" r:id="rId5"/>
    <p:sldId id="551" r:id="rId6"/>
    <p:sldId id="552" r:id="rId7"/>
    <p:sldId id="553" r:id="rId8"/>
    <p:sldId id="554" r:id="rId9"/>
    <p:sldId id="555" r:id="rId10"/>
  </p:sldIdLst>
  <p:sldSz cx="9906000" cy="6858000" type="A4"/>
  <p:notesSz cx="6810375" cy="9942513"/>
  <p:defaultTextStyle>
    <a:defPPr>
      <a:defRPr lang="en-GB"/>
    </a:defPPr>
    <a:lvl1pPr algn="l" rtl="0" fontAlgn="base">
      <a:spcBef>
        <a:spcPct val="0"/>
      </a:spcBef>
      <a:spcAft>
        <a:spcPct val="0"/>
      </a:spcAft>
      <a:defRPr sz="4400" b="1" kern="1200">
        <a:solidFill>
          <a:schemeClr val="tx2"/>
        </a:solidFill>
        <a:latin typeface="Arial" pitchFamily="34" charset="0"/>
        <a:ea typeface="+mn-ea"/>
        <a:cs typeface="+mn-cs"/>
      </a:defRPr>
    </a:lvl1pPr>
    <a:lvl2pPr marL="457200" algn="l" rtl="0" fontAlgn="base">
      <a:spcBef>
        <a:spcPct val="0"/>
      </a:spcBef>
      <a:spcAft>
        <a:spcPct val="0"/>
      </a:spcAft>
      <a:defRPr sz="4400" b="1" kern="1200">
        <a:solidFill>
          <a:schemeClr val="tx2"/>
        </a:solidFill>
        <a:latin typeface="Arial" pitchFamily="34" charset="0"/>
        <a:ea typeface="+mn-ea"/>
        <a:cs typeface="+mn-cs"/>
      </a:defRPr>
    </a:lvl2pPr>
    <a:lvl3pPr marL="914400" algn="l" rtl="0" fontAlgn="base">
      <a:spcBef>
        <a:spcPct val="0"/>
      </a:spcBef>
      <a:spcAft>
        <a:spcPct val="0"/>
      </a:spcAft>
      <a:defRPr sz="4400" b="1" kern="1200">
        <a:solidFill>
          <a:schemeClr val="tx2"/>
        </a:solidFill>
        <a:latin typeface="Arial" pitchFamily="34" charset="0"/>
        <a:ea typeface="+mn-ea"/>
        <a:cs typeface="+mn-cs"/>
      </a:defRPr>
    </a:lvl3pPr>
    <a:lvl4pPr marL="1371600" algn="l" rtl="0" fontAlgn="base">
      <a:spcBef>
        <a:spcPct val="0"/>
      </a:spcBef>
      <a:spcAft>
        <a:spcPct val="0"/>
      </a:spcAft>
      <a:defRPr sz="4400" b="1" kern="1200">
        <a:solidFill>
          <a:schemeClr val="tx2"/>
        </a:solidFill>
        <a:latin typeface="Arial" pitchFamily="34" charset="0"/>
        <a:ea typeface="+mn-ea"/>
        <a:cs typeface="+mn-cs"/>
      </a:defRPr>
    </a:lvl4pPr>
    <a:lvl5pPr marL="1828800" algn="l" rtl="0" fontAlgn="base">
      <a:spcBef>
        <a:spcPct val="0"/>
      </a:spcBef>
      <a:spcAft>
        <a:spcPct val="0"/>
      </a:spcAft>
      <a:defRPr sz="4400" b="1" kern="1200">
        <a:solidFill>
          <a:schemeClr val="tx2"/>
        </a:solidFill>
        <a:latin typeface="Arial" pitchFamily="34" charset="0"/>
        <a:ea typeface="+mn-ea"/>
        <a:cs typeface="+mn-cs"/>
      </a:defRPr>
    </a:lvl5pPr>
    <a:lvl6pPr marL="2286000" algn="l" defTabSz="914400" rtl="0" eaLnBrk="1" latinLnBrk="0" hangingPunct="1">
      <a:defRPr sz="4400" b="1" kern="1200">
        <a:solidFill>
          <a:schemeClr val="tx2"/>
        </a:solidFill>
        <a:latin typeface="Arial" pitchFamily="34" charset="0"/>
        <a:ea typeface="+mn-ea"/>
        <a:cs typeface="+mn-cs"/>
      </a:defRPr>
    </a:lvl6pPr>
    <a:lvl7pPr marL="2743200" algn="l" defTabSz="914400" rtl="0" eaLnBrk="1" latinLnBrk="0" hangingPunct="1">
      <a:defRPr sz="4400" b="1" kern="1200">
        <a:solidFill>
          <a:schemeClr val="tx2"/>
        </a:solidFill>
        <a:latin typeface="Arial" pitchFamily="34" charset="0"/>
        <a:ea typeface="+mn-ea"/>
        <a:cs typeface="+mn-cs"/>
      </a:defRPr>
    </a:lvl7pPr>
    <a:lvl8pPr marL="3200400" algn="l" defTabSz="914400" rtl="0" eaLnBrk="1" latinLnBrk="0" hangingPunct="1">
      <a:defRPr sz="4400" b="1" kern="1200">
        <a:solidFill>
          <a:schemeClr val="tx2"/>
        </a:solidFill>
        <a:latin typeface="Arial" pitchFamily="34" charset="0"/>
        <a:ea typeface="+mn-ea"/>
        <a:cs typeface="+mn-cs"/>
      </a:defRPr>
    </a:lvl8pPr>
    <a:lvl9pPr marL="3657600" algn="l" defTabSz="914400" rtl="0" eaLnBrk="1" latinLnBrk="0" hangingPunct="1">
      <a:defRPr sz="4400" b="1" kern="1200">
        <a:solidFill>
          <a:schemeClr val="tx2"/>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379" autoAdjust="0"/>
    <p:restoredTop sz="83126" autoAdjust="0"/>
  </p:normalViewPr>
  <p:slideViewPr>
    <p:cSldViewPr>
      <p:cViewPr>
        <p:scale>
          <a:sx n="96" d="100"/>
          <a:sy n="96" d="100"/>
        </p:scale>
        <p:origin x="-72" y="-72"/>
      </p:cViewPr>
      <p:guideLst>
        <p:guide orient="horz" pos="2160"/>
        <p:guide pos="3120"/>
      </p:guideLst>
    </p:cSldViewPr>
  </p:slideViewPr>
  <p:notesTextViewPr>
    <p:cViewPr>
      <p:scale>
        <a:sx n="100" d="100"/>
        <a:sy n="100" d="100"/>
      </p:scale>
      <p:origin x="0" y="0"/>
    </p:cViewPr>
  </p:notesTextViewPr>
  <p:sorterViewPr>
    <p:cViewPr>
      <p:scale>
        <a:sx n="210" d="100"/>
        <a:sy n="210" d="100"/>
      </p:scale>
      <p:origin x="0" y="4980"/>
    </p:cViewPr>
  </p:sorterViewPr>
  <p:notesViewPr>
    <p:cSldViewPr snapToGrid="0" snapToObjects="1">
      <p:cViewPr varScale="1">
        <p:scale>
          <a:sx n="81" d="100"/>
          <a:sy n="81" d="100"/>
        </p:scale>
        <p:origin x="-3160" y="-104"/>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0706" name="Rectangle 2"/>
          <p:cNvSpPr>
            <a:spLocks noGrp="1" noChangeArrowheads="1"/>
          </p:cNvSpPr>
          <p:nvPr>
            <p:ph type="hdr" sz="quarter"/>
          </p:nvPr>
        </p:nvSpPr>
        <p:spPr bwMode="auto">
          <a:xfrm>
            <a:off x="0"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solidFill>
                  <a:schemeClr val="tx1"/>
                </a:solidFill>
              </a:defRPr>
            </a:lvl1pPr>
          </a:lstStyle>
          <a:p>
            <a:endParaRPr lang="en-GB"/>
          </a:p>
        </p:txBody>
      </p:sp>
      <p:sp>
        <p:nvSpPr>
          <p:cNvPr id="200707" name="Rectangle 3"/>
          <p:cNvSpPr>
            <a:spLocks noGrp="1" noChangeArrowheads="1"/>
          </p:cNvSpPr>
          <p:nvPr>
            <p:ph type="dt" sz="quarter" idx="1"/>
          </p:nvPr>
        </p:nvSpPr>
        <p:spPr bwMode="auto">
          <a:xfrm>
            <a:off x="3857636"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defRPr>
            </a:lvl1pPr>
          </a:lstStyle>
          <a:p>
            <a:endParaRPr lang="en-GB"/>
          </a:p>
        </p:txBody>
      </p:sp>
      <p:sp>
        <p:nvSpPr>
          <p:cNvPr id="200708" name="Rectangle 4"/>
          <p:cNvSpPr>
            <a:spLocks noGrp="1" noChangeArrowheads="1"/>
          </p:cNvSpPr>
          <p:nvPr>
            <p:ph type="ftr" sz="quarter" idx="2"/>
          </p:nvPr>
        </p:nvSpPr>
        <p:spPr bwMode="auto">
          <a:xfrm>
            <a:off x="0" y="9443662"/>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solidFill>
                  <a:schemeClr val="tx1"/>
                </a:solidFill>
              </a:defRPr>
            </a:lvl1pPr>
          </a:lstStyle>
          <a:p>
            <a:endParaRPr lang="en-GB"/>
          </a:p>
        </p:txBody>
      </p:sp>
      <p:sp>
        <p:nvSpPr>
          <p:cNvPr id="200709" name="Rectangle 5"/>
          <p:cNvSpPr>
            <a:spLocks noGrp="1" noChangeArrowheads="1"/>
          </p:cNvSpPr>
          <p:nvPr>
            <p:ph type="sldNum" sz="quarter" idx="3"/>
          </p:nvPr>
        </p:nvSpPr>
        <p:spPr bwMode="auto">
          <a:xfrm>
            <a:off x="3857636" y="9443662"/>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defRPr>
            </a:lvl1pPr>
          </a:lstStyle>
          <a:p>
            <a:fld id="{DD563B8C-C3B6-4F7C-AC25-60687593FA25}" type="slidenum">
              <a:rPr lang="en-GB"/>
              <a:pPr/>
              <a:t>‹#›</a:t>
            </a:fld>
            <a:endParaRPr lang="en-GB"/>
          </a:p>
        </p:txBody>
      </p:sp>
    </p:spTree>
    <p:extLst>
      <p:ext uri="{BB962C8B-B14F-4D97-AF65-F5344CB8AC3E}">
        <p14:creationId xmlns:p14="http://schemas.microsoft.com/office/powerpoint/2010/main" val="20066511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solidFill>
                  <a:schemeClr val="tx1"/>
                </a:solidFill>
              </a:defRPr>
            </a:lvl1pPr>
          </a:lstStyle>
          <a:p>
            <a:endParaRPr lang="en-US"/>
          </a:p>
        </p:txBody>
      </p:sp>
      <p:sp>
        <p:nvSpPr>
          <p:cNvPr id="18435" name="Rectangle 3"/>
          <p:cNvSpPr>
            <a:spLocks noGrp="1" noChangeArrowheads="1"/>
          </p:cNvSpPr>
          <p:nvPr>
            <p:ph type="dt" idx="1"/>
          </p:nvPr>
        </p:nvSpPr>
        <p:spPr bwMode="auto">
          <a:xfrm>
            <a:off x="3857636"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defRPr>
            </a:lvl1pPr>
          </a:lstStyle>
          <a:p>
            <a:endParaRPr lang="en-US"/>
          </a:p>
        </p:txBody>
      </p:sp>
      <p:sp>
        <p:nvSpPr>
          <p:cNvPr id="18436" name="Rectangle 4"/>
          <p:cNvSpPr>
            <a:spLocks noGrp="1" noRot="1" noChangeAspect="1" noChangeArrowheads="1" noTextEdit="1"/>
          </p:cNvSpPr>
          <p:nvPr>
            <p:ph type="sldImg" idx="2"/>
          </p:nvPr>
        </p:nvSpPr>
        <p:spPr bwMode="auto">
          <a:xfrm>
            <a:off x="714375" y="746125"/>
            <a:ext cx="5381625" cy="3727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8437" name="Rectangle 5"/>
          <p:cNvSpPr>
            <a:spLocks noGrp="1" noChangeArrowheads="1"/>
          </p:cNvSpPr>
          <p:nvPr>
            <p:ph type="body" sz="quarter" idx="3"/>
          </p:nvPr>
        </p:nvSpPr>
        <p:spPr bwMode="auto">
          <a:xfrm>
            <a:off x="681038" y="4722694"/>
            <a:ext cx="5448300" cy="4474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438" name="Rectangle 6"/>
          <p:cNvSpPr>
            <a:spLocks noGrp="1" noChangeArrowheads="1"/>
          </p:cNvSpPr>
          <p:nvPr>
            <p:ph type="ftr" sz="quarter" idx="4"/>
          </p:nvPr>
        </p:nvSpPr>
        <p:spPr bwMode="auto">
          <a:xfrm>
            <a:off x="0" y="9443662"/>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solidFill>
                  <a:schemeClr val="tx1"/>
                </a:solidFill>
              </a:defRPr>
            </a:lvl1pPr>
          </a:lstStyle>
          <a:p>
            <a:endParaRPr lang="en-US"/>
          </a:p>
        </p:txBody>
      </p:sp>
      <p:sp>
        <p:nvSpPr>
          <p:cNvPr id="18439" name="Rectangle 7"/>
          <p:cNvSpPr>
            <a:spLocks noGrp="1" noChangeArrowheads="1"/>
          </p:cNvSpPr>
          <p:nvPr>
            <p:ph type="sldNum" sz="quarter" idx="5"/>
          </p:nvPr>
        </p:nvSpPr>
        <p:spPr bwMode="auto">
          <a:xfrm>
            <a:off x="3857636" y="9443662"/>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defRPr>
            </a:lvl1pPr>
          </a:lstStyle>
          <a:p>
            <a:fld id="{C185F21A-DBB8-4E65-9E4E-3435B804B7D3}" type="slidenum">
              <a:rPr lang="en-US"/>
              <a:pPr/>
              <a:t>‹#›</a:t>
            </a:fld>
            <a:endParaRPr lang="en-US"/>
          </a:p>
        </p:txBody>
      </p:sp>
    </p:spTree>
    <p:extLst>
      <p:ext uri="{BB962C8B-B14F-4D97-AF65-F5344CB8AC3E}">
        <p14:creationId xmlns:p14="http://schemas.microsoft.com/office/powerpoint/2010/main" val="111210600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5890" name="Rectangle 7"/>
          <p:cNvSpPr>
            <a:spLocks noGrp="1" noChangeArrowheads="1"/>
          </p:cNvSpPr>
          <p:nvPr>
            <p:ph type="sldNum" sz="quarter" idx="5"/>
          </p:nvPr>
        </p:nvSpPr>
        <p:spPr>
          <a:noFill/>
        </p:spPr>
        <p:txBody>
          <a:bodyPr/>
          <a:lstStyle>
            <a:lvl1pPr defTabSz="923925" eaLnBrk="0" hangingPunct="0">
              <a:defRPr sz="4400" b="1">
                <a:solidFill>
                  <a:schemeClr val="tx2"/>
                </a:solidFill>
                <a:latin typeface="Arial" pitchFamily="34" charset="0"/>
              </a:defRPr>
            </a:lvl1pPr>
            <a:lvl2pPr marL="742950" indent="-285750" defTabSz="923925" eaLnBrk="0" hangingPunct="0">
              <a:defRPr sz="4400" b="1">
                <a:solidFill>
                  <a:schemeClr val="tx2"/>
                </a:solidFill>
                <a:latin typeface="Arial" pitchFamily="34" charset="0"/>
              </a:defRPr>
            </a:lvl2pPr>
            <a:lvl3pPr marL="1143000" indent="-228600" defTabSz="923925" eaLnBrk="0" hangingPunct="0">
              <a:defRPr sz="4400" b="1">
                <a:solidFill>
                  <a:schemeClr val="tx2"/>
                </a:solidFill>
                <a:latin typeface="Arial" pitchFamily="34" charset="0"/>
              </a:defRPr>
            </a:lvl3pPr>
            <a:lvl4pPr marL="1600200" indent="-228600" defTabSz="923925" eaLnBrk="0" hangingPunct="0">
              <a:defRPr sz="4400" b="1">
                <a:solidFill>
                  <a:schemeClr val="tx2"/>
                </a:solidFill>
                <a:latin typeface="Arial" pitchFamily="34" charset="0"/>
              </a:defRPr>
            </a:lvl4pPr>
            <a:lvl5pPr marL="2057400" indent="-228600" defTabSz="923925" eaLnBrk="0" hangingPunct="0">
              <a:defRPr sz="4400" b="1">
                <a:solidFill>
                  <a:schemeClr val="tx2"/>
                </a:solidFill>
                <a:latin typeface="Arial" pitchFamily="34" charset="0"/>
              </a:defRPr>
            </a:lvl5pPr>
            <a:lvl6pPr marL="2514600" indent="-228600" defTabSz="923925" eaLnBrk="0" fontAlgn="base" hangingPunct="0">
              <a:spcBef>
                <a:spcPct val="0"/>
              </a:spcBef>
              <a:spcAft>
                <a:spcPct val="0"/>
              </a:spcAft>
              <a:defRPr sz="4400" b="1">
                <a:solidFill>
                  <a:schemeClr val="tx2"/>
                </a:solidFill>
                <a:latin typeface="Arial" pitchFamily="34" charset="0"/>
              </a:defRPr>
            </a:lvl6pPr>
            <a:lvl7pPr marL="2971800" indent="-228600" defTabSz="923925" eaLnBrk="0" fontAlgn="base" hangingPunct="0">
              <a:spcBef>
                <a:spcPct val="0"/>
              </a:spcBef>
              <a:spcAft>
                <a:spcPct val="0"/>
              </a:spcAft>
              <a:defRPr sz="4400" b="1">
                <a:solidFill>
                  <a:schemeClr val="tx2"/>
                </a:solidFill>
                <a:latin typeface="Arial" pitchFamily="34" charset="0"/>
              </a:defRPr>
            </a:lvl7pPr>
            <a:lvl8pPr marL="3429000" indent="-228600" defTabSz="923925" eaLnBrk="0" fontAlgn="base" hangingPunct="0">
              <a:spcBef>
                <a:spcPct val="0"/>
              </a:spcBef>
              <a:spcAft>
                <a:spcPct val="0"/>
              </a:spcAft>
              <a:defRPr sz="4400" b="1">
                <a:solidFill>
                  <a:schemeClr val="tx2"/>
                </a:solidFill>
                <a:latin typeface="Arial" pitchFamily="34" charset="0"/>
              </a:defRPr>
            </a:lvl8pPr>
            <a:lvl9pPr marL="3886200" indent="-228600" defTabSz="923925" eaLnBrk="0" fontAlgn="base" hangingPunct="0">
              <a:spcBef>
                <a:spcPct val="0"/>
              </a:spcBef>
              <a:spcAft>
                <a:spcPct val="0"/>
              </a:spcAft>
              <a:defRPr sz="4400" b="1">
                <a:solidFill>
                  <a:schemeClr val="tx2"/>
                </a:solidFill>
                <a:latin typeface="Arial" pitchFamily="34" charset="0"/>
              </a:defRPr>
            </a:lvl9pPr>
          </a:lstStyle>
          <a:p>
            <a:pPr eaLnBrk="1" hangingPunct="1"/>
            <a:fld id="{9CF13091-C1E3-495C-B0BB-09E84F184E81}" type="slidenum">
              <a:rPr lang="en-US" sz="1200" b="0" smtClean="0">
                <a:solidFill>
                  <a:prstClr val="black"/>
                </a:solidFill>
              </a:rPr>
              <a:pPr eaLnBrk="1" hangingPunct="1"/>
              <a:t>1</a:t>
            </a:fld>
            <a:endParaRPr lang="en-US" sz="1200" b="0" smtClean="0">
              <a:solidFill>
                <a:prstClr val="black"/>
              </a:solidFill>
            </a:endParaRPr>
          </a:p>
        </p:txBody>
      </p:sp>
      <p:sp>
        <p:nvSpPr>
          <p:cNvPr id="165891" name="Rectangle 2"/>
          <p:cNvSpPr>
            <a:spLocks noGrp="1" noRot="1" noChangeAspect="1" noChangeArrowheads="1" noTextEdit="1"/>
          </p:cNvSpPr>
          <p:nvPr>
            <p:ph type="sldImg"/>
          </p:nvPr>
        </p:nvSpPr>
        <p:spPr>
          <a:xfrm>
            <a:off x="714375" y="746125"/>
            <a:ext cx="5381625" cy="3727450"/>
          </a:xfrm>
          <a:ln/>
        </p:spPr>
      </p:sp>
      <p:sp>
        <p:nvSpPr>
          <p:cNvPr id="165892" name="Text Box 3"/>
          <p:cNvSpPr>
            <a:spLocks noGrp="1" noChangeArrowheads="1"/>
          </p:cNvSpPr>
          <p:nvPr>
            <p:ph type="body" idx="1"/>
          </p:nvPr>
        </p:nvSpPr>
        <p:spPr>
          <a:noFill/>
          <a:extLst>
            <a:ext uri="{91240B29-F687-4F45-9708-019B960494DF}">
              <a14:hiddenLine xmlns:a14="http://schemas.microsoft.com/office/drawing/2010/main" w="9525">
                <a:solidFill>
                  <a:srgbClr val="808080"/>
                </a:solidFill>
                <a:round/>
                <a:headEnd/>
                <a:tailEnd/>
              </a14:hiddenLine>
            </a:ext>
          </a:extLst>
        </p:spPr>
        <p:txBody>
          <a:bodyPr wrap="none" anchor="ctr"/>
          <a:lstStyle/>
          <a:p>
            <a:pPr eaLnBrk="1" hangingPunct="1"/>
            <a:endParaRPr lang="en-GB" dirty="0" smtClean="0">
              <a:solidFill>
                <a:srgbClr val="000000"/>
              </a:solidFill>
            </a:endParaRPr>
          </a:p>
        </p:txBody>
      </p:sp>
      <p:sp>
        <p:nvSpPr>
          <p:cNvPr id="165893" name="Text Box 4"/>
          <p:cNvSpPr txBox="1">
            <a:spLocks noChangeArrowheads="1"/>
          </p:cNvSpPr>
          <p:nvPr/>
        </p:nvSpPr>
        <p:spPr bwMode="auto">
          <a:xfrm>
            <a:off x="3857626" y="9444038"/>
            <a:ext cx="2951163" cy="496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918" tIns="47797" rIns="91918" bIns="47797" anchor="b"/>
          <a:lstStyle>
            <a:lvl1pPr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1pPr>
            <a:lvl2pPr marL="742950" indent="-28575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2pPr>
            <a:lvl3pPr marL="1143000" indent="-22860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3pPr>
            <a:lvl4pPr marL="1600200" indent="-22860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4pPr>
            <a:lvl5pPr marL="2057400" indent="-22860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5pPr>
            <a:lvl6pPr marL="25146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6pPr>
            <a:lvl7pPr marL="29718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7pPr>
            <a:lvl8pPr marL="34290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8pPr>
            <a:lvl9pPr marL="38862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9pPr>
          </a:lstStyle>
          <a:p>
            <a:pPr algn="r" eaLnBrk="1" hangingPunct="1">
              <a:buSzPct val="100000"/>
            </a:pPr>
            <a:fld id="{4069FDF2-1936-481C-8795-9B3A269204EE}" type="slidenum">
              <a:rPr lang="en-GB" sz="1200" b="0">
                <a:solidFill>
                  <a:srgbClr val="000000"/>
                </a:solidFill>
              </a:rPr>
              <a:pPr algn="r" eaLnBrk="1" hangingPunct="1">
                <a:buSzPct val="100000"/>
              </a:pPr>
              <a:t>1</a:t>
            </a:fld>
            <a:endParaRPr lang="en-GB" sz="1200" b="0">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4375" y="746125"/>
            <a:ext cx="5381625" cy="3727450"/>
          </a:xfrm>
        </p:spPr>
      </p:sp>
      <p:sp>
        <p:nvSpPr>
          <p:cNvPr id="3" name="Notes Placeholder 2"/>
          <p:cNvSpPr>
            <a:spLocks noGrp="1"/>
          </p:cNvSpPr>
          <p:nvPr>
            <p:ph type="body" idx="1"/>
          </p:nvPr>
        </p:nvSpPr>
        <p:spPr/>
        <p:txBody>
          <a:bodyPr/>
          <a:lstStyle/>
          <a:p>
            <a:pPr marL="0" indent="0">
              <a:buNone/>
            </a:pPr>
            <a:r>
              <a:rPr lang="en-US" sz="1600" dirty="0" smtClean="0"/>
              <a:t>The</a:t>
            </a:r>
            <a:r>
              <a:rPr lang="en-US" sz="1600" baseline="0" dirty="0" smtClean="0"/>
              <a:t> pre-conditions for granting exceptional circumstances relief has changed</a:t>
            </a:r>
            <a:r>
              <a:rPr lang="en-US" sz="1600" dirty="0" smtClean="0"/>
              <a:t>: </a:t>
            </a:r>
          </a:p>
          <a:p>
            <a:pPr marL="285750" marR="0" indent="-285750" algn="l" defTabSz="914400" rtl="0" eaLnBrk="1" fontAlgn="base" latinLnBrk="0" hangingPunct="1">
              <a:lnSpc>
                <a:spcPct val="100000"/>
              </a:lnSpc>
              <a:spcBef>
                <a:spcPct val="30000"/>
              </a:spcBef>
              <a:spcAft>
                <a:spcPct val="0"/>
              </a:spcAft>
              <a:buClrTx/>
              <a:buSzTx/>
              <a:buFont typeface="Arial"/>
              <a:buChar char="•"/>
              <a:tabLst/>
              <a:defRPr/>
            </a:pPr>
            <a:r>
              <a:rPr lang="en-US" sz="1600" kern="1200" dirty="0" smtClean="0">
                <a:solidFill>
                  <a:schemeClr val="tx1"/>
                </a:solidFill>
                <a:effectLst/>
                <a:latin typeface="Arial" pitchFamily="34" charset="0"/>
                <a:ea typeface="+mn-ea"/>
                <a:cs typeface="+mn-cs"/>
              </a:rPr>
              <a:t>Council must still publish a statement giving notice that relief for exceptional circumstances is available in its area </a:t>
            </a:r>
          </a:p>
          <a:p>
            <a:pPr marL="285750" marR="0" indent="-285750" algn="l" defTabSz="914400" rtl="0" eaLnBrk="1" fontAlgn="base" latinLnBrk="0" hangingPunct="1">
              <a:lnSpc>
                <a:spcPct val="100000"/>
              </a:lnSpc>
              <a:spcBef>
                <a:spcPct val="30000"/>
              </a:spcBef>
              <a:spcAft>
                <a:spcPct val="0"/>
              </a:spcAft>
              <a:buClrTx/>
              <a:buSzTx/>
              <a:buFont typeface="Arial"/>
              <a:buChar char="•"/>
              <a:tabLst/>
              <a:defRPr/>
            </a:pPr>
            <a:r>
              <a:rPr lang="en-US" sz="1600" kern="1200" dirty="0" smtClean="0">
                <a:solidFill>
                  <a:schemeClr val="tx1"/>
                </a:solidFill>
                <a:effectLst/>
                <a:latin typeface="Arial" pitchFamily="34" charset="0"/>
                <a:ea typeface="+mn-ea"/>
                <a:cs typeface="+mn-cs"/>
              </a:rPr>
              <a:t>A planning obligation has been entered into in respect of the planning permission which permits the chargeable development (this no longer has to be greater than the CIL amount)</a:t>
            </a:r>
          </a:p>
          <a:p>
            <a:pPr marL="285750" marR="0" indent="-285750" algn="l" defTabSz="914400" rtl="0" eaLnBrk="1" fontAlgn="base" latinLnBrk="0" hangingPunct="1">
              <a:lnSpc>
                <a:spcPct val="100000"/>
              </a:lnSpc>
              <a:spcBef>
                <a:spcPct val="30000"/>
              </a:spcBef>
              <a:spcAft>
                <a:spcPct val="0"/>
              </a:spcAft>
              <a:buClrTx/>
              <a:buSzTx/>
              <a:buFont typeface="Arial"/>
              <a:buChar char="•"/>
              <a:tabLst/>
              <a:defRPr/>
            </a:pPr>
            <a:r>
              <a:rPr lang="en-US" sz="1600" kern="1200" dirty="0" smtClean="0">
                <a:solidFill>
                  <a:schemeClr val="tx1"/>
                </a:solidFill>
                <a:effectLst/>
                <a:latin typeface="Arial" pitchFamily="34" charset="0"/>
                <a:ea typeface="+mn-ea"/>
                <a:cs typeface="+mn-cs"/>
              </a:rPr>
              <a:t>The claim has to be submitted in writing on the appropriate form, this must also be sent to any other owners or holders of a material interest in the land.</a:t>
            </a:r>
          </a:p>
          <a:p>
            <a:pPr marL="285750" marR="0" indent="-285750" algn="l" defTabSz="914400" rtl="0" eaLnBrk="1" fontAlgn="base" latinLnBrk="0" hangingPunct="1">
              <a:lnSpc>
                <a:spcPct val="100000"/>
              </a:lnSpc>
              <a:spcBef>
                <a:spcPct val="30000"/>
              </a:spcBef>
              <a:spcAft>
                <a:spcPct val="0"/>
              </a:spcAft>
              <a:buClrTx/>
              <a:buSzTx/>
              <a:buFont typeface="Arial"/>
              <a:buChar char="•"/>
              <a:tabLst/>
              <a:defRPr/>
            </a:pPr>
            <a:r>
              <a:rPr lang="en-US" sz="1600" kern="1200" dirty="0" smtClean="0">
                <a:solidFill>
                  <a:schemeClr val="tx1"/>
                </a:solidFill>
                <a:effectLst/>
                <a:latin typeface="Arial" pitchFamily="34" charset="0"/>
                <a:ea typeface="+mn-ea"/>
                <a:cs typeface="+mn-cs"/>
              </a:rPr>
              <a:t>An assessment has to be carried out by an independent person of the economic viability of the chargeable development. An independent person is one who has appropriate qualifications and experience and who is appointed by the claimant with the agreement of the council </a:t>
            </a:r>
          </a:p>
          <a:p>
            <a:pPr marL="285750" marR="0" indent="-285750" algn="l" defTabSz="914400" rtl="0" eaLnBrk="1" fontAlgn="base" latinLnBrk="0" hangingPunct="1">
              <a:lnSpc>
                <a:spcPct val="100000"/>
              </a:lnSpc>
              <a:spcBef>
                <a:spcPct val="30000"/>
              </a:spcBef>
              <a:spcAft>
                <a:spcPct val="0"/>
              </a:spcAft>
              <a:buClrTx/>
              <a:buSzTx/>
              <a:buFont typeface="Arial"/>
              <a:buChar char="•"/>
              <a:tabLst/>
              <a:defRPr/>
            </a:pPr>
            <a:r>
              <a:rPr lang="en-US" sz="1600" kern="1200" dirty="0" smtClean="0">
                <a:solidFill>
                  <a:schemeClr val="tx1"/>
                </a:solidFill>
                <a:effectLst/>
                <a:latin typeface="Arial" pitchFamily="34" charset="0"/>
                <a:ea typeface="+mn-ea"/>
                <a:cs typeface="+mn-cs"/>
              </a:rPr>
              <a:t>An explanation needs</a:t>
            </a:r>
            <a:r>
              <a:rPr lang="en-US" sz="1600" kern="1200" baseline="0" dirty="0" smtClean="0">
                <a:solidFill>
                  <a:schemeClr val="tx1"/>
                </a:solidFill>
                <a:effectLst/>
                <a:latin typeface="Arial" pitchFamily="34" charset="0"/>
                <a:ea typeface="+mn-ea"/>
                <a:cs typeface="+mn-cs"/>
              </a:rPr>
              <a:t> to be provided as to</a:t>
            </a:r>
            <a:r>
              <a:rPr lang="en-US" sz="1600" kern="1200" dirty="0" smtClean="0">
                <a:solidFill>
                  <a:schemeClr val="tx1"/>
                </a:solidFill>
                <a:effectLst/>
                <a:latin typeface="Arial" pitchFamily="34" charset="0"/>
                <a:ea typeface="+mn-ea"/>
                <a:cs typeface="+mn-cs"/>
              </a:rPr>
              <a:t> why, in the opinion of the claimant, payment of the chargeable amount would have an unacceptable impact on the economic viability of that development</a:t>
            </a:r>
          </a:p>
          <a:p>
            <a:pPr marL="285750" marR="0" indent="-285750" algn="l" defTabSz="914400" rtl="0" eaLnBrk="1" fontAlgn="base" latinLnBrk="0" hangingPunct="1">
              <a:lnSpc>
                <a:spcPct val="100000"/>
              </a:lnSpc>
              <a:spcBef>
                <a:spcPct val="30000"/>
              </a:spcBef>
              <a:spcAft>
                <a:spcPct val="0"/>
              </a:spcAft>
              <a:buClrTx/>
              <a:buSzTx/>
              <a:buFont typeface="Arial"/>
              <a:buChar char="•"/>
              <a:tabLst/>
              <a:defRPr/>
            </a:pPr>
            <a:r>
              <a:rPr lang="en-US" sz="1600" dirty="0" smtClean="0"/>
              <a:t>Most importantly</a:t>
            </a:r>
            <a:r>
              <a:rPr lang="en-US" sz="1600" baseline="0" dirty="0" smtClean="0"/>
              <a:t> </a:t>
            </a:r>
            <a:r>
              <a:rPr lang="en-US" sz="1600" dirty="0" smtClean="0"/>
              <a:t>the relief must not constitute a </a:t>
            </a:r>
            <a:r>
              <a:rPr lang="en-US" sz="1600" dirty="0" err="1" smtClean="0"/>
              <a:t>notifiable</a:t>
            </a:r>
            <a:r>
              <a:rPr lang="en-US" sz="1600" dirty="0" smtClean="0"/>
              <a:t> state aid:</a:t>
            </a:r>
            <a:r>
              <a:rPr lang="en-US" sz="1600" baseline="0" dirty="0" smtClean="0"/>
              <a:t> </a:t>
            </a:r>
            <a:r>
              <a:rPr lang="en-GB" sz="1600" dirty="0" smtClean="0"/>
              <a:t>Limitations on application of €200,000 over three year period for any one company</a:t>
            </a:r>
          </a:p>
          <a:p>
            <a:endParaRPr lang="en-US"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2</a:t>
            </a:fld>
            <a:endParaRPr lang="en-US">
              <a:solidFill>
                <a:srgbClr val="1F497D"/>
              </a:solidFill>
            </a:endParaRPr>
          </a:p>
        </p:txBody>
      </p:sp>
    </p:spTree>
    <p:extLst>
      <p:ext uri="{BB962C8B-B14F-4D97-AF65-F5344CB8AC3E}">
        <p14:creationId xmlns:p14="http://schemas.microsoft.com/office/powerpoint/2010/main" val="18484464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4375" y="746125"/>
            <a:ext cx="5381625" cy="3727450"/>
          </a:xfrm>
        </p:spPr>
      </p:sp>
      <p:sp>
        <p:nvSpPr>
          <p:cNvPr id="3" name="Notes Placeholder 2"/>
          <p:cNvSpPr>
            <a:spLocks noGrp="1"/>
          </p:cNvSpPr>
          <p:nvPr>
            <p:ph type="body" idx="1"/>
          </p:nvPr>
        </p:nvSpPr>
        <p:spPr/>
        <p:txBody>
          <a:bodyPr/>
          <a:lstStyle/>
          <a:p>
            <a:r>
              <a:rPr lang="en-US" dirty="0" smtClean="0"/>
              <a:t>Regulation 73A(7)(b) allows the developer</a:t>
            </a:r>
            <a:r>
              <a:rPr lang="en-US" baseline="0" dirty="0" smtClean="0"/>
              <a:t> to pay for some or all of its CIL through the provision of infrastructure in-kind. This means giving the Charging Authority infrastructure rather than cash.</a:t>
            </a:r>
          </a:p>
          <a:p>
            <a:endParaRPr lang="en-US" baseline="0" dirty="0" smtClean="0"/>
          </a:p>
          <a:p>
            <a:r>
              <a:rPr lang="en-US" dirty="0" smtClean="0"/>
              <a:t>This is only allowed to happen if the infrastructure to be provided is identified on the charging authority’s regulation 123 list, and is not necessary to make the development granted consent acceptable in planning terms. </a:t>
            </a:r>
            <a:endParaRPr lang="en-US"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3</a:t>
            </a:fld>
            <a:endParaRPr lang="en-US">
              <a:solidFill>
                <a:srgbClr val="1F497D"/>
              </a:solidFill>
            </a:endParaRPr>
          </a:p>
        </p:txBody>
      </p:sp>
    </p:spTree>
    <p:extLst>
      <p:ext uri="{BB962C8B-B14F-4D97-AF65-F5344CB8AC3E}">
        <p14:creationId xmlns:p14="http://schemas.microsoft.com/office/powerpoint/2010/main" val="31281532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4375" y="746125"/>
            <a:ext cx="5381625" cy="3727450"/>
          </a:xfrm>
        </p:spPr>
      </p:sp>
      <p:sp>
        <p:nvSpPr>
          <p:cNvPr id="3" name="Notes Placeholder 2"/>
          <p:cNvSpPr>
            <a:spLocks noGrp="1"/>
          </p:cNvSpPr>
          <p:nvPr>
            <p:ph type="body" idx="1"/>
          </p:nvPr>
        </p:nvSpPr>
        <p:spPr/>
        <p:txBody>
          <a:bodyPr/>
          <a:lstStyle/>
          <a:p>
            <a:r>
              <a:rPr lang="en-US" dirty="0" smtClean="0"/>
              <a:t>Where a charging authority chooses to adopt a policy of accepting infrastructure payments, they must publish a document which sets out conditions in detail. </a:t>
            </a:r>
          </a:p>
          <a:p>
            <a:endParaRPr lang="en-US" dirty="0" smtClean="0"/>
          </a:p>
          <a:p>
            <a:r>
              <a:rPr lang="en-US" dirty="0" smtClean="0"/>
              <a:t>This document should confirm that the authority will accept infrastructure payments and set out the infrastructure projects, or types of infrastructure, they will consider accepting as payment </a:t>
            </a:r>
          </a:p>
          <a:p>
            <a:endParaRPr lang="en-US" dirty="0" smtClean="0"/>
          </a:p>
          <a:p>
            <a:r>
              <a:rPr lang="en-US" dirty="0" smtClean="0"/>
              <a:t>Land or infrastructure must be valued by an independent </a:t>
            </a:r>
            <a:r>
              <a:rPr lang="en-US" dirty="0" err="1" smtClean="0"/>
              <a:t>valuer</a:t>
            </a:r>
            <a:r>
              <a:rPr lang="en-US" dirty="0" smtClean="0"/>
              <a:t> who, in the case of land, will ascertain its ‘open market value’, and in the case of infrastructure the cost (including related design cost) to the provider. This will determine how much liability the ‘in-kind’ payment will off-set.</a:t>
            </a:r>
          </a:p>
          <a:p>
            <a:endParaRPr lang="en-US" dirty="0" smtClean="0"/>
          </a:p>
          <a:p>
            <a:r>
              <a:rPr lang="en-US" dirty="0" smtClean="0"/>
              <a:t>Payments in kind must be provided to the same timescales as cash payments, or otherwise on an agreed basis, subject to the provisions in the regulations and any other state aid considerations.</a:t>
            </a:r>
          </a:p>
          <a:p>
            <a:endParaRPr lang="en-US"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4</a:t>
            </a:fld>
            <a:endParaRPr lang="en-US">
              <a:solidFill>
                <a:srgbClr val="1F497D"/>
              </a:solidFill>
            </a:endParaRPr>
          </a:p>
        </p:txBody>
      </p:sp>
    </p:spTree>
    <p:extLst>
      <p:ext uri="{BB962C8B-B14F-4D97-AF65-F5344CB8AC3E}">
        <p14:creationId xmlns:p14="http://schemas.microsoft.com/office/powerpoint/2010/main" val="22822719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4375" y="746125"/>
            <a:ext cx="5381625" cy="3727450"/>
          </a:xfrm>
        </p:spPr>
      </p:sp>
      <p:sp>
        <p:nvSpPr>
          <p:cNvPr id="3" name="Notes Placeholder 2"/>
          <p:cNvSpPr>
            <a:spLocks noGrp="1"/>
          </p:cNvSpPr>
          <p:nvPr>
            <p:ph type="body" idx="1"/>
          </p:nvPr>
        </p:nvSpPr>
        <p:spPr/>
        <p:txBody>
          <a:bodyPr/>
          <a:lstStyle/>
          <a:p>
            <a:pPr marL="364877" indent="-364877">
              <a:spcBef>
                <a:spcPts val="600"/>
              </a:spcBef>
              <a:spcAft>
                <a:spcPts val="600"/>
              </a:spcAft>
            </a:pPr>
            <a:r>
              <a:rPr lang="en-GB" sz="1600" dirty="0" smtClean="0"/>
              <a:t>Instalments policy constructed around the variables of:</a:t>
            </a:r>
          </a:p>
          <a:p>
            <a:pPr marL="822077" indent="-457200">
              <a:spcBef>
                <a:spcPts val="600"/>
              </a:spcBef>
              <a:spcAft>
                <a:spcPts val="600"/>
              </a:spcAft>
              <a:buFont typeface="Courier New" panose="02070309020205020404" pitchFamily="49" charset="0"/>
              <a:buChar char="o"/>
            </a:pPr>
            <a:r>
              <a:rPr lang="en-GB" sz="1600" dirty="0" smtClean="0"/>
              <a:t>number of payments</a:t>
            </a:r>
          </a:p>
          <a:p>
            <a:pPr marL="822077" indent="-457200">
              <a:spcBef>
                <a:spcPts val="600"/>
              </a:spcBef>
              <a:spcAft>
                <a:spcPts val="600"/>
              </a:spcAft>
              <a:buFont typeface="Courier New" panose="02070309020205020404" pitchFamily="49" charset="0"/>
              <a:buChar char="o"/>
            </a:pPr>
            <a:r>
              <a:rPr lang="en-GB" sz="1600" dirty="0" smtClean="0"/>
              <a:t>proportion of CIL due at each payment</a:t>
            </a:r>
          </a:p>
          <a:p>
            <a:pPr marL="822077" indent="-457200">
              <a:spcBef>
                <a:spcPts val="600"/>
              </a:spcBef>
              <a:spcAft>
                <a:spcPts val="600"/>
              </a:spcAft>
              <a:buFont typeface="Courier New" panose="02070309020205020404" pitchFamily="49" charset="0"/>
              <a:buChar char="o"/>
            </a:pPr>
            <a:r>
              <a:rPr lang="en-GB" sz="1600" dirty="0" smtClean="0"/>
              <a:t>time from commencement of development</a:t>
            </a:r>
          </a:p>
          <a:p>
            <a:pPr marL="822077" indent="-457200">
              <a:spcBef>
                <a:spcPts val="600"/>
              </a:spcBef>
              <a:spcAft>
                <a:spcPts val="600"/>
              </a:spcAft>
              <a:buFont typeface="Courier New" panose="02070309020205020404" pitchFamily="49" charset="0"/>
              <a:buChar char="o"/>
            </a:pPr>
            <a:r>
              <a:rPr lang="en-GB" sz="1600" dirty="0" smtClean="0"/>
              <a:t>threshold (s) when instalments apply. </a:t>
            </a:r>
          </a:p>
          <a:p>
            <a:endParaRPr lang="en-US" dirty="0" smtClean="0"/>
          </a:p>
          <a:p>
            <a:r>
              <a:rPr lang="en-US" dirty="0" smtClean="0"/>
              <a:t>You should</a:t>
            </a:r>
            <a:r>
              <a:rPr lang="en-US" baseline="0" dirty="0" smtClean="0"/>
              <a:t> consider the impact on developer cash flow. Bear in mind this may be more significant for smaller developers.</a:t>
            </a:r>
            <a:endParaRPr lang="en-US" dirty="0" smtClean="0"/>
          </a:p>
          <a:p>
            <a:r>
              <a:rPr lang="en-US" dirty="0" smtClean="0"/>
              <a:t>Here are some examples from</a:t>
            </a:r>
            <a:r>
              <a:rPr lang="en-US" baseline="0" dirty="0" smtClean="0"/>
              <a:t> other authorities</a:t>
            </a:r>
            <a:endParaRPr lang="en-US"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5</a:t>
            </a:fld>
            <a:endParaRPr lang="en-US">
              <a:solidFill>
                <a:srgbClr val="1F497D"/>
              </a:solidFill>
            </a:endParaRPr>
          </a:p>
        </p:txBody>
      </p:sp>
    </p:spTree>
    <p:extLst>
      <p:ext uri="{BB962C8B-B14F-4D97-AF65-F5344CB8AC3E}">
        <p14:creationId xmlns:p14="http://schemas.microsoft.com/office/powerpoint/2010/main" val="33779259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4375" y="746125"/>
            <a:ext cx="5381625" cy="372745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6</a:t>
            </a:fld>
            <a:endParaRPr lang="en-US">
              <a:solidFill>
                <a:srgbClr val="1F497D"/>
              </a:solidFill>
            </a:endParaRPr>
          </a:p>
        </p:txBody>
      </p:sp>
    </p:spTree>
    <p:extLst>
      <p:ext uri="{BB962C8B-B14F-4D97-AF65-F5344CB8AC3E}">
        <p14:creationId xmlns:p14="http://schemas.microsoft.com/office/powerpoint/2010/main" val="12038654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4375" y="746125"/>
            <a:ext cx="5381625" cy="3727450"/>
          </a:xfrm>
        </p:spPr>
      </p:sp>
      <p:sp>
        <p:nvSpPr>
          <p:cNvPr id="3" name="Notes Placeholder 2"/>
          <p:cNvSpPr>
            <a:spLocks noGrp="1"/>
          </p:cNvSpPr>
          <p:nvPr>
            <p:ph type="body" idx="1"/>
          </p:nvPr>
        </p:nvSpPr>
        <p:spPr/>
        <p:txBody>
          <a:bodyPr/>
          <a:lstStyle/>
          <a:p>
            <a:r>
              <a:rPr lang="en-US" sz="1600" kern="1200" dirty="0" smtClean="0">
                <a:solidFill>
                  <a:schemeClr val="tx1"/>
                </a:solidFill>
                <a:latin typeface="Arial" pitchFamily="34" charset="0"/>
                <a:ea typeface="+mn-ea"/>
                <a:cs typeface="+mn-cs"/>
              </a:rPr>
              <a:t>Previously </a:t>
            </a:r>
            <a:r>
              <a:rPr lang="en-US" sz="1600" kern="1200" dirty="0" err="1" smtClean="0">
                <a:solidFill>
                  <a:schemeClr val="tx1"/>
                </a:solidFill>
                <a:latin typeface="Arial" pitchFamily="34" charset="0"/>
                <a:ea typeface="+mn-ea"/>
                <a:cs typeface="+mn-cs"/>
              </a:rPr>
              <a:t>Instalments</a:t>
            </a:r>
            <a:r>
              <a:rPr lang="en-US" sz="1600" kern="1200" dirty="0" smtClean="0">
                <a:solidFill>
                  <a:schemeClr val="tx1"/>
                </a:solidFill>
                <a:latin typeface="Arial" pitchFamily="34" charset="0"/>
                <a:ea typeface="+mn-ea"/>
                <a:cs typeface="+mn-cs"/>
              </a:rPr>
              <a:t> policy</a:t>
            </a:r>
            <a:r>
              <a:rPr lang="en-US" sz="1600" kern="1200" baseline="0" dirty="0" smtClean="0">
                <a:solidFill>
                  <a:schemeClr val="tx1"/>
                </a:solidFill>
                <a:latin typeface="Arial" pitchFamily="34" charset="0"/>
                <a:ea typeface="+mn-ea"/>
                <a:cs typeface="+mn-cs"/>
              </a:rPr>
              <a:t> was the only means of phased payments. It needed to be </a:t>
            </a:r>
            <a:r>
              <a:rPr lang="en-US" sz="1600" kern="1200" dirty="0" smtClean="0">
                <a:solidFill>
                  <a:schemeClr val="tx1"/>
                </a:solidFill>
                <a:latin typeface="Arial" pitchFamily="34" charset="0"/>
                <a:ea typeface="+mn-ea"/>
                <a:cs typeface="+mn-cs"/>
              </a:rPr>
              <a:t>constructed around the variables of:</a:t>
            </a:r>
          </a:p>
          <a:p>
            <a:pPr marL="285750" indent="-285750">
              <a:buFont typeface="Arial"/>
              <a:buChar char="•"/>
            </a:pPr>
            <a:r>
              <a:rPr lang="en-US" sz="1600" kern="1200" dirty="0" smtClean="0">
                <a:solidFill>
                  <a:schemeClr val="tx1"/>
                </a:solidFill>
                <a:latin typeface="Arial" pitchFamily="34" charset="0"/>
                <a:ea typeface="+mn-ea"/>
                <a:cs typeface="+mn-cs"/>
              </a:rPr>
              <a:t>Number of payments</a:t>
            </a:r>
          </a:p>
          <a:p>
            <a:pPr marL="285750" indent="-285750">
              <a:buFont typeface="Arial"/>
              <a:buChar char="•"/>
            </a:pPr>
            <a:r>
              <a:rPr lang="en-US" sz="1600" kern="1200" dirty="0" smtClean="0">
                <a:solidFill>
                  <a:schemeClr val="tx1"/>
                </a:solidFill>
                <a:latin typeface="Arial" pitchFamily="34" charset="0"/>
                <a:ea typeface="+mn-ea"/>
                <a:cs typeface="+mn-cs"/>
              </a:rPr>
              <a:t>Proportion of CIL due at each payment</a:t>
            </a:r>
          </a:p>
          <a:p>
            <a:pPr marL="285750" indent="-285750">
              <a:buFont typeface="Arial"/>
              <a:buChar char="•"/>
            </a:pPr>
            <a:r>
              <a:rPr lang="en-US" sz="1600" kern="1200" dirty="0" smtClean="0">
                <a:solidFill>
                  <a:schemeClr val="tx1"/>
                </a:solidFill>
                <a:latin typeface="Arial" pitchFamily="34" charset="0"/>
                <a:ea typeface="+mn-ea"/>
                <a:cs typeface="+mn-cs"/>
              </a:rPr>
              <a:t>Time from commencement of development</a:t>
            </a:r>
          </a:p>
          <a:p>
            <a:pPr marL="285750" indent="-285750">
              <a:buFont typeface="Arial"/>
              <a:buChar char="•"/>
            </a:pPr>
            <a:r>
              <a:rPr lang="en-US" sz="1600" kern="1200" dirty="0" smtClean="0">
                <a:solidFill>
                  <a:schemeClr val="tx1"/>
                </a:solidFill>
                <a:latin typeface="Arial" pitchFamily="34" charset="0"/>
                <a:ea typeface="+mn-ea"/>
                <a:cs typeface="+mn-cs"/>
              </a:rPr>
              <a:t>Threshold (s) when </a:t>
            </a:r>
            <a:r>
              <a:rPr lang="en-US" sz="1600" kern="1200" dirty="0" err="1" smtClean="0">
                <a:solidFill>
                  <a:schemeClr val="tx1"/>
                </a:solidFill>
                <a:latin typeface="Arial" pitchFamily="34" charset="0"/>
                <a:ea typeface="+mn-ea"/>
                <a:cs typeface="+mn-cs"/>
              </a:rPr>
              <a:t>instalments</a:t>
            </a:r>
            <a:r>
              <a:rPr lang="en-US" sz="1600" kern="1200" dirty="0" smtClean="0">
                <a:solidFill>
                  <a:schemeClr val="tx1"/>
                </a:solidFill>
                <a:latin typeface="Arial" pitchFamily="34" charset="0"/>
                <a:ea typeface="+mn-ea"/>
                <a:cs typeface="+mn-cs"/>
              </a:rPr>
              <a:t> apply</a:t>
            </a:r>
          </a:p>
          <a:p>
            <a:endParaRPr lang="en-US" sz="1600" kern="1200" dirty="0" smtClean="0">
              <a:solidFill>
                <a:schemeClr val="tx1"/>
              </a:solidFill>
              <a:latin typeface="Arial" pitchFamily="34" charset="0"/>
              <a:ea typeface="+mn-ea"/>
              <a:cs typeface="+mn-cs"/>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600" dirty="0" smtClean="0"/>
              <a:t>Now, where a planning permission is phased, each phase of the development is treated as if it were a separate chargeable development for levy purposes. This may apply to schemes which have full planning permission as well as to outline permissions.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60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sz="1600" dirty="0" smtClean="0"/>
              <a:t>This is designed</a:t>
            </a:r>
            <a:r>
              <a:rPr lang="en-US" sz="1600" baseline="0" dirty="0" smtClean="0"/>
              <a:t> to ease cash flow for developers.</a:t>
            </a:r>
            <a:endParaRPr lang="en-US" sz="1600" dirty="0" smtClean="0"/>
          </a:p>
          <a:p>
            <a:endParaRPr lang="en-US" sz="1600" kern="1200" dirty="0" smtClean="0">
              <a:solidFill>
                <a:schemeClr val="tx1"/>
              </a:solidFill>
              <a:latin typeface="Arial" pitchFamily="34" charset="0"/>
              <a:ea typeface="+mn-ea"/>
              <a:cs typeface="+mn-cs"/>
            </a:endParaRPr>
          </a:p>
          <a:p>
            <a:endParaRPr lang="en-US" sz="1600" kern="1200" dirty="0" smtClean="0">
              <a:solidFill>
                <a:schemeClr val="tx1"/>
              </a:solidFill>
              <a:latin typeface="Arial" pitchFamily="34" charset="0"/>
              <a:ea typeface="+mn-ea"/>
              <a:cs typeface="+mn-cs"/>
            </a:endParaRPr>
          </a:p>
          <a:p>
            <a:endParaRPr lang="en-US" sz="1600" kern="1200" dirty="0" smtClean="0">
              <a:solidFill>
                <a:schemeClr val="tx1"/>
              </a:solidFill>
              <a:latin typeface="Arial" pitchFamily="34"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7</a:t>
            </a:fld>
            <a:endParaRPr lang="en-US">
              <a:solidFill>
                <a:srgbClr val="1F497D"/>
              </a:solidFill>
            </a:endParaRPr>
          </a:p>
        </p:txBody>
      </p:sp>
    </p:spTree>
    <p:extLst>
      <p:ext uri="{BB962C8B-B14F-4D97-AF65-F5344CB8AC3E}">
        <p14:creationId xmlns:p14="http://schemas.microsoft.com/office/powerpoint/2010/main" val="13428002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4375" y="746125"/>
            <a:ext cx="5381625" cy="3727450"/>
          </a:xfrm>
        </p:spPr>
      </p:sp>
      <p:sp>
        <p:nvSpPr>
          <p:cNvPr id="3" name="Notes Placeholder 2"/>
          <p:cNvSpPr>
            <a:spLocks noGrp="1"/>
          </p:cNvSpPr>
          <p:nvPr>
            <p:ph type="body" idx="1"/>
          </p:nvPr>
        </p:nvSpPr>
        <p:spPr/>
        <p:txBody>
          <a:bodyPr/>
          <a:lstStyle/>
          <a:p>
            <a:r>
              <a:rPr lang="en-US" dirty="0" smtClean="0"/>
              <a:t>The regulation relating to</a:t>
            </a:r>
            <a:r>
              <a:rPr lang="en-US" baseline="0" dirty="0" smtClean="0"/>
              <a:t> the vacancy test have changed in response to public consultation. </a:t>
            </a:r>
          </a:p>
          <a:p>
            <a:pPr marL="364877" marR="0" indent="-364877" algn="l" defTabSz="914400" rtl="0" eaLnBrk="1" fontAlgn="base" latinLnBrk="0" hangingPunct="1">
              <a:lnSpc>
                <a:spcPct val="100000"/>
              </a:lnSpc>
              <a:spcBef>
                <a:spcPts val="600"/>
              </a:spcBef>
              <a:spcAft>
                <a:spcPts val="600"/>
              </a:spcAft>
              <a:buClrTx/>
              <a:buSzTx/>
              <a:buFontTx/>
              <a:buChar char="-"/>
              <a:tabLst/>
              <a:defRPr/>
            </a:pPr>
            <a:r>
              <a:rPr lang="en-GB" sz="1600" b="0" dirty="0" smtClean="0"/>
              <a:t>Where a building has been in lawful use for continuous period of 6 months within past 3 years it can be considered when</a:t>
            </a:r>
            <a:r>
              <a:rPr lang="en-GB" sz="1600" b="0" baseline="0" dirty="0" smtClean="0"/>
              <a:t> calculating the amount of net additional development that is liable to pay CIL</a:t>
            </a:r>
            <a:endParaRPr lang="en-GB" sz="1600" b="0" dirty="0" smtClean="0"/>
          </a:p>
          <a:p>
            <a:pPr marL="364877" indent="-364877">
              <a:spcBef>
                <a:spcPts val="600"/>
              </a:spcBef>
              <a:spcAft>
                <a:spcPts val="600"/>
              </a:spcAft>
              <a:buFontTx/>
              <a:buChar char="-"/>
            </a:pPr>
            <a:r>
              <a:rPr lang="en-GB" sz="1600" b="0" dirty="0" smtClean="0"/>
              <a:t>Parts of an existing building that are to be demolished or retained can be taken into account when calculating the chargeable amount</a:t>
            </a:r>
          </a:p>
          <a:p>
            <a:endParaRPr lang="en-US"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8</a:t>
            </a:fld>
            <a:endParaRPr lang="en-US">
              <a:solidFill>
                <a:srgbClr val="1F497D"/>
              </a:solidFill>
            </a:endParaRPr>
          </a:p>
        </p:txBody>
      </p:sp>
    </p:spTree>
    <p:extLst>
      <p:ext uri="{BB962C8B-B14F-4D97-AF65-F5344CB8AC3E}">
        <p14:creationId xmlns:p14="http://schemas.microsoft.com/office/powerpoint/2010/main" val="12797683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5890" name="Rectangle 7"/>
          <p:cNvSpPr>
            <a:spLocks noGrp="1" noChangeArrowheads="1"/>
          </p:cNvSpPr>
          <p:nvPr>
            <p:ph type="sldNum" sz="quarter" idx="5"/>
          </p:nvPr>
        </p:nvSpPr>
        <p:spPr>
          <a:noFill/>
        </p:spPr>
        <p:txBody>
          <a:bodyPr/>
          <a:lstStyle>
            <a:lvl1pPr defTabSz="923925" eaLnBrk="0" hangingPunct="0">
              <a:defRPr sz="4400" b="1">
                <a:solidFill>
                  <a:schemeClr val="tx2"/>
                </a:solidFill>
                <a:latin typeface="Arial" pitchFamily="34" charset="0"/>
              </a:defRPr>
            </a:lvl1pPr>
            <a:lvl2pPr marL="742950" indent="-285750" defTabSz="923925" eaLnBrk="0" hangingPunct="0">
              <a:defRPr sz="4400" b="1">
                <a:solidFill>
                  <a:schemeClr val="tx2"/>
                </a:solidFill>
                <a:latin typeface="Arial" pitchFamily="34" charset="0"/>
              </a:defRPr>
            </a:lvl2pPr>
            <a:lvl3pPr marL="1143000" indent="-228600" defTabSz="923925" eaLnBrk="0" hangingPunct="0">
              <a:defRPr sz="4400" b="1">
                <a:solidFill>
                  <a:schemeClr val="tx2"/>
                </a:solidFill>
                <a:latin typeface="Arial" pitchFamily="34" charset="0"/>
              </a:defRPr>
            </a:lvl3pPr>
            <a:lvl4pPr marL="1600200" indent="-228600" defTabSz="923925" eaLnBrk="0" hangingPunct="0">
              <a:defRPr sz="4400" b="1">
                <a:solidFill>
                  <a:schemeClr val="tx2"/>
                </a:solidFill>
                <a:latin typeface="Arial" pitchFamily="34" charset="0"/>
              </a:defRPr>
            </a:lvl4pPr>
            <a:lvl5pPr marL="2057400" indent="-228600" defTabSz="923925" eaLnBrk="0" hangingPunct="0">
              <a:defRPr sz="4400" b="1">
                <a:solidFill>
                  <a:schemeClr val="tx2"/>
                </a:solidFill>
                <a:latin typeface="Arial" pitchFamily="34" charset="0"/>
              </a:defRPr>
            </a:lvl5pPr>
            <a:lvl6pPr marL="2514600" indent="-228600" defTabSz="923925" eaLnBrk="0" fontAlgn="base" hangingPunct="0">
              <a:spcBef>
                <a:spcPct val="0"/>
              </a:spcBef>
              <a:spcAft>
                <a:spcPct val="0"/>
              </a:spcAft>
              <a:defRPr sz="4400" b="1">
                <a:solidFill>
                  <a:schemeClr val="tx2"/>
                </a:solidFill>
                <a:latin typeface="Arial" pitchFamily="34" charset="0"/>
              </a:defRPr>
            </a:lvl6pPr>
            <a:lvl7pPr marL="2971800" indent="-228600" defTabSz="923925" eaLnBrk="0" fontAlgn="base" hangingPunct="0">
              <a:spcBef>
                <a:spcPct val="0"/>
              </a:spcBef>
              <a:spcAft>
                <a:spcPct val="0"/>
              </a:spcAft>
              <a:defRPr sz="4400" b="1">
                <a:solidFill>
                  <a:schemeClr val="tx2"/>
                </a:solidFill>
                <a:latin typeface="Arial" pitchFamily="34" charset="0"/>
              </a:defRPr>
            </a:lvl7pPr>
            <a:lvl8pPr marL="3429000" indent="-228600" defTabSz="923925" eaLnBrk="0" fontAlgn="base" hangingPunct="0">
              <a:spcBef>
                <a:spcPct val="0"/>
              </a:spcBef>
              <a:spcAft>
                <a:spcPct val="0"/>
              </a:spcAft>
              <a:defRPr sz="4400" b="1">
                <a:solidFill>
                  <a:schemeClr val="tx2"/>
                </a:solidFill>
                <a:latin typeface="Arial" pitchFamily="34" charset="0"/>
              </a:defRPr>
            </a:lvl8pPr>
            <a:lvl9pPr marL="3886200" indent="-228600" defTabSz="923925" eaLnBrk="0" fontAlgn="base" hangingPunct="0">
              <a:spcBef>
                <a:spcPct val="0"/>
              </a:spcBef>
              <a:spcAft>
                <a:spcPct val="0"/>
              </a:spcAft>
              <a:defRPr sz="4400" b="1">
                <a:solidFill>
                  <a:schemeClr val="tx2"/>
                </a:solidFill>
                <a:latin typeface="Arial" pitchFamily="34" charset="0"/>
              </a:defRPr>
            </a:lvl9pPr>
          </a:lstStyle>
          <a:p>
            <a:pPr eaLnBrk="1" hangingPunct="1"/>
            <a:fld id="{9CF13091-C1E3-495C-B0BB-09E84F184E81}" type="slidenum">
              <a:rPr lang="en-US" sz="1200" b="0" smtClean="0">
                <a:solidFill>
                  <a:prstClr val="black"/>
                </a:solidFill>
              </a:rPr>
              <a:pPr eaLnBrk="1" hangingPunct="1"/>
              <a:t>9</a:t>
            </a:fld>
            <a:endParaRPr lang="en-US" sz="1200" b="0" smtClean="0">
              <a:solidFill>
                <a:prstClr val="black"/>
              </a:solidFill>
            </a:endParaRPr>
          </a:p>
        </p:txBody>
      </p:sp>
      <p:sp>
        <p:nvSpPr>
          <p:cNvPr id="165891" name="Rectangle 2"/>
          <p:cNvSpPr>
            <a:spLocks noGrp="1" noRot="1" noChangeAspect="1" noChangeArrowheads="1" noTextEdit="1"/>
          </p:cNvSpPr>
          <p:nvPr>
            <p:ph type="sldImg"/>
          </p:nvPr>
        </p:nvSpPr>
        <p:spPr>
          <a:xfrm>
            <a:off x="714375" y="746125"/>
            <a:ext cx="5381625" cy="3727450"/>
          </a:xfrm>
          <a:ln/>
        </p:spPr>
      </p:sp>
      <p:sp>
        <p:nvSpPr>
          <p:cNvPr id="165892" name="Text Box 3"/>
          <p:cNvSpPr>
            <a:spLocks noGrp="1" noChangeArrowheads="1"/>
          </p:cNvSpPr>
          <p:nvPr>
            <p:ph type="body" idx="1"/>
          </p:nvPr>
        </p:nvSpPr>
        <p:spPr>
          <a:noFill/>
          <a:extLst>
            <a:ext uri="{91240B29-F687-4F45-9708-019B960494DF}">
              <a14:hiddenLine xmlns:a14="http://schemas.microsoft.com/office/drawing/2010/main" w="9525">
                <a:solidFill>
                  <a:srgbClr val="808080"/>
                </a:solidFill>
                <a:round/>
                <a:headEnd/>
                <a:tailEnd/>
              </a14:hiddenLine>
            </a:ext>
          </a:extLst>
        </p:spPr>
        <p:txBody>
          <a:bodyPr wrap="none" anchor="ctr"/>
          <a:lstStyle/>
          <a:p>
            <a:pPr eaLnBrk="1" hangingPunct="1"/>
            <a:endParaRPr lang="en-GB" dirty="0" smtClean="0">
              <a:solidFill>
                <a:srgbClr val="000000"/>
              </a:solidFill>
            </a:endParaRPr>
          </a:p>
        </p:txBody>
      </p:sp>
      <p:sp>
        <p:nvSpPr>
          <p:cNvPr id="165893" name="Text Box 4"/>
          <p:cNvSpPr txBox="1">
            <a:spLocks noChangeArrowheads="1"/>
          </p:cNvSpPr>
          <p:nvPr/>
        </p:nvSpPr>
        <p:spPr bwMode="auto">
          <a:xfrm>
            <a:off x="3857626" y="9444038"/>
            <a:ext cx="2951163" cy="496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918" tIns="47797" rIns="91918" bIns="47797" anchor="b"/>
          <a:lstStyle>
            <a:lvl1pPr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1pPr>
            <a:lvl2pPr marL="742950" indent="-28575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2pPr>
            <a:lvl3pPr marL="1143000" indent="-22860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3pPr>
            <a:lvl4pPr marL="1600200" indent="-22860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4pPr>
            <a:lvl5pPr marL="2057400" indent="-22860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5pPr>
            <a:lvl6pPr marL="25146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6pPr>
            <a:lvl7pPr marL="29718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7pPr>
            <a:lvl8pPr marL="34290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8pPr>
            <a:lvl9pPr marL="38862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9pPr>
          </a:lstStyle>
          <a:p>
            <a:pPr algn="r" eaLnBrk="1" hangingPunct="1">
              <a:buSzPct val="100000"/>
            </a:pPr>
            <a:fld id="{4069FDF2-1936-481C-8795-9B3A269204EE}" type="slidenum">
              <a:rPr lang="en-GB" sz="1200" b="0">
                <a:solidFill>
                  <a:srgbClr val="000000"/>
                </a:solidFill>
              </a:rPr>
              <a:pPr algn="r" eaLnBrk="1" hangingPunct="1">
                <a:buSzPct val="100000"/>
              </a:pPr>
              <a:t>9</a:t>
            </a:fld>
            <a:endParaRPr lang="en-GB" sz="1200" b="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134" name="Picture 14" descr="title_backgrou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175"/>
            <a:ext cx="9921875" cy="6854825"/>
          </a:xfrm>
          <a:prstGeom prst="rect">
            <a:avLst/>
          </a:prstGeom>
          <a:noFill/>
          <a:extLst>
            <a:ext uri="{909E8E84-426E-40DD-AFC4-6F175D3DCCD1}">
              <a14:hiddenFill xmlns:a14="http://schemas.microsoft.com/office/drawing/2010/main">
                <a:solidFill>
                  <a:srgbClr val="FFFFFF"/>
                </a:solidFill>
              </a14:hiddenFill>
            </a:ext>
          </a:extLst>
        </p:spPr>
      </p:pic>
      <p:sp>
        <p:nvSpPr>
          <p:cNvPr id="5123" name="Rectangle 3"/>
          <p:cNvSpPr>
            <a:spLocks noGrp="1" noChangeArrowheads="1"/>
          </p:cNvSpPr>
          <p:nvPr>
            <p:ph type="ctrTitle"/>
          </p:nvPr>
        </p:nvSpPr>
        <p:spPr>
          <a:xfrm>
            <a:off x="631825" y="2420938"/>
            <a:ext cx="8420100" cy="1125537"/>
          </a:xfrm>
        </p:spPr>
        <p:txBody>
          <a:bodyPr/>
          <a:lstStyle>
            <a:lvl1pPr>
              <a:defRPr>
                <a:solidFill>
                  <a:schemeClr val="bg1"/>
                </a:solidFill>
              </a:defRPr>
            </a:lvl1pPr>
          </a:lstStyle>
          <a:p>
            <a:pPr lvl="0"/>
            <a:r>
              <a:rPr lang="en-GB" noProof="0" dirty="0" smtClean="0"/>
              <a:t>Click to edit Master title style</a:t>
            </a:r>
          </a:p>
        </p:txBody>
      </p:sp>
      <p:sp>
        <p:nvSpPr>
          <p:cNvPr id="5124" name="Rectangle 4"/>
          <p:cNvSpPr>
            <a:spLocks noGrp="1" noChangeArrowheads="1"/>
          </p:cNvSpPr>
          <p:nvPr>
            <p:ph type="subTitle" idx="1"/>
          </p:nvPr>
        </p:nvSpPr>
        <p:spPr>
          <a:xfrm>
            <a:off x="682625" y="3573463"/>
            <a:ext cx="6934200" cy="1752600"/>
          </a:xfrm>
        </p:spPr>
        <p:txBody>
          <a:bodyPr/>
          <a:lstStyle>
            <a:lvl1pPr marL="0" indent="0">
              <a:buFontTx/>
              <a:buNone/>
              <a:defRPr>
                <a:solidFill>
                  <a:schemeClr val="bg1"/>
                </a:solidFill>
              </a:defRPr>
            </a:lvl1pPr>
          </a:lstStyle>
          <a:p>
            <a:pPr lvl="0"/>
            <a:r>
              <a:rPr lang="en-GB" noProof="0" smtClean="0"/>
              <a:t>Click to edit Master subtitle style</a:t>
            </a:r>
          </a:p>
        </p:txBody>
      </p:sp>
      <p:sp>
        <p:nvSpPr>
          <p:cNvPr id="5128" name="Text Box 8"/>
          <p:cNvSpPr txBox="1">
            <a:spLocks noChangeArrowheads="1"/>
          </p:cNvSpPr>
          <p:nvPr/>
        </p:nvSpPr>
        <p:spPr bwMode="auto">
          <a:xfrm>
            <a:off x="631825" y="44450"/>
            <a:ext cx="576263"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spcBef>
                <a:spcPct val="50000"/>
              </a:spcBef>
            </a:pPr>
            <a:endParaRPr lang="en-US"/>
          </a:p>
        </p:txBody>
      </p:sp>
      <p:pic>
        <p:nvPicPr>
          <p:cNvPr id="5132" name="Picture 12" descr="PAS logo green T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4488" y="333375"/>
            <a:ext cx="1944687" cy="135255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V:\LGA\Planning Advisory Service\Team\Website\Web images\logos\LGA logo.pn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609184" y="167258"/>
            <a:ext cx="2708563" cy="159972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433957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70750" y="274638"/>
            <a:ext cx="222885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84200" y="274638"/>
            <a:ext cx="653415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406150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984590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66594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84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1181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576529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590293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2253054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753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9157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06213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584200" y="274638"/>
            <a:ext cx="8915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4099" name="Rectangle 3"/>
          <p:cNvSpPr>
            <a:spLocks noGrp="1" noChangeArrowheads="1"/>
          </p:cNvSpPr>
          <p:nvPr>
            <p:ph type="body" idx="1"/>
          </p:nvPr>
        </p:nvSpPr>
        <p:spPr bwMode="auto">
          <a:xfrm>
            <a:off x="584200" y="1600200"/>
            <a:ext cx="8915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4100" name="Line 4"/>
          <p:cNvSpPr>
            <a:spLocks noChangeShapeType="1"/>
          </p:cNvSpPr>
          <p:nvPr/>
        </p:nvSpPr>
        <p:spPr bwMode="auto">
          <a:xfrm>
            <a:off x="584200" y="6453188"/>
            <a:ext cx="8893175" cy="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GB"/>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000" b="1">
          <a:solidFill>
            <a:srgbClr val="669900"/>
          </a:solidFill>
          <a:latin typeface="+mj-lt"/>
          <a:ea typeface="+mj-ea"/>
          <a:cs typeface="+mj-cs"/>
        </a:defRPr>
      </a:lvl1pPr>
      <a:lvl2pPr algn="l" rtl="0" fontAlgn="base">
        <a:spcBef>
          <a:spcPct val="0"/>
        </a:spcBef>
        <a:spcAft>
          <a:spcPct val="0"/>
        </a:spcAft>
        <a:defRPr sz="4000" b="1">
          <a:solidFill>
            <a:srgbClr val="669900"/>
          </a:solidFill>
          <a:latin typeface="Arial" pitchFamily="34" charset="0"/>
        </a:defRPr>
      </a:lvl2pPr>
      <a:lvl3pPr algn="l" rtl="0" fontAlgn="base">
        <a:spcBef>
          <a:spcPct val="0"/>
        </a:spcBef>
        <a:spcAft>
          <a:spcPct val="0"/>
        </a:spcAft>
        <a:defRPr sz="4000" b="1">
          <a:solidFill>
            <a:srgbClr val="669900"/>
          </a:solidFill>
          <a:latin typeface="Arial" pitchFamily="34" charset="0"/>
        </a:defRPr>
      </a:lvl3pPr>
      <a:lvl4pPr algn="l" rtl="0" fontAlgn="base">
        <a:spcBef>
          <a:spcPct val="0"/>
        </a:spcBef>
        <a:spcAft>
          <a:spcPct val="0"/>
        </a:spcAft>
        <a:defRPr sz="4000" b="1">
          <a:solidFill>
            <a:srgbClr val="669900"/>
          </a:solidFill>
          <a:latin typeface="Arial" pitchFamily="34" charset="0"/>
        </a:defRPr>
      </a:lvl4pPr>
      <a:lvl5pPr algn="l" rtl="0" fontAlgn="base">
        <a:spcBef>
          <a:spcPct val="0"/>
        </a:spcBef>
        <a:spcAft>
          <a:spcPct val="0"/>
        </a:spcAft>
        <a:defRPr sz="4000" b="1">
          <a:solidFill>
            <a:srgbClr val="669900"/>
          </a:solidFill>
          <a:latin typeface="Arial" pitchFamily="34" charset="0"/>
        </a:defRPr>
      </a:lvl5pPr>
      <a:lvl6pPr marL="457200" algn="l" rtl="0" fontAlgn="base">
        <a:spcBef>
          <a:spcPct val="0"/>
        </a:spcBef>
        <a:spcAft>
          <a:spcPct val="0"/>
        </a:spcAft>
        <a:defRPr sz="4000" b="1">
          <a:solidFill>
            <a:srgbClr val="669900"/>
          </a:solidFill>
          <a:latin typeface="Arial" pitchFamily="34" charset="0"/>
        </a:defRPr>
      </a:lvl6pPr>
      <a:lvl7pPr marL="914400" algn="l" rtl="0" fontAlgn="base">
        <a:spcBef>
          <a:spcPct val="0"/>
        </a:spcBef>
        <a:spcAft>
          <a:spcPct val="0"/>
        </a:spcAft>
        <a:defRPr sz="4000" b="1">
          <a:solidFill>
            <a:srgbClr val="669900"/>
          </a:solidFill>
          <a:latin typeface="Arial" pitchFamily="34" charset="0"/>
        </a:defRPr>
      </a:lvl7pPr>
      <a:lvl8pPr marL="1371600" algn="l" rtl="0" fontAlgn="base">
        <a:spcBef>
          <a:spcPct val="0"/>
        </a:spcBef>
        <a:spcAft>
          <a:spcPct val="0"/>
        </a:spcAft>
        <a:defRPr sz="4000" b="1">
          <a:solidFill>
            <a:srgbClr val="669900"/>
          </a:solidFill>
          <a:latin typeface="Arial" pitchFamily="34" charset="0"/>
        </a:defRPr>
      </a:lvl8pPr>
      <a:lvl9pPr marL="1828800" algn="l" rtl="0" fontAlgn="base">
        <a:spcBef>
          <a:spcPct val="0"/>
        </a:spcBef>
        <a:spcAft>
          <a:spcPct val="0"/>
        </a:spcAft>
        <a:defRPr sz="4000" b="1">
          <a:solidFill>
            <a:srgbClr val="669900"/>
          </a:solidFill>
          <a:latin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0" y="0"/>
            <a:ext cx="9906000" cy="5949280"/>
          </a:xfrm>
          <a:prstGeom prst="rect">
            <a:avLst/>
          </a:prstGeom>
          <a:solidFill>
            <a:srgbClr val="B6C82F"/>
          </a:solidFill>
          <a:ln>
            <a:noFill/>
          </a:ln>
          <a:effectLst/>
          <a:extLst/>
        </p:spPr>
        <p:txBody>
          <a:bodyPr vert="horz" wrap="square" lIns="91373" tIns="45688" rIns="91373" bIns="45688" numCol="1" rtlCol="0" anchor="ctr" anchorCtr="0" compatLnSpc="1">
            <a:prstTxWarp prst="textNoShape">
              <a:avLst/>
            </a:prstTxWarp>
          </a:bodyPr>
          <a:lstStyle/>
          <a:p>
            <a:pPr defTabSz="913740"/>
            <a:endParaRPr lang="en-GB">
              <a:solidFill>
                <a:srgbClr val="000000"/>
              </a:solidFill>
            </a:endParaRPr>
          </a:p>
        </p:txBody>
      </p:sp>
      <p:sp>
        <p:nvSpPr>
          <p:cNvPr id="5" name="Text Box 2"/>
          <p:cNvSpPr txBox="1">
            <a:spLocks noChangeArrowheads="1"/>
          </p:cNvSpPr>
          <p:nvPr/>
        </p:nvSpPr>
        <p:spPr bwMode="auto">
          <a:xfrm>
            <a:off x="4" y="2569468"/>
            <a:ext cx="9905999"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73" tIns="45688" rIns="91373" bIns="45688" anchor="ctr"/>
          <a:lstStyle>
            <a:lvl1pPr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1pPr>
            <a:lvl2pPr marL="742950" indent="-28575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2pPr>
            <a:lvl3pPr marL="11430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3pPr>
            <a:lvl4pPr marL="16002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4pPr>
            <a:lvl5pPr marL="20574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9pPr>
          </a:lstStyle>
          <a:p>
            <a:pPr algn="ctr" eaLnBrk="1" hangingPunct="1">
              <a:buSzPct val="100000"/>
            </a:pPr>
            <a:r>
              <a:rPr lang="en-GB" sz="4000" dirty="0">
                <a:solidFill>
                  <a:srgbClr val="000000">
                    <a:lumMod val="50000"/>
                    <a:lumOff val="50000"/>
                  </a:srgbClr>
                </a:solidFill>
              </a:rPr>
              <a:t>Other Implementation Matters &amp; New issues for 2014</a:t>
            </a:r>
          </a:p>
        </p:txBody>
      </p:sp>
    </p:spTree>
    <p:extLst>
      <p:ext uri="{BB962C8B-B14F-4D97-AF65-F5344CB8AC3E}">
        <p14:creationId xmlns:p14="http://schemas.microsoft.com/office/powerpoint/2010/main" val="24046447"/>
      </p:ext>
    </p:extLst>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Content Placeholder 2"/>
          <p:cNvSpPr>
            <a:spLocks noGrp="1"/>
          </p:cNvSpPr>
          <p:nvPr>
            <p:ph idx="1"/>
          </p:nvPr>
        </p:nvSpPr>
        <p:spPr>
          <a:xfrm>
            <a:off x="495300" y="1428751"/>
            <a:ext cx="8915400" cy="4525963"/>
          </a:xfrm>
          <a:extLst>
            <a:ext uri="{91240B29-F687-4F45-9708-019B960494DF}">
              <a14:hiddenLine xmlns:a14="http://schemas.microsoft.com/office/drawing/2010/main" w="12700">
                <a:solidFill>
                  <a:srgbClr val="000000"/>
                </a:solidFill>
                <a:miter lim="0"/>
                <a:headEnd/>
                <a:tailEnd/>
              </a14:hiddenLine>
            </a:ext>
          </a:extLst>
        </p:spPr>
        <p:txBody>
          <a:bodyPr lIns="106345" tIns="53172" rIns="106345" bIns="53172"/>
          <a:lstStyle/>
          <a:p>
            <a:pPr marL="0" indent="0">
              <a:buNone/>
            </a:pPr>
            <a:r>
              <a:rPr lang="en-US" sz="2400" dirty="0"/>
              <a:t>Conditions: </a:t>
            </a:r>
          </a:p>
          <a:p>
            <a:r>
              <a:rPr lang="en-US" sz="2400" dirty="0"/>
              <a:t>a section 106 agreement must exist on the planning permission permitting the chargeable development and </a:t>
            </a:r>
          </a:p>
          <a:p>
            <a:r>
              <a:rPr lang="en-US" sz="2400" dirty="0"/>
              <a:t>the charging authority must consider that paying the full levy would have an unacceptable impact on the development’s economic viability and </a:t>
            </a:r>
          </a:p>
          <a:p>
            <a:r>
              <a:rPr lang="en-US" sz="2400" dirty="0"/>
              <a:t>the relief must not constitute a </a:t>
            </a:r>
            <a:r>
              <a:rPr lang="en-US" sz="2400" dirty="0" err="1"/>
              <a:t>notifiable</a:t>
            </a:r>
            <a:r>
              <a:rPr lang="en-US" sz="2400" dirty="0"/>
              <a:t> state aid </a:t>
            </a:r>
          </a:p>
          <a:p>
            <a:pPr marL="0" indent="0" defTabSz="1000688">
              <a:spcBef>
                <a:spcPts val="449"/>
              </a:spcBef>
              <a:spcAft>
                <a:spcPts val="449"/>
              </a:spcAft>
              <a:buNone/>
            </a:pPr>
            <a:endParaRPr lang="en-GB" sz="2400" dirty="0"/>
          </a:p>
          <a:p>
            <a:pPr marL="0" indent="0" defTabSz="1000688">
              <a:spcBef>
                <a:spcPts val="449"/>
              </a:spcBef>
              <a:spcAft>
                <a:spcPts val="449"/>
              </a:spcAft>
              <a:buNone/>
            </a:pPr>
            <a:r>
              <a:rPr lang="en-GB" sz="2400" dirty="0"/>
              <a:t>Limitations on application of €200,000 over three year period</a:t>
            </a:r>
          </a:p>
          <a:p>
            <a:pPr marL="0" indent="0" defTabSz="1000688">
              <a:spcBef>
                <a:spcPts val="449"/>
              </a:spcBef>
              <a:spcAft>
                <a:spcPts val="449"/>
              </a:spcAft>
              <a:buNone/>
            </a:pPr>
            <a:endParaRPr lang="en-GB" sz="2400" dirty="0"/>
          </a:p>
          <a:p>
            <a:pPr lvl="1" indent="354065" defTabSz="1000688">
              <a:spcBef>
                <a:spcPts val="449"/>
              </a:spcBef>
              <a:spcAft>
                <a:spcPts val="449"/>
              </a:spcAft>
            </a:pPr>
            <a:endParaRPr lang="en-GB" sz="2400" dirty="0">
              <a:cs typeface="Arial" charset="0"/>
              <a:sym typeface="Arial" charset="0"/>
            </a:endParaRPr>
          </a:p>
          <a:p>
            <a:pPr lvl="3" indent="354065" defTabSz="1000688">
              <a:spcBef>
                <a:spcPts val="449"/>
              </a:spcBef>
              <a:spcAft>
                <a:spcPts val="449"/>
              </a:spcAft>
            </a:pPr>
            <a:endParaRPr lang="en-GB" sz="2400" dirty="0">
              <a:cs typeface="Arial" charset="0"/>
              <a:sym typeface="Arial" charset="0"/>
            </a:endParaRPr>
          </a:p>
        </p:txBody>
      </p:sp>
      <p:sp>
        <p:nvSpPr>
          <p:cNvPr id="4" name="Title 1"/>
          <p:cNvSpPr>
            <a:spLocks noGrp="1"/>
          </p:cNvSpPr>
          <p:nvPr>
            <p:ph type="title"/>
          </p:nvPr>
        </p:nvSpPr>
        <p:spPr>
          <a:xfrm>
            <a:off x="584200" y="274638"/>
            <a:ext cx="8915400" cy="582648"/>
          </a:xfrm>
        </p:spPr>
        <p:txBody>
          <a:bodyPr/>
          <a:lstStyle/>
          <a:p>
            <a:r>
              <a:rPr lang="en-GB" sz="3300" dirty="0"/>
              <a:t>Exceptional circumstances</a:t>
            </a:r>
          </a:p>
        </p:txBody>
      </p:sp>
    </p:spTree>
    <p:extLst>
      <p:ext uri="{BB962C8B-B14F-4D97-AF65-F5344CB8AC3E}">
        <p14:creationId xmlns:p14="http://schemas.microsoft.com/office/powerpoint/2010/main" val="5339438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4200" y="274638"/>
            <a:ext cx="8915400" cy="582648"/>
          </a:xfrm>
        </p:spPr>
        <p:txBody>
          <a:bodyPr/>
          <a:lstStyle/>
          <a:p>
            <a:r>
              <a:rPr lang="en-GB" sz="3300" dirty="0"/>
              <a:t>Infrastructure In-Kind</a:t>
            </a:r>
          </a:p>
        </p:txBody>
      </p:sp>
      <p:sp>
        <p:nvSpPr>
          <p:cNvPr id="3" name="Content Placeholder 2"/>
          <p:cNvSpPr>
            <a:spLocks noGrp="1"/>
          </p:cNvSpPr>
          <p:nvPr>
            <p:ph idx="1"/>
          </p:nvPr>
        </p:nvSpPr>
        <p:spPr>
          <a:xfrm>
            <a:off x="584200" y="960157"/>
            <a:ext cx="8915400" cy="3857571"/>
          </a:xfrm>
        </p:spPr>
        <p:txBody>
          <a:bodyPr/>
          <a:lstStyle/>
          <a:p>
            <a:pPr marL="272903" indent="-272903">
              <a:spcBef>
                <a:spcPts val="449"/>
              </a:spcBef>
              <a:spcAft>
                <a:spcPts val="449"/>
              </a:spcAft>
            </a:pPr>
            <a:r>
              <a:rPr lang="en-GB" sz="2100" dirty="0"/>
              <a:t>Discretionary policy on both land and infrastructure in-kind </a:t>
            </a:r>
          </a:p>
          <a:p>
            <a:pPr marL="272903" indent="-272903">
              <a:spcBef>
                <a:spcPts val="449"/>
              </a:spcBef>
              <a:spcAft>
                <a:spcPts val="449"/>
              </a:spcAft>
            </a:pPr>
            <a:r>
              <a:rPr lang="en-GB" sz="2100" dirty="0"/>
              <a:t>One or more infrastructure payments in satisfaction of the whole or part of the CIL</a:t>
            </a:r>
          </a:p>
          <a:p>
            <a:pPr marL="272903" indent="-272903">
              <a:spcBef>
                <a:spcPts val="449"/>
              </a:spcBef>
              <a:spcAft>
                <a:spcPts val="449"/>
              </a:spcAft>
            </a:pPr>
            <a:r>
              <a:rPr lang="en-GB" sz="2100" dirty="0"/>
              <a:t>Infrastructure must support development of the CA area (maybe outside of area)</a:t>
            </a:r>
          </a:p>
          <a:p>
            <a:pPr marL="272903" indent="-272903">
              <a:spcBef>
                <a:spcPts val="449"/>
              </a:spcBef>
              <a:spcAft>
                <a:spcPts val="449"/>
              </a:spcAft>
            </a:pPr>
            <a:r>
              <a:rPr lang="en-GB" sz="2100" dirty="0"/>
              <a:t>Must be relevant infrastructure</a:t>
            </a:r>
          </a:p>
          <a:p>
            <a:pPr marL="272903" indent="-272903">
              <a:spcBef>
                <a:spcPts val="449"/>
              </a:spcBef>
              <a:spcAft>
                <a:spcPts val="449"/>
              </a:spcAft>
            </a:pPr>
            <a:r>
              <a:rPr lang="en-GB" sz="2100" u="sng" dirty="0"/>
              <a:t>Must not </a:t>
            </a:r>
            <a:r>
              <a:rPr lang="en-GB" sz="2100" dirty="0"/>
              <a:t>be necessary to make the development acceptable in planning terms</a:t>
            </a:r>
          </a:p>
          <a:p>
            <a:pPr marL="272903" indent="-272903">
              <a:spcBef>
                <a:spcPts val="449"/>
              </a:spcBef>
              <a:spcAft>
                <a:spcPts val="449"/>
              </a:spcAft>
            </a:pPr>
            <a:endParaRPr lang="en-GB" sz="2100" dirty="0"/>
          </a:p>
          <a:p>
            <a:pPr marL="0" indent="0">
              <a:buNone/>
            </a:pPr>
            <a:endParaRPr lang="en-GB" sz="2100" dirty="0"/>
          </a:p>
        </p:txBody>
      </p:sp>
    </p:spTree>
    <p:extLst>
      <p:ext uri="{BB962C8B-B14F-4D97-AF65-F5344CB8AC3E}">
        <p14:creationId xmlns:p14="http://schemas.microsoft.com/office/powerpoint/2010/main" val="5250573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4200" y="274638"/>
            <a:ext cx="8915400" cy="582648"/>
          </a:xfrm>
        </p:spPr>
        <p:txBody>
          <a:bodyPr/>
          <a:lstStyle/>
          <a:p>
            <a:r>
              <a:rPr lang="en-GB" sz="3300" dirty="0"/>
              <a:t>Infrastructure In-Kind</a:t>
            </a:r>
          </a:p>
        </p:txBody>
      </p:sp>
      <p:sp>
        <p:nvSpPr>
          <p:cNvPr id="3" name="Content Placeholder 2"/>
          <p:cNvSpPr>
            <a:spLocks noGrp="1"/>
          </p:cNvSpPr>
          <p:nvPr>
            <p:ph idx="1"/>
          </p:nvPr>
        </p:nvSpPr>
        <p:spPr>
          <a:xfrm>
            <a:off x="584200" y="960157"/>
            <a:ext cx="8915400" cy="3857571"/>
          </a:xfrm>
        </p:spPr>
        <p:txBody>
          <a:bodyPr/>
          <a:lstStyle/>
          <a:p>
            <a:pPr marL="272903" indent="-272903">
              <a:spcBef>
                <a:spcPts val="449"/>
              </a:spcBef>
              <a:spcAft>
                <a:spcPts val="449"/>
              </a:spcAft>
            </a:pPr>
            <a:r>
              <a:rPr lang="en-GB" sz="2100" dirty="0"/>
              <a:t>The liable party must issue an agreement in writing stating:</a:t>
            </a:r>
          </a:p>
          <a:p>
            <a:pPr marL="672737" lvl="1" indent="-272903">
              <a:spcBef>
                <a:spcPts val="449"/>
              </a:spcBef>
              <a:spcAft>
                <a:spcPts val="449"/>
              </a:spcAft>
            </a:pPr>
            <a:r>
              <a:rPr lang="en-GB" sz="1600" dirty="0"/>
              <a:t>Value of infrastructure</a:t>
            </a:r>
          </a:p>
          <a:p>
            <a:pPr marL="672737" lvl="1" indent="-272903">
              <a:spcBef>
                <a:spcPts val="449"/>
              </a:spcBef>
              <a:spcAft>
                <a:spcPts val="449"/>
              </a:spcAft>
            </a:pPr>
            <a:r>
              <a:rPr lang="en-GB" sz="1600" dirty="0"/>
              <a:t>Date by which infrastructure will be provided </a:t>
            </a:r>
          </a:p>
          <a:p>
            <a:pPr marL="672737" lvl="1" indent="-272903">
              <a:spcBef>
                <a:spcPts val="449"/>
              </a:spcBef>
              <a:spcAft>
                <a:spcPts val="449"/>
              </a:spcAft>
            </a:pPr>
            <a:r>
              <a:rPr lang="en-GB" sz="1600" dirty="0"/>
              <a:t>That the CIL cash amount + interest that will be paid if the infrastructure is not delivered by that date (or otherwise </a:t>
            </a:r>
          </a:p>
          <a:p>
            <a:pPr marL="272903" indent="-272903">
              <a:spcBef>
                <a:spcPts val="449"/>
              </a:spcBef>
              <a:spcAft>
                <a:spcPts val="449"/>
              </a:spcAft>
            </a:pPr>
            <a:r>
              <a:rPr lang="en-GB" sz="2100" dirty="0"/>
              <a:t>The value of the infrastructure (including related design costs) is determined by an independent person (joint appointed and suitability qualified) on the day the valuation takes place.</a:t>
            </a:r>
          </a:p>
        </p:txBody>
      </p:sp>
    </p:spTree>
    <p:extLst>
      <p:ext uri="{BB962C8B-B14F-4D97-AF65-F5344CB8AC3E}">
        <p14:creationId xmlns:p14="http://schemas.microsoft.com/office/powerpoint/2010/main" val="28333696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4200" y="274638"/>
            <a:ext cx="8915400" cy="582648"/>
          </a:xfrm>
        </p:spPr>
        <p:txBody>
          <a:bodyPr/>
          <a:lstStyle/>
          <a:p>
            <a:r>
              <a:rPr lang="en-GB" sz="3300" dirty="0"/>
              <a:t>Instalments Policy</a:t>
            </a:r>
          </a:p>
        </p:txBody>
      </p:sp>
      <p:sp>
        <p:nvSpPr>
          <p:cNvPr id="3" name="Content Placeholder 2"/>
          <p:cNvSpPr>
            <a:spLocks noGrp="1"/>
          </p:cNvSpPr>
          <p:nvPr>
            <p:ph idx="1"/>
          </p:nvPr>
        </p:nvSpPr>
        <p:spPr>
          <a:xfrm>
            <a:off x="584200" y="960157"/>
            <a:ext cx="8915400" cy="3857571"/>
          </a:xfrm>
        </p:spPr>
        <p:txBody>
          <a:bodyPr/>
          <a:lstStyle/>
          <a:p>
            <a:pPr marL="272903" indent="-272903">
              <a:spcBef>
                <a:spcPts val="449"/>
              </a:spcBef>
              <a:spcAft>
                <a:spcPts val="449"/>
              </a:spcAft>
            </a:pPr>
            <a:r>
              <a:rPr lang="en-GB" sz="2100" dirty="0"/>
              <a:t>Instalments policy constructed around the variables of:</a:t>
            </a:r>
          </a:p>
          <a:p>
            <a:pPr marL="614856" indent="-341954">
              <a:spcBef>
                <a:spcPts val="449"/>
              </a:spcBef>
              <a:spcAft>
                <a:spcPts val="449"/>
              </a:spcAft>
              <a:buFont typeface="Courier New" panose="02070309020205020404" pitchFamily="49" charset="0"/>
              <a:buChar char="o"/>
            </a:pPr>
            <a:r>
              <a:rPr lang="en-GB" sz="2100" dirty="0"/>
              <a:t>number of payments</a:t>
            </a:r>
          </a:p>
          <a:p>
            <a:pPr marL="614856" indent="-341954">
              <a:spcBef>
                <a:spcPts val="449"/>
              </a:spcBef>
              <a:spcAft>
                <a:spcPts val="449"/>
              </a:spcAft>
              <a:buFont typeface="Courier New" panose="02070309020205020404" pitchFamily="49" charset="0"/>
              <a:buChar char="o"/>
            </a:pPr>
            <a:r>
              <a:rPr lang="en-GB" sz="2100" dirty="0"/>
              <a:t>proportion of CIL due at each payment</a:t>
            </a:r>
          </a:p>
          <a:p>
            <a:pPr marL="614856" indent="-341954">
              <a:spcBef>
                <a:spcPts val="449"/>
              </a:spcBef>
              <a:spcAft>
                <a:spcPts val="449"/>
              </a:spcAft>
              <a:buFont typeface="Courier New" panose="02070309020205020404" pitchFamily="49" charset="0"/>
              <a:buChar char="o"/>
            </a:pPr>
            <a:r>
              <a:rPr lang="en-GB" sz="2100" dirty="0"/>
              <a:t>time from commencement of development</a:t>
            </a:r>
          </a:p>
          <a:p>
            <a:pPr marL="614856" indent="-341954">
              <a:spcBef>
                <a:spcPts val="449"/>
              </a:spcBef>
              <a:spcAft>
                <a:spcPts val="449"/>
              </a:spcAft>
              <a:buFont typeface="Courier New" panose="02070309020205020404" pitchFamily="49" charset="0"/>
              <a:buChar char="o"/>
            </a:pPr>
            <a:r>
              <a:rPr lang="en-GB" sz="2100" dirty="0"/>
              <a:t>threshold (s) when instalments apply. </a:t>
            </a:r>
          </a:p>
          <a:p>
            <a:pPr marL="272903" indent="-272903" algn="just">
              <a:spcBef>
                <a:spcPts val="1796"/>
              </a:spcBef>
              <a:spcAft>
                <a:spcPts val="449"/>
              </a:spcAft>
            </a:pPr>
            <a:r>
              <a:rPr lang="en-GB" sz="2100" dirty="0"/>
              <a:t>Authority must publish an instalments policy to allow payment by instalments. </a:t>
            </a:r>
          </a:p>
          <a:p>
            <a:pPr marL="272903" indent="-272903" algn="just">
              <a:spcBef>
                <a:spcPts val="449"/>
              </a:spcBef>
              <a:spcAft>
                <a:spcPts val="449"/>
              </a:spcAft>
            </a:pPr>
            <a:r>
              <a:rPr lang="en-GB" sz="2100" dirty="0"/>
              <a:t>Where no instalments policy in place default is full payment at end of 60 days after development has started. </a:t>
            </a:r>
          </a:p>
          <a:p>
            <a:pPr marL="0" indent="0">
              <a:buNone/>
            </a:pPr>
            <a:endParaRPr lang="en-GB" sz="1800" dirty="0"/>
          </a:p>
          <a:p>
            <a:pPr marL="0" indent="0">
              <a:buNone/>
            </a:pPr>
            <a:endParaRPr lang="en-GB" sz="1800" dirty="0"/>
          </a:p>
        </p:txBody>
      </p:sp>
      <p:graphicFrame>
        <p:nvGraphicFramePr>
          <p:cNvPr id="4" name="Table 3"/>
          <p:cNvGraphicFramePr>
            <a:graphicFrameLocks noGrp="1"/>
          </p:cNvGraphicFramePr>
          <p:nvPr>
            <p:extLst>
              <p:ext uri="{D42A27DB-BD31-4B8C-83A1-F6EECF244321}">
                <p14:modId xmlns:p14="http://schemas.microsoft.com/office/powerpoint/2010/main" val="2326282648"/>
              </p:ext>
            </p:extLst>
          </p:nvPr>
        </p:nvGraphicFramePr>
        <p:xfrm>
          <a:off x="764679" y="4929782"/>
          <a:ext cx="8645961" cy="1379539"/>
        </p:xfrm>
        <a:graphic>
          <a:graphicData uri="http://schemas.openxmlformats.org/drawingml/2006/table">
            <a:tbl>
              <a:tblPr>
                <a:tableStyleId>{775DCB02-9BB8-47FD-8907-85C794F793BA}</a:tableStyleId>
              </a:tblPr>
              <a:tblGrid>
                <a:gridCol w="2882564"/>
                <a:gridCol w="2880833"/>
                <a:gridCol w="2882564"/>
              </a:tblGrid>
              <a:tr h="639763">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700" b="1" u="none" strike="noStrike" cap="none" normalizeH="0" baseline="0" dirty="0" smtClean="0">
                          <a:ln>
                            <a:noFill/>
                          </a:ln>
                          <a:effectLst/>
                          <a:latin typeface="+mn-lt"/>
                        </a:rPr>
                        <a:t>Threshold of CIL Charge </a:t>
                      </a:r>
                      <a:endParaRPr kumimoji="0" lang="en-US" altLang="en-US" sz="1700" b="1" i="0" u="none" strike="noStrike" cap="none" normalizeH="0" baseline="0" dirty="0" smtClean="0">
                        <a:ln>
                          <a:noFill/>
                        </a:ln>
                        <a:solidFill>
                          <a:srgbClr val="FFFFFF"/>
                        </a:solidFill>
                        <a:effectLst/>
                        <a:latin typeface="+mn-lt"/>
                        <a:ea typeface="ＭＳ Ｐゴシック" pitchFamily="34" charset="-128"/>
                      </a:endParaRPr>
                    </a:p>
                  </a:txBody>
                  <a:tcPr marL="84407" marR="84407" marT="45686" marB="45686" anchor="ctr" horzOverflow="overflow">
                    <a:solidFill>
                      <a:srgbClr val="C5F260"/>
                    </a:solid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700" b="1" u="none" strike="noStrike" cap="none" normalizeH="0" baseline="0" dirty="0" smtClean="0">
                          <a:ln>
                            <a:noFill/>
                          </a:ln>
                          <a:effectLst/>
                          <a:latin typeface="+mn-lt"/>
                        </a:rPr>
                        <a:t>Proportion of CIL Charge </a:t>
                      </a:r>
                      <a:endParaRPr kumimoji="0" lang="en-US" altLang="en-US" sz="1700" b="1" i="0" u="none" strike="noStrike" cap="none" normalizeH="0" baseline="0" dirty="0" smtClean="0">
                        <a:ln>
                          <a:noFill/>
                        </a:ln>
                        <a:solidFill>
                          <a:srgbClr val="FFFFFF"/>
                        </a:solidFill>
                        <a:effectLst/>
                        <a:latin typeface="+mn-lt"/>
                        <a:ea typeface="ＭＳ Ｐゴシック" pitchFamily="34" charset="-128"/>
                      </a:endParaRPr>
                    </a:p>
                  </a:txBody>
                  <a:tcPr marL="84407" marR="84407" marT="45686" marB="45686" anchor="ctr" horzOverflow="overflow">
                    <a:solidFill>
                      <a:srgbClr val="C5F260"/>
                    </a:solid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700" b="1" u="none" strike="noStrike" cap="none" normalizeH="0" baseline="0" dirty="0" smtClean="0">
                          <a:ln>
                            <a:noFill/>
                          </a:ln>
                          <a:effectLst/>
                          <a:latin typeface="+mn-lt"/>
                        </a:rPr>
                        <a:t>Time from start of development</a:t>
                      </a:r>
                      <a:endParaRPr kumimoji="0" lang="en-US" altLang="en-US" sz="1700" b="1" i="0" u="none" strike="noStrike" cap="none" normalizeH="0" baseline="0" dirty="0" smtClean="0">
                        <a:ln>
                          <a:noFill/>
                        </a:ln>
                        <a:solidFill>
                          <a:srgbClr val="FFFFFF"/>
                        </a:solidFill>
                        <a:effectLst/>
                        <a:latin typeface="+mn-lt"/>
                        <a:ea typeface="ＭＳ Ｐゴシック" pitchFamily="34" charset="-128"/>
                      </a:endParaRPr>
                    </a:p>
                  </a:txBody>
                  <a:tcPr marL="84407" marR="84407" marT="45686" marB="45686" anchor="ctr" horzOverflow="overflow">
                    <a:solidFill>
                      <a:srgbClr val="C5F260"/>
                    </a:solidFill>
                  </a:tcPr>
                </a:tc>
              </a:tr>
              <a:tr h="369888">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700" u="none" strike="noStrike" cap="none" normalizeH="0" baseline="0" dirty="0" smtClean="0">
                          <a:ln>
                            <a:noFill/>
                          </a:ln>
                          <a:effectLst/>
                          <a:latin typeface="+mn-lt"/>
                        </a:rPr>
                        <a:t>£0</a:t>
                      </a:r>
                      <a:endParaRPr kumimoji="0" lang="en-US" altLang="en-US" sz="17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686" marB="45686" anchor="ctr" horzOverflow="overflow">
                    <a:solidFill>
                      <a:srgbClr val="FFFFFF"/>
                    </a:solid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700" u="none" strike="noStrike" cap="none" normalizeH="0" baseline="0" dirty="0" smtClean="0">
                          <a:ln>
                            <a:noFill/>
                          </a:ln>
                          <a:effectLst/>
                          <a:latin typeface="+mn-lt"/>
                        </a:rPr>
                        <a:t>100%</a:t>
                      </a:r>
                      <a:endParaRPr kumimoji="0" lang="en-US" altLang="en-US" sz="17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686" marB="45686" anchor="ctr" horzOverflow="overflow">
                    <a:solidFill>
                      <a:srgbClr val="FFFFFF"/>
                    </a:solid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700" u="none" strike="noStrike" cap="none" normalizeH="0" baseline="0" dirty="0" smtClean="0">
                          <a:ln>
                            <a:noFill/>
                          </a:ln>
                          <a:effectLst/>
                          <a:latin typeface="+mn-lt"/>
                        </a:rPr>
                        <a:t>60 days</a:t>
                      </a:r>
                      <a:endParaRPr kumimoji="0" lang="en-US" altLang="en-US" sz="17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686" marB="45686" anchor="ctr" horzOverflow="overflow">
                    <a:solidFill>
                      <a:srgbClr val="FFFFFF"/>
                    </a:solidFill>
                  </a:tcPr>
                </a:tc>
              </a:tr>
              <a:tr h="369888">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smtClean="0">
                        <a:ln>
                          <a:noFill/>
                        </a:ln>
                        <a:solidFill>
                          <a:srgbClr val="000000"/>
                        </a:solidFill>
                        <a:effectLst/>
                        <a:latin typeface="+mn-lt"/>
                        <a:ea typeface="ＭＳ Ｐゴシック" pitchFamily="34" charset="-128"/>
                      </a:endParaRPr>
                    </a:p>
                  </a:txBody>
                  <a:tcPr marL="84407" marR="84407" marT="45686" marB="45686" anchor="ctr" horzOverflow="overflow">
                    <a:solidFill>
                      <a:srgbClr val="FFFFFF"/>
                    </a:solid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686" marB="45686" anchor="ctr" horzOverflow="overflow">
                    <a:solidFill>
                      <a:srgbClr val="FFFFFF"/>
                    </a:solid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686" marB="45686" anchor="ctr" horzOverflow="overflow">
                    <a:solidFill>
                      <a:srgbClr val="FFFFFF"/>
                    </a:solidFill>
                  </a:tcPr>
                </a:tc>
              </a:tr>
            </a:tbl>
          </a:graphicData>
        </a:graphic>
      </p:graphicFrame>
    </p:spTree>
    <p:extLst>
      <p:ext uri="{BB962C8B-B14F-4D97-AF65-F5344CB8AC3E}">
        <p14:creationId xmlns:p14="http://schemas.microsoft.com/office/powerpoint/2010/main" val="42735621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4200" y="274640"/>
            <a:ext cx="8915400" cy="736951"/>
          </a:xfrm>
        </p:spPr>
        <p:txBody>
          <a:bodyPr/>
          <a:lstStyle/>
          <a:p>
            <a:r>
              <a:rPr lang="en-GB" sz="3300" dirty="0"/>
              <a:t>Instalments Policies</a:t>
            </a:r>
          </a:p>
        </p:txBody>
      </p:sp>
      <p:sp>
        <p:nvSpPr>
          <p:cNvPr id="5" name="Content Placeholder 2"/>
          <p:cNvSpPr txBox="1">
            <a:spLocks/>
          </p:cNvSpPr>
          <p:nvPr/>
        </p:nvSpPr>
        <p:spPr bwMode="auto">
          <a:xfrm>
            <a:off x="584200" y="794228"/>
            <a:ext cx="8915400" cy="460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0" tIns="45696" rIns="91390" bIns="45696" numCol="1" anchor="t" anchorCtr="0" compatLnSpc="1">
            <a:prstTxWarp prst="textNoShape">
              <a:avLst/>
            </a:prstTxWarp>
          </a:bodyPr>
          <a:lst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r>
              <a:rPr lang="en-GB" sz="2100" dirty="0">
                <a:solidFill>
                  <a:srgbClr val="000000"/>
                </a:solidFill>
                <a:ea typeface="Arial" charset="0"/>
                <a:cs typeface="ＭＳ Ｐゴシック" charset="0"/>
                <a:sym typeface="Helvetica Light" charset="0"/>
              </a:rPr>
              <a:t>Huntingdonshire</a:t>
            </a:r>
          </a:p>
          <a:p>
            <a:pPr marL="0" indent="0">
              <a:buFontTx/>
              <a:buNone/>
            </a:pPr>
            <a:endParaRPr lang="en-GB" sz="2000" kern="0" dirty="0">
              <a:solidFill>
                <a:srgbClr val="000000"/>
              </a:solidFill>
            </a:endParaRPr>
          </a:p>
          <a:p>
            <a:pPr marL="0" indent="0">
              <a:buFontTx/>
              <a:buNone/>
            </a:pPr>
            <a:endParaRPr lang="en-GB" b="0" kern="0" dirty="0">
              <a:solidFill>
                <a:srgbClr val="000000"/>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127256815"/>
              </p:ext>
            </p:extLst>
          </p:nvPr>
        </p:nvGraphicFramePr>
        <p:xfrm>
          <a:off x="704527" y="1217327"/>
          <a:ext cx="8538948" cy="4746219"/>
        </p:xfrm>
        <a:graphic>
          <a:graphicData uri="http://schemas.openxmlformats.org/drawingml/2006/table">
            <a:tbl>
              <a:tblPr>
                <a:tableStyleId>{775DCB02-9BB8-47FD-8907-85C794F793BA}</a:tableStyleId>
              </a:tblPr>
              <a:tblGrid>
                <a:gridCol w="2889720"/>
                <a:gridCol w="2823766"/>
                <a:gridCol w="2825462"/>
              </a:tblGrid>
              <a:tr h="727087">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400" b="1" u="none" strike="noStrike" cap="none" normalizeH="0" baseline="0" dirty="0" smtClean="0">
                          <a:ln>
                            <a:noFill/>
                          </a:ln>
                          <a:effectLst/>
                          <a:latin typeface="+mn-lt"/>
                        </a:rPr>
                        <a:t>Threshold of CIL Charge </a:t>
                      </a:r>
                      <a:endParaRPr kumimoji="0" lang="en-US" altLang="en-US" sz="1400" b="1" i="0" u="none" strike="noStrike" cap="none" normalizeH="0" baseline="0" dirty="0" smtClean="0">
                        <a:ln>
                          <a:noFill/>
                        </a:ln>
                        <a:solidFill>
                          <a:srgbClr val="FFFFFF"/>
                        </a:solidFill>
                        <a:effectLst/>
                        <a:latin typeface="+mn-lt"/>
                        <a:ea typeface="ＭＳ Ｐゴシック" pitchFamily="34" charset="-128"/>
                      </a:endParaRPr>
                    </a:p>
                  </a:txBody>
                  <a:tcPr marL="84407" marR="84407" marT="45725" marB="45725" anchor="ctr" horzOverflow="overflow">
                    <a:solidFill>
                      <a:srgbClr val="C5F260"/>
                    </a:solid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400" b="1" u="none" strike="noStrike" cap="none" normalizeH="0" baseline="0" smtClean="0">
                          <a:ln>
                            <a:noFill/>
                          </a:ln>
                          <a:effectLst/>
                          <a:latin typeface="+mn-lt"/>
                        </a:rPr>
                        <a:t>Proportion of CIL Charge </a:t>
                      </a:r>
                      <a:endParaRPr kumimoji="0" lang="en-US" altLang="en-US" sz="1400" b="1" i="0" u="none" strike="noStrike" cap="none" normalizeH="0" baseline="0" smtClean="0">
                        <a:ln>
                          <a:noFill/>
                        </a:ln>
                        <a:solidFill>
                          <a:srgbClr val="FFFFFF"/>
                        </a:solidFill>
                        <a:effectLst/>
                        <a:latin typeface="+mn-lt"/>
                        <a:ea typeface="ＭＳ Ｐゴシック" pitchFamily="34" charset="-128"/>
                      </a:endParaRPr>
                    </a:p>
                  </a:txBody>
                  <a:tcPr marL="84407" marR="84407" marT="45725" marB="45725" anchor="ctr" horzOverflow="overflow">
                    <a:solidFill>
                      <a:srgbClr val="C5F260"/>
                    </a:solid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400" b="1" u="none" strike="noStrike" cap="none" normalizeH="0" baseline="0" dirty="0" smtClean="0">
                          <a:ln>
                            <a:noFill/>
                          </a:ln>
                          <a:effectLst/>
                          <a:latin typeface="+mn-lt"/>
                        </a:rPr>
                        <a:t>Time from start of development</a:t>
                      </a:r>
                      <a:endParaRPr kumimoji="0" lang="en-US" altLang="en-US" sz="1400" b="1" i="0" u="none" strike="noStrike" cap="none" normalizeH="0" baseline="0" dirty="0" smtClean="0">
                        <a:ln>
                          <a:noFill/>
                        </a:ln>
                        <a:solidFill>
                          <a:srgbClr val="FFFFFF"/>
                        </a:solidFill>
                        <a:effectLst/>
                        <a:latin typeface="+mn-lt"/>
                        <a:ea typeface="ＭＳ Ｐゴシック" pitchFamily="34" charset="-128"/>
                      </a:endParaRPr>
                    </a:p>
                  </a:txBody>
                  <a:tcPr marL="84407" marR="84407" marT="45725" marB="45725" anchor="ctr" horzOverflow="overflow">
                    <a:solidFill>
                      <a:srgbClr val="C5F260"/>
                    </a:solidFill>
                  </a:tcPr>
                </a:tc>
              </a:tr>
              <a:tr h="309164">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£16k</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smtClean="0">
                          <a:ln>
                            <a:noFill/>
                          </a:ln>
                          <a:effectLst/>
                          <a:latin typeface="+mn-lt"/>
                        </a:rPr>
                        <a:t>100%</a:t>
                      </a:r>
                      <a:endParaRPr kumimoji="0" lang="en-US" altLang="en-US" sz="1400" b="0" i="0" u="none" strike="noStrike" cap="none" normalizeH="0" baseline="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120 days</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r>
              <a:tr h="309164">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£16k to £50k</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defTabSz="457200"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defTabSz="45720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defTabSz="4572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25%</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120 days </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r>
              <a:tr h="309164">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endParaRPr kumimoji="0" lang="en-US" altLang="en-US" sz="1400" b="0" i="0" u="none" strike="noStrike" cap="none" normalizeH="0" baseline="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defTabSz="457200"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defTabSz="45720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defTabSz="4572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50%</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210 days </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r>
              <a:tr h="309164">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defTabSz="457200"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defTabSz="45720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defTabSz="4572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25%</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270 days</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r>
              <a:tr h="309164">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£50k to £100k</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defTabSz="457200"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defTabSz="45720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defTabSz="4572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25%</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120 days </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r>
              <a:tr h="309164">
                <a:tc>
                  <a:txBody>
                    <a:bodyPr/>
                    <a:lstStyle/>
                    <a:p>
                      <a:pPr marL="0" marR="0" lvl="0" indent="0" algn="ctr" defTabSz="455613" rtl="0" eaLnBrk="1" fontAlgn="base" latinLnBrk="0" hangingPunct="1">
                        <a:lnSpc>
                          <a:spcPct val="100000"/>
                        </a:lnSpc>
                        <a:spcBef>
                          <a:spcPct val="0"/>
                        </a:spcBef>
                        <a:spcAft>
                          <a:spcPct val="0"/>
                        </a:spcAft>
                        <a:buClrTx/>
                        <a:buSzTx/>
                        <a:buFontTx/>
                        <a:buNone/>
                        <a:tabLst/>
                      </a:pP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defTabSz="457200"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defTabSz="45720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defTabSz="4572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50%</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240 days </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r>
              <a:tr h="309164">
                <a:tc>
                  <a:txBody>
                    <a:bodyPr/>
                    <a:lstStyle/>
                    <a:p>
                      <a:pPr marL="0" marR="0" lvl="0" indent="0" algn="ctr" defTabSz="455613" rtl="0" eaLnBrk="1" fontAlgn="base" latinLnBrk="0" hangingPunct="1">
                        <a:lnSpc>
                          <a:spcPct val="100000"/>
                        </a:lnSpc>
                        <a:spcBef>
                          <a:spcPct val="0"/>
                        </a:spcBef>
                        <a:spcAft>
                          <a:spcPct val="0"/>
                        </a:spcAft>
                        <a:buClrTx/>
                        <a:buSzTx/>
                        <a:buFontTx/>
                        <a:buNone/>
                        <a:tabLst/>
                      </a:pP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defTabSz="457200"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defTabSz="45720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defTabSz="4572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25%</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365 days</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r>
              <a:tr h="309164">
                <a:tc>
                  <a:txBody>
                    <a:bodyPr/>
                    <a:lstStyle/>
                    <a:p>
                      <a:pPr marL="0" marR="0" lvl="0" indent="0" algn="ctr" defTabSz="455613" rtl="0" eaLnBrk="1" fontAlgn="base" latinLnBrk="0" hangingPunct="1">
                        <a:lnSpc>
                          <a:spcPct val="100000"/>
                        </a:lnSpc>
                        <a:spcBef>
                          <a:spcPct val="0"/>
                        </a:spcBef>
                        <a:spcAft>
                          <a:spcPct val="0"/>
                        </a:spcAft>
                        <a:buClrTx/>
                        <a:buSzTx/>
                        <a:buFontTx/>
                        <a:buNone/>
                        <a:tabLst/>
                        <a:defRPr/>
                      </a:pPr>
                      <a:r>
                        <a:rPr kumimoji="0" lang="en-US" altLang="en-US" sz="1400" u="none" strike="noStrike" cap="none" normalizeH="0" baseline="0" dirty="0" smtClean="0">
                          <a:ln>
                            <a:noFill/>
                          </a:ln>
                          <a:effectLst/>
                          <a:latin typeface="+mn-lt"/>
                        </a:rPr>
                        <a:t>£100k to £500k</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defTabSz="457200"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defTabSz="45720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defTabSz="4572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25%</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150 days </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r>
              <a:tr h="309164">
                <a:tc>
                  <a:txBody>
                    <a:bodyPr/>
                    <a:lstStyle/>
                    <a:p>
                      <a:pPr marL="0" marR="0" lvl="0" indent="0" algn="ctr" defTabSz="455613" rtl="0" eaLnBrk="1" fontAlgn="base" latinLnBrk="0" hangingPunct="1">
                        <a:lnSpc>
                          <a:spcPct val="100000"/>
                        </a:lnSpc>
                        <a:spcBef>
                          <a:spcPct val="0"/>
                        </a:spcBef>
                        <a:spcAft>
                          <a:spcPct val="0"/>
                        </a:spcAft>
                        <a:buClrTx/>
                        <a:buSzTx/>
                        <a:buFontTx/>
                        <a:buNone/>
                        <a:tabLst/>
                      </a:pP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defTabSz="457200"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defTabSz="45720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defTabSz="4572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50%</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300 days </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r>
              <a:tr h="309164">
                <a:tc>
                  <a:txBody>
                    <a:bodyPr/>
                    <a:lstStyle/>
                    <a:p>
                      <a:pPr marL="0" marR="0" lvl="0" indent="0" algn="ctr" defTabSz="455613" rtl="0" eaLnBrk="1" fontAlgn="base" latinLnBrk="0" hangingPunct="1">
                        <a:lnSpc>
                          <a:spcPct val="100000"/>
                        </a:lnSpc>
                        <a:spcBef>
                          <a:spcPct val="0"/>
                        </a:spcBef>
                        <a:spcAft>
                          <a:spcPct val="0"/>
                        </a:spcAft>
                        <a:buClrTx/>
                        <a:buSzTx/>
                        <a:buFontTx/>
                        <a:buNone/>
                        <a:tabLst/>
                      </a:pP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defTabSz="457200"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defTabSz="45720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defTabSz="4572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25%</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450 days</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r>
              <a:tr h="309164">
                <a:tc>
                  <a:txBody>
                    <a:bodyPr/>
                    <a:lstStyle/>
                    <a:p>
                      <a:pPr marL="0" marR="0" lvl="0" indent="0" algn="ctr" defTabSz="455613" rtl="0" eaLnBrk="1" fontAlgn="base" latinLnBrk="0" hangingPunct="1">
                        <a:lnSpc>
                          <a:spcPct val="100000"/>
                        </a:lnSpc>
                        <a:spcBef>
                          <a:spcPct val="0"/>
                        </a:spcBef>
                        <a:spcAft>
                          <a:spcPct val="0"/>
                        </a:spcAft>
                        <a:buClrTx/>
                        <a:buSzTx/>
                        <a:buFontTx/>
                        <a:buNone/>
                        <a:tabLst/>
                        <a:defRPr/>
                      </a:pPr>
                      <a:r>
                        <a:rPr kumimoji="0" lang="en-US" altLang="en-US" sz="1400" u="none" strike="noStrike" cap="none" normalizeH="0" baseline="0" dirty="0" smtClean="0">
                          <a:ln>
                            <a:noFill/>
                          </a:ln>
                          <a:effectLst/>
                          <a:latin typeface="+mn-lt"/>
                        </a:rPr>
                        <a:t>Above £500k</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defTabSz="457200"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defTabSz="45720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defTabSz="4572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25%</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180 days </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r>
              <a:tr h="309164">
                <a:tc>
                  <a:txBody>
                    <a:bodyPr/>
                    <a:lstStyle/>
                    <a:p>
                      <a:pPr marL="0" marR="0" lvl="0" indent="0" algn="ctr" defTabSz="455613" rtl="0" eaLnBrk="1" fontAlgn="base" latinLnBrk="0" hangingPunct="1">
                        <a:lnSpc>
                          <a:spcPct val="100000"/>
                        </a:lnSpc>
                        <a:spcBef>
                          <a:spcPct val="0"/>
                        </a:spcBef>
                        <a:spcAft>
                          <a:spcPct val="0"/>
                        </a:spcAft>
                        <a:buClrTx/>
                        <a:buSzTx/>
                        <a:buFontTx/>
                        <a:buNone/>
                        <a:tabLst/>
                      </a:pP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defTabSz="457200"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defTabSz="45720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defTabSz="4572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50%</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450 days </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r>
              <a:tr h="309164">
                <a:tc>
                  <a:txBody>
                    <a:bodyPr/>
                    <a:lstStyle/>
                    <a:p>
                      <a:pPr marL="0" marR="0" lvl="0" indent="0" algn="ctr" defTabSz="455613" rtl="0" eaLnBrk="1" fontAlgn="base" latinLnBrk="0" hangingPunct="1">
                        <a:lnSpc>
                          <a:spcPct val="100000"/>
                        </a:lnSpc>
                        <a:spcBef>
                          <a:spcPct val="0"/>
                        </a:spcBef>
                        <a:spcAft>
                          <a:spcPct val="0"/>
                        </a:spcAft>
                        <a:buClrTx/>
                        <a:buSzTx/>
                        <a:buFontTx/>
                        <a:buNone/>
                        <a:tabLst/>
                      </a:pP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defTabSz="457200"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defTabSz="45720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defTabSz="4572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defTabSz="4572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72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25%</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1400" u="none" strike="noStrike" cap="none" normalizeH="0" baseline="0" dirty="0" smtClean="0">
                          <a:ln>
                            <a:noFill/>
                          </a:ln>
                          <a:effectLst/>
                          <a:latin typeface="+mn-lt"/>
                        </a:rPr>
                        <a:t>720 days</a:t>
                      </a:r>
                      <a:endParaRPr kumimoji="0" lang="en-US" altLang="en-US" sz="1400" b="0" i="0" u="none" strike="noStrike" cap="none" normalizeH="0" baseline="0" dirty="0" smtClean="0">
                        <a:ln>
                          <a:noFill/>
                        </a:ln>
                        <a:solidFill>
                          <a:srgbClr val="000000"/>
                        </a:solidFill>
                        <a:effectLst/>
                        <a:latin typeface="+mn-lt"/>
                        <a:ea typeface="ＭＳ Ｐゴシック" pitchFamily="34" charset="-128"/>
                      </a:endParaRPr>
                    </a:p>
                  </a:txBody>
                  <a:tcPr marL="84407" marR="84407" marT="45725" marB="45725" anchor="ctr" horzOverflow="overflow">
                    <a:solidFill>
                      <a:srgbClr val="FFFFFF"/>
                    </a:solidFill>
                  </a:tcPr>
                </a:tc>
              </a:tr>
            </a:tbl>
          </a:graphicData>
        </a:graphic>
      </p:graphicFrame>
    </p:spTree>
    <p:extLst>
      <p:ext uri="{BB962C8B-B14F-4D97-AF65-F5344CB8AC3E}">
        <p14:creationId xmlns:p14="http://schemas.microsoft.com/office/powerpoint/2010/main" val="26822332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4200" y="960157"/>
            <a:ext cx="8915400" cy="3857571"/>
          </a:xfrm>
        </p:spPr>
        <p:txBody>
          <a:bodyPr anchor="t" anchorCtr="0"/>
          <a:lstStyle/>
          <a:p>
            <a:pPr marL="0" indent="0">
              <a:buNone/>
            </a:pPr>
            <a:r>
              <a:rPr lang="en-US" sz="2400" b="1" dirty="0">
                <a:solidFill>
                  <a:srgbClr val="669900"/>
                </a:solidFill>
              </a:rPr>
              <a:t>Overview</a:t>
            </a:r>
            <a:r>
              <a:rPr lang="en-US" sz="2400" dirty="0">
                <a:solidFill>
                  <a:srgbClr val="669900"/>
                </a:solidFill>
              </a:rPr>
              <a:t> </a:t>
            </a:r>
          </a:p>
          <a:p>
            <a:pPr marL="0" indent="0">
              <a:buNone/>
            </a:pPr>
            <a:r>
              <a:rPr lang="en-US" sz="2400" dirty="0"/>
              <a:t>Where a planning permission is phased, each phase of the development is treated as if it were a separate chargeable development for levy purposes (see Regulation 8(3A) as amended by 2014 Regulations). This may apply to schemes which have full planning permission as well as to outline permissions. </a:t>
            </a:r>
          </a:p>
          <a:p>
            <a:pPr marL="0" indent="0">
              <a:buNone/>
            </a:pPr>
            <a:endParaRPr lang="en-US" sz="2400" dirty="0"/>
          </a:p>
          <a:p>
            <a:pPr marL="0" indent="0">
              <a:buNone/>
            </a:pPr>
            <a:r>
              <a:rPr lang="en-US" sz="2400" b="1" dirty="0">
                <a:solidFill>
                  <a:srgbClr val="669900"/>
                </a:solidFill>
              </a:rPr>
              <a:t>Process</a:t>
            </a:r>
          </a:p>
          <a:p>
            <a:pPr marL="272903" indent="-272903">
              <a:spcBef>
                <a:spcPts val="449"/>
              </a:spcBef>
              <a:spcAft>
                <a:spcPts val="449"/>
              </a:spcAft>
            </a:pPr>
            <a:r>
              <a:rPr lang="en-GB" sz="2400" dirty="0"/>
              <a:t>Must be set out in the planning permission</a:t>
            </a:r>
          </a:p>
          <a:p>
            <a:pPr marL="272903" indent="-272903">
              <a:spcBef>
                <a:spcPts val="449"/>
              </a:spcBef>
              <a:spcAft>
                <a:spcPts val="449"/>
              </a:spcAft>
            </a:pPr>
            <a:r>
              <a:rPr lang="en-GB" sz="2400" dirty="0"/>
              <a:t>Each phase treated as separate chargeable development</a:t>
            </a:r>
          </a:p>
          <a:p>
            <a:pPr marL="0" indent="0">
              <a:buNone/>
            </a:pPr>
            <a:endParaRPr lang="en-US" sz="2400" dirty="0"/>
          </a:p>
          <a:p>
            <a:pPr marL="0" indent="0">
              <a:buNone/>
            </a:pPr>
            <a:endParaRPr lang="en-GB" sz="2100" dirty="0"/>
          </a:p>
        </p:txBody>
      </p:sp>
      <p:sp>
        <p:nvSpPr>
          <p:cNvPr id="4" name="Title 1"/>
          <p:cNvSpPr>
            <a:spLocks noGrp="1"/>
          </p:cNvSpPr>
          <p:nvPr>
            <p:ph type="title"/>
          </p:nvPr>
        </p:nvSpPr>
        <p:spPr>
          <a:xfrm>
            <a:off x="584200" y="274638"/>
            <a:ext cx="8915400" cy="582648"/>
          </a:xfrm>
        </p:spPr>
        <p:txBody>
          <a:bodyPr/>
          <a:lstStyle/>
          <a:p>
            <a:r>
              <a:rPr lang="en-GB" sz="3300" dirty="0"/>
              <a:t>Phased Payments</a:t>
            </a:r>
          </a:p>
        </p:txBody>
      </p:sp>
    </p:spTree>
    <p:extLst>
      <p:ext uri="{BB962C8B-B14F-4D97-AF65-F5344CB8AC3E}">
        <p14:creationId xmlns:p14="http://schemas.microsoft.com/office/powerpoint/2010/main" val="37146892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bwMode="auto">
          <a:xfrm>
            <a:off x="584200" y="1680235"/>
            <a:ext cx="8915400" cy="31374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0" tIns="45696" rIns="91390" bIns="45696" numCol="1" anchor="t" anchorCtr="0" compatLnSpc="1">
            <a:prstTxWarp prst="textNoShape">
              <a:avLst/>
            </a:prstTxWarp>
          </a:bodyPr>
          <a:lstStyle>
            <a:lvl1pPr marL="458217" indent="-458217" algn="l" rtl="0" fontAlgn="base">
              <a:spcBef>
                <a:spcPct val="20000"/>
              </a:spcBef>
              <a:spcAft>
                <a:spcPct val="0"/>
              </a:spcAft>
              <a:buChar char="•"/>
              <a:defRPr sz="4300">
                <a:solidFill>
                  <a:schemeClr val="tx1"/>
                </a:solidFill>
                <a:latin typeface="+mn-lt"/>
                <a:ea typeface="+mn-ea"/>
                <a:cs typeface="+mn-cs"/>
              </a:defRPr>
            </a:lvl1pPr>
            <a:lvl2pPr marL="992804" indent="-381848" algn="l" rtl="0" fontAlgn="base">
              <a:spcBef>
                <a:spcPct val="20000"/>
              </a:spcBef>
              <a:spcAft>
                <a:spcPct val="0"/>
              </a:spcAft>
              <a:buChar char="–"/>
              <a:defRPr sz="3700">
                <a:solidFill>
                  <a:schemeClr val="tx1"/>
                </a:solidFill>
                <a:latin typeface="+mn-lt"/>
              </a:defRPr>
            </a:lvl2pPr>
            <a:lvl3pPr marL="1527391" indent="-305478" algn="l" rtl="0" fontAlgn="base">
              <a:spcBef>
                <a:spcPct val="20000"/>
              </a:spcBef>
              <a:spcAft>
                <a:spcPct val="0"/>
              </a:spcAft>
              <a:buChar char="•"/>
              <a:defRPr sz="3200">
                <a:solidFill>
                  <a:schemeClr val="tx1"/>
                </a:solidFill>
                <a:latin typeface="+mn-lt"/>
              </a:defRPr>
            </a:lvl3pPr>
            <a:lvl4pPr marL="2138347" indent="-305478" algn="l" rtl="0" fontAlgn="base">
              <a:spcBef>
                <a:spcPct val="20000"/>
              </a:spcBef>
              <a:spcAft>
                <a:spcPct val="0"/>
              </a:spcAft>
              <a:buChar char="–"/>
              <a:defRPr sz="2700">
                <a:solidFill>
                  <a:schemeClr val="tx1"/>
                </a:solidFill>
                <a:latin typeface="+mn-lt"/>
              </a:defRPr>
            </a:lvl4pPr>
            <a:lvl5pPr marL="2749304" indent="-305478" algn="l" rtl="0" fontAlgn="base">
              <a:spcBef>
                <a:spcPct val="20000"/>
              </a:spcBef>
              <a:spcAft>
                <a:spcPct val="0"/>
              </a:spcAft>
              <a:buChar char="»"/>
              <a:defRPr sz="2700">
                <a:solidFill>
                  <a:schemeClr val="tx1"/>
                </a:solidFill>
                <a:latin typeface="+mn-lt"/>
              </a:defRPr>
            </a:lvl5pPr>
            <a:lvl6pPr marL="3360260" indent="-305478" algn="l" rtl="0" fontAlgn="base">
              <a:spcBef>
                <a:spcPct val="20000"/>
              </a:spcBef>
              <a:spcAft>
                <a:spcPct val="0"/>
              </a:spcAft>
              <a:buChar char="»"/>
              <a:defRPr sz="2700">
                <a:solidFill>
                  <a:schemeClr val="tx1"/>
                </a:solidFill>
                <a:latin typeface="+mn-lt"/>
              </a:defRPr>
            </a:lvl6pPr>
            <a:lvl7pPr marL="3971216" indent="-305478" algn="l" rtl="0" fontAlgn="base">
              <a:spcBef>
                <a:spcPct val="20000"/>
              </a:spcBef>
              <a:spcAft>
                <a:spcPct val="0"/>
              </a:spcAft>
              <a:buChar char="»"/>
              <a:defRPr sz="2700">
                <a:solidFill>
                  <a:schemeClr val="tx1"/>
                </a:solidFill>
                <a:latin typeface="+mn-lt"/>
              </a:defRPr>
            </a:lvl7pPr>
            <a:lvl8pPr marL="4582173" indent="-305478" algn="l" rtl="0" fontAlgn="base">
              <a:spcBef>
                <a:spcPct val="20000"/>
              </a:spcBef>
              <a:spcAft>
                <a:spcPct val="0"/>
              </a:spcAft>
              <a:buChar char="»"/>
              <a:defRPr sz="2700">
                <a:solidFill>
                  <a:schemeClr val="tx1"/>
                </a:solidFill>
                <a:latin typeface="+mn-lt"/>
              </a:defRPr>
            </a:lvl8pPr>
            <a:lvl9pPr marL="5193129" indent="-305478" algn="l" rtl="0" fontAlgn="base">
              <a:spcBef>
                <a:spcPct val="20000"/>
              </a:spcBef>
              <a:spcAft>
                <a:spcPct val="0"/>
              </a:spcAft>
              <a:buChar char="»"/>
              <a:defRPr sz="2700">
                <a:solidFill>
                  <a:schemeClr val="tx1"/>
                </a:solidFill>
                <a:latin typeface="+mn-lt"/>
              </a:defRPr>
            </a:lvl9pPr>
          </a:lstStyle>
          <a:p>
            <a:pPr marL="272903" indent="-272903">
              <a:spcBef>
                <a:spcPts val="449"/>
              </a:spcBef>
              <a:spcAft>
                <a:spcPts val="449"/>
              </a:spcAft>
            </a:pPr>
            <a:r>
              <a:rPr lang="en-GB" sz="2400" b="0" dirty="0">
                <a:solidFill>
                  <a:srgbClr val="000000"/>
                </a:solidFill>
              </a:rPr>
              <a:t>Parts of an existing building that are to be demolished or retained can be taken into account when calculating the chargeable amount</a:t>
            </a:r>
          </a:p>
          <a:p>
            <a:pPr marL="272903" indent="-272903">
              <a:spcBef>
                <a:spcPts val="449"/>
              </a:spcBef>
              <a:spcAft>
                <a:spcPts val="449"/>
              </a:spcAft>
            </a:pPr>
            <a:r>
              <a:rPr lang="en-GB" sz="2400" b="0" dirty="0">
                <a:solidFill>
                  <a:srgbClr val="000000"/>
                </a:solidFill>
              </a:rPr>
              <a:t>Lawful use for continuous period of 6 months within past 3 years</a:t>
            </a:r>
          </a:p>
          <a:p>
            <a:pPr marL="272903" indent="-272903">
              <a:spcBef>
                <a:spcPts val="449"/>
              </a:spcBef>
              <a:spcAft>
                <a:spcPts val="449"/>
              </a:spcAft>
            </a:pPr>
            <a:endParaRPr lang="en-GB" sz="2400" b="0" dirty="0">
              <a:solidFill>
                <a:srgbClr val="000000"/>
              </a:solidFill>
            </a:endParaRPr>
          </a:p>
          <a:p>
            <a:pPr marL="0" indent="0">
              <a:buFontTx/>
              <a:buNone/>
            </a:pPr>
            <a:endParaRPr lang="en-GB" sz="2400" b="0" dirty="0">
              <a:solidFill>
                <a:srgbClr val="000000"/>
              </a:solidFill>
            </a:endParaRPr>
          </a:p>
        </p:txBody>
      </p:sp>
      <p:sp>
        <p:nvSpPr>
          <p:cNvPr id="6" name="Title 1"/>
          <p:cNvSpPr txBox="1">
            <a:spLocks/>
          </p:cNvSpPr>
          <p:nvPr/>
        </p:nvSpPr>
        <p:spPr bwMode="auto">
          <a:xfrm>
            <a:off x="584200" y="274638"/>
            <a:ext cx="8915400" cy="582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73" tIns="45688" rIns="91373" bIns="45688" numCol="1" anchor="ctr" anchorCtr="0" compatLnSpc="1">
            <a:prstTxWarp prst="textNoShape">
              <a:avLst/>
            </a:prstTxWarp>
          </a:bodyPr>
          <a:lstStyle>
            <a:lvl1pPr algn="l" rtl="0" fontAlgn="base">
              <a:spcBef>
                <a:spcPct val="0"/>
              </a:spcBef>
              <a:spcAft>
                <a:spcPct val="0"/>
              </a:spcAft>
              <a:defRPr sz="5300" b="1">
                <a:solidFill>
                  <a:srgbClr val="669900"/>
                </a:solidFill>
                <a:latin typeface="+mj-lt"/>
                <a:ea typeface="+mj-ea"/>
                <a:cs typeface="+mj-cs"/>
              </a:defRPr>
            </a:lvl1pPr>
            <a:lvl2pPr algn="l" rtl="0" fontAlgn="base">
              <a:spcBef>
                <a:spcPct val="0"/>
              </a:spcBef>
              <a:spcAft>
                <a:spcPct val="0"/>
              </a:spcAft>
              <a:defRPr sz="5300" b="1">
                <a:solidFill>
                  <a:srgbClr val="669900"/>
                </a:solidFill>
                <a:latin typeface="Arial" pitchFamily="34" charset="0"/>
              </a:defRPr>
            </a:lvl2pPr>
            <a:lvl3pPr algn="l" rtl="0" fontAlgn="base">
              <a:spcBef>
                <a:spcPct val="0"/>
              </a:spcBef>
              <a:spcAft>
                <a:spcPct val="0"/>
              </a:spcAft>
              <a:defRPr sz="5300" b="1">
                <a:solidFill>
                  <a:srgbClr val="669900"/>
                </a:solidFill>
                <a:latin typeface="Arial" pitchFamily="34" charset="0"/>
              </a:defRPr>
            </a:lvl3pPr>
            <a:lvl4pPr algn="l" rtl="0" fontAlgn="base">
              <a:spcBef>
                <a:spcPct val="0"/>
              </a:spcBef>
              <a:spcAft>
                <a:spcPct val="0"/>
              </a:spcAft>
              <a:defRPr sz="5300" b="1">
                <a:solidFill>
                  <a:srgbClr val="669900"/>
                </a:solidFill>
                <a:latin typeface="Arial" pitchFamily="34" charset="0"/>
              </a:defRPr>
            </a:lvl4pPr>
            <a:lvl5pPr algn="l" rtl="0" fontAlgn="base">
              <a:spcBef>
                <a:spcPct val="0"/>
              </a:spcBef>
              <a:spcAft>
                <a:spcPct val="0"/>
              </a:spcAft>
              <a:defRPr sz="5300" b="1">
                <a:solidFill>
                  <a:srgbClr val="669900"/>
                </a:solidFill>
                <a:latin typeface="Arial" pitchFamily="34" charset="0"/>
              </a:defRPr>
            </a:lvl5pPr>
            <a:lvl6pPr marL="610735" algn="l" rtl="0" fontAlgn="base">
              <a:spcBef>
                <a:spcPct val="0"/>
              </a:spcBef>
              <a:spcAft>
                <a:spcPct val="0"/>
              </a:spcAft>
              <a:defRPr sz="5300" b="1">
                <a:solidFill>
                  <a:srgbClr val="669900"/>
                </a:solidFill>
                <a:latin typeface="Arial" pitchFamily="34" charset="0"/>
              </a:defRPr>
            </a:lvl6pPr>
            <a:lvl7pPr marL="1221472" algn="l" rtl="0" fontAlgn="base">
              <a:spcBef>
                <a:spcPct val="0"/>
              </a:spcBef>
              <a:spcAft>
                <a:spcPct val="0"/>
              </a:spcAft>
              <a:defRPr sz="5300" b="1">
                <a:solidFill>
                  <a:srgbClr val="669900"/>
                </a:solidFill>
                <a:latin typeface="Arial" pitchFamily="34" charset="0"/>
              </a:defRPr>
            </a:lvl7pPr>
            <a:lvl8pPr marL="1832209" algn="l" rtl="0" fontAlgn="base">
              <a:spcBef>
                <a:spcPct val="0"/>
              </a:spcBef>
              <a:spcAft>
                <a:spcPct val="0"/>
              </a:spcAft>
              <a:defRPr sz="5300" b="1">
                <a:solidFill>
                  <a:srgbClr val="669900"/>
                </a:solidFill>
                <a:latin typeface="Arial" pitchFamily="34" charset="0"/>
              </a:defRPr>
            </a:lvl8pPr>
            <a:lvl9pPr marL="2442943" algn="l" rtl="0" fontAlgn="base">
              <a:spcBef>
                <a:spcPct val="0"/>
              </a:spcBef>
              <a:spcAft>
                <a:spcPct val="0"/>
              </a:spcAft>
              <a:defRPr sz="5300" b="1">
                <a:solidFill>
                  <a:srgbClr val="669900"/>
                </a:solidFill>
                <a:latin typeface="Arial" pitchFamily="34" charset="0"/>
              </a:defRPr>
            </a:lvl9pPr>
          </a:lstStyle>
          <a:p>
            <a:r>
              <a:rPr lang="en-GB" sz="3300" dirty="0"/>
              <a:t>Vacancy Test </a:t>
            </a:r>
          </a:p>
        </p:txBody>
      </p:sp>
    </p:spTree>
    <p:extLst>
      <p:ext uri="{BB962C8B-B14F-4D97-AF65-F5344CB8AC3E}">
        <p14:creationId xmlns:p14="http://schemas.microsoft.com/office/powerpoint/2010/main" val="22017406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0" y="0"/>
            <a:ext cx="9906000" cy="5949280"/>
          </a:xfrm>
          <a:prstGeom prst="rect">
            <a:avLst/>
          </a:prstGeom>
          <a:solidFill>
            <a:srgbClr val="B6C82F"/>
          </a:solidFill>
          <a:ln>
            <a:noFill/>
          </a:ln>
          <a:effectLst/>
          <a:extLst/>
        </p:spPr>
        <p:txBody>
          <a:bodyPr vert="horz" wrap="square" lIns="91373" tIns="45688" rIns="91373" bIns="45688" numCol="1" rtlCol="0" anchor="ctr" anchorCtr="0" compatLnSpc="1">
            <a:prstTxWarp prst="textNoShape">
              <a:avLst/>
            </a:prstTxWarp>
          </a:bodyPr>
          <a:lstStyle/>
          <a:p>
            <a:pPr defTabSz="913740"/>
            <a:endParaRPr lang="en-GB">
              <a:solidFill>
                <a:srgbClr val="000000"/>
              </a:solidFill>
            </a:endParaRPr>
          </a:p>
        </p:txBody>
      </p:sp>
      <p:sp>
        <p:nvSpPr>
          <p:cNvPr id="5" name="Text Box 2"/>
          <p:cNvSpPr txBox="1">
            <a:spLocks noChangeArrowheads="1"/>
          </p:cNvSpPr>
          <p:nvPr/>
        </p:nvSpPr>
        <p:spPr bwMode="auto">
          <a:xfrm>
            <a:off x="4" y="2569468"/>
            <a:ext cx="9905999"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73" tIns="45688" rIns="91373" bIns="45688" anchor="ctr"/>
          <a:lstStyle>
            <a:lvl1pPr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1pPr>
            <a:lvl2pPr marL="742950" indent="-28575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2pPr>
            <a:lvl3pPr marL="11430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3pPr>
            <a:lvl4pPr marL="16002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4pPr>
            <a:lvl5pPr marL="20574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9pPr>
          </a:lstStyle>
          <a:p>
            <a:pPr algn="ctr" eaLnBrk="1" hangingPunct="1">
              <a:buSzPct val="100000"/>
            </a:pPr>
            <a:r>
              <a:rPr lang="en-GB" sz="4000" dirty="0">
                <a:solidFill>
                  <a:srgbClr val="000000">
                    <a:lumMod val="50000"/>
                    <a:lumOff val="50000"/>
                  </a:srgbClr>
                </a:solidFill>
              </a:rPr>
              <a:t>Questions</a:t>
            </a:r>
          </a:p>
        </p:txBody>
      </p:sp>
    </p:spTree>
    <p:extLst>
      <p:ext uri="{BB962C8B-B14F-4D97-AF65-F5344CB8AC3E}">
        <p14:creationId xmlns:p14="http://schemas.microsoft.com/office/powerpoint/2010/main" val="2518978683"/>
      </p:ext>
    </p:extLst>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G Group 2">
  <a:themeElements>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G Group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400" b="1" i="0" u="none" strike="noStrike" cap="none" normalizeH="0" baseline="0" smtClean="0">
            <a:ln>
              <a:noFill/>
            </a:ln>
            <a:solidFill>
              <a:schemeClr val="tx2"/>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400" b="1" i="0" u="none" strike="noStrike" cap="none" normalizeH="0" baseline="0" smtClean="0">
            <a:ln>
              <a:noFill/>
            </a:ln>
            <a:solidFill>
              <a:schemeClr val="tx2"/>
            </a:solidFill>
            <a:effectLst/>
            <a:latin typeface="Arial" pitchFamily="34" charset="0"/>
          </a:defRPr>
        </a:defPPr>
      </a:lstStyle>
    </a:lnDef>
  </a:objectDefaults>
  <a:extraClrSchemeLst>
    <a:extraClrScheme>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G Group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G Group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G Group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G Group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G Group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G Group 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G Group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G Group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G Group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G Group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G Group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3112</TotalTime>
  <Words>1138</Words>
  <Application>Microsoft Office PowerPoint</Application>
  <PresentationFormat>A4 Paper (210x297 mm)</PresentationFormat>
  <Paragraphs>132</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LG Group 2</vt:lpstr>
      <vt:lpstr>PowerPoint Presentation</vt:lpstr>
      <vt:lpstr>Exceptional circumstances</vt:lpstr>
      <vt:lpstr>Infrastructure In-Kind</vt:lpstr>
      <vt:lpstr>Infrastructure In-Kind</vt:lpstr>
      <vt:lpstr>Instalments Policy</vt:lpstr>
      <vt:lpstr>Instalments Policies</vt:lpstr>
      <vt:lpstr>Phased Payments</vt:lpstr>
      <vt:lpstr>PowerPoint Presentation</vt:lpstr>
      <vt:lpstr>PowerPoint Presentation</vt:lpstr>
    </vt:vector>
  </TitlesOfParts>
  <Company>LGA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main title here</dc:title>
  <dc:creator>marinah</dc:creator>
  <cp:lastModifiedBy>Gilian MacInnes</cp:lastModifiedBy>
  <cp:revision>114</cp:revision>
  <cp:lastPrinted>2013-03-20T15:04:09Z</cp:lastPrinted>
  <dcterms:created xsi:type="dcterms:W3CDTF">2010-06-21T13:45:43Z</dcterms:created>
  <dcterms:modified xsi:type="dcterms:W3CDTF">2014-12-01T17:38:45Z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C.identifier">
    <vt:lpwstr>IDEA</vt:lpwstr>
  </property>
  <property fmtid="{D5CDD505-2E9C-101B-9397-08002B2CF9AE}" pid="3" name="DC.date.issued">
    <vt:lpwstr>2010-06-22T00:00:00Z</vt:lpwstr>
  </property>
  <property fmtid="{D5CDD505-2E9C-101B-9397-08002B2CF9AE}" pid="4" name="Work area">
    <vt:lpwstr>29</vt:lpwstr>
  </property>
  <property fmtid="{D5CDD505-2E9C-101B-9397-08002B2CF9AE}" pid="5" name="Move to Archive">
    <vt:lpwstr>Current</vt:lpwstr>
  </property>
  <property fmtid="{D5CDD505-2E9C-101B-9397-08002B2CF9AE}" pid="6" name="DC.Description">
    <vt:lpwstr>LG Improvement and development powerpoint template</vt:lpwstr>
  </property>
  <property fmtid="{D5CDD505-2E9C-101B-9397-08002B2CF9AE}" pid="7" name="Status">
    <vt:lpwstr>Final</vt:lpwstr>
  </property>
  <property fmtid="{D5CDD505-2E9C-101B-9397-08002B2CF9AE}" pid="8" name="DC.Type">
    <vt:lpwstr>233</vt:lpwstr>
  </property>
  <property fmtid="{D5CDD505-2E9C-101B-9397-08002B2CF9AE}" pid="9" name="DC.Author">
    <vt:lpwstr>julia white</vt:lpwstr>
  </property>
  <property fmtid="{D5CDD505-2E9C-101B-9397-08002B2CF9AE}" pid="10" name="DC.creator">
    <vt:lpwstr>Communications and Marketing</vt:lpwstr>
  </property>
  <property fmtid="{D5CDD505-2E9C-101B-9397-08002B2CF9AE}" pid="11" name="e-GMS.subject.keyword">
    <vt:lpwstr>LG Improvement and development powerpoint template</vt:lpwstr>
  </property>
  <property fmtid="{D5CDD505-2E9C-101B-9397-08002B2CF9AE}" pid="12" name="Date">
    <vt:lpwstr>2010-06-22T00:00:00Z</vt:lpwstr>
  </property>
  <property fmtid="{D5CDD505-2E9C-101B-9397-08002B2CF9AE}" pid="13" name="DC.Language">
    <vt:lpwstr>eng</vt:lpwstr>
  </property>
</Properties>
</file>