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7" r:id="rId2"/>
    <p:sldId id="258" r:id="rId3"/>
    <p:sldId id="259" r:id="rId4"/>
    <p:sldId id="260" r:id="rId5"/>
    <p:sldId id="261" r:id="rId6"/>
    <p:sldId id="262" r:id="rId7"/>
    <p:sldId id="263"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2" Type="http://schemas.openxmlformats.org/officeDocument/2006/relationships/oleObject" Target="Workbook4"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autoTitleDeleted val="0"/>
    <c:plotArea>
      <c:layout/>
      <c:areaChart>
        <c:grouping val="standard"/>
        <c:varyColors val="0"/>
        <c:ser>
          <c:idx val="0"/>
          <c:order val="0"/>
          <c:spPr>
            <a:solidFill>
              <a:srgbClr val="B6C82F"/>
            </a:solidFill>
          </c:spPr>
          <c:cat>
            <c:strRef>
              <c:f>Sheet1!$A$9:$A$11</c:f>
              <c:strCache>
                <c:ptCount val="3"/>
                <c:pt idx="0">
                  <c:v>£10/ sq m variance in CIL rate</c:v>
                </c:pt>
                <c:pt idx="1">
                  <c:v>10% variance in build costs </c:v>
                </c:pt>
                <c:pt idx="2">
                  <c:v>10% variance in sales values</c:v>
                </c:pt>
              </c:strCache>
            </c:strRef>
          </c:cat>
          <c:val>
            <c:numRef>
              <c:f>Sheet1!$B$9:$B$11</c:f>
              <c:numCache>
                <c:formatCode>General</c:formatCode>
                <c:ptCount val="3"/>
                <c:pt idx="0">
                  <c:v>1</c:v>
                </c:pt>
                <c:pt idx="1">
                  <c:v>20</c:v>
                </c:pt>
                <c:pt idx="2">
                  <c:v>40</c:v>
                </c:pt>
              </c:numCache>
            </c:numRef>
          </c:val>
        </c:ser>
        <c:dLbls>
          <c:showLegendKey val="0"/>
          <c:showVal val="0"/>
          <c:showCatName val="0"/>
          <c:showSerName val="0"/>
          <c:showPercent val="0"/>
          <c:showBubbleSize val="0"/>
        </c:dLbls>
        <c:axId val="127910272"/>
        <c:axId val="127911808"/>
      </c:areaChart>
      <c:catAx>
        <c:axId val="127910272"/>
        <c:scaling>
          <c:orientation val="minMax"/>
        </c:scaling>
        <c:delete val="0"/>
        <c:axPos val="b"/>
        <c:majorTickMark val="out"/>
        <c:minorTickMark val="none"/>
        <c:tickLblPos val="nextTo"/>
        <c:txPr>
          <a:bodyPr/>
          <a:lstStyle/>
          <a:p>
            <a:pPr>
              <a:defRPr sz="2000"/>
            </a:pPr>
            <a:endParaRPr lang="en-US"/>
          </a:p>
        </c:txPr>
        <c:crossAx val="127911808"/>
        <c:crosses val="autoZero"/>
        <c:auto val="1"/>
        <c:lblAlgn val="ctr"/>
        <c:lblOffset val="100"/>
        <c:noMultiLvlLbl val="0"/>
      </c:catAx>
      <c:valAx>
        <c:axId val="127911808"/>
        <c:scaling>
          <c:orientation val="minMax"/>
          <c:max val="40"/>
          <c:min val="1"/>
        </c:scaling>
        <c:delete val="0"/>
        <c:axPos val="l"/>
        <c:majorGridlines/>
        <c:numFmt formatCode="General" sourceLinked="1"/>
        <c:majorTickMark val="out"/>
        <c:minorTickMark val="none"/>
        <c:tickLblPos val="nextTo"/>
        <c:txPr>
          <a:bodyPr/>
          <a:lstStyle/>
          <a:p>
            <a:pPr>
              <a:defRPr sz="2000"/>
            </a:pPr>
            <a:endParaRPr lang="en-US"/>
          </a:p>
        </c:txPr>
        <c:crossAx val="127910272"/>
        <c:crosses val="autoZero"/>
        <c:crossBetween val="midCat"/>
      </c:valAx>
    </c:plotArea>
    <c:plotVisOnly val="1"/>
    <c:dispBlanksAs val="gap"/>
    <c:showDLblsOverMax val="0"/>
  </c:chart>
  <c:externalData r:id="rId2">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00C517-27C7-4BE2-B329-0D106907870A}" type="datetimeFigureOut">
              <a:rPr lang="en-GB" smtClean="0"/>
              <a:t>01/12/2014</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C5ABEA4-E691-451A-9E3D-C4A677C453BF}" type="slidenum">
              <a:rPr lang="en-GB" smtClean="0"/>
              <a:t>‹#›</a:t>
            </a:fld>
            <a:endParaRPr lang="en-GB"/>
          </a:p>
        </p:txBody>
      </p:sp>
    </p:spTree>
    <p:extLst>
      <p:ext uri="{BB962C8B-B14F-4D97-AF65-F5344CB8AC3E}">
        <p14:creationId xmlns:p14="http://schemas.microsoft.com/office/powerpoint/2010/main" val="7583275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5890" name="Rectangle 7"/>
          <p:cNvSpPr>
            <a:spLocks noGrp="1" noChangeArrowheads="1"/>
          </p:cNvSpPr>
          <p:nvPr>
            <p:ph type="sldNum" sz="quarter" idx="5"/>
          </p:nvPr>
        </p:nvSpPr>
        <p:spPr>
          <a:noFill/>
        </p:spPr>
        <p:txBody>
          <a:bodyPr/>
          <a:lstStyle>
            <a:lvl1pPr defTabSz="923925" eaLnBrk="0" hangingPunct="0">
              <a:defRPr sz="4400" b="1">
                <a:solidFill>
                  <a:schemeClr val="tx2"/>
                </a:solidFill>
                <a:latin typeface="Arial" pitchFamily="34" charset="0"/>
              </a:defRPr>
            </a:lvl1pPr>
            <a:lvl2pPr marL="742950" indent="-285750" defTabSz="923925" eaLnBrk="0" hangingPunct="0">
              <a:defRPr sz="4400" b="1">
                <a:solidFill>
                  <a:schemeClr val="tx2"/>
                </a:solidFill>
                <a:latin typeface="Arial" pitchFamily="34" charset="0"/>
              </a:defRPr>
            </a:lvl2pPr>
            <a:lvl3pPr marL="1143000" indent="-228600" defTabSz="923925" eaLnBrk="0" hangingPunct="0">
              <a:defRPr sz="4400" b="1">
                <a:solidFill>
                  <a:schemeClr val="tx2"/>
                </a:solidFill>
                <a:latin typeface="Arial" pitchFamily="34" charset="0"/>
              </a:defRPr>
            </a:lvl3pPr>
            <a:lvl4pPr marL="1600200" indent="-228600" defTabSz="923925" eaLnBrk="0" hangingPunct="0">
              <a:defRPr sz="4400" b="1">
                <a:solidFill>
                  <a:schemeClr val="tx2"/>
                </a:solidFill>
                <a:latin typeface="Arial" pitchFamily="34" charset="0"/>
              </a:defRPr>
            </a:lvl4pPr>
            <a:lvl5pPr marL="2057400" indent="-228600" defTabSz="923925" eaLnBrk="0" hangingPunct="0">
              <a:defRPr sz="4400" b="1">
                <a:solidFill>
                  <a:schemeClr val="tx2"/>
                </a:solidFill>
                <a:latin typeface="Arial" pitchFamily="34" charset="0"/>
              </a:defRPr>
            </a:lvl5pPr>
            <a:lvl6pPr marL="2514600" indent="-228600" defTabSz="923925" eaLnBrk="0" fontAlgn="base" hangingPunct="0">
              <a:spcBef>
                <a:spcPct val="0"/>
              </a:spcBef>
              <a:spcAft>
                <a:spcPct val="0"/>
              </a:spcAft>
              <a:defRPr sz="4400" b="1">
                <a:solidFill>
                  <a:schemeClr val="tx2"/>
                </a:solidFill>
                <a:latin typeface="Arial" pitchFamily="34" charset="0"/>
              </a:defRPr>
            </a:lvl6pPr>
            <a:lvl7pPr marL="2971800" indent="-228600" defTabSz="923925" eaLnBrk="0" fontAlgn="base" hangingPunct="0">
              <a:spcBef>
                <a:spcPct val="0"/>
              </a:spcBef>
              <a:spcAft>
                <a:spcPct val="0"/>
              </a:spcAft>
              <a:defRPr sz="4400" b="1">
                <a:solidFill>
                  <a:schemeClr val="tx2"/>
                </a:solidFill>
                <a:latin typeface="Arial" pitchFamily="34" charset="0"/>
              </a:defRPr>
            </a:lvl7pPr>
            <a:lvl8pPr marL="3429000" indent="-228600" defTabSz="923925" eaLnBrk="0" fontAlgn="base" hangingPunct="0">
              <a:spcBef>
                <a:spcPct val="0"/>
              </a:spcBef>
              <a:spcAft>
                <a:spcPct val="0"/>
              </a:spcAft>
              <a:defRPr sz="4400" b="1">
                <a:solidFill>
                  <a:schemeClr val="tx2"/>
                </a:solidFill>
                <a:latin typeface="Arial" pitchFamily="34" charset="0"/>
              </a:defRPr>
            </a:lvl8pPr>
            <a:lvl9pPr marL="3886200" indent="-228600" defTabSz="923925" eaLnBrk="0" fontAlgn="base" hangingPunct="0">
              <a:spcBef>
                <a:spcPct val="0"/>
              </a:spcBef>
              <a:spcAft>
                <a:spcPct val="0"/>
              </a:spcAft>
              <a:defRPr sz="4400" b="1">
                <a:solidFill>
                  <a:schemeClr val="tx2"/>
                </a:solidFill>
                <a:latin typeface="Arial" pitchFamily="34" charset="0"/>
              </a:defRPr>
            </a:lvl9pPr>
          </a:lstStyle>
          <a:p>
            <a:pPr eaLnBrk="1" hangingPunct="1"/>
            <a:fld id="{9CF13091-C1E3-495C-B0BB-09E84F184E81}" type="slidenum">
              <a:rPr lang="en-US" sz="1200" b="0" smtClean="0">
                <a:solidFill>
                  <a:prstClr val="black"/>
                </a:solidFill>
              </a:rPr>
              <a:pPr eaLnBrk="1" hangingPunct="1"/>
              <a:t>1</a:t>
            </a:fld>
            <a:endParaRPr lang="en-US" sz="1200" b="0" smtClean="0">
              <a:solidFill>
                <a:prstClr val="black"/>
              </a:solidFill>
            </a:endParaRPr>
          </a:p>
        </p:txBody>
      </p:sp>
      <p:sp>
        <p:nvSpPr>
          <p:cNvPr id="165891" name="Rectangle 2"/>
          <p:cNvSpPr>
            <a:spLocks noGrp="1" noRot="1" noChangeAspect="1" noChangeArrowheads="1" noTextEdit="1"/>
          </p:cNvSpPr>
          <p:nvPr>
            <p:ph type="sldImg"/>
          </p:nvPr>
        </p:nvSpPr>
        <p:spPr>
          <a:xfrm>
            <a:off x="1143000" y="685800"/>
            <a:ext cx="4572000" cy="3429000"/>
          </a:xfrm>
          <a:ln/>
        </p:spPr>
      </p:sp>
      <p:sp>
        <p:nvSpPr>
          <p:cNvPr id="165892" name="Text Box 3"/>
          <p:cNvSpPr>
            <a:spLocks noGrp="1" noChangeArrowheads="1"/>
          </p:cNvSpPr>
          <p:nvPr>
            <p:ph type="body" idx="1"/>
          </p:nvPr>
        </p:nvSpPr>
        <p:spPr>
          <a:noFill/>
          <a:extLst>
            <a:ext uri="{91240B29-F687-4F45-9708-019B960494DF}">
              <a14:hiddenLine xmlns:a14="http://schemas.microsoft.com/office/drawing/2010/main" w="9525">
                <a:solidFill>
                  <a:srgbClr val="808080"/>
                </a:solidFill>
                <a:round/>
                <a:headEnd/>
                <a:tailEnd/>
              </a14:hiddenLine>
            </a:ext>
          </a:extLst>
        </p:spPr>
        <p:txBody>
          <a:bodyPr wrap="none" anchor="ctr"/>
          <a:lstStyle/>
          <a:p>
            <a:pPr eaLnBrk="1" hangingPunct="1"/>
            <a:endParaRPr lang="en-GB" dirty="0" smtClean="0">
              <a:solidFill>
                <a:srgbClr val="000000"/>
              </a:solidFill>
            </a:endParaRPr>
          </a:p>
        </p:txBody>
      </p:sp>
      <p:sp>
        <p:nvSpPr>
          <p:cNvPr id="165893" name="Text Box 4"/>
          <p:cNvSpPr txBox="1">
            <a:spLocks noChangeArrowheads="1"/>
          </p:cNvSpPr>
          <p:nvPr/>
        </p:nvSpPr>
        <p:spPr bwMode="auto">
          <a:xfrm>
            <a:off x="3884603" y="8685559"/>
            <a:ext cx="2971801" cy="45698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918" tIns="47797" rIns="91918" bIns="47797" anchor="b"/>
          <a:lstStyle>
            <a:lvl1pPr defTabSz="458788" eaLnBrk="0" hangingPunct="0">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1pPr>
            <a:lvl2pPr marL="742950" indent="-285750" defTabSz="458788" eaLnBrk="0" hangingPunct="0">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2pPr>
            <a:lvl3pPr marL="1143000" indent="-228600" defTabSz="458788" eaLnBrk="0" hangingPunct="0">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3pPr>
            <a:lvl4pPr marL="1600200" indent="-228600" defTabSz="458788" eaLnBrk="0" hangingPunct="0">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4pPr>
            <a:lvl5pPr marL="2057400" indent="-228600" defTabSz="458788" eaLnBrk="0" hangingPunct="0">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5pPr>
            <a:lvl6pPr marL="2514600" indent="-228600" defTabSz="458788" eaLnBrk="0" fontAlgn="base" hangingPunct="0">
              <a:spcBef>
                <a:spcPct val="0"/>
              </a:spcBef>
              <a:spcAft>
                <a:spcPct val="0"/>
              </a:spcAft>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6pPr>
            <a:lvl7pPr marL="2971800" indent="-228600" defTabSz="458788" eaLnBrk="0" fontAlgn="base" hangingPunct="0">
              <a:spcBef>
                <a:spcPct val="0"/>
              </a:spcBef>
              <a:spcAft>
                <a:spcPct val="0"/>
              </a:spcAft>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7pPr>
            <a:lvl8pPr marL="3429000" indent="-228600" defTabSz="458788" eaLnBrk="0" fontAlgn="base" hangingPunct="0">
              <a:spcBef>
                <a:spcPct val="0"/>
              </a:spcBef>
              <a:spcAft>
                <a:spcPct val="0"/>
              </a:spcAft>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8pPr>
            <a:lvl9pPr marL="3886200" indent="-228600" defTabSz="458788" eaLnBrk="0" fontAlgn="base" hangingPunct="0">
              <a:spcBef>
                <a:spcPct val="0"/>
              </a:spcBef>
              <a:spcAft>
                <a:spcPct val="0"/>
              </a:spcAft>
              <a:tabLst>
                <a:tab pos="0" algn="l"/>
                <a:tab pos="933450" algn="l"/>
                <a:tab pos="1866900" algn="l"/>
                <a:tab pos="2801938" algn="l"/>
                <a:tab pos="3735388" algn="l"/>
                <a:tab pos="4670425" algn="l"/>
                <a:tab pos="5603875" algn="l"/>
                <a:tab pos="6537325" algn="l"/>
                <a:tab pos="7470775" algn="l"/>
                <a:tab pos="8405813" algn="l"/>
                <a:tab pos="9339263" algn="l"/>
                <a:tab pos="10272713" algn="l"/>
              </a:tabLst>
              <a:defRPr sz="4400" b="1">
                <a:solidFill>
                  <a:schemeClr val="tx2"/>
                </a:solidFill>
                <a:latin typeface="Arial" pitchFamily="34" charset="0"/>
              </a:defRPr>
            </a:lvl9pPr>
          </a:lstStyle>
          <a:p>
            <a:pPr algn="r" eaLnBrk="1" fontAlgn="base" hangingPunct="1">
              <a:spcBef>
                <a:spcPct val="0"/>
              </a:spcBef>
              <a:spcAft>
                <a:spcPct val="0"/>
              </a:spcAft>
              <a:buSzPct val="100000"/>
            </a:pPr>
            <a:fld id="{4069FDF2-1936-481C-8795-9B3A269204EE}" type="slidenum">
              <a:rPr lang="en-GB" sz="1200" b="0">
                <a:solidFill>
                  <a:srgbClr val="000000"/>
                </a:solidFill>
              </a:rPr>
              <a:pPr algn="r" eaLnBrk="1" fontAlgn="base" hangingPunct="1">
                <a:spcBef>
                  <a:spcPct val="0"/>
                </a:spcBef>
                <a:spcAft>
                  <a:spcPct val="0"/>
                </a:spcAft>
                <a:buSzPct val="100000"/>
              </a:pPr>
              <a:t>1</a:t>
            </a:fld>
            <a:endParaRPr lang="en-GB" sz="1200" b="0">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bwMode="auto">
          <a:xfrm>
            <a:off x="952500" y="685800"/>
            <a:ext cx="4953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3481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r>
              <a:rPr lang="en-GB">
                <a:latin typeface="Calibri" charset="0"/>
              </a:rPr>
              <a:t>More evidence may seem daunting</a:t>
            </a:r>
          </a:p>
        </p:txBody>
      </p:sp>
      <p:sp>
        <p:nvSpPr>
          <p:cNvPr id="3481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4556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4556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4556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455613"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DB68AC7C-F1C8-AB48-98EE-991F929BF853}" type="slidenum">
              <a:rPr lang="en-GB" sz="1200">
                <a:solidFill>
                  <a:prstClr val="black"/>
                </a:solidFill>
                <a:latin typeface="Calibri" charset="0"/>
                <a:cs typeface="Arial" charset="0"/>
              </a:rPr>
              <a:pPr eaLnBrk="1" hangingPunct="1"/>
              <a:t>2</a:t>
            </a:fld>
            <a:endParaRPr lang="en-GB" sz="1200">
              <a:solidFill>
                <a:prstClr val="black"/>
              </a:solidFill>
              <a:latin typeface="Calibri" charset="0"/>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xfrm>
            <a:off x="952500" y="685800"/>
            <a:ext cx="4953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3686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a:spcBef>
                <a:spcPct val="0"/>
              </a:spcBef>
            </a:pPr>
            <a:endParaRPr lang="en-GB">
              <a:latin typeface="Calibri" charset="0"/>
            </a:endParaRPr>
          </a:p>
        </p:txBody>
      </p:sp>
      <p:sp>
        <p:nvSpPr>
          <p:cNvPr id="3686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4556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4556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4556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455613"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CDF9225D-FBB1-E345-85A7-6EBF7CC6BBD4}" type="slidenum">
              <a:rPr lang="en-GB" sz="1200">
                <a:solidFill>
                  <a:prstClr val="black"/>
                </a:solidFill>
                <a:latin typeface="Calibri" charset="0"/>
                <a:cs typeface="Arial" charset="0"/>
              </a:rPr>
              <a:pPr eaLnBrk="1" hangingPunct="1"/>
              <a:t>3</a:t>
            </a:fld>
            <a:endParaRPr lang="en-GB" sz="1200">
              <a:solidFill>
                <a:prstClr val="black"/>
              </a:solidFill>
              <a:latin typeface="Calibri" charset="0"/>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p:cNvSpPr>
          <p:nvPr>
            <p:ph type="sldImg"/>
          </p:nvPr>
        </p:nvSpPr>
        <p:spPr bwMode="auto">
          <a:xfrm>
            <a:off x="952500" y="685800"/>
            <a:ext cx="4953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3891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a:spcBef>
                <a:spcPct val="0"/>
              </a:spcBef>
            </a:pPr>
            <a:endParaRPr lang="en-GB">
              <a:latin typeface="Calibri" charset="0"/>
            </a:endParaRPr>
          </a:p>
        </p:txBody>
      </p:sp>
      <p:sp>
        <p:nvSpPr>
          <p:cNvPr id="3891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4556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4556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4556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455613"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6DEAC253-2190-0D48-B544-608A169DBB27}" type="slidenum">
              <a:rPr lang="en-GB" sz="1200">
                <a:solidFill>
                  <a:prstClr val="black"/>
                </a:solidFill>
                <a:latin typeface="Calibri" charset="0"/>
                <a:cs typeface="Arial" charset="0"/>
              </a:rPr>
              <a:pPr eaLnBrk="1" hangingPunct="1"/>
              <a:t>4</a:t>
            </a:fld>
            <a:endParaRPr lang="en-GB" sz="1200">
              <a:solidFill>
                <a:prstClr val="black"/>
              </a:solidFill>
              <a:latin typeface="Calibri" charset="0"/>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bwMode="auto">
          <a:xfrm>
            <a:off x="952500" y="685800"/>
            <a:ext cx="4953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4096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r>
              <a:rPr lang="en-GB">
                <a:latin typeface="Calibri" charset="0"/>
              </a:rPr>
              <a:t>Pause and ask if people fully understand the exceptional circumstances</a:t>
            </a:r>
          </a:p>
        </p:txBody>
      </p:sp>
      <p:sp>
        <p:nvSpPr>
          <p:cNvPr id="4096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4556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4556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4556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455613"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79731E68-A52B-C049-A3F7-067C615D0332}" type="slidenum">
              <a:rPr lang="en-GB" sz="1200">
                <a:solidFill>
                  <a:prstClr val="black"/>
                </a:solidFill>
                <a:latin typeface="Calibri" charset="0"/>
                <a:cs typeface="Arial" charset="0"/>
              </a:rPr>
              <a:pPr eaLnBrk="1" hangingPunct="1"/>
              <a:t>5</a:t>
            </a:fld>
            <a:endParaRPr lang="en-GB" sz="1200">
              <a:solidFill>
                <a:prstClr val="black"/>
              </a:solidFill>
              <a:latin typeface="Calibri" charset="0"/>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p:cNvSpPr>
          <p:nvPr>
            <p:ph type="sldImg"/>
          </p:nvPr>
        </p:nvSpPr>
        <p:spPr bwMode="auto">
          <a:xfrm>
            <a:off x="952500" y="685800"/>
            <a:ext cx="4953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4301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a:spcBef>
                <a:spcPct val="0"/>
              </a:spcBef>
            </a:pPr>
            <a:endParaRPr lang="en-GB">
              <a:latin typeface="Calibri" charset="0"/>
            </a:endParaRPr>
          </a:p>
        </p:txBody>
      </p:sp>
      <p:sp>
        <p:nvSpPr>
          <p:cNvPr id="4301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4556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4556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4556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455613"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A56DCE07-1B28-BB4A-AF28-E5CBCEF44253}" type="slidenum">
              <a:rPr lang="en-GB" sz="1200">
                <a:solidFill>
                  <a:prstClr val="black"/>
                </a:solidFill>
                <a:latin typeface="Calibri" charset="0"/>
                <a:cs typeface="Arial" charset="0"/>
              </a:rPr>
              <a:pPr eaLnBrk="1" hangingPunct="1"/>
              <a:t>6</a:t>
            </a:fld>
            <a:endParaRPr lang="en-GB" sz="1200">
              <a:solidFill>
                <a:prstClr val="black"/>
              </a:solidFill>
              <a:latin typeface="Calibri" charset="0"/>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GB" baseline="0" dirty="0" smtClean="0"/>
              <a:t>When setting rates you are also required to consider CIL’s potential impact on development across the area, as well as the impact on the delivery of your local plan. You will often be engaged in discussions with objectors that focus on the impact of CIL on particular developments. It is important to understand that CIL has a relatively minor impact on development viability when considered against other factors impacting on viability.</a:t>
            </a:r>
          </a:p>
          <a:p>
            <a:endParaRPr lang="en-GB" baseline="0" dirty="0" smtClean="0"/>
          </a:p>
          <a:p>
            <a:r>
              <a:rPr lang="en-GB" baseline="0" dirty="0" smtClean="0"/>
              <a:t>This diagram shows the relative impact of a £10 variation in CIL against a 10% variation in build costs and sale values.  </a:t>
            </a:r>
          </a:p>
          <a:p>
            <a:r>
              <a:rPr lang="en-GB" baseline="0" dirty="0" smtClean="0"/>
              <a:t>The impact of 10% variance in build costs will be 20 times as significant as a £10psm variation in CIL</a:t>
            </a:r>
          </a:p>
          <a:p>
            <a:pPr marL="0" marR="0" indent="0" algn="l" defTabSz="914400" rtl="0" eaLnBrk="1" fontAlgn="base" latinLnBrk="0" hangingPunct="1">
              <a:lnSpc>
                <a:spcPct val="100000"/>
              </a:lnSpc>
              <a:spcBef>
                <a:spcPct val="30000"/>
              </a:spcBef>
              <a:spcAft>
                <a:spcPct val="0"/>
              </a:spcAft>
              <a:buClrTx/>
              <a:buSzTx/>
              <a:buFontTx/>
              <a:buNone/>
              <a:tabLst/>
              <a:defRPr/>
            </a:pPr>
            <a:r>
              <a:rPr lang="en-GB" baseline="0" dirty="0" smtClean="0"/>
              <a:t>The impact of 10% variance in sales values will be 40times as significant as a £10psm variation in CIL</a:t>
            </a:r>
          </a:p>
          <a:p>
            <a:pPr marL="0" marR="0" indent="0" algn="l" defTabSz="914400" rtl="0" eaLnBrk="1" fontAlgn="base" latinLnBrk="0" hangingPunct="1">
              <a:lnSpc>
                <a:spcPct val="100000"/>
              </a:lnSpc>
              <a:spcBef>
                <a:spcPct val="30000"/>
              </a:spcBef>
              <a:spcAft>
                <a:spcPct val="0"/>
              </a:spcAft>
              <a:buClrTx/>
              <a:buSzTx/>
              <a:buFontTx/>
              <a:buNone/>
              <a:tabLst/>
              <a:defRPr/>
            </a:pPr>
            <a:endParaRPr lang="en-GB"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endParaRPr lang="en-GB" baseline="0" dirty="0" smtClean="0"/>
          </a:p>
          <a:p>
            <a:endParaRPr lang="en-GB" baseline="0" dirty="0" smtClean="0"/>
          </a:p>
        </p:txBody>
      </p:sp>
      <p:sp>
        <p:nvSpPr>
          <p:cNvPr id="4" name="Slide Number Placeholder 3"/>
          <p:cNvSpPr>
            <a:spLocks noGrp="1"/>
          </p:cNvSpPr>
          <p:nvPr>
            <p:ph type="sldNum" sz="quarter" idx="10"/>
          </p:nvPr>
        </p:nvSpPr>
        <p:spPr/>
        <p:txBody>
          <a:bodyPr/>
          <a:lstStyle/>
          <a:p>
            <a:fld id="{C185F21A-DBB8-4E65-9E4E-3435B804B7D3}" type="slidenum">
              <a:rPr lang="en-US" smtClean="0">
                <a:solidFill>
                  <a:srgbClr val="1F497D"/>
                </a:solidFill>
              </a:rPr>
              <a:pPr/>
              <a:t>7</a:t>
            </a:fld>
            <a:endParaRPr lang="en-US">
              <a:solidFill>
                <a:srgbClr val="1F497D"/>
              </a:solidFill>
            </a:endParaRPr>
          </a:p>
        </p:txBody>
      </p:sp>
    </p:spTree>
    <p:extLst>
      <p:ext uri="{BB962C8B-B14F-4D97-AF65-F5344CB8AC3E}">
        <p14:creationId xmlns:p14="http://schemas.microsoft.com/office/powerpoint/2010/main" val="325178015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5134" name="Picture 14" descr="title_backgroun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175"/>
            <a:ext cx="9158654" cy="6854825"/>
          </a:xfrm>
          <a:prstGeom prst="rect">
            <a:avLst/>
          </a:prstGeom>
          <a:noFill/>
          <a:extLst>
            <a:ext uri="{909E8E84-426E-40DD-AFC4-6F175D3DCCD1}">
              <a14:hiddenFill xmlns:a14="http://schemas.microsoft.com/office/drawing/2010/main">
                <a:solidFill>
                  <a:srgbClr val="FFFFFF"/>
                </a:solidFill>
              </a14:hiddenFill>
            </a:ext>
          </a:extLst>
        </p:spPr>
      </p:pic>
      <p:sp>
        <p:nvSpPr>
          <p:cNvPr id="5123" name="Rectangle 3"/>
          <p:cNvSpPr>
            <a:spLocks noGrp="1" noChangeArrowheads="1"/>
          </p:cNvSpPr>
          <p:nvPr>
            <p:ph type="ctrTitle"/>
          </p:nvPr>
        </p:nvSpPr>
        <p:spPr>
          <a:xfrm>
            <a:off x="583223" y="2420939"/>
            <a:ext cx="7772400" cy="1125537"/>
          </a:xfrm>
        </p:spPr>
        <p:txBody>
          <a:bodyPr/>
          <a:lstStyle>
            <a:lvl1pPr>
              <a:defRPr>
                <a:solidFill>
                  <a:schemeClr val="bg1"/>
                </a:solidFill>
              </a:defRPr>
            </a:lvl1pPr>
          </a:lstStyle>
          <a:p>
            <a:pPr lvl="0"/>
            <a:r>
              <a:rPr lang="en-GB" noProof="0" dirty="0" smtClean="0"/>
              <a:t>Click to edit Master title style</a:t>
            </a:r>
          </a:p>
        </p:txBody>
      </p:sp>
      <p:sp>
        <p:nvSpPr>
          <p:cNvPr id="5124" name="Rectangle 4"/>
          <p:cNvSpPr>
            <a:spLocks noGrp="1" noChangeArrowheads="1"/>
          </p:cNvSpPr>
          <p:nvPr>
            <p:ph type="subTitle" idx="1"/>
          </p:nvPr>
        </p:nvSpPr>
        <p:spPr>
          <a:xfrm>
            <a:off x="630115" y="3573463"/>
            <a:ext cx="6400800" cy="1752600"/>
          </a:xfrm>
        </p:spPr>
        <p:txBody>
          <a:bodyPr/>
          <a:lstStyle>
            <a:lvl1pPr marL="0" indent="0">
              <a:buFontTx/>
              <a:buNone/>
              <a:defRPr>
                <a:solidFill>
                  <a:schemeClr val="bg1"/>
                </a:solidFill>
              </a:defRPr>
            </a:lvl1pPr>
          </a:lstStyle>
          <a:p>
            <a:pPr lvl="0"/>
            <a:r>
              <a:rPr lang="en-GB" noProof="0" smtClean="0"/>
              <a:t>Click to edit Master subtitle style</a:t>
            </a:r>
          </a:p>
        </p:txBody>
      </p:sp>
      <p:sp>
        <p:nvSpPr>
          <p:cNvPr id="5128" name="Text Box 8"/>
          <p:cNvSpPr txBox="1">
            <a:spLocks noChangeArrowheads="1"/>
          </p:cNvSpPr>
          <p:nvPr/>
        </p:nvSpPr>
        <p:spPr bwMode="auto">
          <a:xfrm>
            <a:off x="583224" y="44450"/>
            <a:ext cx="531935"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50000"/>
              </a:spcBef>
              <a:spcAft>
                <a:spcPct val="0"/>
              </a:spcAft>
            </a:pPr>
            <a:endParaRPr lang="en-US" sz="4400" b="1">
              <a:solidFill>
                <a:srgbClr val="000000"/>
              </a:solidFill>
            </a:endParaRPr>
          </a:p>
        </p:txBody>
      </p:sp>
      <p:pic>
        <p:nvPicPr>
          <p:cNvPr id="5132" name="Picture 12" descr="PAS logo green T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7989" y="333375"/>
            <a:ext cx="1795096" cy="1352550"/>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V:\LGA\Planning Advisory Service\Team\Website\Web images\logos\LGA logo.pn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100786" y="167258"/>
            <a:ext cx="2500212" cy="15997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658648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909622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11462" y="274639"/>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539262" y="274639"/>
            <a:ext cx="6031523"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3440663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549275"/>
            <a:ext cx="8229600" cy="55768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3" name="Rectangle 4"/>
          <p:cNvSpPr>
            <a:spLocks noGrp="1" noChangeArrowheads="1"/>
          </p:cNvSpPr>
          <p:nvPr>
            <p:ph type="dt" sz="half" idx="10"/>
          </p:nvPr>
        </p:nvSpPr>
        <p:spPr>
          <a:xfrm>
            <a:off x="457200" y="6245225"/>
            <a:ext cx="2133600" cy="476250"/>
          </a:xfrm>
          <a:prstGeom prst="rect">
            <a:avLst/>
          </a:prstGeom>
        </p:spPr>
        <p:txBody>
          <a:bodyPr wrap="square" lIns="95718" tIns="47862" rIns="95718" bIns="47862" numCol="1" anchor="t" anchorCtr="0" compatLnSpc="1">
            <a:prstTxWarp prst="textNoShape">
              <a:avLst/>
            </a:prstTxWarp>
          </a:bodyPr>
          <a:lstStyle>
            <a:lvl1pPr>
              <a:defRPr/>
            </a:lvl1pPr>
          </a:lstStyle>
          <a:p>
            <a:pPr fontAlgn="base">
              <a:spcBef>
                <a:spcPct val="0"/>
              </a:spcBef>
              <a:spcAft>
                <a:spcPct val="0"/>
              </a:spcAft>
              <a:defRPr/>
            </a:pPr>
            <a:fld id="{3FE426E7-3AE0-C143-AB95-1DF4C9E5E5EA}" type="datetime1">
              <a:rPr lang="en-US" sz="4400" b="1">
                <a:solidFill>
                  <a:srgbClr val="000000"/>
                </a:solidFill>
              </a:rPr>
              <a:pPr fontAlgn="base">
                <a:spcBef>
                  <a:spcPct val="0"/>
                </a:spcBef>
                <a:spcAft>
                  <a:spcPct val="0"/>
                </a:spcAft>
                <a:defRPr/>
              </a:pPr>
              <a:t>12/1/2014</a:t>
            </a:fld>
            <a:endParaRPr lang="en-GB" sz="4400" b="1">
              <a:solidFill>
                <a:srgbClr val="000000"/>
              </a:solidFill>
            </a:endParaRPr>
          </a:p>
        </p:txBody>
      </p:sp>
      <p:sp>
        <p:nvSpPr>
          <p:cNvPr id="4" name="Rectangle 5"/>
          <p:cNvSpPr>
            <a:spLocks noGrp="1" noChangeArrowheads="1"/>
          </p:cNvSpPr>
          <p:nvPr>
            <p:ph type="ftr" sz="quarter" idx="11"/>
          </p:nvPr>
        </p:nvSpPr>
        <p:spPr>
          <a:xfrm>
            <a:off x="3124200" y="6356353"/>
            <a:ext cx="2895600" cy="365125"/>
          </a:xfrm>
          <a:prstGeom prst="rect">
            <a:avLst/>
          </a:prstGeom>
        </p:spPr>
        <p:txBody>
          <a:bodyPr lIns="95764" tIns="47883" rIns="95764" bIns="47883"/>
          <a:lstStyle>
            <a:lvl1pPr defTabSz="478591">
              <a:defRPr>
                <a:latin typeface="Calibri" pitchFamily="-1" charset="0"/>
                <a:ea typeface="ＭＳ Ｐゴシック" pitchFamily="-1" charset="-128"/>
                <a:cs typeface="ＭＳ Ｐゴシック" pitchFamily="-1" charset="-128"/>
              </a:defRPr>
            </a:lvl1pPr>
          </a:lstStyle>
          <a:p>
            <a:pPr fontAlgn="base">
              <a:spcBef>
                <a:spcPct val="0"/>
              </a:spcBef>
              <a:spcAft>
                <a:spcPct val="0"/>
              </a:spcAft>
              <a:defRPr/>
            </a:pPr>
            <a:endParaRPr lang="en-GB" sz="4400" b="1">
              <a:solidFill>
                <a:srgbClr val="000000"/>
              </a:solidFill>
            </a:endParaRPr>
          </a:p>
        </p:txBody>
      </p:sp>
      <p:sp>
        <p:nvSpPr>
          <p:cNvPr id="5" name="Rectangle 6"/>
          <p:cNvSpPr>
            <a:spLocks noGrp="1" noChangeArrowheads="1"/>
          </p:cNvSpPr>
          <p:nvPr>
            <p:ph type="sldNum" sz="quarter" idx="12"/>
          </p:nvPr>
        </p:nvSpPr>
        <p:spPr>
          <a:xfrm>
            <a:off x="6553200" y="6356353"/>
            <a:ext cx="2133600" cy="365125"/>
          </a:xfrm>
          <a:prstGeom prst="rect">
            <a:avLst/>
          </a:prstGeom>
        </p:spPr>
        <p:txBody>
          <a:bodyPr lIns="95764" tIns="47883" rIns="95764" bIns="47883"/>
          <a:lstStyle>
            <a:lvl1pPr>
              <a:defRPr/>
            </a:lvl1pPr>
          </a:lstStyle>
          <a:p>
            <a:pPr fontAlgn="base">
              <a:spcBef>
                <a:spcPct val="0"/>
              </a:spcBef>
              <a:spcAft>
                <a:spcPct val="0"/>
              </a:spcAft>
              <a:defRPr/>
            </a:pPr>
            <a:fld id="{6561B092-8BED-5840-BA59-E091292C61D3}" type="slidenum">
              <a:rPr lang="en-GB" sz="4400" b="1">
                <a:solidFill>
                  <a:srgbClr val="000000"/>
                </a:solidFill>
              </a:rPr>
              <a:pPr fontAlgn="base">
                <a:spcBef>
                  <a:spcPct val="0"/>
                </a:spcBef>
                <a:spcAft>
                  <a:spcPct val="0"/>
                </a:spcAft>
                <a:defRPr/>
              </a:pPr>
              <a:t>‹#›</a:t>
            </a:fld>
            <a:endParaRPr lang="en-GB" sz="4400" b="1">
              <a:solidFill>
                <a:srgbClr val="000000"/>
              </a:solidFill>
            </a:endParaRPr>
          </a:p>
        </p:txBody>
      </p:sp>
    </p:spTree>
    <p:extLst>
      <p:ext uri="{BB962C8B-B14F-4D97-AF65-F5344CB8AC3E}">
        <p14:creationId xmlns:p14="http://schemas.microsoft.com/office/powerpoint/2010/main" val="141614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141672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35" y="4406901"/>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435"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4364319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539261" y="1600201"/>
            <a:ext cx="404446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724400" y="1600201"/>
            <a:ext cx="404446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2598093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06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06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270" y="1535113"/>
            <a:ext cx="404153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270" y="2174875"/>
            <a:ext cx="404153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301143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2213832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22201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435"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538" y="273051"/>
            <a:ext cx="511126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1"/>
            <a:ext cx="3008435"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022673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166"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16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16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25804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539262"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4099" name="Rectangle 3"/>
          <p:cNvSpPr>
            <a:spLocks noGrp="1" noChangeArrowheads="1"/>
          </p:cNvSpPr>
          <p:nvPr>
            <p:ph type="body" idx="1"/>
          </p:nvPr>
        </p:nvSpPr>
        <p:spPr bwMode="auto">
          <a:xfrm>
            <a:off x="539262" y="1600201"/>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4100" name="Line 4"/>
          <p:cNvSpPr>
            <a:spLocks noChangeShapeType="1"/>
          </p:cNvSpPr>
          <p:nvPr/>
        </p:nvSpPr>
        <p:spPr bwMode="auto">
          <a:xfrm>
            <a:off x="539262" y="6453188"/>
            <a:ext cx="8209085" cy="0"/>
          </a:xfrm>
          <a:prstGeom prst="line">
            <a:avLst/>
          </a:prstGeom>
          <a:noFill/>
          <a:ln w="952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fontAlgn="base">
              <a:spcBef>
                <a:spcPct val="0"/>
              </a:spcBef>
              <a:spcAft>
                <a:spcPct val="0"/>
              </a:spcAft>
            </a:pPr>
            <a:endParaRPr lang="en-GB" sz="4400" b="1">
              <a:solidFill>
                <a:srgbClr val="000000"/>
              </a:solidFill>
            </a:endParaRPr>
          </a:p>
        </p:txBody>
      </p:sp>
    </p:spTree>
    <p:extLst>
      <p:ext uri="{BB962C8B-B14F-4D97-AF65-F5344CB8AC3E}">
        <p14:creationId xmlns:p14="http://schemas.microsoft.com/office/powerpoint/2010/main" val="31069164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fontAlgn="base">
        <a:spcBef>
          <a:spcPct val="0"/>
        </a:spcBef>
        <a:spcAft>
          <a:spcPct val="0"/>
        </a:spcAft>
        <a:defRPr sz="4000" b="1">
          <a:solidFill>
            <a:srgbClr val="669900"/>
          </a:solidFill>
          <a:latin typeface="+mj-lt"/>
          <a:ea typeface="+mj-ea"/>
          <a:cs typeface="+mj-cs"/>
        </a:defRPr>
      </a:lvl1pPr>
      <a:lvl2pPr algn="l" rtl="0" fontAlgn="base">
        <a:spcBef>
          <a:spcPct val="0"/>
        </a:spcBef>
        <a:spcAft>
          <a:spcPct val="0"/>
        </a:spcAft>
        <a:defRPr sz="4000" b="1">
          <a:solidFill>
            <a:srgbClr val="669900"/>
          </a:solidFill>
          <a:latin typeface="Arial" pitchFamily="34" charset="0"/>
        </a:defRPr>
      </a:lvl2pPr>
      <a:lvl3pPr algn="l" rtl="0" fontAlgn="base">
        <a:spcBef>
          <a:spcPct val="0"/>
        </a:spcBef>
        <a:spcAft>
          <a:spcPct val="0"/>
        </a:spcAft>
        <a:defRPr sz="4000" b="1">
          <a:solidFill>
            <a:srgbClr val="669900"/>
          </a:solidFill>
          <a:latin typeface="Arial" pitchFamily="34" charset="0"/>
        </a:defRPr>
      </a:lvl3pPr>
      <a:lvl4pPr algn="l" rtl="0" fontAlgn="base">
        <a:spcBef>
          <a:spcPct val="0"/>
        </a:spcBef>
        <a:spcAft>
          <a:spcPct val="0"/>
        </a:spcAft>
        <a:defRPr sz="4000" b="1">
          <a:solidFill>
            <a:srgbClr val="669900"/>
          </a:solidFill>
          <a:latin typeface="Arial" pitchFamily="34" charset="0"/>
        </a:defRPr>
      </a:lvl4pPr>
      <a:lvl5pPr algn="l" rtl="0" fontAlgn="base">
        <a:spcBef>
          <a:spcPct val="0"/>
        </a:spcBef>
        <a:spcAft>
          <a:spcPct val="0"/>
        </a:spcAft>
        <a:defRPr sz="4000" b="1">
          <a:solidFill>
            <a:srgbClr val="669900"/>
          </a:solidFill>
          <a:latin typeface="Arial" pitchFamily="34" charset="0"/>
        </a:defRPr>
      </a:lvl5pPr>
      <a:lvl6pPr marL="457200" algn="l" rtl="0" fontAlgn="base">
        <a:spcBef>
          <a:spcPct val="0"/>
        </a:spcBef>
        <a:spcAft>
          <a:spcPct val="0"/>
        </a:spcAft>
        <a:defRPr sz="4000" b="1">
          <a:solidFill>
            <a:srgbClr val="669900"/>
          </a:solidFill>
          <a:latin typeface="Arial" pitchFamily="34" charset="0"/>
        </a:defRPr>
      </a:lvl6pPr>
      <a:lvl7pPr marL="914400" algn="l" rtl="0" fontAlgn="base">
        <a:spcBef>
          <a:spcPct val="0"/>
        </a:spcBef>
        <a:spcAft>
          <a:spcPct val="0"/>
        </a:spcAft>
        <a:defRPr sz="4000" b="1">
          <a:solidFill>
            <a:srgbClr val="669900"/>
          </a:solidFill>
          <a:latin typeface="Arial" pitchFamily="34" charset="0"/>
        </a:defRPr>
      </a:lvl7pPr>
      <a:lvl8pPr marL="1371600" algn="l" rtl="0" fontAlgn="base">
        <a:spcBef>
          <a:spcPct val="0"/>
        </a:spcBef>
        <a:spcAft>
          <a:spcPct val="0"/>
        </a:spcAft>
        <a:defRPr sz="4000" b="1">
          <a:solidFill>
            <a:srgbClr val="669900"/>
          </a:solidFill>
          <a:latin typeface="Arial" pitchFamily="34" charset="0"/>
        </a:defRPr>
      </a:lvl8pPr>
      <a:lvl9pPr marL="1828800" algn="l" rtl="0" fontAlgn="base">
        <a:spcBef>
          <a:spcPct val="0"/>
        </a:spcBef>
        <a:spcAft>
          <a:spcPct val="0"/>
        </a:spcAft>
        <a:defRPr sz="4000" b="1">
          <a:solidFill>
            <a:srgbClr val="669900"/>
          </a:solidFill>
          <a:latin typeface="Arial"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0" y="0"/>
            <a:ext cx="9144000" cy="5949280"/>
          </a:xfrm>
          <a:prstGeom prst="rect">
            <a:avLst/>
          </a:prstGeom>
          <a:solidFill>
            <a:srgbClr val="B6C82F"/>
          </a:solidFill>
          <a:ln>
            <a:noFill/>
          </a:ln>
          <a:effectLst/>
          <a:extLst/>
        </p:spPr>
        <p:txBody>
          <a:bodyPr vert="horz" wrap="square" lIns="91373" tIns="45688" rIns="91373" bIns="45688" numCol="1" rtlCol="0" anchor="ctr" anchorCtr="0" compatLnSpc="1">
            <a:prstTxWarp prst="textNoShape">
              <a:avLst/>
            </a:prstTxWarp>
          </a:bodyPr>
          <a:lstStyle/>
          <a:p>
            <a:pPr defTabSz="913740" fontAlgn="base">
              <a:spcBef>
                <a:spcPct val="0"/>
              </a:spcBef>
              <a:spcAft>
                <a:spcPct val="0"/>
              </a:spcAft>
            </a:pPr>
            <a:endParaRPr lang="en-GB" sz="4400" b="1">
              <a:solidFill>
                <a:srgbClr val="000000"/>
              </a:solidFill>
            </a:endParaRPr>
          </a:p>
        </p:txBody>
      </p:sp>
      <p:sp>
        <p:nvSpPr>
          <p:cNvPr id="5" name="Text Box 2"/>
          <p:cNvSpPr txBox="1">
            <a:spLocks noChangeArrowheads="1"/>
          </p:cNvSpPr>
          <p:nvPr/>
        </p:nvSpPr>
        <p:spPr bwMode="auto">
          <a:xfrm>
            <a:off x="5" y="2569468"/>
            <a:ext cx="9143999"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373" tIns="45688" rIns="91373" bIns="45688" anchor="ctr"/>
          <a:lstStyle>
            <a:lvl1pPr defTabSz="449263"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1pPr>
            <a:lvl2pPr marL="742950" indent="-285750" defTabSz="449263"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2pPr>
            <a:lvl3pPr marL="1143000" indent="-228600" defTabSz="449263"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3pPr>
            <a:lvl4pPr marL="1600200" indent="-228600" defTabSz="449263"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4pPr>
            <a:lvl5pPr marL="2057400" indent="-228600" defTabSz="449263"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9pPr>
          </a:lstStyle>
          <a:p>
            <a:pPr algn="ctr" eaLnBrk="1" fontAlgn="base" hangingPunct="1">
              <a:spcBef>
                <a:spcPct val="0"/>
              </a:spcBef>
              <a:spcAft>
                <a:spcPct val="0"/>
              </a:spcAft>
              <a:buSzPct val="100000"/>
            </a:pPr>
            <a:r>
              <a:rPr lang="en-GB" sz="4000" smtClean="0">
                <a:solidFill>
                  <a:srgbClr val="000000">
                    <a:lumMod val="50000"/>
                    <a:lumOff val="50000"/>
                  </a:srgbClr>
                </a:solidFill>
              </a:rPr>
              <a:t>CIL Rate </a:t>
            </a:r>
            <a:r>
              <a:rPr lang="en-GB" sz="4000" dirty="0">
                <a:solidFill>
                  <a:srgbClr val="000000">
                    <a:lumMod val="50000"/>
                    <a:lumOff val="50000"/>
                  </a:srgbClr>
                </a:solidFill>
              </a:rPr>
              <a:t>setting</a:t>
            </a:r>
          </a:p>
        </p:txBody>
      </p:sp>
    </p:spTree>
    <p:extLst>
      <p:ext uri="{BB962C8B-B14F-4D97-AF65-F5344CB8AC3E}">
        <p14:creationId xmlns:p14="http://schemas.microsoft.com/office/powerpoint/2010/main" val="103985474"/>
      </p:ext>
    </p:extLst>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3995738" cy="3937000"/>
          </a:xfrm>
          <a:solidFill>
            <a:schemeClr val="accent1">
              <a:lumMod val="20000"/>
              <a:lumOff val="80000"/>
            </a:schemeClr>
          </a:solidFill>
        </p:spPr>
        <p:txBody>
          <a:bodyPr rtlCol="0">
            <a:normAutofit/>
          </a:bodyPr>
          <a:lstStyle/>
          <a:p>
            <a:pPr algn="ctr" fontAlgn="auto">
              <a:spcAft>
                <a:spcPts val="0"/>
              </a:spcAft>
              <a:buNone/>
              <a:defRPr/>
            </a:pPr>
            <a:r>
              <a:rPr lang="en-GB" sz="2100" b="1" dirty="0">
                <a:solidFill>
                  <a:srgbClr val="669900"/>
                </a:solidFill>
              </a:rPr>
              <a:t>Simplicity</a:t>
            </a:r>
          </a:p>
          <a:p>
            <a:pPr fontAlgn="auto">
              <a:spcAft>
                <a:spcPts val="0"/>
              </a:spcAft>
              <a:buFont typeface="Arial"/>
              <a:buChar char="•"/>
              <a:defRPr/>
            </a:pPr>
            <a:r>
              <a:rPr lang="en-GB" sz="2100" dirty="0">
                <a:solidFill>
                  <a:srgbClr val="669900"/>
                </a:solidFill>
              </a:rPr>
              <a:t>Single rate (?)</a:t>
            </a:r>
          </a:p>
          <a:p>
            <a:pPr fontAlgn="auto">
              <a:spcAft>
                <a:spcPts val="0"/>
              </a:spcAft>
              <a:buFont typeface="Arial"/>
              <a:buChar char="•"/>
              <a:defRPr/>
            </a:pPr>
            <a:r>
              <a:rPr lang="en-GB" sz="2100" dirty="0">
                <a:solidFill>
                  <a:srgbClr val="669900"/>
                </a:solidFill>
              </a:rPr>
              <a:t>Requires minimal evidence</a:t>
            </a:r>
          </a:p>
          <a:p>
            <a:pPr fontAlgn="auto">
              <a:spcAft>
                <a:spcPts val="0"/>
              </a:spcAft>
              <a:buFont typeface="Arial"/>
              <a:buChar char="•"/>
              <a:defRPr/>
            </a:pPr>
            <a:r>
              <a:rPr lang="en-GB" sz="2100" dirty="0">
                <a:solidFill>
                  <a:srgbClr val="669900"/>
                </a:solidFill>
              </a:rPr>
              <a:t>Need to set near the lowest value use / area (an opportunity cost?)</a:t>
            </a:r>
          </a:p>
          <a:p>
            <a:pPr lvl="1" fontAlgn="auto">
              <a:spcAft>
                <a:spcPts val="0"/>
              </a:spcAft>
              <a:buNone/>
              <a:defRPr/>
            </a:pPr>
            <a:endParaRPr lang="en-GB" sz="2100" dirty="0">
              <a:solidFill>
                <a:srgbClr val="669900"/>
              </a:solidFill>
            </a:endParaRPr>
          </a:p>
        </p:txBody>
      </p:sp>
      <p:sp>
        <p:nvSpPr>
          <p:cNvPr id="4" name="Content Placeholder 2"/>
          <p:cNvSpPr txBox="1">
            <a:spLocks/>
          </p:cNvSpPr>
          <p:nvPr/>
        </p:nvSpPr>
        <p:spPr>
          <a:xfrm>
            <a:off x="4691065" y="1600200"/>
            <a:ext cx="3995737" cy="3937000"/>
          </a:xfrm>
          <a:prstGeom prst="rect">
            <a:avLst/>
          </a:prstGeom>
          <a:solidFill>
            <a:schemeClr val="accent1">
              <a:lumMod val="20000"/>
              <a:lumOff val="80000"/>
            </a:schemeClr>
          </a:solidFill>
          <a:ln>
            <a:noFill/>
          </a:ln>
        </p:spPr>
        <p:txBody>
          <a:bodyPr lIns="95764" tIns="47883" rIns="95764" bIns="47883"/>
          <a:lstStyle/>
          <a:p>
            <a:pPr marL="359117" indent="-359117" algn="ctr">
              <a:spcBef>
                <a:spcPct val="20000"/>
              </a:spcBef>
              <a:defRPr/>
            </a:pPr>
            <a:r>
              <a:rPr lang="en-GB" sz="2100" dirty="0">
                <a:solidFill>
                  <a:srgbClr val="669900"/>
                </a:solidFill>
              </a:rPr>
              <a:t>Complexity </a:t>
            </a:r>
          </a:p>
          <a:p>
            <a:pPr marL="299263" indent="-299263">
              <a:spcBef>
                <a:spcPct val="20000"/>
              </a:spcBef>
              <a:buFont typeface="Arial"/>
              <a:buChar char="–"/>
              <a:defRPr/>
            </a:pPr>
            <a:r>
              <a:rPr lang="en-GB" sz="2100" dirty="0">
                <a:solidFill>
                  <a:srgbClr val="669900"/>
                </a:solidFill>
              </a:rPr>
              <a:t>Differential rate (probably) optimises income for infrastructure</a:t>
            </a:r>
          </a:p>
          <a:p>
            <a:pPr marL="299263" indent="-299263">
              <a:spcBef>
                <a:spcPct val="20000"/>
              </a:spcBef>
              <a:buFont typeface="Arial"/>
              <a:buChar char="–"/>
              <a:defRPr/>
            </a:pPr>
            <a:r>
              <a:rPr lang="en-GB" sz="2100" dirty="0">
                <a:solidFill>
                  <a:srgbClr val="669900"/>
                </a:solidFill>
              </a:rPr>
              <a:t>“Progressive”: the most profitable developments pay more</a:t>
            </a:r>
          </a:p>
          <a:p>
            <a:pPr marL="299263" indent="-299263">
              <a:spcBef>
                <a:spcPct val="20000"/>
              </a:spcBef>
              <a:buFont typeface="Arial"/>
              <a:buChar char="–"/>
              <a:defRPr/>
            </a:pPr>
            <a:r>
              <a:rPr lang="en-GB" sz="2100" dirty="0">
                <a:solidFill>
                  <a:srgbClr val="669900"/>
                </a:solidFill>
              </a:rPr>
              <a:t>Too complex may be off-putting and awkward to operate</a:t>
            </a:r>
          </a:p>
          <a:p>
            <a:pPr marL="299263" indent="-299263">
              <a:spcBef>
                <a:spcPct val="20000"/>
              </a:spcBef>
              <a:buFont typeface="Arial"/>
              <a:buChar char="–"/>
              <a:defRPr/>
            </a:pPr>
            <a:r>
              <a:rPr lang="en-GB" sz="2100" dirty="0">
                <a:solidFill>
                  <a:srgbClr val="669900"/>
                </a:solidFill>
              </a:rPr>
              <a:t>Too complex likely to require greater justification through evidence</a:t>
            </a:r>
          </a:p>
          <a:p>
            <a:pPr marL="778085" lvl="1" indent="-299263">
              <a:spcBef>
                <a:spcPct val="20000"/>
              </a:spcBef>
              <a:buFont typeface="Arial"/>
              <a:buChar char="–"/>
              <a:defRPr/>
            </a:pPr>
            <a:endParaRPr lang="en-GB" sz="2100" dirty="0">
              <a:solidFill>
                <a:srgbClr val="669900"/>
              </a:solidFill>
            </a:endParaRPr>
          </a:p>
          <a:p>
            <a:pPr marL="359117" indent="-359117">
              <a:spcBef>
                <a:spcPct val="20000"/>
              </a:spcBef>
              <a:buFont typeface="Arial"/>
              <a:buChar char="•"/>
              <a:defRPr/>
            </a:pPr>
            <a:endParaRPr lang="en-GB" sz="2100" dirty="0">
              <a:solidFill>
                <a:srgbClr val="669900"/>
              </a:solidFill>
            </a:endParaRPr>
          </a:p>
        </p:txBody>
      </p:sp>
      <p:sp>
        <p:nvSpPr>
          <p:cNvPr id="5" name="Title 1"/>
          <p:cNvSpPr>
            <a:spLocks noGrp="1"/>
          </p:cNvSpPr>
          <p:nvPr>
            <p:ph type="title"/>
          </p:nvPr>
        </p:nvSpPr>
        <p:spPr>
          <a:xfrm>
            <a:off x="539262" y="274642"/>
            <a:ext cx="8229600" cy="839819"/>
          </a:xfrm>
        </p:spPr>
        <p:txBody>
          <a:bodyPr/>
          <a:lstStyle/>
          <a:p>
            <a:r>
              <a:rPr lang="en-GB" sz="3300" dirty="0"/>
              <a:t>Simplicity </a:t>
            </a:r>
            <a:r>
              <a:rPr lang="en-GB" sz="3300" dirty="0" err="1"/>
              <a:t>vs</a:t>
            </a:r>
            <a:r>
              <a:rPr lang="en-GB" sz="3300" dirty="0"/>
              <a:t> Complexity </a:t>
            </a:r>
          </a:p>
        </p:txBody>
      </p:sp>
    </p:spTree>
    <p:extLst>
      <p:ext uri="{BB962C8B-B14F-4D97-AF65-F5344CB8AC3E}">
        <p14:creationId xmlns:p14="http://schemas.microsoft.com/office/powerpoint/2010/main" val="252567403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ight Arrow 5"/>
          <p:cNvSpPr/>
          <p:nvPr/>
        </p:nvSpPr>
        <p:spPr>
          <a:xfrm rot="5400000">
            <a:off x="-328610" y="2962276"/>
            <a:ext cx="4132263" cy="1916112"/>
          </a:xfrm>
          <a:prstGeom prst="rightArrow">
            <a:avLst>
              <a:gd name="adj1" fmla="val 79730"/>
              <a:gd name="adj2" fmla="val 50000"/>
            </a:avLst>
          </a:prstGeom>
        </p:spPr>
        <p:style>
          <a:lnRef idx="1">
            <a:schemeClr val="accent1"/>
          </a:lnRef>
          <a:fillRef idx="3">
            <a:schemeClr val="accent1"/>
          </a:fillRef>
          <a:effectRef idx="2">
            <a:schemeClr val="accent1"/>
          </a:effectRef>
          <a:fontRef idx="minor">
            <a:schemeClr val="lt1"/>
          </a:fontRef>
        </p:style>
        <p:txBody>
          <a:bodyPr lIns="95764" tIns="47883" rIns="95764" bIns="47883" anchor="ctr"/>
          <a:lstStyle/>
          <a:p>
            <a:pPr algn="ctr">
              <a:defRPr/>
            </a:pPr>
            <a:endParaRPr lang="en-GB" sz="4400" b="1" dirty="0">
              <a:solidFill>
                <a:srgbClr val="FFFFFF"/>
              </a:solidFill>
            </a:endParaRPr>
          </a:p>
        </p:txBody>
      </p:sp>
      <p:sp>
        <p:nvSpPr>
          <p:cNvPr id="35842" name="TextBox 6"/>
          <p:cNvSpPr txBox="1">
            <a:spLocks noChangeArrowheads="1"/>
          </p:cNvSpPr>
          <p:nvPr/>
        </p:nvSpPr>
        <p:spPr bwMode="auto">
          <a:xfrm>
            <a:off x="863600" y="1055691"/>
            <a:ext cx="1801813" cy="835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764" tIns="47883" rIns="95764" bIns="47883">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4556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4556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4556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455613" eaLnBrk="0" fontAlgn="base" hangingPunct="0">
              <a:spcBef>
                <a:spcPct val="0"/>
              </a:spcBef>
              <a:spcAft>
                <a:spcPct val="0"/>
              </a:spcAft>
              <a:defRPr sz="2400">
                <a:solidFill>
                  <a:schemeClr val="tx1"/>
                </a:solidFill>
                <a:latin typeface="Arial" charset="0"/>
                <a:ea typeface="ＭＳ Ｐゴシック" charset="0"/>
              </a:defRPr>
            </a:lvl9pPr>
          </a:lstStyle>
          <a:p>
            <a:pPr algn="ctr" eaLnBrk="1" fontAlgn="base" hangingPunct="1">
              <a:spcBef>
                <a:spcPct val="0"/>
              </a:spcBef>
              <a:spcAft>
                <a:spcPct val="0"/>
              </a:spcAft>
            </a:pPr>
            <a:r>
              <a:rPr lang="en-GB" sz="1600" b="1" dirty="0">
                <a:solidFill>
                  <a:srgbClr val="669900"/>
                </a:solidFill>
                <a:latin typeface="Calibri" charset="0"/>
              </a:rPr>
              <a:t>Estimating your infrastructure funding gap</a:t>
            </a:r>
          </a:p>
        </p:txBody>
      </p:sp>
      <p:sp>
        <p:nvSpPr>
          <p:cNvPr id="35843" name="TextBox 7"/>
          <p:cNvSpPr txBox="1">
            <a:spLocks noChangeArrowheads="1"/>
          </p:cNvSpPr>
          <p:nvPr/>
        </p:nvSpPr>
        <p:spPr bwMode="auto">
          <a:xfrm>
            <a:off x="2581277" y="1308100"/>
            <a:ext cx="1336675" cy="589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764" tIns="47883" rIns="95764" bIns="47883">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4556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4556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4556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455613" eaLnBrk="0" fontAlgn="base" hangingPunct="0">
              <a:spcBef>
                <a:spcPct val="0"/>
              </a:spcBef>
              <a:spcAft>
                <a:spcPct val="0"/>
              </a:spcAft>
              <a:defRPr sz="2400">
                <a:solidFill>
                  <a:schemeClr val="tx1"/>
                </a:solidFill>
                <a:latin typeface="Arial" charset="0"/>
                <a:ea typeface="ＭＳ Ｐゴシック" charset="0"/>
              </a:defRPr>
            </a:lvl9pPr>
          </a:lstStyle>
          <a:p>
            <a:pPr algn="ctr" eaLnBrk="1" fontAlgn="base" hangingPunct="1">
              <a:spcBef>
                <a:spcPct val="0"/>
              </a:spcBef>
              <a:spcAft>
                <a:spcPct val="0"/>
              </a:spcAft>
            </a:pPr>
            <a:r>
              <a:rPr lang="en-GB" sz="1600" b="1">
                <a:solidFill>
                  <a:srgbClr val="669900"/>
                </a:solidFill>
                <a:latin typeface="Calibri" charset="0"/>
              </a:rPr>
              <a:t>Estimating CIL income</a:t>
            </a:r>
          </a:p>
        </p:txBody>
      </p:sp>
      <p:sp>
        <p:nvSpPr>
          <p:cNvPr id="35844" name="TextBox 8"/>
          <p:cNvSpPr txBox="1">
            <a:spLocks noChangeArrowheads="1"/>
          </p:cNvSpPr>
          <p:nvPr/>
        </p:nvSpPr>
        <p:spPr bwMode="auto">
          <a:xfrm>
            <a:off x="4084640" y="1308100"/>
            <a:ext cx="1336675" cy="589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764" tIns="47883" rIns="95764" bIns="47883">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4556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4556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4556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455613" eaLnBrk="0" fontAlgn="base" hangingPunct="0">
              <a:spcBef>
                <a:spcPct val="0"/>
              </a:spcBef>
              <a:spcAft>
                <a:spcPct val="0"/>
              </a:spcAft>
              <a:defRPr sz="2400">
                <a:solidFill>
                  <a:schemeClr val="tx1"/>
                </a:solidFill>
                <a:latin typeface="Arial" charset="0"/>
                <a:ea typeface="ＭＳ Ｐゴシック" charset="0"/>
              </a:defRPr>
            </a:lvl9pPr>
          </a:lstStyle>
          <a:p>
            <a:pPr algn="ctr" eaLnBrk="1" fontAlgn="base" hangingPunct="1">
              <a:spcBef>
                <a:spcPct val="0"/>
              </a:spcBef>
              <a:spcAft>
                <a:spcPct val="0"/>
              </a:spcAft>
            </a:pPr>
            <a:r>
              <a:rPr lang="en-GB" sz="1600" b="1">
                <a:solidFill>
                  <a:srgbClr val="669900"/>
                </a:solidFill>
                <a:latin typeface="Calibri" charset="0"/>
              </a:rPr>
              <a:t>Testing viability</a:t>
            </a:r>
          </a:p>
        </p:txBody>
      </p:sp>
      <p:sp>
        <p:nvSpPr>
          <p:cNvPr id="13" name="Right Arrow 12"/>
          <p:cNvSpPr/>
          <p:nvPr/>
        </p:nvSpPr>
        <p:spPr>
          <a:xfrm rot="5400000">
            <a:off x="1177928" y="2962278"/>
            <a:ext cx="4132263" cy="1916113"/>
          </a:xfrm>
          <a:prstGeom prst="rightArrow">
            <a:avLst>
              <a:gd name="adj1" fmla="val 79730"/>
              <a:gd name="adj2" fmla="val 50000"/>
            </a:avLst>
          </a:prstGeom>
        </p:spPr>
        <p:style>
          <a:lnRef idx="1">
            <a:schemeClr val="accent1"/>
          </a:lnRef>
          <a:fillRef idx="3">
            <a:schemeClr val="accent1"/>
          </a:fillRef>
          <a:effectRef idx="2">
            <a:schemeClr val="accent1"/>
          </a:effectRef>
          <a:fontRef idx="minor">
            <a:schemeClr val="lt1"/>
          </a:fontRef>
        </p:style>
        <p:txBody>
          <a:bodyPr lIns="95764" tIns="47883" rIns="95764" bIns="47883" anchor="ctr"/>
          <a:lstStyle/>
          <a:p>
            <a:pPr algn="ctr">
              <a:defRPr/>
            </a:pPr>
            <a:endParaRPr lang="en-GB" sz="4400" b="1" dirty="0">
              <a:solidFill>
                <a:srgbClr val="FFFFFF"/>
              </a:solidFill>
            </a:endParaRPr>
          </a:p>
        </p:txBody>
      </p:sp>
      <p:sp>
        <p:nvSpPr>
          <p:cNvPr id="14" name="Right Arrow 13"/>
          <p:cNvSpPr/>
          <p:nvPr/>
        </p:nvSpPr>
        <p:spPr>
          <a:xfrm rot="5400000">
            <a:off x="2692403" y="2962278"/>
            <a:ext cx="4132263" cy="1916113"/>
          </a:xfrm>
          <a:prstGeom prst="rightArrow">
            <a:avLst>
              <a:gd name="adj1" fmla="val 79730"/>
              <a:gd name="adj2" fmla="val 50000"/>
            </a:avLst>
          </a:prstGeom>
        </p:spPr>
        <p:style>
          <a:lnRef idx="1">
            <a:schemeClr val="accent1"/>
          </a:lnRef>
          <a:fillRef idx="3">
            <a:schemeClr val="accent1"/>
          </a:fillRef>
          <a:effectRef idx="2">
            <a:schemeClr val="accent1"/>
          </a:effectRef>
          <a:fontRef idx="minor">
            <a:schemeClr val="lt1"/>
          </a:fontRef>
        </p:style>
        <p:txBody>
          <a:bodyPr lIns="95764" tIns="47883" rIns="95764" bIns="47883" anchor="ctr"/>
          <a:lstStyle/>
          <a:p>
            <a:pPr algn="ctr">
              <a:defRPr/>
            </a:pPr>
            <a:endParaRPr lang="en-GB" sz="4400" b="1" dirty="0">
              <a:solidFill>
                <a:srgbClr val="FFFFFF"/>
              </a:solidFill>
            </a:endParaRPr>
          </a:p>
        </p:txBody>
      </p:sp>
      <p:sp>
        <p:nvSpPr>
          <p:cNvPr id="10" name="TextBox 9"/>
          <p:cNvSpPr txBox="1"/>
          <p:nvPr/>
        </p:nvSpPr>
        <p:spPr>
          <a:xfrm>
            <a:off x="287339" y="2332040"/>
            <a:ext cx="5961062" cy="342922"/>
          </a:xfrm>
          <a:prstGeom prst="rect">
            <a:avLst/>
          </a:prstGeom>
          <a:solidFill>
            <a:schemeClr val="bg1"/>
          </a:solidFill>
          <a:ln>
            <a:solidFill>
              <a:schemeClr val="bg1">
                <a:lumMod val="50000"/>
              </a:schemeClr>
            </a:solidFill>
            <a:prstDash val="dash"/>
          </a:ln>
        </p:spPr>
        <p:txBody>
          <a:bodyPr lIns="95764" tIns="47883" rIns="95764" bIns="47883">
            <a:spAutoFit/>
          </a:bodyPr>
          <a:lstStyle/>
          <a:p>
            <a:pPr algn="ctr">
              <a:defRPr/>
            </a:pPr>
            <a:r>
              <a:rPr lang="en-GB" sz="1600" b="1" dirty="0">
                <a:solidFill>
                  <a:srgbClr val="000000"/>
                </a:solidFill>
              </a:rPr>
              <a:t>Working hypothesis</a:t>
            </a:r>
          </a:p>
        </p:txBody>
      </p:sp>
      <p:sp>
        <p:nvSpPr>
          <p:cNvPr id="15" name="TextBox 14"/>
          <p:cNvSpPr txBox="1"/>
          <p:nvPr/>
        </p:nvSpPr>
        <p:spPr>
          <a:xfrm>
            <a:off x="287339" y="3413127"/>
            <a:ext cx="5961062" cy="342922"/>
          </a:xfrm>
          <a:prstGeom prst="rect">
            <a:avLst/>
          </a:prstGeom>
          <a:solidFill>
            <a:schemeClr val="bg1"/>
          </a:solidFill>
          <a:ln>
            <a:solidFill>
              <a:schemeClr val="bg1">
                <a:lumMod val="50000"/>
              </a:schemeClr>
            </a:solidFill>
            <a:prstDash val="dash"/>
          </a:ln>
        </p:spPr>
        <p:txBody>
          <a:bodyPr lIns="95764" tIns="47883" rIns="95764" bIns="47883">
            <a:spAutoFit/>
          </a:bodyPr>
          <a:lstStyle/>
          <a:p>
            <a:pPr algn="ctr">
              <a:defRPr/>
            </a:pPr>
            <a:r>
              <a:rPr lang="en-GB" sz="1600" b="1" dirty="0">
                <a:solidFill>
                  <a:srgbClr val="000000"/>
                </a:solidFill>
              </a:rPr>
              <a:t>Draft rates</a:t>
            </a:r>
          </a:p>
        </p:txBody>
      </p:sp>
      <p:sp>
        <p:nvSpPr>
          <p:cNvPr id="16" name="TextBox 15"/>
          <p:cNvSpPr txBox="1"/>
          <p:nvPr/>
        </p:nvSpPr>
        <p:spPr>
          <a:xfrm>
            <a:off x="287339" y="4533901"/>
            <a:ext cx="5961062" cy="342922"/>
          </a:xfrm>
          <a:prstGeom prst="rect">
            <a:avLst/>
          </a:prstGeom>
          <a:solidFill>
            <a:schemeClr val="bg1"/>
          </a:solidFill>
          <a:ln>
            <a:solidFill>
              <a:schemeClr val="bg1">
                <a:lumMod val="50000"/>
              </a:schemeClr>
            </a:solidFill>
            <a:prstDash val="dash"/>
          </a:ln>
        </p:spPr>
        <p:txBody>
          <a:bodyPr lIns="95764" tIns="47883" rIns="95764" bIns="47883">
            <a:spAutoFit/>
          </a:bodyPr>
          <a:lstStyle/>
          <a:p>
            <a:pPr algn="ctr">
              <a:defRPr/>
            </a:pPr>
            <a:r>
              <a:rPr lang="en-GB" sz="1600" b="1" dirty="0">
                <a:solidFill>
                  <a:srgbClr val="000000"/>
                </a:solidFill>
              </a:rPr>
              <a:t>Adopt rates</a:t>
            </a:r>
          </a:p>
        </p:txBody>
      </p:sp>
      <p:sp>
        <p:nvSpPr>
          <p:cNvPr id="35850" name="TextBox 16"/>
          <p:cNvSpPr txBox="1">
            <a:spLocks noChangeArrowheads="1"/>
          </p:cNvSpPr>
          <p:nvPr/>
        </p:nvSpPr>
        <p:spPr bwMode="auto">
          <a:xfrm>
            <a:off x="6400802" y="1512890"/>
            <a:ext cx="1749425" cy="3429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764" tIns="47883" rIns="95764" bIns="47883">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4556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4556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4556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455613" eaLnBrk="0" fontAlgn="base" hangingPunct="0">
              <a:spcBef>
                <a:spcPct val="0"/>
              </a:spcBef>
              <a:spcAft>
                <a:spcPct val="0"/>
              </a:spcAft>
              <a:defRPr sz="2400">
                <a:solidFill>
                  <a:schemeClr val="tx1"/>
                </a:solidFill>
                <a:latin typeface="Arial" charset="0"/>
                <a:ea typeface="ＭＳ Ｐゴシック" charset="0"/>
              </a:defRPr>
            </a:lvl9pPr>
          </a:lstStyle>
          <a:p>
            <a:pPr algn="ctr" eaLnBrk="1" fontAlgn="base" hangingPunct="1">
              <a:spcBef>
                <a:spcPct val="0"/>
              </a:spcBef>
              <a:spcAft>
                <a:spcPct val="0"/>
              </a:spcAft>
            </a:pPr>
            <a:r>
              <a:rPr lang="en-GB" sz="1600" b="1">
                <a:solidFill>
                  <a:srgbClr val="669900"/>
                </a:solidFill>
                <a:latin typeface="Calibri" charset="0"/>
              </a:rPr>
              <a:t>Who is involved?</a:t>
            </a:r>
          </a:p>
        </p:txBody>
      </p:sp>
      <p:sp>
        <p:nvSpPr>
          <p:cNvPr id="35851" name="TextBox 19"/>
          <p:cNvSpPr txBox="1">
            <a:spLocks noChangeArrowheads="1"/>
          </p:cNvSpPr>
          <p:nvPr/>
        </p:nvSpPr>
        <p:spPr bwMode="auto">
          <a:xfrm>
            <a:off x="6599240" y="2332040"/>
            <a:ext cx="1336675" cy="3429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764" tIns="47883" rIns="95764" bIns="47883">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4556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4556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4556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455613" eaLnBrk="0" fontAlgn="base" hangingPunct="0">
              <a:spcBef>
                <a:spcPct val="0"/>
              </a:spcBef>
              <a:spcAft>
                <a:spcPct val="0"/>
              </a:spcAft>
              <a:defRPr sz="2400">
                <a:solidFill>
                  <a:schemeClr val="tx1"/>
                </a:solidFill>
                <a:latin typeface="Arial" charset="0"/>
                <a:ea typeface="ＭＳ Ｐゴシック" charset="0"/>
              </a:defRPr>
            </a:lvl9pPr>
          </a:lstStyle>
          <a:p>
            <a:pPr algn="ctr" eaLnBrk="1" fontAlgn="base" hangingPunct="1">
              <a:spcBef>
                <a:spcPct val="0"/>
              </a:spcBef>
              <a:spcAft>
                <a:spcPct val="0"/>
              </a:spcAft>
            </a:pPr>
            <a:r>
              <a:rPr lang="en-GB" sz="1600" b="1">
                <a:solidFill>
                  <a:srgbClr val="669900"/>
                </a:solidFill>
                <a:latin typeface="Calibri" charset="0"/>
              </a:rPr>
              <a:t>Officers</a:t>
            </a:r>
          </a:p>
        </p:txBody>
      </p:sp>
      <p:sp>
        <p:nvSpPr>
          <p:cNvPr id="35852" name="TextBox 20"/>
          <p:cNvSpPr txBox="1">
            <a:spLocks noChangeArrowheads="1"/>
          </p:cNvSpPr>
          <p:nvPr/>
        </p:nvSpPr>
        <p:spPr bwMode="auto">
          <a:xfrm>
            <a:off x="6599240" y="3235330"/>
            <a:ext cx="1336675" cy="835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764" tIns="47883" rIns="95764" bIns="47883">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4556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4556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4556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455613" eaLnBrk="0" fontAlgn="base" hangingPunct="0">
              <a:spcBef>
                <a:spcPct val="0"/>
              </a:spcBef>
              <a:spcAft>
                <a:spcPct val="0"/>
              </a:spcAft>
              <a:defRPr sz="2400">
                <a:solidFill>
                  <a:schemeClr val="tx1"/>
                </a:solidFill>
                <a:latin typeface="Arial" charset="0"/>
                <a:ea typeface="ＭＳ Ｐゴシック" charset="0"/>
              </a:defRPr>
            </a:lvl9pPr>
          </a:lstStyle>
          <a:p>
            <a:pPr algn="ctr" eaLnBrk="1" fontAlgn="base" hangingPunct="1">
              <a:spcBef>
                <a:spcPct val="0"/>
              </a:spcBef>
              <a:spcAft>
                <a:spcPct val="0"/>
              </a:spcAft>
            </a:pPr>
            <a:r>
              <a:rPr lang="en-GB" sz="1600" b="1">
                <a:solidFill>
                  <a:srgbClr val="669900"/>
                </a:solidFill>
                <a:latin typeface="Calibri" charset="0"/>
              </a:rPr>
              <a:t>Officers, Members (&amp; Partners)</a:t>
            </a:r>
          </a:p>
        </p:txBody>
      </p:sp>
      <p:sp>
        <p:nvSpPr>
          <p:cNvPr id="35853" name="TextBox 21"/>
          <p:cNvSpPr txBox="1">
            <a:spLocks noChangeArrowheads="1"/>
          </p:cNvSpPr>
          <p:nvPr/>
        </p:nvSpPr>
        <p:spPr bwMode="auto">
          <a:xfrm>
            <a:off x="6599240" y="4338641"/>
            <a:ext cx="1336675" cy="835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764" tIns="47883" rIns="95764" bIns="47883">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4556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4556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4556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455613" eaLnBrk="0" fontAlgn="base" hangingPunct="0">
              <a:spcBef>
                <a:spcPct val="0"/>
              </a:spcBef>
              <a:spcAft>
                <a:spcPct val="0"/>
              </a:spcAft>
              <a:defRPr sz="2400">
                <a:solidFill>
                  <a:schemeClr val="tx1"/>
                </a:solidFill>
                <a:latin typeface="Arial" charset="0"/>
                <a:ea typeface="ＭＳ Ｐゴシック" charset="0"/>
              </a:defRPr>
            </a:lvl9pPr>
          </a:lstStyle>
          <a:p>
            <a:pPr algn="ctr" eaLnBrk="1" fontAlgn="base" hangingPunct="1">
              <a:spcBef>
                <a:spcPct val="0"/>
              </a:spcBef>
              <a:spcAft>
                <a:spcPct val="0"/>
              </a:spcAft>
            </a:pPr>
            <a:r>
              <a:rPr lang="en-GB" sz="1600" b="1">
                <a:solidFill>
                  <a:srgbClr val="669900"/>
                </a:solidFill>
                <a:latin typeface="Calibri" charset="0"/>
              </a:rPr>
              <a:t>Officers, Members (&amp; Partners)</a:t>
            </a:r>
          </a:p>
        </p:txBody>
      </p:sp>
      <p:sp>
        <p:nvSpPr>
          <p:cNvPr id="17" name="Title 1"/>
          <p:cNvSpPr>
            <a:spLocks noGrp="1"/>
          </p:cNvSpPr>
          <p:nvPr>
            <p:ph type="title"/>
          </p:nvPr>
        </p:nvSpPr>
        <p:spPr>
          <a:xfrm>
            <a:off x="539262" y="274642"/>
            <a:ext cx="8229600" cy="839819"/>
          </a:xfrm>
        </p:spPr>
        <p:txBody>
          <a:bodyPr/>
          <a:lstStyle/>
          <a:p>
            <a:r>
              <a:rPr lang="en-GB" sz="3300" dirty="0"/>
              <a:t>Iterative Charge Setting</a:t>
            </a:r>
          </a:p>
        </p:txBody>
      </p:sp>
    </p:spTree>
    <p:extLst>
      <p:ext uri="{BB962C8B-B14F-4D97-AF65-F5344CB8AC3E}">
        <p14:creationId xmlns:p14="http://schemas.microsoft.com/office/powerpoint/2010/main" val="17774379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rot="5400000">
            <a:off x="-1350960" y="3617915"/>
            <a:ext cx="4700587" cy="1587"/>
          </a:xfrm>
          <a:prstGeom prst="line">
            <a:avLst/>
          </a:prstGeom>
          <a:ln w="9525">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1389065" y="2433638"/>
            <a:ext cx="1931987" cy="3238500"/>
          </a:xfrm>
          <a:prstGeom prst="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lIns="95764" tIns="47883" rIns="95764" bIns="47883" anchor="ctr"/>
          <a:lstStyle/>
          <a:p>
            <a:pPr algn="ctr">
              <a:defRPr/>
            </a:pPr>
            <a:endParaRPr lang="en-GB" sz="1900" b="1" dirty="0">
              <a:solidFill>
                <a:srgbClr val="FFFFFF"/>
              </a:solidFill>
            </a:endParaRPr>
          </a:p>
        </p:txBody>
      </p:sp>
      <p:sp>
        <p:nvSpPr>
          <p:cNvPr id="10" name="Rectangle 9"/>
          <p:cNvSpPr/>
          <p:nvPr/>
        </p:nvSpPr>
        <p:spPr>
          <a:xfrm>
            <a:off x="5888038" y="4705350"/>
            <a:ext cx="1931987" cy="966788"/>
          </a:xfrm>
          <a:prstGeom prst="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lIns="95764" tIns="47883" rIns="95764" bIns="47883" anchor="ctr"/>
          <a:lstStyle/>
          <a:p>
            <a:pPr algn="ctr">
              <a:defRPr/>
            </a:pPr>
            <a:endParaRPr lang="en-GB" sz="1900" b="1" dirty="0">
              <a:solidFill>
                <a:srgbClr val="FFFFFF"/>
              </a:solidFill>
            </a:endParaRPr>
          </a:p>
        </p:txBody>
      </p:sp>
      <p:sp>
        <p:nvSpPr>
          <p:cNvPr id="11" name="Rectangle 10"/>
          <p:cNvSpPr/>
          <p:nvPr/>
        </p:nvSpPr>
        <p:spPr>
          <a:xfrm>
            <a:off x="3625851" y="4191000"/>
            <a:ext cx="1931988" cy="1481138"/>
          </a:xfrm>
          <a:prstGeom prst="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lIns="95764" tIns="47883" rIns="95764" bIns="47883" anchor="ctr"/>
          <a:lstStyle/>
          <a:p>
            <a:pPr algn="ctr">
              <a:defRPr/>
            </a:pPr>
            <a:endParaRPr lang="en-GB" sz="1900" b="1" dirty="0">
              <a:solidFill>
                <a:srgbClr val="FFFFFF"/>
              </a:solidFill>
            </a:endParaRPr>
          </a:p>
        </p:txBody>
      </p:sp>
      <p:sp>
        <p:nvSpPr>
          <p:cNvPr id="37893" name="TextBox 20"/>
          <p:cNvSpPr txBox="1">
            <a:spLocks noChangeArrowheads="1"/>
          </p:cNvSpPr>
          <p:nvPr/>
        </p:nvSpPr>
        <p:spPr bwMode="auto">
          <a:xfrm>
            <a:off x="1389065" y="5673729"/>
            <a:ext cx="1931987" cy="3890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764" tIns="47883" rIns="95764" bIns="47883">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4556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4556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4556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455613" eaLnBrk="0" fontAlgn="base" hangingPunct="0">
              <a:spcBef>
                <a:spcPct val="0"/>
              </a:spcBef>
              <a:spcAft>
                <a:spcPct val="0"/>
              </a:spcAft>
              <a:defRPr sz="2400">
                <a:solidFill>
                  <a:schemeClr val="tx1"/>
                </a:solidFill>
                <a:latin typeface="Arial" charset="0"/>
                <a:ea typeface="ＭＳ Ｐゴシック" charset="0"/>
              </a:defRPr>
            </a:lvl9pPr>
          </a:lstStyle>
          <a:p>
            <a:pPr algn="ctr" eaLnBrk="1" fontAlgn="base" hangingPunct="1">
              <a:spcBef>
                <a:spcPct val="0"/>
              </a:spcBef>
              <a:spcAft>
                <a:spcPct val="0"/>
              </a:spcAft>
            </a:pPr>
            <a:r>
              <a:rPr lang="en-GB" sz="1900" b="1">
                <a:solidFill>
                  <a:srgbClr val="000000"/>
                </a:solidFill>
                <a:latin typeface="Calibri" charset="0"/>
              </a:rPr>
              <a:t>Use / Area A</a:t>
            </a:r>
          </a:p>
        </p:txBody>
      </p:sp>
      <p:sp>
        <p:nvSpPr>
          <p:cNvPr id="37894" name="TextBox 21"/>
          <p:cNvSpPr txBox="1">
            <a:spLocks noChangeArrowheads="1"/>
          </p:cNvSpPr>
          <p:nvPr/>
        </p:nvSpPr>
        <p:spPr bwMode="auto">
          <a:xfrm>
            <a:off x="3625851" y="5673729"/>
            <a:ext cx="1931988" cy="3890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764" tIns="47883" rIns="95764" bIns="47883">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4556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4556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4556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455613" eaLnBrk="0" fontAlgn="base" hangingPunct="0">
              <a:spcBef>
                <a:spcPct val="0"/>
              </a:spcBef>
              <a:spcAft>
                <a:spcPct val="0"/>
              </a:spcAft>
              <a:defRPr sz="2400">
                <a:solidFill>
                  <a:schemeClr val="tx1"/>
                </a:solidFill>
                <a:latin typeface="Arial" charset="0"/>
                <a:ea typeface="ＭＳ Ｐゴシック" charset="0"/>
              </a:defRPr>
            </a:lvl9pPr>
          </a:lstStyle>
          <a:p>
            <a:pPr algn="ctr" eaLnBrk="1" fontAlgn="base" hangingPunct="1">
              <a:spcBef>
                <a:spcPct val="0"/>
              </a:spcBef>
              <a:spcAft>
                <a:spcPct val="0"/>
              </a:spcAft>
            </a:pPr>
            <a:r>
              <a:rPr lang="en-GB" sz="1900" b="1">
                <a:solidFill>
                  <a:srgbClr val="000000"/>
                </a:solidFill>
                <a:latin typeface="Calibri" charset="0"/>
              </a:rPr>
              <a:t>Use / Area B</a:t>
            </a:r>
          </a:p>
        </p:txBody>
      </p:sp>
      <p:sp>
        <p:nvSpPr>
          <p:cNvPr id="37895" name="TextBox 22"/>
          <p:cNvSpPr txBox="1">
            <a:spLocks noChangeArrowheads="1"/>
          </p:cNvSpPr>
          <p:nvPr/>
        </p:nvSpPr>
        <p:spPr bwMode="auto">
          <a:xfrm>
            <a:off x="5888038" y="5673729"/>
            <a:ext cx="1931987" cy="3890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764" tIns="47883" rIns="95764" bIns="47883">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4556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4556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4556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455613" eaLnBrk="0" fontAlgn="base" hangingPunct="0">
              <a:spcBef>
                <a:spcPct val="0"/>
              </a:spcBef>
              <a:spcAft>
                <a:spcPct val="0"/>
              </a:spcAft>
              <a:defRPr sz="2400">
                <a:solidFill>
                  <a:schemeClr val="tx1"/>
                </a:solidFill>
                <a:latin typeface="Arial" charset="0"/>
                <a:ea typeface="ＭＳ Ｐゴシック" charset="0"/>
              </a:defRPr>
            </a:lvl9pPr>
          </a:lstStyle>
          <a:p>
            <a:pPr algn="ctr" eaLnBrk="1" fontAlgn="base" hangingPunct="1">
              <a:spcBef>
                <a:spcPct val="0"/>
              </a:spcBef>
              <a:spcAft>
                <a:spcPct val="0"/>
              </a:spcAft>
            </a:pPr>
            <a:r>
              <a:rPr lang="en-GB" sz="1900" b="1">
                <a:solidFill>
                  <a:srgbClr val="000000"/>
                </a:solidFill>
                <a:latin typeface="Calibri" charset="0"/>
              </a:rPr>
              <a:t>Use / Area C</a:t>
            </a:r>
          </a:p>
        </p:txBody>
      </p:sp>
      <p:cxnSp>
        <p:nvCxnSpPr>
          <p:cNvPr id="38" name="Straight Connector 37"/>
          <p:cNvCxnSpPr/>
          <p:nvPr/>
        </p:nvCxnSpPr>
        <p:spPr>
          <a:xfrm>
            <a:off x="1049338" y="4891092"/>
            <a:ext cx="7189787" cy="1587"/>
          </a:xfrm>
          <a:prstGeom prst="line">
            <a:avLst/>
          </a:prstGeom>
          <a:ln>
            <a:solidFill>
              <a:srgbClr val="660066"/>
            </a:solidFill>
          </a:ln>
        </p:spPr>
        <p:style>
          <a:lnRef idx="2">
            <a:schemeClr val="accent1"/>
          </a:lnRef>
          <a:fillRef idx="0">
            <a:schemeClr val="accent1"/>
          </a:fillRef>
          <a:effectRef idx="1">
            <a:schemeClr val="accent1"/>
          </a:effectRef>
          <a:fontRef idx="minor">
            <a:schemeClr val="tx1"/>
          </a:fontRef>
        </p:style>
      </p:cxnSp>
      <p:cxnSp>
        <p:nvCxnSpPr>
          <p:cNvPr id="6" name="Straight Connector 5"/>
          <p:cNvCxnSpPr/>
          <p:nvPr/>
        </p:nvCxnSpPr>
        <p:spPr>
          <a:xfrm>
            <a:off x="738190" y="5700717"/>
            <a:ext cx="7823200" cy="1587"/>
          </a:xfrm>
          <a:prstGeom prst="line">
            <a:avLst/>
          </a:prstGeom>
          <a:ln w="9525">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37898" name="TextBox 40"/>
          <p:cNvSpPr txBox="1">
            <a:spLocks noChangeArrowheads="1"/>
          </p:cNvSpPr>
          <p:nvPr/>
        </p:nvSpPr>
        <p:spPr bwMode="auto">
          <a:xfrm>
            <a:off x="-119063" y="2970214"/>
            <a:ext cx="1133476" cy="973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764" tIns="47883" rIns="95764" bIns="47883">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4556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4556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4556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455613" eaLnBrk="0" fontAlgn="base" hangingPunct="0">
              <a:spcBef>
                <a:spcPct val="0"/>
              </a:spcBef>
              <a:spcAft>
                <a:spcPct val="0"/>
              </a:spcAft>
              <a:defRPr sz="2400">
                <a:solidFill>
                  <a:schemeClr val="tx1"/>
                </a:solidFill>
                <a:latin typeface="Arial" charset="0"/>
                <a:ea typeface="ＭＳ Ｐゴシック" charset="0"/>
              </a:defRPr>
            </a:lvl9pPr>
          </a:lstStyle>
          <a:p>
            <a:pPr algn="ctr" eaLnBrk="1" fontAlgn="base" hangingPunct="1">
              <a:spcBef>
                <a:spcPct val="0"/>
              </a:spcBef>
              <a:spcAft>
                <a:spcPct val="0"/>
              </a:spcAft>
            </a:pPr>
            <a:r>
              <a:rPr lang="en-GB" sz="1900" b="1">
                <a:solidFill>
                  <a:srgbClr val="000000"/>
                </a:solidFill>
                <a:latin typeface="Calibri" charset="0"/>
              </a:rPr>
              <a:t>CIL Viability levels</a:t>
            </a:r>
          </a:p>
        </p:txBody>
      </p:sp>
      <p:grpSp>
        <p:nvGrpSpPr>
          <p:cNvPr id="3" name="Group 50"/>
          <p:cNvGrpSpPr>
            <a:grpSpLocks/>
          </p:cNvGrpSpPr>
          <p:nvPr/>
        </p:nvGrpSpPr>
        <p:grpSpPr bwMode="auto">
          <a:xfrm>
            <a:off x="1049341" y="1089029"/>
            <a:ext cx="7870825" cy="4583113"/>
            <a:chOff x="1168064" y="1266838"/>
            <a:chExt cx="7871348" cy="4582702"/>
          </a:xfrm>
        </p:grpSpPr>
        <p:cxnSp>
          <p:nvCxnSpPr>
            <p:cNvPr id="13" name="Straight Connector 12"/>
            <p:cNvCxnSpPr/>
            <p:nvPr/>
          </p:nvCxnSpPr>
          <p:spPr>
            <a:xfrm flipV="1">
              <a:off x="1168064" y="1643042"/>
              <a:ext cx="5996385" cy="4206498"/>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37910" name="TextBox 41"/>
            <p:cNvSpPr txBox="1">
              <a:spLocks noChangeArrowheads="1"/>
            </p:cNvSpPr>
            <p:nvPr/>
          </p:nvSpPr>
          <p:spPr bwMode="auto">
            <a:xfrm>
              <a:off x="6825410" y="1266838"/>
              <a:ext cx="2214002" cy="6770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4556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4556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4556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455613" eaLnBrk="0" fontAlgn="base" hangingPunct="0">
                <a:spcBef>
                  <a:spcPct val="0"/>
                </a:spcBef>
                <a:spcAft>
                  <a:spcPct val="0"/>
                </a:spcAft>
                <a:defRPr sz="2400">
                  <a:solidFill>
                    <a:schemeClr val="tx1"/>
                  </a:solidFill>
                  <a:latin typeface="Arial" charset="0"/>
                  <a:ea typeface="ＭＳ Ｐゴシック" charset="0"/>
                </a:defRPr>
              </a:lvl9pPr>
            </a:lstStyle>
            <a:p>
              <a:pPr algn="ctr" eaLnBrk="1" fontAlgn="base" hangingPunct="1">
                <a:spcBef>
                  <a:spcPct val="0"/>
                </a:spcBef>
                <a:spcAft>
                  <a:spcPct val="0"/>
                </a:spcAft>
              </a:pPr>
              <a:r>
                <a:rPr lang="en-GB" sz="1900" b="1">
                  <a:solidFill>
                    <a:srgbClr val="000000"/>
                  </a:solidFill>
                  <a:latin typeface="Calibri" charset="0"/>
                </a:rPr>
                <a:t>Differential Rate 2</a:t>
              </a:r>
              <a:br>
                <a:rPr lang="en-GB" sz="1900" b="1">
                  <a:solidFill>
                    <a:srgbClr val="000000"/>
                  </a:solidFill>
                  <a:latin typeface="Calibri" charset="0"/>
                </a:rPr>
              </a:br>
              <a:r>
                <a:rPr lang="en-GB" sz="1900" b="1">
                  <a:solidFill>
                    <a:srgbClr val="000000"/>
                  </a:solidFill>
                  <a:latin typeface="Calibri" charset="0"/>
                </a:rPr>
                <a:t>income (£/time)</a:t>
              </a:r>
            </a:p>
          </p:txBody>
        </p:sp>
      </p:grpSp>
      <p:grpSp>
        <p:nvGrpSpPr>
          <p:cNvPr id="4" name="Group 49"/>
          <p:cNvGrpSpPr>
            <a:grpSpLocks/>
          </p:cNvGrpSpPr>
          <p:nvPr/>
        </p:nvGrpSpPr>
        <p:grpSpPr bwMode="auto">
          <a:xfrm>
            <a:off x="1049339" y="3771905"/>
            <a:ext cx="8094662" cy="1901825"/>
            <a:chOff x="1168064" y="3950299"/>
            <a:chExt cx="8094467" cy="1900828"/>
          </a:xfrm>
        </p:grpSpPr>
        <p:cxnSp>
          <p:nvCxnSpPr>
            <p:cNvPr id="15" name="Straight Connector 14"/>
            <p:cNvCxnSpPr/>
            <p:nvPr/>
          </p:nvCxnSpPr>
          <p:spPr>
            <a:xfrm flipV="1">
              <a:off x="1168064" y="4623046"/>
              <a:ext cx="7637278" cy="1228081"/>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37908" name="TextBox 42"/>
            <p:cNvSpPr txBox="1">
              <a:spLocks noChangeArrowheads="1"/>
            </p:cNvSpPr>
            <p:nvPr/>
          </p:nvSpPr>
          <p:spPr bwMode="auto">
            <a:xfrm>
              <a:off x="7164068" y="3950299"/>
              <a:ext cx="2098463" cy="676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4556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4556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4556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455613" eaLnBrk="0" fontAlgn="base" hangingPunct="0">
                <a:spcBef>
                  <a:spcPct val="0"/>
                </a:spcBef>
                <a:spcAft>
                  <a:spcPct val="0"/>
                </a:spcAft>
                <a:defRPr sz="2400">
                  <a:solidFill>
                    <a:schemeClr val="tx1"/>
                  </a:solidFill>
                  <a:latin typeface="Arial" charset="0"/>
                  <a:ea typeface="ＭＳ Ｐゴシック" charset="0"/>
                </a:defRPr>
              </a:lvl9pPr>
            </a:lstStyle>
            <a:p>
              <a:pPr algn="ctr" eaLnBrk="1" fontAlgn="base" hangingPunct="1">
                <a:spcBef>
                  <a:spcPct val="0"/>
                </a:spcBef>
                <a:spcAft>
                  <a:spcPct val="0"/>
                </a:spcAft>
              </a:pPr>
              <a:r>
                <a:rPr lang="en-GB" sz="1900" b="1">
                  <a:solidFill>
                    <a:srgbClr val="000000"/>
                  </a:solidFill>
                  <a:latin typeface="Calibri" charset="0"/>
                </a:rPr>
                <a:t>Single Rate </a:t>
              </a:r>
              <a:br>
                <a:rPr lang="en-GB" sz="1900" b="1">
                  <a:solidFill>
                    <a:srgbClr val="000000"/>
                  </a:solidFill>
                  <a:latin typeface="Calibri" charset="0"/>
                </a:rPr>
              </a:br>
              <a:r>
                <a:rPr lang="en-GB" sz="1900" b="1">
                  <a:solidFill>
                    <a:srgbClr val="000000"/>
                  </a:solidFill>
                  <a:latin typeface="Calibri" charset="0"/>
                </a:rPr>
                <a:t>income (£/time)</a:t>
              </a:r>
            </a:p>
          </p:txBody>
        </p:sp>
      </p:grpSp>
      <p:sp>
        <p:nvSpPr>
          <p:cNvPr id="48" name="Freeform 47"/>
          <p:cNvSpPr/>
          <p:nvPr/>
        </p:nvSpPr>
        <p:spPr>
          <a:xfrm>
            <a:off x="1016004" y="2819400"/>
            <a:ext cx="7231062" cy="2065338"/>
          </a:xfrm>
          <a:custGeom>
            <a:avLst/>
            <a:gdLst>
              <a:gd name="connsiteX0" fmla="*/ 0 w 7230534"/>
              <a:gd name="connsiteY0" fmla="*/ 0 h 2065867"/>
              <a:gd name="connsiteX1" fmla="*/ 2455334 w 7230534"/>
              <a:gd name="connsiteY1" fmla="*/ 16933 h 2065867"/>
              <a:gd name="connsiteX2" fmla="*/ 2455334 w 7230534"/>
              <a:gd name="connsiteY2" fmla="*/ 2065867 h 2065867"/>
              <a:gd name="connsiteX3" fmla="*/ 7230534 w 7230534"/>
              <a:gd name="connsiteY3" fmla="*/ 2065867 h 2065867"/>
              <a:gd name="connsiteX4" fmla="*/ 7196667 w 7230534"/>
              <a:gd name="connsiteY4" fmla="*/ 2065867 h 20658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30534" h="2065867">
                <a:moveTo>
                  <a:pt x="0" y="0"/>
                </a:moveTo>
                <a:lnTo>
                  <a:pt x="2455334" y="16933"/>
                </a:lnTo>
                <a:lnTo>
                  <a:pt x="2455334" y="2065867"/>
                </a:lnTo>
                <a:lnTo>
                  <a:pt x="7230534" y="2065867"/>
                </a:lnTo>
                <a:lnTo>
                  <a:pt x="7196667" y="2065867"/>
                </a:lnTo>
              </a:path>
            </a:pathLst>
          </a:custGeom>
          <a:ln>
            <a:solidFill>
              <a:srgbClr val="660066"/>
            </a:solidFill>
          </a:ln>
        </p:spPr>
        <p:style>
          <a:lnRef idx="2">
            <a:schemeClr val="accent1"/>
          </a:lnRef>
          <a:fillRef idx="0">
            <a:schemeClr val="accent1"/>
          </a:fillRef>
          <a:effectRef idx="1">
            <a:schemeClr val="accent1"/>
          </a:effectRef>
          <a:fontRef idx="minor">
            <a:schemeClr val="tx1"/>
          </a:fontRef>
        </p:style>
        <p:txBody>
          <a:bodyPr lIns="95764" tIns="47883" rIns="95764" bIns="47883" anchor="ctr"/>
          <a:lstStyle/>
          <a:p>
            <a:pPr algn="ctr">
              <a:defRPr/>
            </a:pPr>
            <a:endParaRPr lang="en-GB" sz="1900" b="1" dirty="0">
              <a:solidFill>
                <a:srgbClr val="000000"/>
              </a:solidFill>
            </a:endParaRPr>
          </a:p>
        </p:txBody>
      </p:sp>
      <p:sp>
        <p:nvSpPr>
          <p:cNvPr id="49" name="Freeform 48"/>
          <p:cNvSpPr/>
          <p:nvPr/>
        </p:nvSpPr>
        <p:spPr>
          <a:xfrm>
            <a:off x="1016000" y="2801938"/>
            <a:ext cx="7180263" cy="2082800"/>
          </a:xfrm>
          <a:custGeom>
            <a:avLst/>
            <a:gdLst>
              <a:gd name="connsiteX0" fmla="*/ 0 w 7179734"/>
              <a:gd name="connsiteY0" fmla="*/ 0 h 2082800"/>
              <a:gd name="connsiteX1" fmla="*/ 2438400 w 7179734"/>
              <a:gd name="connsiteY1" fmla="*/ 16933 h 2082800"/>
              <a:gd name="connsiteX2" fmla="*/ 2455334 w 7179734"/>
              <a:gd name="connsiteY2" fmla="*/ 1659466 h 2082800"/>
              <a:gd name="connsiteX3" fmla="*/ 4690534 w 7179734"/>
              <a:gd name="connsiteY3" fmla="*/ 1642533 h 2082800"/>
              <a:gd name="connsiteX4" fmla="*/ 4673600 w 7179734"/>
              <a:gd name="connsiteY4" fmla="*/ 2065866 h 2082800"/>
              <a:gd name="connsiteX5" fmla="*/ 7179734 w 7179734"/>
              <a:gd name="connsiteY5" fmla="*/ 2082800 h 2082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79734" h="2082800">
                <a:moveTo>
                  <a:pt x="0" y="0"/>
                </a:moveTo>
                <a:lnTo>
                  <a:pt x="2438400" y="16933"/>
                </a:lnTo>
                <a:lnTo>
                  <a:pt x="2455334" y="1659466"/>
                </a:lnTo>
                <a:lnTo>
                  <a:pt x="4690534" y="1642533"/>
                </a:lnTo>
                <a:lnTo>
                  <a:pt x="4673600" y="2065866"/>
                </a:lnTo>
                <a:lnTo>
                  <a:pt x="7179734" y="2082800"/>
                </a:lnTo>
              </a:path>
            </a:pathLst>
          </a:custGeom>
          <a:ln>
            <a:solidFill>
              <a:srgbClr val="660066"/>
            </a:solidFill>
          </a:ln>
        </p:spPr>
        <p:style>
          <a:lnRef idx="2">
            <a:schemeClr val="accent1"/>
          </a:lnRef>
          <a:fillRef idx="0">
            <a:schemeClr val="accent1"/>
          </a:fillRef>
          <a:effectRef idx="1">
            <a:schemeClr val="accent1"/>
          </a:effectRef>
          <a:fontRef idx="minor">
            <a:schemeClr val="tx1"/>
          </a:fontRef>
        </p:style>
        <p:txBody>
          <a:bodyPr lIns="95764" tIns="47883" rIns="95764" bIns="47883" anchor="ctr"/>
          <a:lstStyle/>
          <a:p>
            <a:pPr algn="ctr">
              <a:defRPr/>
            </a:pPr>
            <a:endParaRPr lang="en-GB" sz="1900" b="1" dirty="0">
              <a:solidFill>
                <a:srgbClr val="000000"/>
              </a:solidFill>
            </a:endParaRPr>
          </a:p>
        </p:txBody>
      </p:sp>
      <p:grpSp>
        <p:nvGrpSpPr>
          <p:cNvPr id="7" name="Group 55"/>
          <p:cNvGrpSpPr>
            <a:grpSpLocks/>
          </p:cNvGrpSpPr>
          <p:nvPr/>
        </p:nvGrpSpPr>
        <p:grpSpPr bwMode="auto">
          <a:xfrm>
            <a:off x="1049338" y="1870075"/>
            <a:ext cx="8043862" cy="3803650"/>
            <a:chOff x="1168064" y="2048633"/>
            <a:chExt cx="8043668" cy="3802495"/>
          </a:xfrm>
        </p:grpSpPr>
        <p:cxnSp>
          <p:nvCxnSpPr>
            <p:cNvPr id="52" name="Straight Connector 51"/>
            <p:cNvCxnSpPr/>
            <p:nvPr/>
          </p:nvCxnSpPr>
          <p:spPr>
            <a:xfrm flipV="1">
              <a:off x="1168064" y="2048633"/>
              <a:ext cx="6349847" cy="3802495"/>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37906" name="TextBox 52"/>
            <p:cNvSpPr txBox="1">
              <a:spLocks noChangeArrowheads="1"/>
            </p:cNvSpPr>
            <p:nvPr/>
          </p:nvSpPr>
          <p:spPr bwMode="auto">
            <a:xfrm>
              <a:off x="6960874" y="2133301"/>
              <a:ext cx="2250858" cy="6769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4556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4556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4556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455613" eaLnBrk="0" fontAlgn="base" hangingPunct="0">
                <a:spcBef>
                  <a:spcPct val="0"/>
                </a:spcBef>
                <a:spcAft>
                  <a:spcPct val="0"/>
                </a:spcAft>
                <a:defRPr sz="2400">
                  <a:solidFill>
                    <a:schemeClr val="tx1"/>
                  </a:solidFill>
                  <a:latin typeface="Arial" charset="0"/>
                  <a:ea typeface="ＭＳ Ｐゴシック" charset="0"/>
                </a:defRPr>
              </a:lvl9pPr>
            </a:lstStyle>
            <a:p>
              <a:pPr algn="ctr" eaLnBrk="1" fontAlgn="base" hangingPunct="1">
                <a:spcBef>
                  <a:spcPct val="0"/>
                </a:spcBef>
                <a:spcAft>
                  <a:spcPct val="0"/>
                </a:spcAft>
              </a:pPr>
              <a:r>
                <a:rPr lang="en-GB" sz="1900" b="1">
                  <a:solidFill>
                    <a:srgbClr val="000000"/>
                  </a:solidFill>
                  <a:latin typeface="Calibri" charset="0"/>
                </a:rPr>
                <a:t>Differential Rate 1</a:t>
              </a:r>
              <a:br>
                <a:rPr lang="en-GB" sz="1900" b="1">
                  <a:solidFill>
                    <a:srgbClr val="000000"/>
                  </a:solidFill>
                  <a:latin typeface="Calibri" charset="0"/>
                </a:rPr>
              </a:br>
              <a:r>
                <a:rPr lang="en-GB" sz="1900" b="1">
                  <a:solidFill>
                    <a:srgbClr val="000000"/>
                  </a:solidFill>
                  <a:latin typeface="Calibri" charset="0"/>
                </a:rPr>
                <a:t> income (£/time)</a:t>
              </a:r>
            </a:p>
          </p:txBody>
        </p:sp>
      </p:grpSp>
      <p:sp>
        <p:nvSpPr>
          <p:cNvPr id="24" name="Title 1"/>
          <p:cNvSpPr>
            <a:spLocks noGrp="1"/>
          </p:cNvSpPr>
          <p:nvPr>
            <p:ph type="title"/>
          </p:nvPr>
        </p:nvSpPr>
        <p:spPr>
          <a:xfrm>
            <a:off x="539262" y="274642"/>
            <a:ext cx="8229600" cy="839819"/>
          </a:xfrm>
        </p:spPr>
        <p:txBody>
          <a:bodyPr/>
          <a:lstStyle/>
          <a:p>
            <a:r>
              <a:rPr lang="en-GB" sz="3300" dirty="0"/>
              <a:t>Differential Rate Setting</a:t>
            </a:r>
          </a:p>
        </p:txBody>
      </p:sp>
    </p:spTree>
    <p:extLst>
      <p:ext uri="{BB962C8B-B14F-4D97-AF65-F5344CB8AC3E}">
        <p14:creationId xmlns:p14="http://schemas.microsoft.com/office/powerpoint/2010/main" val="34637724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nodeType="clickEffect">
                                  <p:stCondLst>
                                    <p:cond delay="0"/>
                                  </p:stCondLst>
                                  <p:childTnLst>
                                    <p:set>
                                      <p:cBhvr>
                                        <p:cTn id="6" dur="1" fill="hold">
                                          <p:stCondLst>
                                            <p:cond delay="0"/>
                                          </p:stCondLst>
                                        </p:cTn>
                                        <p:tgtEl>
                                          <p:spTgt spid="38"/>
                                        </p:tgtEl>
                                        <p:attrNameLst>
                                          <p:attrName>style.visibility</p:attrName>
                                        </p:attrNameLst>
                                      </p:cBhvr>
                                      <p:to>
                                        <p:strVal val="visible"/>
                                      </p:to>
                                    </p:set>
                                    <p:anim calcmode="lin" valueType="num">
                                      <p:cBhvr>
                                        <p:cTn id="7" dur="1000" fill="hold"/>
                                        <p:tgtEl>
                                          <p:spTgt spid="38"/>
                                        </p:tgtEl>
                                        <p:attrNameLst>
                                          <p:attrName>ppt_x</p:attrName>
                                        </p:attrNameLst>
                                      </p:cBhvr>
                                      <p:tavLst>
                                        <p:tav tm="0">
                                          <p:val>
                                            <p:strVal val="#ppt_x-.2"/>
                                          </p:val>
                                        </p:tav>
                                        <p:tav tm="100000">
                                          <p:val>
                                            <p:strVal val="#ppt_x"/>
                                          </p:val>
                                        </p:tav>
                                      </p:tavLst>
                                    </p:anim>
                                    <p:anim calcmode="lin" valueType="num">
                                      <p:cBhvr>
                                        <p:cTn id="8" dur="1000" fill="hold"/>
                                        <p:tgtEl>
                                          <p:spTgt spid="38"/>
                                        </p:tgtEl>
                                        <p:attrNameLst>
                                          <p:attrName>ppt_y</p:attrName>
                                        </p:attrNameLst>
                                      </p:cBhvr>
                                      <p:tavLst>
                                        <p:tav tm="0">
                                          <p:val>
                                            <p:strVal val="#ppt_y"/>
                                          </p:val>
                                        </p:tav>
                                        <p:tav tm="100000">
                                          <p:val>
                                            <p:strVal val="#ppt_y"/>
                                          </p:val>
                                        </p:tav>
                                      </p:tavLst>
                                    </p:anim>
                                    <p:animEffect transition="in" filter="wipe(right)" prLst="gradientSize: 0.1">
                                      <p:cBhvr>
                                        <p:cTn id="9" dur="1000"/>
                                        <p:tgtEl>
                                          <p:spTgt spid="3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29" presetClass="entr" presetSubtype="0" fill="hold" nodeType="clickEffect">
                                  <p:stCondLst>
                                    <p:cond delay="0"/>
                                  </p:stCondLst>
                                  <p:childTnLst>
                                    <p:set>
                                      <p:cBhvr>
                                        <p:cTn id="17" dur="1" fill="hold">
                                          <p:stCondLst>
                                            <p:cond delay="0"/>
                                          </p:stCondLst>
                                        </p:cTn>
                                        <p:tgtEl>
                                          <p:spTgt spid="48"/>
                                        </p:tgtEl>
                                        <p:attrNameLst>
                                          <p:attrName>style.visibility</p:attrName>
                                        </p:attrNameLst>
                                      </p:cBhvr>
                                      <p:to>
                                        <p:strVal val="visible"/>
                                      </p:to>
                                    </p:set>
                                    <p:anim calcmode="lin" valueType="num">
                                      <p:cBhvr>
                                        <p:cTn id="18" dur="1000" fill="hold"/>
                                        <p:tgtEl>
                                          <p:spTgt spid="48"/>
                                        </p:tgtEl>
                                        <p:attrNameLst>
                                          <p:attrName>ppt_x</p:attrName>
                                        </p:attrNameLst>
                                      </p:cBhvr>
                                      <p:tavLst>
                                        <p:tav tm="0">
                                          <p:val>
                                            <p:strVal val="#ppt_x-.2"/>
                                          </p:val>
                                        </p:tav>
                                        <p:tav tm="100000">
                                          <p:val>
                                            <p:strVal val="#ppt_x"/>
                                          </p:val>
                                        </p:tav>
                                      </p:tavLst>
                                    </p:anim>
                                    <p:anim calcmode="lin" valueType="num">
                                      <p:cBhvr>
                                        <p:cTn id="19" dur="1000" fill="hold"/>
                                        <p:tgtEl>
                                          <p:spTgt spid="48"/>
                                        </p:tgtEl>
                                        <p:attrNameLst>
                                          <p:attrName>ppt_y</p:attrName>
                                        </p:attrNameLst>
                                      </p:cBhvr>
                                      <p:tavLst>
                                        <p:tav tm="0">
                                          <p:val>
                                            <p:strVal val="#ppt_y"/>
                                          </p:val>
                                        </p:tav>
                                        <p:tav tm="100000">
                                          <p:val>
                                            <p:strVal val="#ppt_y"/>
                                          </p:val>
                                        </p:tav>
                                      </p:tavLst>
                                    </p:anim>
                                    <p:animEffect transition="in" filter="wipe(right)" prLst="gradientSize: 0.1">
                                      <p:cBhvr>
                                        <p:cTn id="20" dur="1000"/>
                                        <p:tgtEl>
                                          <p:spTgt spid="48"/>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29" presetClass="entr" presetSubtype="0" fill="hold" nodeType="clickEffect">
                                  <p:stCondLst>
                                    <p:cond delay="0"/>
                                  </p:stCondLst>
                                  <p:childTnLst>
                                    <p:set>
                                      <p:cBhvr>
                                        <p:cTn id="28" dur="1" fill="hold">
                                          <p:stCondLst>
                                            <p:cond delay="0"/>
                                          </p:stCondLst>
                                        </p:cTn>
                                        <p:tgtEl>
                                          <p:spTgt spid="49"/>
                                        </p:tgtEl>
                                        <p:attrNameLst>
                                          <p:attrName>style.visibility</p:attrName>
                                        </p:attrNameLst>
                                      </p:cBhvr>
                                      <p:to>
                                        <p:strVal val="visible"/>
                                      </p:to>
                                    </p:set>
                                    <p:anim calcmode="lin" valueType="num">
                                      <p:cBhvr>
                                        <p:cTn id="29" dur="1000" fill="hold"/>
                                        <p:tgtEl>
                                          <p:spTgt spid="49"/>
                                        </p:tgtEl>
                                        <p:attrNameLst>
                                          <p:attrName>ppt_x</p:attrName>
                                        </p:attrNameLst>
                                      </p:cBhvr>
                                      <p:tavLst>
                                        <p:tav tm="0">
                                          <p:val>
                                            <p:strVal val="#ppt_x-.2"/>
                                          </p:val>
                                        </p:tav>
                                        <p:tav tm="100000">
                                          <p:val>
                                            <p:strVal val="#ppt_x"/>
                                          </p:val>
                                        </p:tav>
                                      </p:tavLst>
                                    </p:anim>
                                    <p:anim calcmode="lin" valueType="num">
                                      <p:cBhvr>
                                        <p:cTn id="30" dur="1000" fill="hold"/>
                                        <p:tgtEl>
                                          <p:spTgt spid="49"/>
                                        </p:tgtEl>
                                        <p:attrNameLst>
                                          <p:attrName>ppt_y</p:attrName>
                                        </p:attrNameLst>
                                      </p:cBhvr>
                                      <p:tavLst>
                                        <p:tav tm="0">
                                          <p:val>
                                            <p:strVal val="#ppt_y"/>
                                          </p:val>
                                        </p:tav>
                                        <p:tav tm="100000">
                                          <p:val>
                                            <p:strVal val="#ppt_y"/>
                                          </p:val>
                                        </p:tav>
                                      </p:tavLst>
                                    </p:anim>
                                    <p:animEffect transition="in" filter="wipe(right)" prLst="gradientSize: 0.1">
                                      <p:cBhvr>
                                        <p:cTn id="31" dur="1000"/>
                                        <p:tgtEl>
                                          <p:spTgt spid="49"/>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 presetClass="entr" presetSubtype="0" fill="hold" nodeType="clickEffect">
                                  <p:stCondLst>
                                    <p:cond delay="0"/>
                                  </p:stCondLst>
                                  <p:childTnLst>
                                    <p:set>
                                      <p:cBhvr>
                                        <p:cTn id="35"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Content Placeholder 2"/>
          <p:cNvSpPr>
            <a:spLocks noGrp="1"/>
          </p:cNvSpPr>
          <p:nvPr>
            <p:ph idx="1"/>
          </p:nvPr>
        </p:nvSpPr>
        <p:spPr>
          <a:xfrm>
            <a:off x="457202" y="1600200"/>
            <a:ext cx="8466138" cy="4140200"/>
          </a:xfrm>
        </p:spPr>
        <p:txBody>
          <a:bodyPr lIns="95764" tIns="47883" rIns="95764" bIns="47883"/>
          <a:lstStyle/>
          <a:p>
            <a:r>
              <a:rPr lang="en-US" sz="2100" dirty="0">
                <a:solidFill>
                  <a:srgbClr val="000000"/>
                </a:solidFill>
                <a:latin typeface="Calibri" charset="0"/>
              </a:rPr>
              <a:t>CIL is pro-growth – it should have a positive economic effect on development across your area</a:t>
            </a:r>
          </a:p>
          <a:p>
            <a:r>
              <a:rPr lang="en-US" sz="2100" dirty="0">
                <a:solidFill>
                  <a:srgbClr val="000000"/>
                </a:solidFill>
                <a:latin typeface="Calibri" charset="0"/>
              </a:rPr>
              <a:t>Whilst your CIL rate needs to be informed by viability evidence, the evidence does not have to dictate your rate</a:t>
            </a:r>
          </a:p>
          <a:p>
            <a:r>
              <a:rPr lang="en-US" sz="2100" dirty="0">
                <a:solidFill>
                  <a:srgbClr val="000000"/>
                </a:solidFill>
                <a:latin typeface="Calibri" charset="0"/>
              </a:rPr>
              <a:t>No policy-driven zero/low rates. Base your rates on economic viability evidence. </a:t>
            </a:r>
          </a:p>
          <a:p>
            <a:r>
              <a:rPr lang="en-US" sz="2100" dirty="0">
                <a:solidFill>
                  <a:srgbClr val="000000"/>
                </a:solidFill>
                <a:latin typeface="Calibri" charset="0"/>
              </a:rPr>
              <a:t>A charging schedule must stand on its own. A charging authority cannot rely on exceptional circumstances relief or any policy.  The Guidance accepts that some individual developments may be unviable because of CIL.</a:t>
            </a:r>
          </a:p>
          <a:p>
            <a:r>
              <a:rPr lang="en-US" sz="2100" dirty="0">
                <a:solidFill>
                  <a:srgbClr val="000000"/>
                </a:solidFill>
                <a:latin typeface="Calibri" charset="0"/>
              </a:rPr>
              <a:t>Ensure no double charging – be clear with developers what is </a:t>
            </a:r>
            <a:endParaRPr lang="en-GB" sz="2100" dirty="0">
              <a:solidFill>
                <a:srgbClr val="000000"/>
              </a:solidFill>
              <a:latin typeface="Calibri" charset="0"/>
            </a:endParaRPr>
          </a:p>
        </p:txBody>
      </p:sp>
      <p:sp>
        <p:nvSpPr>
          <p:cNvPr id="4" name="Title 1"/>
          <p:cNvSpPr>
            <a:spLocks noGrp="1"/>
          </p:cNvSpPr>
          <p:nvPr>
            <p:ph type="title"/>
          </p:nvPr>
        </p:nvSpPr>
        <p:spPr>
          <a:xfrm>
            <a:off x="539262" y="274642"/>
            <a:ext cx="8229600" cy="839819"/>
          </a:xfrm>
        </p:spPr>
        <p:txBody>
          <a:bodyPr/>
          <a:lstStyle/>
          <a:p>
            <a:r>
              <a:rPr lang="en-GB" sz="3300" dirty="0"/>
              <a:t>CLG’s key messages</a:t>
            </a:r>
          </a:p>
        </p:txBody>
      </p:sp>
    </p:spTree>
    <p:extLst>
      <p:ext uri="{BB962C8B-B14F-4D97-AF65-F5344CB8AC3E}">
        <p14:creationId xmlns:p14="http://schemas.microsoft.com/office/powerpoint/2010/main" val="7486515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Content Placeholder 2"/>
          <p:cNvSpPr>
            <a:spLocks noGrp="1"/>
          </p:cNvSpPr>
          <p:nvPr>
            <p:ph idx="1"/>
          </p:nvPr>
        </p:nvSpPr>
        <p:spPr>
          <a:xfrm>
            <a:off x="457200" y="1531938"/>
            <a:ext cx="8229600" cy="4525962"/>
          </a:xfrm>
        </p:spPr>
        <p:txBody>
          <a:bodyPr/>
          <a:lstStyle/>
          <a:p>
            <a:pPr>
              <a:buFont typeface="Arial" charset="0"/>
              <a:buNone/>
              <a:defRPr/>
            </a:pPr>
            <a:r>
              <a:rPr lang="en-GB" sz="2100" dirty="0">
                <a:solidFill>
                  <a:srgbClr val="000000"/>
                </a:solidFill>
                <a:latin typeface="Calibri" charset="0"/>
              </a:rPr>
              <a:t>The independent examiner must check that:</a:t>
            </a:r>
          </a:p>
          <a:p>
            <a:pPr marL="478822" indent="-478822">
              <a:spcBef>
                <a:spcPts val="628"/>
              </a:spcBef>
              <a:buFont typeface="+mj-lt"/>
              <a:buAutoNum type="arabicPeriod"/>
              <a:defRPr/>
            </a:pPr>
            <a:r>
              <a:rPr lang="en-GB" sz="2100" i="1" dirty="0"/>
              <a:t>Is the charging schedule supported by background documents containing </a:t>
            </a:r>
            <a:r>
              <a:rPr lang="en-GB" sz="2100" b="1" i="1" dirty="0"/>
              <a:t>appropriate available infrastructure planning and economic viability evidence</a:t>
            </a:r>
            <a:r>
              <a:rPr lang="en-GB" sz="2100" i="1" dirty="0"/>
              <a:t>? </a:t>
            </a:r>
            <a:endParaRPr lang="en-GB" sz="2100" dirty="0"/>
          </a:p>
          <a:p>
            <a:pPr marL="478822" indent="-478822">
              <a:spcBef>
                <a:spcPts val="628"/>
              </a:spcBef>
              <a:buFont typeface="+mj-lt"/>
              <a:buAutoNum type="arabicPeriod"/>
              <a:defRPr/>
            </a:pPr>
            <a:r>
              <a:rPr lang="en-GB" sz="2100" i="1" dirty="0"/>
              <a:t>Are the charging rates </a:t>
            </a:r>
            <a:r>
              <a:rPr lang="en-GB" sz="2100" b="1" i="1" dirty="0"/>
              <a:t>informed by and consistent with the evidence</a:t>
            </a:r>
            <a:r>
              <a:rPr lang="en-GB" sz="2100" i="1" dirty="0"/>
              <a:t>? </a:t>
            </a:r>
            <a:endParaRPr lang="en-GB" sz="2100" dirty="0"/>
          </a:p>
          <a:p>
            <a:pPr marL="478822" indent="-478822">
              <a:spcBef>
                <a:spcPts val="628"/>
              </a:spcBef>
              <a:buFont typeface="+mj-lt"/>
              <a:buAutoNum type="arabicPeriod"/>
              <a:defRPr/>
            </a:pPr>
            <a:r>
              <a:rPr lang="en-GB" sz="2100" i="1" dirty="0"/>
              <a:t>Does the evidence demonstrate that the proposed charge </a:t>
            </a:r>
            <a:r>
              <a:rPr lang="en-GB" sz="2100" b="1" i="1" dirty="0"/>
              <a:t>rates would not put the overall development of the area at risk</a:t>
            </a:r>
            <a:r>
              <a:rPr lang="en-GB" sz="2100" i="1" dirty="0"/>
              <a:t>?</a:t>
            </a:r>
            <a:endParaRPr lang="en-GB" sz="2100" dirty="0"/>
          </a:p>
        </p:txBody>
      </p:sp>
      <p:sp>
        <p:nvSpPr>
          <p:cNvPr id="4" name="Title 1"/>
          <p:cNvSpPr>
            <a:spLocks noGrp="1"/>
          </p:cNvSpPr>
          <p:nvPr>
            <p:ph type="title"/>
          </p:nvPr>
        </p:nvSpPr>
        <p:spPr>
          <a:xfrm>
            <a:off x="539262" y="274642"/>
            <a:ext cx="8229600" cy="839819"/>
          </a:xfrm>
        </p:spPr>
        <p:txBody>
          <a:bodyPr/>
          <a:lstStyle/>
          <a:p>
            <a:r>
              <a:rPr lang="en-GB" sz="3300" dirty="0"/>
              <a:t>What the Examiner must check</a:t>
            </a:r>
          </a:p>
        </p:txBody>
      </p:sp>
    </p:spTree>
    <p:extLst>
      <p:ext uri="{BB962C8B-B14F-4D97-AF65-F5344CB8AC3E}">
        <p14:creationId xmlns:p14="http://schemas.microsoft.com/office/powerpoint/2010/main" val="14178606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extLst>
              <p:ext uri="{D42A27DB-BD31-4B8C-83A1-F6EECF244321}">
                <p14:modId xmlns:p14="http://schemas.microsoft.com/office/powerpoint/2010/main" val="3509554538"/>
              </p:ext>
            </p:extLst>
          </p:nvPr>
        </p:nvGraphicFramePr>
        <p:xfrm>
          <a:off x="911800" y="1700809"/>
          <a:ext cx="7774947" cy="4711380"/>
        </p:xfrm>
        <a:graphic>
          <a:graphicData uri="http://schemas.openxmlformats.org/drawingml/2006/chart">
            <c:chart xmlns:c="http://schemas.openxmlformats.org/drawingml/2006/chart" xmlns:r="http://schemas.openxmlformats.org/officeDocument/2006/relationships" r:id="rId3"/>
          </a:graphicData>
        </a:graphic>
      </p:graphicFrame>
      <p:sp>
        <p:nvSpPr>
          <p:cNvPr id="6" name="Title 1"/>
          <p:cNvSpPr txBox="1">
            <a:spLocks/>
          </p:cNvSpPr>
          <p:nvPr/>
        </p:nvSpPr>
        <p:spPr bwMode="auto">
          <a:xfrm>
            <a:off x="648118" y="383495"/>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73" tIns="45688" rIns="91373" bIns="45688" numCol="1" anchor="ctr" anchorCtr="0" compatLnSpc="1">
            <a:prstTxWarp prst="textNoShape">
              <a:avLst/>
            </a:prstTxWarp>
          </a:bodyPr>
          <a:lstStyle>
            <a:lvl1pPr algn="l" rtl="0" fontAlgn="base">
              <a:spcBef>
                <a:spcPct val="0"/>
              </a:spcBef>
              <a:spcAft>
                <a:spcPct val="0"/>
              </a:spcAft>
              <a:defRPr sz="5300" b="1">
                <a:solidFill>
                  <a:srgbClr val="669900"/>
                </a:solidFill>
                <a:latin typeface="+mj-lt"/>
                <a:ea typeface="+mj-ea"/>
                <a:cs typeface="+mj-cs"/>
              </a:defRPr>
            </a:lvl1pPr>
            <a:lvl2pPr algn="l" rtl="0" fontAlgn="base">
              <a:spcBef>
                <a:spcPct val="0"/>
              </a:spcBef>
              <a:spcAft>
                <a:spcPct val="0"/>
              </a:spcAft>
              <a:defRPr sz="5300" b="1">
                <a:solidFill>
                  <a:srgbClr val="669900"/>
                </a:solidFill>
                <a:latin typeface="Arial" pitchFamily="34" charset="0"/>
              </a:defRPr>
            </a:lvl2pPr>
            <a:lvl3pPr algn="l" rtl="0" fontAlgn="base">
              <a:spcBef>
                <a:spcPct val="0"/>
              </a:spcBef>
              <a:spcAft>
                <a:spcPct val="0"/>
              </a:spcAft>
              <a:defRPr sz="5300" b="1">
                <a:solidFill>
                  <a:srgbClr val="669900"/>
                </a:solidFill>
                <a:latin typeface="Arial" pitchFamily="34" charset="0"/>
              </a:defRPr>
            </a:lvl3pPr>
            <a:lvl4pPr algn="l" rtl="0" fontAlgn="base">
              <a:spcBef>
                <a:spcPct val="0"/>
              </a:spcBef>
              <a:spcAft>
                <a:spcPct val="0"/>
              </a:spcAft>
              <a:defRPr sz="5300" b="1">
                <a:solidFill>
                  <a:srgbClr val="669900"/>
                </a:solidFill>
                <a:latin typeface="Arial" pitchFamily="34" charset="0"/>
              </a:defRPr>
            </a:lvl4pPr>
            <a:lvl5pPr algn="l" rtl="0" fontAlgn="base">
              <a:spcBef>
                <a:spcPct val="0"/>
              </a:spcBef>
              <a:spcAft>
                <a:spcPct val="0"/>
              </a:spcAft>
              <a:defRPr sz="5300" b="1">
                <a:solidFill>
                  <a:srgbClr val="669900"/>
                </a:solidFill>
                <a:latin typeface="Arial" pitchFamily="34" charset="0"/>
              </a:defRPr>
            </a:lvl5pPr>
            <a:lvl6pPr marL="610735" algn="l" rtl="0" fontAlgn="base">
              <a:spcBef>
                <a:spcPct val="0"/>
              </a:spcBef>
              <a:spcAft>
                <a:spcPct val="0"/>
              </a:spcAft>
              <a:defRPr sz="5300" b="1">
                <a:solidFill>
                  <a:srgbClr val="669900"/>
                </a:solidFill>
                <a:latin typeface="Arial" pitchFamily="34" charset="0"/>
              </a:defRPr>
            </a:lvl6pPr>
            <a:lvl7pPr marL="1221472" algn="l" rtl="0" fontAlgn="base">
              <a:spcBef>
                <a:spcPct val="0"/>
              </a:spcBef>
              <a:spcAft>
                <a:spcPct val="0"/>
              </a:spcAft>
              <a:defRPr sz="5300" b="1">
                <a:solidFill>
                  <a:srgbClr val="669900"/>
                </a:solidFill>
                <a:latin typeface="Arial" pitchFamily="34" charset="0"/>
              </a:defRPr>
            </a:lvl7pPr>
            <a:lvl8pPr marL="1832209" algn="l" rtl="0" fontAlgn="base">
              <a:spcBef>
                <a:spcPct val="0"/>
              </a:spcBef>
              <a:spcAft>
                <a:spcPct val="0"/>
              </a:spcAft>
              <a:defRPr sz="5300" b="1">
                <a:solidFill>
                  <a:srgbClr val="669900"/>
                </a:solidFill>
                <a:latin typeface="Arial" pitchFamily="34" charset="0"/>
              </a:defRPr>
            </a:lvl8pPr>
            <a:lvl9pPr marL="2442943" algn="l" rtl="0" fontAlgn="base">
              <a:spcBef>
                <a:spcPct val="0"/>
              </a:spcBef>
              <a:spcAft>
                <a:spcPct val="0"/>
              </a:spcAft>
              <a:defRPr sz="5300" b="1">
                <a:solidFill>
                  <a:srgbClr val="669900"/>
                </a:solidFill>
                <a:latin typeface="Arial" pitchFamily="34" charset="0"/>
              </a:defRPr>
            </a:lvl9pPr>
          </a:lstStyle>
          <a:p>
            <a:r>
              <a:rPr lang="en-GB" sz="3300" dirty="0"/>
              <a:t>The proportional impact of CIL on development viability </a:t>
            </a:r>
          </a:p>
        </p:txBody>
      </p:sp>
    </p:spTree>
    <p:extLst>
      <p:ext uri="{BB962C8B-B14F-4D97-AF65-F5344CB8AC3E}">
        <p14:creationId xmlns:p14="http://schemas.microsoft.com/office/powerpoint/2010/main" val="3631618562"/>
      </p:ext>
    </p:extLst>
  </p:cSld>
  <p:clrMapOvr>
    <a:masterClrMapping/>
  </p:clrMapOvr>
  <p:timing>
    <p:tnLst>
      <p:par>
        <p:cTn id="1" dur="indefinite" restart="never" nodeType="tmRoot"/>
      </p:par>
    </p:tnLst>
  </p:timing>
</p:sld>
</file>

<file path=ppt/theme/theme1.xml><?xml version="1.0" encoding="utf-8"?>
<a:theme xmlns:a="http://schemas.openxmlformats.org/drawingml/2006/main" name="LG Group 2">
  <a:themeElements>
    <a:clrScheme name="LG Group 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G Group 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400" b="1" i="0" u="none" strike="noStrike" cap="none" normalizeH="0" baseline="0" smtClean="0">
            <a:ln>
              <a:noFill/>
            </a:ln>
            <a:solidFill>
              <a:schemeClr val="tx2"/>
            </a:solidFill>
            <a:effectLst/>
            <a:latin typeface="Arial"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400" b="1" i="0" u="none" strike="noStrike" cap="none" normalizeH="0" baseline="0" smtClean="0">
            <a:ln>
              <a:noFill/>
            </a:ln>
            <a:solidFill>
              <a:schemeClr val="tx2"/>
            </a:solidFill>
            <a:effectLst/>
            <a:latin typeface="Arial" pitchFamily="34" charset="0"/>
          </a:defRPr>
        </a:defPPr>
      </a:lstStyle>
    </a:lnDef>
  </a:objectDefaults>
  <a:extraClrSchemeLst>
    <a:extraClrScheme>
      <a:clrScheme name="LG Group 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G Group 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G Group 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G Group 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G Group 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G Group 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G Group 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G Group 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G Group 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G Group 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G Group 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G Group 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0</TotalTime>
  <Words>464</Words>
  <Application>Microsoft Office PowerPoint</Application>
  <PresentationFormat>On-screen Show (4:3)</PresentationFormat>
  <Paragraphs>58</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LG Group 2</vt:lpstr>
      <vt:lpstr>PowerPoint Presentation</vt:lpstr>
      <vt:lpstr>Simplicity vs Complexity </vt:lpstr>
      <vt:lpstr>Iterative Charge Setting</vt:lpstr>
      <vt:lpstr>Differential Rate Setting</vt:lpstr>
      <vt:lpstr>CLG’s key messages</vt:lpstr>
      <vt:lpstr>What the Examiner must check</vt:lpstr>
      <vt:lpstr>PowerPoint Presentation</vt:lpstr>
    </vt:vector>
  </TitlesOfParts>
  <Company>LGA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Gilian MacInnes</dc:creator>
  <cp:lastModifiedBy>Gilian MacInnes</cp:lastModifiedBy>
  <cp:revision>1</cp:revision>
  <dcterms:created xsi:type="dcterms:W3CDTF">2014-12-01T17:34:48Z</dcterms:created>
  <dcterms:modified xsi:type="dcterms:W3CDTF">2014-12-01T17:35:17Z</dcterms:modified>
</cp:coreProperties>
</file>