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sldIdLst>
    <p:sldId id="267" r:id="rId2"/>
    <p:sldId id="278" r:id="rId3"/>
    <p:sldId id="268" r:id="rId4"/>
    <p:sldId id="265" r:id="rId5"/>
    <p:sldId id="269" r:id="rId6"/>
    <p:sldId id="279" r:id="rId7"/>
    <p:sldId id="283" r:id="rId8"/>
    <p:sldId id="277" r:id="rId9"/>
    <p:sldId id="286" r:id="rId10"/>
    <p:sldId id="289" r:id="rId11"/>
    <p:sldId id="272" r:id="rId12"/>
    <p:sldId id="274" r:id="rId13"/>
    <p:sldId id="290" r:id="rId14"/>
    <p:sldId id="281" r:id="rId15"/>
    <p:sldId id="288" r:id="rId16"/>
    <p:sldId id="280" r:id="rId17"/>
    <p:sldId id="275" r:id="rId18"/>
    <p:sldId id="287" r:id="rId19"/>
  </p:sldIdLst>
  <p:sldSz cx="9144000" cy="6858000" type="screen4x3"/>
  <p:notesSz cx="6797675" cy="9926638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FFBC"/>
    <a:srgbClr val="009645"/>
    <a:srgbClr val="009627"/>
    <a:srgbClr val="94E0AC"/>
    <a:srgbClr val="E4F8EA"/>
    <a:srgbClr val="ABE7BE"/>
    <a:srgbClr val="D8F4E1"/>
    <a:srgbClr val="01A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29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29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259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blogs.agilefaqs.com/wp-content/uploads/2009/10/snakesandladders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blogs.agilefaqs.com/wp-content/uploads/2009/10/snakesandladders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1.xlsx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blogs.agilefaqs.com/wp-content/uploads/2009/10/snakesandladders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ctrTitle" idx="4294967295"/>
          </p:nvPr>
        </p:nvSpPr>
        <p:spPr>
          <a:xfrm>
            <a:off x="619125" y="2682875"/>
            <a:ext cx="7772400" cy="2028825"/>
          </a:xfrm>
        </p:spPr>
        <p:txBody>
          <a:bodyPr/>
          <a:lstStyle/>
          <a:p>
            <a:r>
              <a:rPr lang="en-GB" sz="4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Local Development Order</a:t>
            </a:r>
            <a:br>
              <a:rPr lang="en-GB" sz="4800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GB" sz="4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Wellfield Road, Hatfield</a:t>
            </a:r>
            <a:endParaRPr lang="en-GB" sz="4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30051" name="Subtitle 2"/>
          <p:cNvSpPr>
            <a:spLocks noGrp="1"/>
          </p:cNvSpPr>
          <p:nvPr>
            <p:ph type="subTitle" idx="4294967295"/>
          </p:nvPr>
        </p:nvSpPr>
        <p:spPr>
          <a:xfrm>
            <a:off x="1303338" y="4767263"/>
            <a:ext cx="6403975" cy="47307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GB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Colin Haigh - Head of Planning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en-US" b="1" dirty="0" smtClean="0"/>
              <a:t>Process</a:t>
            </a:r>
            <a:endParaRPr lang="en-US" b="1" dirty="0"/>
          </a:p>
        </p:txBody>
      </p:sp>
      <p:pic>
        <p:nvPicPr>
          <p:cNvPr id="5" name="Picture 2" descr="Snakes And Ladder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1530" y="3501008"/>
            <a:ext cx="2140529" cy="2232248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/>
          </p:cNvSpPr>
          <p:nvPr/>
        </p:nvSpPr>
        <p:spPr bwMode="auto">
          <a:xfrm>
            <a:off x="457200" y="1100741"/>
            <a:ext cx="8229600" cy="460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 2014 = Landowner/agent worried</a:t>
            </a:r>
            <a:r>
              <a:rPr lang="en-US" sz="2800" kern="0" dirty="0" smtClean="0">
                <a:latin typeface="+mn-lt"/>
                <a:ea typeface="+mn-ea"/>
              </a:rPr>
              <a:t>	that LDO will be slower than plan app and ultimately less profit</a:t>
            </a:r>
            <a:r>
              <a:rPr lang="en-US" sz="2800" kern="0" noProof="0" dirty="0" smtClean="0">
                <a:latin typeface="+mn-lt"/>
                <a:ea typeface="+mn-ea"/>
              </a:rPr>
              <a:t>.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800" kern="0" dirty="0" smtClean="0">
              <a:latin typeface="+mn-lt"/>
              <a:ea typeface="+mn-ea"/>
            </a:endParaRPr>
          </a:p>
          <a:p>
            <a:pPr marL="342900" lvl="0" indent="-3429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800" kern="0" dirty="0" smtClean="0">
                <a:latin typeface="+mn-lt"/>
              </a:rPr>
              <a:t>Jan 2015 = Council, PAS, landowner/agent meeting to offer reassurance.  Agreement that indicative masterplan and LDO will be prepared</a:t>
            </a:r>
          </a:p>
          <a:p>
            <a:pPr marL="342900" lvl="0" indent="-342900">
              <a:spcBef>
                <a:spcPts val="0"/>
              </a:spcBef>
              <a:defRPr/>
            </a:pPr>
            <a:r>
              <a:rPr lang="en-US" sz="2800" kern="0" dirty="0" smtClean="0">
                <a:latin typeface="+mn-lt"/>
              </a:rPr>
              <a:t>	in parallel to reassure landowner of</a:t>
            </a:r>
          </a:p>
          <a:p>
            <a:pPr marL="342900" lvl="0" indent="-342900">
              <a:spcBef>
                <a:spcPts val="0"/>
              </a:spcBef>
              <a:defRPr/>
            </a:pPr>
            <a:r>
              <a:rPr lang="en-US" sz="2800" kern="0" dirty="0" smtClean="0">
                <a:latin typeface="+mn-lt"/>
              </a:rPr>
              <a:t>	most profitable scheme.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800" kern="0" noProof="0" dirty="0" smtClean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en-US" b="1" dirty="0" smtClean="0"/>
              <a:t>Process</a:t>
            </a:r>
            <a:endParaRPr lang="en-US" b="1" dirty="0"/>
          </a:p>
        </p:txBody>
      </p:sp>
      <p:pic>
        <p:nvPicPr>
          <p:cNvPr id="5" name="Picture 2" descr="Snakes And Ladder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1530" y="3501008"/>
            <a:ext cx="2140529" cy="2232248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/>
          </p:cNvSpPr>
          <p:nvPr/>
        </p:nvSpPr>
        <p:spPr bwMode="auto">
          <a:xfrm>
            <a:off x="457200" y="1100741"/>
            <a:ext cx="8229600" cy="460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Feb 2015 = Finalisation of clear project plan, agreed milestones and use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project funding</a:t>
            </a:r>
            <a:endParaRPr lang="en-US" sz="2800" kern="0" dirty="0" smtClean="0">
              <a:latin typeface="+mn-lt"/>
              <a:ea typeface="+mn-ea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2800" kern="0" dirty="0" smtClean="0">
              <a:latin typeface="+mn-lt"/>
              <a:ea typeface="+mn-ea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800" kern="0" dirty="0" smtClean="0">
                <a:latin typeface="+mn-lt"/>
                <a:ea typeface="+mn-ea"/>
              </a:rPr>
              <a:t>Feb 2015 = Council advise that LDO is far cheaper than plan app route, which would cost circa £3,000 pre-app advice plus £24,000 plan fee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2800" kern="0" dirty="0" smtClean="0">
              <a:latin typeface="+mn-lt"/>
              <a:ea typeface="+mn-ea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800" kern="0" dirty="0" smtClean="0">
                <a:latin typeface="+mn-lt"/>
                <a:ea typeface="+mn-ea"/>
              </a:rPr>
              <a:t>Feb 2015 = Funding received from CLG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kern="0" dirty="0" smtClean="0">
                <a:latin typeface="+mn-lt"/>
                <a:ea typeface="+mn-ea"/>
              </a:rPr>
              <a:t>	and project gets properly underway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2800" kern="0" noProof="0" dirty="0" smtClean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en-US" b="1" dirty="0" smtClean="0"/>
              <a:t>Next steps</a:t>
            </a:r>
            <a:endParaRPr lang="en-US" b="1" dirty="0"/>
          </a:p>
        </p:txBody>
      </p:sp>
      <p:pic>
        <p:nvPicPr>
          <p:cNvPr id="9218" name="Picture 2" descr="http://photos2.fotosearch.com/bthumb/IMZ/IMZ002/the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6302" y="3645024"/>
            <a:ext cx="2121252" cy="2058864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43512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Complete technical contamination evidence (Feb)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Commission joint viability appraisal (Feb)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Jointly prepare indicative masterplan &amp;LDO (March)</a:t>
            </a:r>
          </a:p>
          <a:p>
            <a:pPr>
              <a:buNone/>
            </a:pPr>
            <a:r>
              <a:rPr lang="en-US" sz="2400" dirty="0" smtClean="0"/>
              <a:t>	-  Absolutes such as building heights, overlooking distances</a:t>
            </a:r>
          </a:p>
          <a:p>
            <a:pPr>
              <a:buNone/>
            </a:pPr>
            <a:r>
              <a:rPr lang="en-US" sz="2400" dirty="0" smtClean="0"/>
              <a:t>	-  Parameters such as number of units, density</a:t>
            </a:r>
          </a:p>
          <a:p>
            <a:pPr>
              <a:buNone/>
            </a:pPr>
            <a:r>
              <a:rPr lang="en-US" sz="2400" dirty="0" smtClean="0"/>
              <a:t>	-  Palettes such as design styles, construction materials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Informal local consultation (March)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Prepare and consult on draft LDO (April)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Agree final LDO at DM Cmte (June)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en-US" b="1" dirty="0" smtClean="0"/>
              <a:t>Timetable</a:t>
            </a:r>
            <a:endParaRPr lang="en-US" b="1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7200" y="1007873"/>
          <a:ext cx="8229600" cy="4700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4" imgW="10372641" imgH="6448453" progId="Excel.Sheet.12">
                  <p:embed/>
                </p:oleObj>
              </mc:Choice>
              <mc:Fallback>
                <p:oleObj name="Worksheet" r:id="rId4" imgW="10372641" imgH="6448453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07873"/>
                        <a:ext cx="8229600" cy="47006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88640"/>
            <a:ext cx="576064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323528" y="188640"/>
            <a:ext cx="2808312" cy="551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Scheme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kern="0" dirty="0" smtClean="0">
              <a:latin typeface="+mn-lt"/>
              <a:ea typeface="+mn-ea"/>
            </a:endParaRP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latin typeface="+mn-lt"/>
                <a:ea typeface="+mn-ea"/>
              </a:rPr>
              <a:t>Flatted blocks of 2, 3, 4 storeys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kern="0" dirty="0" smtClean="0">
              <a:latin typeface="+mn-lt"/>
              <a:ea typeface="+mn-ea"/>
            </a:endParaRP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latin typeface="+mn-lt"/>
                <a:ea typeface="+mn-ea"/>
              </a:rPr>
              <a:t>Modern architecture and flat roofs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kern="0" dirty="0" smtClean="0">
              <a:latin typeface="+mn-lt"/>
              <a:ea typeface="+mn-ea"/>
            </a:endParaRP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latin typeface="+mn-lt"/>
                <a:ea typeface="+mn-ea"/>
              </a:rPr>
              <a:t>Parking courtyards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kern="0" dirty="0" smtClean="0">
              <a:latin typeface="+mn-lt"/>
              <a:ea typeface="+mn-ea"/>
            </a:endParaRP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latin typeface="+mn-lt"/>
                <a:ea typeface="+mn-ea"/>
              </a:rPr>
              <a:t>Landscaping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68951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en-US" b="1" dirty="0" smtClean="0"/>
              <a:t>LDO Costs</a:t>
            </a:r>
            <a:endParaRPr lang="en-US" b="1" dirty="0"/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43512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£12,000 for joint viability appraisal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£1,500 for desktop contamination survey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£650 for newspaper adverts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£500 for letters to surrounding residents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£250 for consultation boards / material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£7,500 for graphic design work and more detailed contamination evidence if needed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Total</a:t>
            </a:r>
            <a:r>
              <a:rPr lang="en-US" sz="2800" b="1" dirty="0" smtClean="0"/>
              <a:t> £24,640 </a:t>
            </a:r>
            <a:r>
              <a:rPr lang="en-US" sz="2800" dirty="0" smtClean="0"/>
              <a:t>inc 10% contingency</a:t>
            </a:r>
          </a:p>
        </p:txBody>
      </p:sp>
      <p:pic>
        <p:nvPicPr>
          <p:cNvPr id="7170" name="Picture 2" descr="http://s3.amazonaws.com/newscloud-production/tallmadgeexpress/2014/01/52e237017e85e810b8001302/photos/budget-clip-art2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288" y="4246234"/>
            <a:ext cx="1752278" cy="1599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en-US" b="1" dirty="0" smtClean="0"/>
              <a:t>Ambitions</a:t>
            </a:r>
            <a:endParaRPr lang="en-US" b="1" dirty="0"/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43512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Learning experience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Looking for transferable principles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Template format with standardised headings and text, so can be easily copied and re-applied to other brownfield and potentially green belt sites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Scope to be cheaper third alternative: 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400" dirty="0" smtClean="0"/>
              <a:t>1)  straight plan app 	= 		plan app fee</a:t>
            </a:r>
          </a:p>
          <a:p>
            <a:pPr>
              <a:buNone/>
            </a:pPr>
            <a:r>
              <a:rPr lang="en-US" sz="2400" dirty="0" smtClean="0"/>
              <a:t>	2)  pre-app advice 		= 		pre-app fee + plan app fee</a:t>
            </a:r>
          </a:p>
          <a:p>
            <a:pPr>
              <a:buNone/>
            </a:pPr>
            <a:r>
              <a:rPr lang="en-US" sz="2400" dirty="0" smtClean="0"/>
              <a:t>	3)  prepare LDO		= 		joint work fee but free plan app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en-US" b="1" dirty="0" smtClean="0"/>
              <a:t>Risks</a:t>
            </a:r>
            <a:endParaRPr lang="en-US" b="1" dirty="0"/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43512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LDO results in inappropriate development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Difficult for supporters/objectors to comment on all aspects of scheme if LDO enables flexibility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LDO contains loopholes that are exploited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LDO is incorrect or ineffective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LDO preparation is delayed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LDO is not seen as giving residents a voice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Viability appraisal concludes that scheme does not deliver sufficient returns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65015" t="20454" r="4711" b="3996"/>
          <a:stretch>
            <a:fillRect/>
          </a:stretch>
        </p:blipFill>
        <p:spPr bwMode="auto">
          <a:xfrm>
            <a:off x="2627784" y="188640"/>
            <a:ext cx="6263363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644008" y="2528900"/>
            <a:ext cx="13681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Town centre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148064" y="2060848"/>
            <a:ext cx="266328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779912" y="3789040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University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59832" y="1484784"/>
            <a:ext cx="1440160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Business Park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28184" y="2168860"/>
            <a:ext cx="15121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Railway station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251520" y="188640"/>
            <a:ext cx="2376264" cy="551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Hatfield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800" kern="0" dirty="0" smtClean="0">
              <a:latin typeface="+mn-lt"/>
              <a:ea typeface="+mn-ea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Town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800" kern="0" dirty="0" smtClean="0">
              <a:latin typeface="+mn-lt"/>
              <a:ea typeface="+mn-ea"/>
            </a:endParaRP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kern="0" dirty="0" smtClean="0">
                <a:latin typeface="+mn-lt"/>
                <a:ea typeface="+mn-ea"/>
              </a:rPr>
              <a:t>Good range of services but needs a bit of regeneration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1880" y="2726922"/>
            <a:ext cx="1440160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Galleria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28184" y="3050958"/>
            <a:ext cx="1440160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Hatfield House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 l="5917" t="16209" r="5199"/>
          <a:stretch>
            <a:fillRect/>
          </a:stretch>
        </p:blipFill>
        <p:spPr bwMode="auto">
          <a:xfrm>
            <a:off x="354608" y="764704"/>
            <a:ext cx="8465864" cy="448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Freeform 2"/>
          <p:cNvSpPr>
            <a:spLocks noChangeAspect="1"/>
          </p:cNvSpPr>
          <p:nvPr/>
        </p:nvSpPr>
        <p:spPr bwMode="auto">
          <a:xfrm>
            <a:off x="1475656" y="908720"/>
            <a:ext cx="6552728" cy="3960440"/>
          </a:xfrm>
          <a:custGeom>
            <a:avLst/>
            <a:gdLst/>
            <a:ahLst/>
            <a:cxnLst>
              <a:cxn ang="0">
                <a:pos x="0" y="3168"/>
              </a:cxn>
              <a:cxn ang="0">
                <a:pos x="454" y="3168"/>
              </a:cxn>
              <a:cxn ang="0">
                <a:pos x="1384" y="2271"/>
              </a:cxn>
              <a:cxn ang="0">
                <a:pos x="420" y="1673"/>
              </a:cxn>
              <a:cxn ang="0">
                <a:pos x="4209" y="0"/>
              </a:cxn>
              <a:cxn ang="0">
                <a:pos x="5737" y="1141"/>
              </a:cxn>
              <a:cxn ang="0">
                <a:pos x="6391" y="820"/>
              </a:cxn>
              <a:cxn ang="0">
                <a:pos x="7421" y="1573"/>
              </a:cxn>
              <a:cxn ang="0">
                <a:pos x="7155" y="1750"/>
              </a:cxn>
              <a:cxn ang="0">
                <a:pos x="7576" y="2027"/>
              </a:cxn>
              <a:cxn ang="0">
                <a:pos x="2913" y="4575"/>
              </a:cxn>
              <a:cxn ang="0">
                <a:pos x="1428" y="3755"/>
              </a:cxn>
              <a:cxn ang="0">
                <a:pos x="0" y="3168"/>
              </a:cxn>
            </a:cxnLst>
            <a:rect l="0" t="0" r="r" b="b"/>
            <a:pathLst>
              <a:path w="7576" h="4575">
                <a:moveTo>
                  <a:pt x="0" y="3168"/>
                </a:moveTo>
                <a:lnTo>
                  <a:pt x="454" y="3168"/>
                </a:lnTo>
                <a:lnTo>
                  <a:pt x="1384" y="2271"/>
                </a:lnTo>
                <a:lnTo>
                  <a:pt x="420" y="1673"/>
                </a:lnTo>
                <a:lnTo>
                  <a:pt x="4209" y="0"/>
                </a:lnTo>
                <a:lnTo>
                  <a:pt x="5737" y="1141"/>
                </a:lnTo>
                <a:lnTo>
                  <a:pt x="6391" y="820"/>
                </a:lnTo>
                <a:lnTo>
                  <a:pt x="7421" y="1573"/>
                </a:lnTo>
                <a:lnTo>
                  <a:pt x="7155" y="1750"/>
                </a:lnTo>
                <a:lnTo>
                  <a:pt x="7576" y="2027"/>
                </a:lnTo>
                <a:lnTo>
                  <a:pt x="2913" y="4575"/>
                </a:lnTo>
                <a:lnTo>
                  <a:pt x="1428" y="3755"/>
                </a:lnTo>
                <a:lnTo>
                  <a:pt x="0" y="3168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en-US" b="1" dirty="0" smtClean="0"/>
              <a:t>Wellfield Road site</a:t>
            </a:r>
            <a:endParaRPr lang="en-US" b="1" dirty="0"/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43512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0.9 hectare factory site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Makes cosmetics applicators for high-end companies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Identified as deliverable/developable in SHLAA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Promoted for about 90 dwellings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Lack of land use or environmental designations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Subject to positive pre-application discussions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Mix of local architectural styles = scope for range of masterplan, landscape, design approaches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en-US" b="1" dirty="0" smtClean="0"/>
              <a:t>Council mentality</a:t>
            </a:r>
            <a:endParaRPr lang="en-US" b="1" dirty="0"/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43512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New Director and Head of Planning in summer 2014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Strong emphasis on pre-application advice and PPAs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Local Plan raising challenging green belt issues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Desire to bring forward brownfield sites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Hatfield seen as bridesmaid to Welwyn Garden City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Chance to explore new development mechanism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en-US" b="1" dirty="0" smtClean="0"/>
              <a:t>Caressa Kahn / Wakelin Associates</a:t>
            </a:r>
            <a:endParaRPr lang="en-US" b="1" dirty="0"/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43512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Caressa Kahn in Hatfield for 50+ years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Specialist manufacturing, complicated to relocate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Ambition to grow but constrained by site size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Want to leave legacy on site once gone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Want to maximise value to cover relocation costs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Most evidence already exists to support plan app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Wakelin keen to explore new ways of working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But hesitant about working with others, particularly in respect of masterplanning/design issues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en-US" b="1" dirty="0" smtClean="0"/>
              <a:t>LDO Objectives</a:t>
            </a:r>
            <a:endParaRPr lang="en-US" b="1" dirty="0"/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43512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u="sng" dirty="0" smtClean="0"/>
              <a:t>Quality</a:t>
            </a:r>
            <a:r>
              <a:rPr lang="en-US" sz="2800" dirty="0" smtClean="0"/>
              <a:t> – to deliver exemplar scheme and at least as good as through conventional plan app process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u="sng" dirty="0" smtClean="0"/>
              <a:t>Speed</a:t>
            </a:r>
            <a:r>
              <a:rPr lang="en-US" sz="2800" dirty="0" smtClean="0"/>
              <a:t> – to adopt LDO within timescales and deliver scheme earlier than 2018, to demonstrate that LDOs can boost delivery and free-up officer time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u="sng" dirty="0" smtClean="0"/>
              <a:t>Ease of replication </a:t>
            </a:r>
            <a:r>
              <a:rPr lang="en-US" sz="2800" dirty="0" smtClean="0"/>
              <a:t>– to gain experience of how best to prepare an LDO and establish standard structure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en-US" b="1" dirty="0" smtClean="0"/>
              <a:t>Governance</a:t>
            </a:r>
            <a:endParaRPr lang="en-US" b="1" dirty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457200" y="1100741"/>
            <a:ext cx="8229600" cy="460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Political leadership = Executive Member for Planning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800" kern="0" dirty="0" smtClean="0">
                <a:latin typeface="+mn-lt"/>
                <a:ea typeface="+mn-ea"/>
              </a:rPr>
              <a:t>Project manager = Head of Planning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800" kern="0" noProof="0" dirty="0" smtClean="0">
                <a:latin typeface="+mn-lt"/>
                <a:ea typeface="+mn-ea"/>
              </a:rPr>
              <a:t>Project officers = from Policy and Dev Management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800" kern="0" dirty="0" smtClean="0">
              <a:latin typeface="+mn-lt"/>
              <a:ea typeface="+mn-ea"/>
            </a:endParaRPr>
          </a:p>
          <a:p>
            <a:pPr marL="342900" indent="-3429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800" kern="0" noProof="0" dirty="0" smtClean="0">
                <a:latin typeface="+mn-lt"/>
                <a:ea typeface="+mn-ea"/>
              </a:rPr>
              <a:t>Input from Wakelin Associates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800" kern="0" dirty="0" smtClean="0">
                <a:latin typeface="+mn-lt"/>
                <a:ea typeface="+mn-ea"/>
              </a:rPr>
              <a:t>Input from URS on behalf of PAS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800" kern="0" noProof="0" dirty="0" smtClean="0">
              <a:latin typeface="+mn-lt"/>
              <a:ea typeface="+mn-ea"/>
            </a:endParaRPr>
          </a:p>
          <a:p>
            <a:pPr marL="342900" indent="-3429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800" kern="0" dirty="0" smtClean="0">
                <a:latin typeface="+mn-lt"/>
                <a:ea typeface="+mn-ea"/>
              </a:rPr>
              <a:t>Regular updates to Cabinet Planning Panel, with expectation that LDO will be approved by DM Cmte in same way as normal planning application</a:t>
            </a:r>
            <a:endParaRPr lang="en-US" sz="2800" kern="0" noProof="0" dirty="0" smtClean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en-US" b="1" dirty="0" smtClean="0"/>
              <a:t>Process</a:t>
            </a:r>
            <a:endParaRPr lang="en-US" b="1" dirty="0"/>
          </a:p>
        </p:txBody>
      </p:sp>
      <p:pic>
        <p:nvPicPr>
          <p:cNvPr id="5" name="Picture 2" descr="Snakes And Ladder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1530" y="3501008"/>
            <a:ext cx="2140529" cy="2232248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/>
          </p:cNvSpPr>
          <p:nvPr/>
        </p:nvSpPr>
        <p:spPr bwMode="auto">
          <a:xfrm>
            <a:off x="457200" y="1100741"/>
            <a:ext cx="8229600" cy="460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 14 = Agreement with landowners and agents to submit nomination.  Wakelin Associates enthusiastic.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§"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 2014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Early preparation of clear project plan with agreed milestones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0"/>
              </a:spcBef>
              <a:buFont typeface="Wingdings" pitchFamily="2" charset="2"/>
              <a:buChar char="§"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 2014 = Initiation meeting and site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2800" kern="0" dirty="0" smtClean="0">
                <a:latin typeface="+mn-lt"/>
                <a:ea typeface="+mn-ea"/>
              </a:rPr>
              <a:t>	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visit between Council, PAS, URS,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2800" kern="0" dirty="0" smtClean="0">
                <a:latin typeface="+mn-lt"/>
                <a:ea typeface="+mn-ea"/>
              </a:rPr>
              <a:t>	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landowner, agents and ward cllrs.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2800" kern="0" dirty="0" smtClean="0">
                <a:latin typeface="+mn-lt"/>
                <a:ea typeface="+mn-ea"/>
              </a:rPr>
              <a:t>	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time all parties had </a:t>
            </a:r>
            <a:r>
              <a:rPr lang="en-US" sz="2800" kern="0" baseline="0" dirty="0" smtClean="0">
                <a:latin typeface="+mn-lt"/>
                <a:ea typeface="+mn-ea"/>
              </a:rPr>
              <a:t>met</a:t>
            </a:r>
            <a:r>
              <a:rPr lang="en-US" sz="2800" kern="0" dirty="0" smtClean="0">
                <a:latin typeface="+mn-lt"/>
                <a:ea typeface="+mn-ea"/>
              </a:rPr>
              <a:t>.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164</TotalTime>
  <Words>601</Words>
  <Application>Microsoft Office PowerPoint</Application>
  <PresentationFormat>On-screen Show (4:3)</PresentationFormat>
  <Paragraphs>119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blank</vt:lpstr>
      <vt:lpstr>Worksheet</vt:lpstr>
      <vt:lpstr>Local Development Order Wellfield Road, Hatfield</vt:lpstr>
      <vt:lpstr>PowerPoint Presentation</vt:lpstr>
      <vt:lpstr>PowerPoint Presentation</vt:lpstr>
      <vt:lpstr>Wellfield Road site</vt:lpstr>
      <vt:lpstr>Council mentality</vt:lpstr>
      <vt:lpstr>Caressa Kahn / Wakelin Associates</vt:lpstr>
      <vt:lpstr>LDO Objectives</vt:lpstr>
      <vt:lpstr>Governance</vt:lpstr>
      <vt:lpstr>Process</vt:lpstr>
      <vt:lpstr>Process</vt:lpstr>
      <vt:lpstr>Process</vt:lpstr>
      <vt:lpstr>Next steps</vt:lpstr>
      <vt:lpstr>Timetable</vt:lpstr>
      <vt:lpstr>PowerPoint Presentation</vt:lpstr>
      <vt:lpstr>PowerPoint Presentation</vt:lpstr>
      <vt:lpstr>LDO Costs</vt:lpstr>
      <vt:lpstr>Ambitions</vt:lpstr>
      <vt:lpstr>Risks</vt:lpstr>
    </vt:vector>
  </TitlesOfParts>
  <Company>Welwyn Hatfield Borough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plan_cha</dc:creator>
  <cp:lastModifiedBy>Nicholas Wardle</cp:lastModifiedBy>
  <cp:revision>22</cp:revision>
  <dcterms:created xsi:type="dcterms:W3CDTF">2014-06-27T08:05:48Z</dcterms:created>
  <dcterms:modified xsi:type="dcterms:W3CDTF">2015-02-18T15:09:09Z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