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22" r:id="rId2"/>
    <p:sldMasterId id="2147483661" r:id="rId3"/>
    <p:sldMasterId id="2147483674" r:id="rId4"/>
    <p:sldMasterId id="2147483686" r:id="rId5"/>
    <p:sldMasterId id="2147483698" r:id="rId6"/>
    <p:sldMasterId id="2147483710" r:id="rId7"/>
  </p:sldMasterIdLst>
  <p:notesMasterIdLst>
    <p:notesMasterId r:id="rId63"/>
  </p:notesMasterIdLst>
  <p:handoutMasterIdLst>
    <p:handoutMasterId r:id="rId64"/>
  </p:handoutMasterIdLst>
  <p:sldIdLst>
    <p:sldId id="256" r:id="rId8"/>
    <p:sldId id="394" r:id="rId9"/>
    <p:sldId id="413" r:id="rId10"/>
    <p:sldId id="375" r:id="rId11"/>
    <p:sldId id="398" r:id="rId12"/>
    <p:sldId id="457" r:id="rId13"/>
    <p:sldId id="440" r:id="rId14"/>
    <p:sldId id="414" r:id="rId15"/>
    <p:sldId id="458" r:id="rId16"/>
    <p:sldId id="459" r:id="rId17"/>
    <p:sldId id="460" r:id="rId18"/>
    <p:sldId id="461" r:id="rId19"/>
    <p:sldId id="462" r:id="rId20"/>
    <p:sldId id="451" r:id="rId21"/>
    <p:sldId id="453" r:id="rId22"/>
    <p:sldId id="449" r:id="rId23"/>
    <p:sldId id="454" r:id="rId24"/>
    <p:sldId id="456" r:id="rId25"/>
    <p:sldId id="442" r:id="rId26"/>
    <p:sldId id="445" r:id="rId27"/>
    <p:sldId id="446" r:id="rId28"/>
    <p:sldId id="448" r:id="rId29"/>
    <p:sldId id="455" r:id="rId30"/>
    <p:sldId id="418" r:id="rId31"/>
    <p:sldId id="432" r:id="rId32"/>
    <p:sldId id="431" r:id="rId33"/>
    <p:sldId id="430" r:id="rId34"/>
    <p:sldId id="429" r:id="rId35"/>
    <p:sldId id="428" r:id="rId36"/>
    <p:sldId id="427" r:id="rId37"/>
    <p:sldId id="426" r:id="rId38"/>
    <p:sldId id="425" r:id="rId39"/>
    <p:sldId id="424" r:id="rId40"/>
    <p:sldId id="423" r:id="rId41"/>
    <p:sldId id="422" r:id="rId42"/>
    <p:sldId id="421" r:id="rId43"/>
    <p:sldId id="419" r:id="rId44"/>
    <p:sldId id="433" r:id="rId45"/>
    <p:sldId id="463" r:id="rId46"/>
    <p:sldId id="464" r:id="rId47"/>
    <p:sldId id="465" r:id="rId48"/>
    <p:sldId id="466" r:id="rId49"/>
    <p:sldId id="467" r:id="rId50"/>
    <p:sldId id="468" r:id="rId51"/>
    <p:sldId id="469" r:id="rId52"/>
    <p:sldId id="470" r:id="rId53"/>
    <p:sldId id="435" r:id="rId54"/>
    <p:sldId id="436" r:id="rId55"/>
    <p:sldId id="437" r:id="rId56"/>
    <p:sldId id="387" r:id="rId57"/>
    <p:sldId id="395" r:id="rId58"/>
    <p:sldId id="390" r:id="rId59"/>
    <p:sldId id="396" r:id="rId60"/>
    <p:sldId id="392" r:id="rId61"/>
    <p:sldId id="376" r:id="rId62"/>
  </p:sldIdLst>
  <p:sldSz cx="9906000" cy="6858000" type="A4"/>
  <p:notesSz cx="6810375" cy="9942513"/>
  <p:defaultTextStyle>
    <a:defPPr>
      <a:defRPr lang="en-GB"/>
    </a:defPPr>
    <a:lvl1pPr algn="l" rtl="0" fontAlgn="base">
      <a:spcBef>
        <a:spcPct val="0"/>
      </a:spcBef>
      <a:spcAft>
        <a:spcPct val="0"/>
      </a:spcAft>
      <a:defRPr sz="4400" b="1" kern="1200">
        <a:solidFill>
          <a:schemeClr val="tx2"/>
        </a:solidFill>
        <a:latin typeface="Arial" pitchFamily="34" charset="0"/>
        <a:ea typeface="+mn-ea"/>
        <a:cs typeface="+mn-cs"/>
      </a:defRPr>
    </a:lvl1pPr>
    <a:lvl2pPr marL="457200" algn="l" rtl="0" fontAlgn="base">
      <a:spcBef>
        <a:spcPct val="0"/>
      </a:spcBef>
      <a:spcAft>
        <a:spcPct val="0"/>
      </a:spcAft>
      <a:defRPr sz="4400" b="1" kern="1200">
        <a:solidFill>
          <a:schemeClr val="tx2"/>
        </a:solidFill>
        <a:latin typeface="Arial" pitchFamily="34" charset="0"/>
        <a:ea typeface="+mn-ea"/>
        <a:cs typeface="+mn-cs"/>
      </a:defRPr>
    </a:lvl2pPr>
    <a:lvl3pPr marL="914400" algn="l" rtl="0" fontAlgn="base">
      <a:spcBef>
        <a:spcPct val="0"/>
      </a:spcBef>
      <a:spcAft>
        <a:spcPct val="0"/>
      </a:spcAft>
      <a:defRPr sz="4400" b="1" kern="1200">
        <a:solidFill>
          <a:schemeClr val="tx2"/>
        </a:solidFill>
        <a:latin typeface="Arial" pitchFamily="34" charset="0"/>
        <a:ea typeface="+mn-ea"/>
        <a:cs typeface="+mn-cs"/>
      </a:defRPr>
    </a:lvl3pPr>
    <a:lvl4pPr marL="1371600" algn="l" rtl="0" fontAlgn="base">
      <a:spcBef>
        <a:spcPct val="0"/>
      </a:spcBef>
      <a:spcAft>
        <a:spcPct val="0"/>
      </a:spcAft>
      <a:defRPr sz="4400" b="1" kern="1200">
        <a:solidFill>
          <a:schemeClr val="tx2"/>
        </a:solidFill>
        <a:latin typeface="Arial" pitchFamily="34" charset="0"/>
        <a:ea typeface="+mn-ea"/>
        <a:cs typeface="+mn-cs"/>
      </a:defRPr>
    </a:lvl4pPr>
    <a:lvl5pPr marL="1828800" algn="l" rtl="0" fontAlgn="base">
      <a:spcBef>
        <a:spcPct val="0"/>
      </a:spcBef>
      <a:spcAft>
        <a:spcPct val="0"/>
      </a:spcAft>
      <a:defRPr sz="4400" b="1" kern="1200">
        <a:solidFill>
          <a:schemeClr val="tx2"/>
        </a:solidFill>
        <a:latin typeface="Arial" pitchFamily="34" charset="0"/>
        <a:ea typeface="+mn-ea"/>
        <a:cs typeface="+mn-cs"/>
      </a:defRPr>
    </a:lvl5pPr>
    <a:lvl6pPr marL="2286000" algn="l" defTabSz="914400" rtl="0" eaLnBrk="1" latinLnBrk="0" hangingPunct="1">
      <a:defRPr sz="4400" b="1" kern="1200">
        <a:solidFill>
          <a:schemeClr val="tx2"/>
        </a:solidFill>
        <a:latin typeface="Arial" pitchFamily="34" charset="0"/>
        <a:ea typeface="+mn-ea"/>
        <a:cs typeface="+mn-cs"/>
      </a:defRPr>
    </a:lvl6pPr>
    <a:lvl7pPr marL="2743200" algn="l" defTabSz="914400" rtl="0" eaLnBrk="1" latinLnBrk="0" hangingPunct="1">
      <a:defRPr sz="4400" b="1" kern="1200">
        <a:solidFill>
          <a:schemeClr val="tx2"/>
        </a:solidFill>
        <a:latin typeface="Arial" pitchFamily="34" charset="0"/>
        <a:ea typeface="+mn-ea"/>
        <a:cs typeface="+mn-cs"/>
      </a:defRPr>
    </a:lvl7pPr>
    <a:lvl8pPr marL="3200400" algn="l" defTabSz="914400" rtl="0" eaLnBrk="1" latinLnBrk="0" hangingPunct="1">
      <a:defRPr sz="4400" b="1" kern="1200">
        <a:solidFill>
          <a:schemeClr val="tx2"/>
        </a:solidFill>
        <a:latin typeface="Arial" pitchFamily="34" charset="0"/>
        <a:ea typeface="+mn-ea"/>
        <a:cs typeface="+mn-cs"/>
      </a:defRPr>
    </a:lvl8pPr>
    <a:lvl9pPr marL="3657600" algn="l" defTabSz="914400" rtl="0" eaLnBrk="1" latinLnBrk="0" hangingPunct="1">
      <a:defRPr sz="4400" b="1" kern="1200">
        <a:solidFill>
          <a:schemeClr val="tx2"/>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A8FE"/>
    <a:srgbClr val="609F06"/>
    <a:srgbClr val="8AC032"/>
    <a:srgbClr val="34DBFE"/>
    <a:srgbClr val="F506F4"/>
    <a:srgbClr val="A22A81"/>
    <a:srgbClr val="1BCEFE"/>
    <a:srgbClr val="004092"/>
    <a:srgbClr val="EEC429"/>
    <a:srgbClr val="EE5C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26" autoAdjust="0"/>
  </p:normalViewPr>
  <p:slideViewPr>
    <p:cSldViewPr>
      <p:cViewPr>
        <p:scale>
          <a:sx n="96" d="100"/>
          <a:sy n="96" d="100"/>
        </p:scale>
        <p:origin x="-408" y="546"/>
      </p:cViewPr>
      <p:guideLst>
        <p:guide orient="horz" pos="3973"/>
        <p:guide pos="35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GB"/>
          </a:p>
        </p:txBody>
      </p:sp>
      <p:sp>
        <p:nvSpPr>
          <p:cNvPr id="200707" name="Rectangle 3"/>
          <p:cNvSpPr>
            <a:spLocks noGrp="1" noChangeArrowheads="1"/>
          </p:cNvSpPr>
          <p:nvPr>
            <p:ph type="dt" sz="quarter" idx="1"/>
          </p:nvPr>
        </p:nvSpPr>
        <p:spPr bwMode="auto">
          <a:xfrm>
            <a:off x="3857636"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GB"/>
          </a:p>
        </p:txBody>
      </p:sp>
      <p:sp>
        <p:nvSpPr>
          <p:cNvPr id="200708" name="Rectangle 4"/>
          <p:cNvSpPr>
            <a:spLocks noGrp="1" noChangeArrowheads="1"/>
          </p:cNvSpPr>
          <p:nvPr>
            <p:ph type="ftr" sz="quarter" idx="2"/>
          </p:nvPr>
        </p:nvSpPr>
        <p:spPr bwMode="auto">
          <a:xfrm>
            <a:off x="0"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GB"/>
          </a:p>
        </p:txBody>
      </p:sp>
      <p:sp>
        <p:nvSpPr>
          <p:cNvPr id="200709" name="Rectangle 5"/>
          <p:cNvSpPr>
            <a:spLocks noGrp="1" noChangeArrowheads="1"/>
          </p:cNvSpPr>
          <p:nvPr>
            <p:ph type="sldNum" sz="quarter" idx="3"/>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DD563B8C-C3B6-4F7C-AC25-60687593FA25}" type="slidenum">
              <a:rPr lang="en-GB"/>
              <a:pPr/>
              <a:t>‹#›</a:t>
            </a:fld>
            <a:endParaRPr lang="en-GB"/>
          </a:p>
        </p:txBody>
      </p:sp>
    </p:spTree>
    <p:extLst>
      <p:ext uri="{BB962C8B-B14F-4D97-AF65-F5344CB8AC3E}">
        <p14:creationId xmlns:p14="http://schemas.microsoft.com/office/powerpoint/2010/main" val="2006651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US"/>
          </a:p>
        </p:txBody>
      </p:sp>
      <p:sp>
        <p:nvSpPr>
          <p:cNvPr id="18435" name="Rectangle 3"/>
          <p:cNvSpPr>
            <a:spLocks noGrp="1" noChangeArrowheads="1"/>
          </p:cNvSpPr>
          <p:nvPr>
            <p:ph type="dt" idx="1"/>
          </p:nvPr>
        </p:nvSpPr>
        <p:spPr bwMode="auto">
          <a:xfrm>
            <a:off x="3857636"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p>
        </p:txBody>
      </p:sp>
      <p:sp>
        <p:nvSpPr>
          <p:cNvPr id="18436" name="Rectangle 4"/>
          <p:cNvSpPr>
            <a:spLocks noGrp="1" noRot="1" noChangeAspect="1" noChangeArrowheads="1" noTextEdit="1"/>
          </p:cNvSpPr>
          <p:nvPr>
            <p:ph type="sldImg" idx="2"/>
          </p:nvPr>
        </p:nvSpPr>
        <p:spPr bwMode="auto">
          <a:xfrm>
            <a:off x="714375" y="746125"/>
            <a:ext cx="5381625"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681038" y="4722694"/>
            <a:ext cx="5448300" cy="44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0"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US"/>
          </a:p>
        </p:txBody>
      </p:sp>
      <p:sp>
        <p:nvSpPr>
          <p:cNvPr id="18439" name="Rectangle 7"/>
          <p:cNvSpPr>
            <a:spLocks noGrp="1" noChangeArrowheads="1"/>
          </p:cNvSpPr>
          <p:nvPr>
            <p:ph type="sldNum" sz="quarter" idx="5"/>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C185F21A-DBB8-4E65-9E4E-3435B804B7D3}" type="slidenum">
              <a:rPr lang="en-US"/>
              <a:pPr/>
              <a:t>‹#›</a:t>
            </a:fld>
            <a:endParaRPr lang="en-US"/>
          </a:p>
        </p:txBody>
      </p:sp>
    </p:spTree>
    <p:extLst>
      <p:ext uri="{BB962C8B-B14F-4D97-AF65-F5344CB8AC3E}">
        <p14:creationId xmlns:p14="http://schemas.microsoft.com/office/powerpoint/2010/main" val="11121060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a:t>
            </a:fld>
            <a:endParaRPr lang="en-US"/>
          </a:p>
        </p:txBody>
      </p:sp>
    </p:spTree>
    <p:extLst>
      <p:ext uri="{BB962C8B-B14F-4D97-AF65-F5344CB8AC3E}">
        <p14:creationId xmlns:p14="http://schemas.microsoft.com/office/powerpoint/2010/main" val="1502824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solidFill>
                  <a:srgbClr val="1F497D"/>
                </a:solidFill>
              </a:rPr>
              <a:pPr/>
              <a:t>18</a:t>
            </a:fld>
            <a:endParaRPr lang="en-US">
              <a:solidFill>
                <a:srgbClr val="1F497D"/>
              </a:solidFill>
            </a:endParaRPr>
          </a:p>
        </p:txBody>
      </p:sp>
    </p:spTree>
    <p:extLst>
      <p:ext uri="{BB962C8B-B14F-4D97-AF65-F5344CB8AC3E}">
        <p14:creationId xmlns:p14="http://schemas.microsoft.com/office/powerpoint/2010/main" val="1389264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26</a:t>
            </a:fld>
            <a:endParaRPr lang="en-US"/>
          </a:p>
        </p:txBody>
      </p:sp>
    </p:spTree>
    <p:extLst>
      <p:ext uri="{BB962C8B-B14F-4D97-AF65-F5344CB8AC3E}">
        <p14:creationId xmlns:p14="http://schemas.microsoft.com/office/powerpoint/2010/main" val="4058248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50</a:t>
            </a:fld>
            <a:endParaRPr lang="en-US"/>
          </a:p>
        </p:txBody>
      </p:sp>
    </p:spTree>
    <p:extLst>
      <p:ext uri="{BB962C8B-B14F-4D97-AF65-F5344CB8AC3E}">
        <p14:creationId xmlns:p14="http://schemas.microsoft.com/office/powerpoint/2010/main" val="436221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51</a:t>
            </a:fld>
            <a:endParaRPr lang="en-US"/>
          </a:p>
        </p:txBody>
      </p:sp>
    </p:spTree>
    <p:extLst>
      <p:ext uri="{BB962C8B-B14F-4D97-AF65-F5344CB8AC3E}">
        <p14:creationId xmlns:p14="http://schemas.microsoft.com/office/powerpoint/2010/main" val="1586754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54</a:t>
            </a:fld>
            <a:endParaRPr lang="en-US"/>
          </a:p>
        </p:txBody>
      </p:sp>
    </p:spTree>
    <p:extLst>
      <p:ext uri="{BB962C8B-B14F-4D97-AF65-F5344CB8AC3E}">
        <p14:creationId xmlns:p14="http://schemas.microsoft.com/office/powerpoint/2010/main" val="1586754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113667" name="Notes Placeholder 2"/>
          <p:cNvSpPr>
            <a:spLocks noGrp="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baseline="0" dirty="0" smtClean="0">
                <a:ea typeface="ＭＳ Ｐゴシック" pitchFamily="34" charset="-128"/>
              </a:rPr>
              <a:t>Graeme </a:t>
            </a:r>
            <a:r>
              <a:rPr lang="en-GB" altLang="en-US" baseline="0" dirty="0" err="1" smtClean="0">
                <a:ea typeface="ＭＳ Ｐゴシック" pitchFamily="34" charset="-128"/>
              </a:rPr>
              <a:t>Duerden</a:t>
            </a:r>
            <a:r>
              <a:rPr lang="en-GB" altLang="en-US" baseline="0" smtClean="0">
                <a:ea typeface="ＭＳ Ｐゴシック" pitchFamily="34" charset="-128"/>
              </a:rPr>
              <a:t> from </a:t>
            </a:r>
            <a:r>
              <a:rPr lang="en-GB" altLang="en-US" baseline="0" dirty="0" smtClean="0">
                <a:ea typeface="ＭＳ Ｐゴシック" pitchFamily="34" charset="-128"/>
              </a:rPr>
              <a:t>Wychavon </a:t>
            </a:r>
            <a:r>
              <a:rPr lang="en-GB" altLang="en-US" baseline="0" smtClean="0">
                <a:ea typeface="ＭＳ Ｐゴシック" pitchFamily="34" charset="-128"/>
              </a:rPr>
              <a:t>District Council</a:t>
            </a:r>
          </a:p>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baseline="0" dirty="0" smtClean="0">
                <a:ea typeface="ＭＳ Ｐゴシック" pitchFamily="34" charset="-128"/>
              </a:rPr>
              <a:t>Nicola Hamilton from St Helens District Council </a:t>
            </a:r>
          </a:p>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baseline="0" dirty="0" smtClean="0">
                <a:ea typeface="ＭＳ Ｐゴシック" pitchFamily="34" charset="-128"/>
              </a:rPr>
              <a:t>Neill Whittaker from Ivy Legal – Neill will do the POCA section</a:t>
            </a:r>
          </a:p>
          <a:p>
            <a:endParaRPr lang="en-GB" altLang="en-US" baseline="0" dirty="0" smtClean="0">
              <a:ea typeface="ＭＳ Ｐゴシック" pitchFamily="34" charset="-128"/>
            </a:endParaRPr>
          </a:p>
          <a:p>
            <a:r>
              <a:rPr lang="en-GB" altLang="en-US" baseline="0" dirty="0" smtClean="0">
                <a:ea typeface="ＭＳ Ｐゴシック" pitchFamily="34" charset="-128"/>
              </a:rPr>
              <a:t>Housekeeping points:</a:t>
            </a:r>
          </a:p>
          <a:p>
            <a:pPr marL="171450" indent="-171450">
              <a:buFontTx/>
              <a:buChar char="-"/>
            </a:pPr>
            <a:r>
              <a:rPr lang="en-GB" altLang="en-US" baseline="0" dirty="0" smtClean="0">
                <a:ea typeface="ＭＳ Ｐゴシック" pitchFamily="34" charset="-128"/>
              </a:rPr>
              <a:t>Toilets</a:t>
            </a:r>
          </a:p>
          <a:p>
            <a:pPr marL="171450" indent="-171450">
              <a:buFontTx/>
              <a:buChar char="-"/>
            </a:pPr>
            <a:r>
              <a:rPr lang="en-GB" altLang="en-US" baseline="0" dirty="0" smtClean="0">
                <a:ea typeface="ＭＳ Ｐゴシック" pitchFamily="34" charset="-128"/>
              </a:rPr>
              <a:t>Turn phones to silent</a:t>
            </a:r>
          </a:p>
          <a:p>
            <a:pPr marL="171450" indent="-171450">
              <a:buFontTx/>
              <a:buChar char="-"/>
            </a:pPr>
            <a:r>
              <a:rPr lang="en-GB" altLang="en-US" baseline="0" dirty="0" smtClean="0">
                <a:ea typeface="ＭＳ Ｐゴシック" pitchFamily="34" charset="-128"/>
              </a:rPr>
              <a:t>Feel free to tweet</a:t>
            </a:r>
          </a:p>
          <a:p>
            <a:pPr marL="171450" indent="-171450">
              <a:buFontTx/>
              <a:buChar char="-"/>
            </a:pPr>
            <a:r>
              <a:rPr lang="en-GB" altLang="en-US" baseline="0" dirty="0" smtClean="0">
                <a:ea typeface="ＭＳ Ｐゴシック" pitchFamily="34" charset="-128"/>
              </a:rPr>
              <a:t>Fire procedures</a:t>
            </a:r>
          </a:p>
          <a:p>
            <a:pPr marL="171450" indent="-171450">
              <a:buFontTx/>
              <a:buChar char="-"/>
            </a:pPr>
            <a:r>
              <a:rPr lang="en-GB" altLang="en-US" baseline="0" dirty="0" smtClean="0">
                <a:ea typeface="ＭＳ Ｐゴシック" pitchFamily="34" charset="-128"/>
              </a:rPr>
              <a:t>Where will lunch/refreshments be</a:t>
            </a:r>
          </a:p>
          <a:p>
            <a:pPr marL="171450" indent="-171450">
              <a:buFontTx/>
              <a:buChar char="-"/>
            </a:pPr>
            <a:r>
              <a:rPr lang="en-GB" altLang="en-US" baseline="0" dirty="0" smtClean="0">
                <a:ea typeface="ＭＳ Ｐゴシック" pitchFamily="34" charset="-128"/>
              </a:rPr>
              <a:t>Evaluation forms </a:t>
            </a:r>
          </a:p>
        </p:txBody>
      </p:sp>
      <p:sp>
        <p:nvSpPr>
          <p:cNvPr id="113668" name="Slide Number Placeholder 3"/>
          <p:cNvSpPr>
            <a:spLocks noGrp="1"/>
          </p:cNvSpPr>
          <p:nvPr>
            <p:ph type="sldNum" sz="quarter" idx="5"/>
          </p:nvPr>
        </p:nvSpPr>
        <p:spPr>
          <a:noFill/>
        </p:spPr>
        <p:txBody>
          <a:bodyPr/>
          <a:lstStyle>
            <a:lvl1pPr eaLnBrk="0" hangingPunct="0">
              <a:defRPr sz="4400" b="1">
                <a:solidFill>
                  <a:schemeClr val="tx2"/>
                </a:solidFill>
                <a:latin typeface="Arial" charset="0"/>
                <a:ea typeface="ＭＳ Ｐゴシック" pitchFamily="34" charset="-128"/>
              </a:defRPr>
            </a:lvl1pPr>
            <a:lvl2pPr marL="742950" indent="-285750" eaLnBrk="0" hangingPunct="0">
              <a:defRPr sz="4400" b="1">
                <a:solidFill>
                  <a:schemeClr val="tx2"/>
                </a:solidFill>
                <a:latin typeface="Arial" charset="0"/>
                <a:ea typeface="ＭＳ Ｐゴシック" pitchFamily="34" charset="-128"/>
              </a:defRPr>
            </a:lvl2pPr>
            <a:lvl3pPr marL="1143000" indent="-228600" eaLnBrk="0" hangingPunct="0">
              <a:defRPr sz="4400" b="1">
                <a:solidFill>
                  <a:schemeClr val="tx2"/>
                </a:solidFill>
                <a:latin typeface="Arial" charset="0"/>
                <a:ea typeface="ＭＳ Ｐゴシック" pitchFamily="34" charset="-128"/>
              </a:defRPr>
            </a:lvl3pPr>
            <a:lvl4pPr marL="1600200" indent="-228600" eaLnBrk="0" hangingPunct="0">
              <a:defRPr sz="4400" b="1">
                <a:solidFill>
                  <a:schemeClr val="tx2"/>
                </a:solidFill>
                <a:latin typeface="Arial" charset="0"/>
                <a:ea typeface="ＭＳ Ｐゴシック" pitchFamily="34" charset="-128"/>
              </a:defRPr>
            </a:lvl4pPr>
            <a:lvl5pPr marL="2057400" indent="-228600" eaLnBrk="0" hangingPunct="0">
              <a:defRPr sz="4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4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4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4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4400" b="1">
                <a:solidFill>
                  <a:schemeClr val="tx2"/>
                </a:solidFill>
                <a:latin typeface="Arial" charset="0"/>
                <a:ea typeface="ＭＳ Ｐゴシック" pitchFamily="34" charset="-128"/>
              </a:defRPr>
            </a:lvl9pPr>
          </a:lstStyle>
          <a:p>
            <a:pPr eaLnBrk="1" hangingPunct="1"/>
            <a:fld id="{9E8A5219-0FE6-4F2E-A2A7-E5D034619D32}" type="slidenum">
              <a:rPr lang="en-US" altLang="en-US" sz="1200" b="0">
                <a:solidFill>
                  <a:prstClr val="black"/>
                </a:solidFill>
              </a:rPr>
              <a:pPr eaLnBrk="1" hangingPunct="1"/>
              <a:t>2</a:t>
            </a:fld>
            <a:endParaRPr lang="en-US" altLang="en-US" sz="1200" b="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GB" dirty="0" smtClean="0"/>
              <a:t>A greater understanding</a:t>
            </a:r>
            <a:r>
              <a:rPr lang="en-GB" baseline="0" dirty="0" smtClean="0"/>
              <a:t> of what they are and how they can be used. Help you to explain to Members and the public. </a:t>
            </a:r>
          </a:p>
          <a:p>
            <a:r>
              <a:rPr lang="en-GB" baseline="0" dirty="0" smtClean="0"/>
              <a:t>Help be more proactive and not seen as the ‘last resort’ service.</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a:t>
            </a:fld>
            <a:endParaRPr lang="en-US"/>
          </a:p>
        </p:txBody>
      </p:sp>
    </p:spTree>
    <p:extLst>
      <p:ext uri="{BB962C8B-B14F-4D97-AF65-F5344CB8AC3E}">
        <p14:creationId xmlns:p14="http://schemas.microsoft.com/office/powerpoint/2010/main" val="4200718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defTabSz="923925" eaLnBrk="0" hangingPunct="0">
              <a:defRPr sz="4400" b="1">
                <a:solidFill>
                  <a:schemeClr val="tx2"/>
                </a:solidFill>
                <a:latin typeface="Arial" pitchFamily="34" charset="0"/>
              </a:defRPr>
            </a:lvl1pPr>
            <a:lvl2pPr marL="742950" indent="-285750" defTabSz="923925" eaLnBrk="0" hangingPunct="0">
              <a:defRPr sz="4400" b="1">
                <a:solidFill>
                  <a:schemeClr val="tx2"/>
                </a:solidFill>
                <a:latin typeface="Arial" pitchFamily="34" charset="0"/>
              </a:defRPr>
            </a:lvl2pPr>
            <a:lvl3pPr marL="1143000" indent="-228600" defTabSz="923925" eaLnBrk="0" hangingPunct="0">
              <a:defRPr sz="4400" b="1">
                <a:solidFill>
                  <a:schemeClr val="tx2"/>
                </a:solidFill>
                <a:latin typeface="Arial" pitchFamily="34" charset="0"/>
              </a:defRPr>
            </a:lvl3pPr>
            <a:lvl4pPr marL="1600200" indent="-228600" defTabSz="923925" eaLnBrk="0" hangingPunct="0">
              <a:defRPr sz="4400" b="1">
                <a:solidFill>
                  <a:schemeClr val="tx2"/>
                </a:solidFill>
                <a:latin typeface="Arial" pitchFamily="34" charset="0"/>
              </a:defRPr>
            </a:lvl4pPr>
            <a:lvl5pPr marL="2057400" indent="-228600" defTabSz="923925" eaLnBrk="0" hangingPunct="0">
              <a:defRPr sz="4400" b="1">
                <a:solidFill>
                  <a:schemeClr val="tx2"/>
                </a:solidFill>
                <a:latin typeface="Arial" pitchFamily="34" charset="0"/>
              </a:defRPr>
            </a:lvl5pPr>
            <a:lvl6pPr marL="2514600" indent="-228600" defTabSz="923925" eaLnBrk="0" fontAlgn="base" hangingPunct="0">
              <a:spcBef>
                <a:spcPct val="0"/>
              </a:spcBef>
              <a:spcAft>
                <a:spcPct val="0"/>
              </a:spcAft>
              <a:defRPr sz="4400" b="1">
                <a:solidFill>
                  <a:schemeClr val="tx2"/>
                </a:solidFill>
                <a:latin typeface="Arial" pitchFamily="34" charset="0"/>
              </a:defRPr>
            </a:lvl6pPr>
            <a:lvl7pPr marL="2971800" indent="-228600" defTabSz="923925" eaLnBrk="0" fontAlgn="base" hangingPunct="0">
              <a:spcBef>
                <a:spcPct val="0"/>
              </a:spcBef>
              <a:spcAft>
                <a:spcPct val="0"/>
              </a:spcAft>
              <a:defRPr sz="4400" b="1">
                <a:solidFill>
                  <a:schemeClr val="tx2"/>
                </a:solidFill>
                <a:latin typeface="Arial" pitchFamily="34" charset="0"/>
              </a:defRPr>
            </a:lvl7pPr>
            <a:lvl8pPr marL="3429000" indent="-228600" defTabSz="923925" eaLnBrk="0" fontAlgn="base" hangingPunct="0">
              <a:spcBef>
                <a:spcPct val="0"/>
              </a:spcBef>
              <a:spcAft>
                <a:spcPct val="0"/>
              </a:spcAft>
              <a:defRPr sz="4400" b="1">
                <a:solidFill>
                  <a:schemeClr val="tx2"/>
                </a:solidFill>
                <a:latin typeface="Arial" pitchFamily="34" charset="0"/>
              </a:defRPr>
            </a:lvl8pPr>
            <a:lvl9pPr marL="3886200" indent="-228600" defTabSz="923925" eaLnBrk="0" fontAlgn="base" hangingPunct="0">
              <a:spcBef>
                <a:spcPct val="0"/>
              </a:spcBef>
              <a:spcAft>
                <a:spcPct val="0"/>
              </a:spcAft>
              <a:defRPr sz="4400" b="1">
                <a:solidFill>
                  <a:schemeClr val="tx2"/>
                </a:solidFill>
                <a:latin typeface="Arial" pitchFamily="34" charset="0"/>
              </a:defRPr>
            </a:lvl9pPr>
          </a:lstStyle>
          <a:p>
            <a:pPr eaLnBrk="1" hangingPunct="1"/>
            <a:fld id="{9CF13091-C1E3-495C-B0BB-09E84F184E81}" type="slidenum">
              <a:rPr lang="en-US" sz="1200" b="0" smtClean="0">
                <a:solidFill>
                  <a:schemeClr val="tx1"/>
                </a:solidFill>
              </a:rPr>
              <a:pPr eaLnBrk="1" hangingPunct="1"/>
              <a:t>4</a:t>
            </a:fld>
            <a:endParaRPr lang="en-US" sz="1200" b="0" smtClean="0">
              <a:solidFill>
                <a:schemeClr val="tx1"/>
              </a:solidFill>
            </a:endParaRPr>
          </a:p>
        </p:txBody>
      </p:sp>
      <p:sp>
        <p:nvSpPr>
          <p:cNvPr id="165891" name="Rectangle 2"/>
          <p:cNvSpPr>
            <a:spLocks noGrp="1" noRot="1" noChangeAspect="1" noChangeArrowheads="1" noTextEdit="1"/>
          </p:cNvSpPr>
          <p:nvPr>
            <p:ph type="sldImg"/>
          </p:nvPr>
        </p:nvSpPr>
        <p:spPr>
          <a:xfrm>
            <a:off x="714375" y="746125"/>
            <a:ext cx="5381625" cy="3727450"/>
          </a:xfrm>
          <a:ln/>
        </p:spPr>
      </p:sp>
      <p:sp>
        <p:nvSpPr>
          <p:cNvPr id="165892" name="Text Box 3"/>
          <p:cNvSpPr>
            <a:spLocks noGrp="1" noChangeArrowheads="1"/>
          </p:cNvSpPr>
          <p:nvPr>
            <p:ph type="body" idx="1"/>
          </p:nvPr>
        </p:nvSpPr>
        <p:spPr>
          <a:noFill/>
          <a:extLst>
            <a:ext uri="{91240B29-F687-4F45-9708-019B960494DF}">
              <a14:hiddenLine xmlns:a14="http://schemas.microsoft.com/office/drawing/2010/main" w="9525">
                <a:solidFill>
                  <a:srgbClr val="808080"/>
                </a:solidFill>
                <a:round/>
                <a:headEnd/>
                <a:tailEnd/>
              </a14:hiddenLine>
            </a:ext>
          </a:extLst>
        </p:spPr>
        <p:txBody>
          <a:bodyPr wrap="none" anchor="ctr"/>
          <a:lstStyle/>
          <a:p>
            <a:pPr eaLnBrk="1" hangingPunct="1"/>
            <a:r>
              <a:rPr lang="en-GB" smtClean="0">
                <a:solidFill>
                  <a:srgbClr val="000000"/>
                </a:solidFill>
              </a:rPr>
              <a:t>DCLG funded</a:t>
            </a:r>
          </a:p>
          <a:p>
            <a:pPr eaLnBrk="1" hangingPunct="1"/>
            <a:r>
              <a:rPr lang="en-GB" smtClean="0">
                <a:solidFill>
                  <a:srgbClr val="000000"/>
                </a:solidFill>
              </a:rPr>
              <a:t>Live within the LGA</a:t>
            </a:r>
          </a:p>
          <a:p>
            <a:pPr eaLnBrk="1" hangingPunct="1"/>
            <a:r>
              <a:rPr lang="en-GB" smtClean="0">
                <a:solidFill>
                  <a:srgbClr val="000000"/>
                </a:solidFill>
              </a:rPr>
              <a:t>Focus for past few years has been on plan led system (includes neighbourhood plans)</a:t>
            </a:r>
          </a:p>
          <a:p>
            <a:pPr eaLnBrk="1" hangingPunct="1"/>
            <a:r>
              <a:rPr lang="en-GB" smtClean="0">
                <a:solidFill>
                  <a:srgbClr val="000000"/>
                </a:solidFill>
              </a:rPr>
              <a:t>Expect that to continue, but also with an increased emphasis on supporting performance – in fact that is explicitly referenced in the consultation document – para 22. </a:t>
            </a:r>
          </a:p>
          <a:p>
            <a:pPr eaLnBrk="1" hangingPunct="1"/>
            <a:endParaRPr lang="en-GB" smtClean="0">
              <a:solidFill>
                <a:srgbClr val="000000"/>
              </a:solidFill>
            </a:endParaRPr>
          </a:p>
        </p:txBody>
      </p:sp>
      <p:sp>
        <p:nvSpPr>
          <p:cNvPr id="165893" name="Text Box 4"/>
          <p:cNvSpPr txBox="1">
            <a:spLocks noChangeArrowheads="1"/>
          </p:cNvSpPr>
          <p:nvPr/>
        </p:nvSpPr>
        <p:spPr bwMode="auto">
          <a:xfrm>
            <a:off x="3857626" y="9444038"/>
            <a:ext cx="2951163"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18" tIns="47797" rIns="91918" bIns="47797" anchor="b"/>
          <a:lstStyle>
            <a:lvl1pPr defTabSz="458788" eaLnBrk="0" hangingPunct="0">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1pPr>
            <a:lvl2pPr marL="742950" indent="-285750" defTabSz="458788" eaLnBrk="0" hangingPunct="0">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2pPr>
            <a:lvl3pPr marL="1143000" indent="-228600" defTabSz="458788" eaLnBrk="0" hangingPunct="0">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3pPr>
            <a:lvl4pPr marL="1600200" indent="-228600" defTabSz="458788" eaLnBrk="0" hangingPunct="0">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4pPr>
            <a:lvl5pPr marL="2057400" indent="-228600" defTabSz="458788" eaLnBrk="0" hangingPunct="0">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5pPr>
            <a:lvl6pPr marL="2514600" indent="-228600" defTabSz="458788" eaLnBrk="0" fontAlgn="base" hangingPunct="0">
              <a:spcBef>
                <a:spcPct val="0"/>
              </a:spcBef>
              <a:spcAft>
                <a:spcPct val="0"/>
              </a:spcAft>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6pPr>
            <a:lvl7pPr marL="2971800" indent="-228600" defTabSz="458788" eaLnBrk="0" fontAlgn="base" hangingPunct="0">
              <a:spcBef>
                <a:spcPct val="0"/>
              </a:spcBef>
              <a:spcAft>
                <a:spcPct val="0"/>
              </a:spcAft>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7pPr>
            <a:lvl8pPr marL="3429000" indent="-228600" defTabSz="458788" eaLnBrk="0" fontAlgn="base" hangingPunct="0">
              <a:spcBef>
                <a:spcPct val="0"/>
              </a:spcBef>
              <a:spcAft>
                <a:spcPct val="0"/>
              </a:spcAft>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8pPr>
            <a:lvl9pPr marL="3886200" indent="-228600" defTabSz="458788" eaLnBrk="0" fontAlgn="base" hangingPunct="0">
              <a:spcBef>
                <a:spcPct val="0"/>
              </a:spcBef>
              <a:spcAft>
                <a:spcPct val="0"/>
              </a:spcAft>
              <a:tabLst>
                <a:tab pos="0" algn="l"/>
                <a:tab pos="933450" algn="l"/>
                <a:tab pos="1866900" algn="l"/>
                <a:tab pos="2801938" algn="l"/>
                <a:tab pos="3735388" algn="l"/>
                <a:tab pos="4670425" algn="l"/>
                <a:tab pos="5603875" algn="l"/>
                <a:tab pos="6537325" algn="l"/>
                <a:tab pos="7470775" algn="l"/>
                <a:tab pos="8405813" algn="l"/>
                <a:tab pos="9339263" algn="l"/>
                <a:tab pos="10272713" algn="l"/>
              </a:tabLst>
              <a:defRPr sz="4400" b="1">
                <a:solidFill>
                  <a:schemeClr val="tx2"/>
                </a:solidFill>
                <a:latin typeface="Arial" pitchFamily="34" charset="0"/>
              </a:defRPr>
            </a:lvl9pPr>
          </a:lstStyle>
          <a:p>
            <a:pPr algn="r" eaLnBrk="1" hangingPunct="1">
              <a:buSzPct val="100000"/>
            </a:pPr>
            <a:fld id="{4069FDF2-1936-481C-8795-9B3A269204EE}" type="slidenum">
              <a:rPr lang="en-GB" sz="1200" b="0">
                <a:solidFill>
                  <a:srgbClr val="000000"/>
                </a:solidFill>
              </a:rPr>
              <a:pPr algn="r" eaLnBrk="1" hangingPunct="1">
                <a:buSzPct val="100000"/>
              </a:pPr>
              <a:t>4</a:t>
            </a:fld>
            <a:endParaRPr lang="en-GB" sz="1200" b="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GB" dirty="0" smtClean="0"/>
              <a:t>Used the UWE/NAPE publication</a:t>
            </a:r>
            <a:r>
              <a:rPr lang="en-GB" baseline="0" dirty="0" smtClean="0"/>
              <a:t> ‘Planning Enforcement England: At the crossroads’ from 2014. This highlighted that there are existing tools in the toolbox which are perhaps not being used as widely as they could be and suggested they would benefit from greater publicity and focus. We have picked this up for our advice note.</a:t>
            </a:r>
          </a:p>
          <a:p>
            <a:endParaRPr lang="en-GB" baseline="0" dirty="0" smtClean="0"/>
          </a:p>
          <a:p>
            <a:r>
              <a:rPr lang="en-GB" baseline="0" dirty="0" smtClean="0"/>
              <a:t>We do have examples when it comes to Enforcement Plans and also use of POCA but there can always be more.</a:t>
            </a:r>
          </a:p>
          <a:p>
            <a:endParaRPr lang="en-GB" baseline="0" dirty="0" smtClean="0"/>
          </a:p>
          <a:p>
            <a:r>
              <a:rPr lang="en-GB" baseline="0" dirty="0" smtClean="0"/>
              <a:t>So the purpose of today is also to get you sharing the work you have done, or sharing reasons why you haven’t been able to pick up these tools to date. If we understand the barriers we can improve the advice on how to overcome them.</a:t>
            </a:r>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8</a:t>
            </a:fld>
            <a:endParaRPr lang="en-US"/>
          </a:p>
        </p:txBody>
      </p:sp>
    </p:spTree>
    <p:extLst>
      <p:ext uri="{BB962C8B-B14F-4D97-AF65-F5344CB8AC3E}">
        <p14:creationId xmlns:p14="http://schemas.microsoft.com/office/powerpoint/2010/main" val="1683270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SzPts val="1000"/>
              <a:buFont typeface="Symbol"/>
              <a:buChar char=""/>
              <a:tabLst>
                <a:tab pos="457200" algn="l"/>
              </a:tabLst>
            </a:pPr>
            <a:r>
              <a:rPr lang="en-GB" sz="1200" dirty="0" smtClean="0">
                <a:effectLst/>
                <a:latin typeface="Arial"/>
                <a:ea typeface="Calibri"/>
                <a:cs typeface="Arial"/>
              </a:rPr>
              <a:t>Be clearly linked and explained in the Local Plan</a:t>
            </a:r>
            <a:endParaRPr lang="en-GB" sz="1200" dirty="0" smtClean="0">
              <a:effectLst/>
              <a:latin typeface="Arial"/>
              <a:ea typeface="Calibri"/>
              <a:cs typeface="Times New Roman"/>
            </a:endParaRPr>
          </a:p>
          <a:p>
            <a:pPr marL="342900" lvl="0" indent="-342900">
              <a:spcAft>
                <a:spcPts val="0"/>
              </a:spcAft>
              <a:buSzPts val="1000"/>
              <a:buFont typeface="Symbol"/>
              <a:buChar char=""/>
              <a:tabLst>
                <a:tab pos="457200" algn="l"/>
              </a:tabLst>
            </a:pPr>
            <a:r>
              <a:rPr lang="en-GB" sz="1200" dirty="0" smtClean="0">
                <a:effectLst/>
                <a:latin typeface="Arial"/>
                <a:ea typeface="Calibri"/>
                <a:cs typeface="Arial"/>
              </a:rPr>
              <a:t>Set out clear service standards for investigating alleged breaches including performance indicators, prioritisation and monitoring</a:t>
            </a:r>
            <a:endParaRPr lang="en-GB" sz="1200" dirty="0" smtClean="0">
              <a:effectLst/>
              <a:latin typeface="Arial"/>
              <a:ea typeface="Calibri"/>
              <a:cs typeface="Times New Roman"/>
            </a:endParaRPr>
          </a:p>
          <a:p>
            <a:pPr marL="342900" lvl="0" indent="-342900">
              <a:spcAft>
                <a:spcPts val="0"/>
              </a:spcAft>
              <a:buSzPts val="1000"/>
              <a:buFont typeface="Symbol"/>
              <a:buChar char=""/>
              <a:tabLst>
                <a:tab pos="457200" algn="l"/>
              </a:tabLst>
            </a:pPr>
            <a:r>
              <a:rPr lang="en-GB" sz="1200" dirty="0" smtClean="0">
                <a:effectLst/>
                <a:latin typeface="Arial"/>
                <a:ea typeface="Calibri"/>
                <a:cs typeface="Arial"/>
              </a:rPr>
              <a:t>Explicitly support the ‘themes’ of the Local Plan</a:t>
            </a:r>
            <a:endParaRPr lang="en-GB" sz="1200" dirty="0" smtClean="0">
              <a:effectLst/>
              <a:latin typeface="Arial"/>
              <a:ea typeface="Calibri"/>
              <a:cs typeface="Times New Roman"/>
            </a:endParaRPr>
          </a:p>
          <a:p>
            <a:pPr marL="342900" lvl="0" indent="-342900">
              <a:spcAft>
                <a:spcPts val="0"/>
              </a:spcAft>
              <a:buSzPts val="1000"/>
              <a:buFont typeface="Symbol"/>
              <a:buChar char=""/>
              <a:tabLst>
                <a:tab pos="457200" algn="l"/>
              </a:tabLst>
            </a:pPr>
            <a:r>
              <a:rPr lang="en-GB" sz="1200" dirty="0" smtClean="0">
                <a:effectLst/>
                <a:latin typeface="Arial"/>
                <a:ea typeface="Calibri"/>
                <a:cs typeface="Arial"/>
              </a:rPr>
              <a:t>Also include and be clear about the need for compliance</a:t>
            </a:r>
            <a:endParaRPr lang="en-GB" sz="1200" dirty="0" smtClean="0">
              <a:effectLst/>
              <a:latin typeface="Arial"/>
              <a:ea typeface="Calibri"/>
              <a:cs typeface="Times New Roman"/>
            </a:endParaRPr>
          </a:p>
          <a:p>
            <a:pPr marL="342900" lvl="0" indent="-342900">
              <a:spcAft>
                <a:spcPts val="0"/>
              </a:spcAft>
              <a:buSzPts val="1000"/>
              <a:buFont typeface="Symbol"/>
              <a:buChar char=""/>
              <a:tabLst>
                <a:tab pos="457200" algn="l"/>
              </a:tabLst>
            </a:pPr>
            <a:r>
              <a:rPr lang="en-GB" sz="1200" dirty="0" smtClean="0">
                <a:effectLst/>
                <a:latin typeface="Arial"/>
                <a:ea typeface="Calibri"/>
                <a:cs typeface="Arial"/>
              </a:rPr>
              <a:t>Consider having a section on ‘projects’ where there is member buy in on pro-active enforcement - this is likely to be reviewed regularly as priorities change</a:t>
            </a:r>
            <a:endParaRPr lang="en-GB" sz="1200" dirty="0" smtClean="0">
              <a:effectLst/>
              <a:latin typeface="Arial"/>
              <a:ea typeface="Calibri"/>
              <a:cs typeface="Times New Roman"/>
            </a:endParaRPr>
          </a:p>
          <a:p>
            <a:pPr marL="342900" lvl="0" indent="-342900">
              <a:spcAft>
                <a:spcPts val="0"/>
              </a:spcAft>
              <a:buSzPts val="1000"/>
              <a:buFont typeface="Symbol"/>
              <a:buChar char=""/>
              <a:tabLst>
                <a:tab pos="457200" algn="l"/>
              </a:tabLst>
            </a:pPr>
            <a:r>
              <a:rPr lang="en-GB" sz="1200" dirty="0" smtClean="0">
                <a:effectLst/>
                <a:latin typeface="Arial"/>
                <a:ea typeface="Calibri"/>
                <a:cs typeface="Arial"/>
              </a:rPr>
              <a:t>Consider whether some form of chargeable services could work or at least be clear that referral to a chargeable pre-app service is the policy for rectifying appropriate breaches and that the planning enforcement case officer will be in attendance </a:t>
            </a:r>
            <a:endParaRPr lang="en-GB" sz="1200" dirty="0" smtClean="0">
              <a:effectLst/>
              <a:latin typeface="Arial"/>
              <a:ea typeface="Calibri"/>
              <a:cs typeface="Times New Roman"/>
            </a:endParaRPr>
          </a:p>
          <a:p>
            <a:pPr marL="342900" lvl="0" indent="-342900">
              <a:spcAft>
                <a:spcPts val="0"/>
              </a:spcAft>
              <a:buSzPts val="1000"/>
              <a:buFont typeface="Symbol"/>
              <a:buChar char=""/>
              <a:tabLst>
                <a:tab pos="457200" algn="l"/>
              </a:tabLst>
            </a:pPr>
            <a:r>
              <a:rPr lang="en-GB" sz="1200" dirty="0" smtClean="0">
                <a:effectLst/>
                <a:latin typeface="Arial"/>
                <a:ea typeface="Calibri"/>
                <a:cs typeface="Arial"/>
              </a:rPr>
              <a:t>Contain appendices and glossaries to demystify service if necessary</a:t>
            </a:r>
            <a:endParaRPr lang="en-GB" sz="1200" dirty="0" smtClean="0">
              <a:effectLst/>
              <a:latin typeface="Arial"/>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11</a:t>
            </a:fld>
            <a:endParaRPr lang="en-US"/>
          </a:p>
        </p:txBody>
      </p:sp>
    </p:spTree>
    <p:extLst>
      <p:ext uri="{BB962C8B-B14F-4D97-AF65-F5344CB8AC3E}">
        <p14:creationId xmlns:p14="http://schemas.microsoft.com/office/powerpoint/2010/main" val="3495546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14</a:t>
            </a:fld>
            <a:endParaRPr lang="en-US"/>
          </a:p>
        </p:txBody>
      </p:sp>
    </p:spTree>
    <p:extLst>
      <p:ext uri="{BB962C8B-B14F-4D97-AF65-F5344CB8AC3E}">
        <p14:creationId xmlns:p14="http://schemas.microsoft.com/office/powerpoint/2010/main" val="1389264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15</a:t>
            </a:fld>
            <a:endParaRPr lang="en-US"/>
          </a:p>
        </p:txBody>
      </p:sp>
    </p:spTree>
    <p:extLst>
      <p:ext uri="{BB962C8B-B14F-4D97-AF65-F5344CB8AC3E}">
        <p14:creationId xmlns:p14="http://schemas.microsoft.com/office/powerpoint/2010/main" val="1271513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16</a:t>
            </a:fld>
            <a:endParaRPr lang="en-US"/>
          </a:p>
        </p:txBody>
      </p:sp>
    </p:spTree>
    <p:extLst>
      <p:ext uri="{BB962C8B-B14F-4D97-AF65-F5344CB8AC3E}">
        <p14:creationId xmlns:p14="http://schemas.microsoft.com/office/powerpoint/2010/main" val="4236543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34" name="Picture 14" descr="title_backgroun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175"/>
            <a:ext cx="9921875" cy="6854825"/>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ctrTitle"/>
          </p:nvPr>
        </p:nvSpPr>
        <p:spPr>
          <a:xfrm>
            <a:off x="631825" y="2420970"/>
            <a:ext cx="8420100" cy="1125537"/>
          </a:xfrm>
        </p:spPr>
        <p:txBody>
          <a:bodyPr/>
          <a:lstStyle>
            <a:lvl1pPr>
              <a:defRPr>
                <a:solidFill>
                  <a:schemeClr val="bg1"/>
                </a:solidFill>
              </a:defRPr>
            </a:lvl1pPr>
          </a:lstStyle>
          <a:p>
            <a:pPr lvl="0"/>
            <a:r>
              <a:rPr lang="en-GB" noProof="0" dirty="0" smtClean="0"/>
              <a:t>Click to edit Master title style</a:t>
            </a:r>
          </a:p>
        </p:txBody>
      </p:sp>
      <p:sp>
        <p:nvSpPr>
          <p:cNvPr id="5124" name="Rectangle 4"/>
          <p:cNvSpPr>
            <a:spLocks noGrp="1" noChangeArrowheads="1"/>
          </p:cNvSpPr>
          <p:nvPr>
            <p:ph type="subTitle" idx="1"/>
          </p:nvPr>
        </p:nvSpPr>
        <p:spPr>
          <a:xfrm>
            <a:off x="682625" y="3573463"/>
            <a:ext cx="6934200" cy="1752600"/>
          </a:xfrm>
        </p:spPr>
        <p:txBody>
          <a:bodyPr/>
          <a:lstStyle>
            <a:lvl1pPr marL="0" indent="0">
              <a:buFontTx/>
              <a:buNone/>
              <a:defRPr>
                <a:solidFill>
                  <a:schemeClr val="bg1"/>
                </a:solidFill>
              </a:defRPr>
            </a:lvl1pPr>
          </a:lstStyle>
          <a:p>
            <a:pPr lvl="0"/>
            <a:r>
              <a:rPr lang="en-GB" noProof="0" smtClean="0"/>
              <a:t>Click to edit Master subtitle style</a:t>
            </a:r>
          </a:p>
        </p:txBody>
      </p:sp>
      <p:sp>
        <p:nvSpPr>
          <p:cNvPr id="5128" name="Text Box 8"/>
          <p:cNvSpPr txBox="1">
            <a:spLocks noChangeArrowheads="1"/>
          </p:cNvSpPr>
          <p:nvPr/>
        </p:nvSpPr>
        <p:spPr bwMode="auto">
          <a:xfrm>
            <a:off x="631843" y="44482"/>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a:p>
        </p:txBody>
      </p:sp>
      <p:pic>
        <p:nvPicPr>
          <p:cNvPr id="5132" name="Picture 12" descr="PAS logo green T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4488" y="333375"/>
            <a:ext cx="1944687" cy="13525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LGA\Planning Advisory Service\Team\Website\Web images\logos\LGA logo.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609187" y="167258"/>
            <a:ext cx="2708563" cy="1599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3395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1" y="274670"/>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4202" y="274670"/>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06150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A3E36CF4-CA2A-454B-A0CE-F4D21D393F3B}" type="datetimeFigureOut">
              <a:rPr lang="en-US" smtClean="0"/>
              <a:t>11/9/2015</a:t>
            </a:fld>
            <a:endParaRPr lang="en-US"/>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6233B8C3-FDB1-8040-A3A5-4CCCCF3CED04}" type="slidenum">
              <a:rPr lang="en-US" smtClean="0"/>
              <a:t>‹#›</a:t>
            </a:fld>
            <a:endParaRPr lang="en-US"/>
          </a:p>
        </p:txBody>
      </p:sp>
    </p:spTree>
    <p:extLst>
      <p:ext uri="{BB962C8B-B14F-4D97-AF65-F5344CB8AC3E}">
        <p14:creationId xmlns:p14="http://schemas.microsoft.com/office/powerpoint/2010/main" val="298947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95300" y="1600200"/>
            <a:ext cx="89154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A3E36CF4-CA2A-454B-A0CE-F4D21D393F3B}" type="datetimeFigureOut">
              <a:rPr lang="en-US" smtClean="0"/>
              <a:t>11/9/2015</a:t>
            </a:fld>
            <a:endParaRPr lang="en-US"/>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6233B8C3-FDB1-8040-A3A5-4CCCCF3CED04}" type="slidenum">
              <a:rPr lang="en-US" smtClean="0"/>
              <a:t>‹#›</a:t>
            </a:fld>
            <a:endParaRPr lang="en-US"/>
          </a:p>
        </p:txBody>
      </p:sp>
    </p:spTree>
    <p:extLst>
      <p:ext uri="{BB962C8B-B14F-4D97-AF65-F5344CB8AC3E}">
        <p14:creationId xmlns:p14="http://schemas.microsoft.com/office/powerpoint/2010/main" val="333160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A3E36CF4-CA2A-454B-A0CE-F4D21D393F3B}" type="datetimeFigureOut">
              <a:rPr lang="en-US" smtClean="0"/>
              <a:t>11/9/2015</a:t>
            </a:fld>
            <a:endParaRPr lang="en-US"/>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6233B8C3-FDB1-8040-A3A5-4CCCCF3CED04}" type="slidenum">
              <a:rPr lang="en-US" smtClean="0"/>
              <a:t>‹#›</a:t>
            </a:fld>
            <a:endParaRPr lang="en-US"/>
          </a:p>
        </p:txBody>
      </p:sp>
    </p:spTree>
    <p:extLst>
      <p:ext uri="{BB962C8B-B14F-4D97-AF65-F5344CB8AC3E}">
        <p14:creationId xmlns:p14="http://schemas.microsoft.com/office/powerpoint/2010/main" val="3049736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A3E36CF4-CA2A-454B-A0CE-F4D21D393F3B}" type="datetimeFigureOut">
              <a:rPr lang="en-US" smtClean="0"/>
              <a:t>11/9/2015</a:t>
            </a:fld>
            <a:endParaRPr lang="en-US"/>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6233B8C3-FDB1-8040-A3A5-4CCCCF3CED04}" type="slidenum">
              <a:rPr lang="en-US" smtClean="0"/>
              <a:t>‹#›</a:t>
            </a:fld>
            <a:endParaRPr lang="en-US"/>
          </a:p>
        </p:txBody>
      </p:sp>
    </p:spTree>
    <p:extLst>
      <p:ext uri="{BB962C8B-B14F-4D97-AF65-F5344CB8AC3E}">
        <p14:creationId xmlns:p14="http://schemas.microsoft.com/office/powerpoint/2010/main" val="4258963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95300" y="6356350"/>
            <a:ext cx="2311400" cy="365125"/>
          </a:xfrm>
          <a:prstGeom prst="rect">
            <a:avLst/>
          </a:prstGeom>
        </p:spPr>
        <p:txBody>
          <a:bodyPr/>
          <a:lstStyle/>
          <a:p>
            <a:fld id="{A3E36CF4-CA2A-454B-A0CE-F4D21D393F3B}" type="datetimeFigureOut">
              <a:rPr lang="en-US" smtClean="0"/>
              <a:t>11/9/2015</a:t>
            </a:fld>
            <a:endParaRPr lang="en-US"/>
          </a:p>
        </p:txBody>
      </p:sp>
      <p:sp>
        <p:nvSpPr>
          <p:cNvPr id="8" name="Footer Placeholder 7"/>
          <p:cNvSpPr>
            <a:spLocks noGrp="1"/>
          </p:cNvSpPr>
          <p:nvPr>
            <p:ph type="ftr" sz="quarter" idx="11"/>
          </p:nvPr>
        </p:nvSpPr>
        <p:spPr>
          <a:xfrm>
            <a:off x="3384550" y="6356350"/>
            <a:ext cx="31369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099300" y="6356350"/>
            <a:ext cx="2311400" cy="365125"/>
          </a:xfrm>
          <a:prstGeom prst="rect">
            <a:avLst/>
          </a:prstGeom>
        </p:spPr>
        <p:txBody>
          <a:bodyPr/>
          <a:lstStyle/>
          <a:p>
            <a:fld id="{6233B8C3-FDB1-8040-A3A5-4CCCCF3CED04}" type="slidenum">
              <a:rPr lang="en-US" smtClean="0"/>
              <a:t>‹#›</a:t>
            </a:fld>
            <a:endParaRPr lang="en-US"/>
          </a:p>
        </p:txBody>
      </p:sp>
    </p:spTree>
    <p:extLst>
      <p:ext uri="{BB962C8B-B14F-4D97-AF65-F5344CB8AC3E}">
        <p14:creationId xmlns:p14="http://schemas.microsoft.com/office/powerpoint/2010/main" val="3261519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95300" y="6356350"/>
            <a:ext cx="2311400" cy="365125"/>
          </a:xfrm>
          <a:prstGeom prst="rect">
            <a:avLst/>
          </a:prstGeom>
        </p:spPr>
        <p:txBody>
          <a:bodyPr/>
          <a:lstStyle/>
          <a:p>
            <a:fld id="{A3E36CF4-CA2A-454B-A0CE-F4D21D393F3B}" type="datetimeFigureOut">
              <a:rPr lang="en-US" smtClean="0"/>
              <a:t>11/9/2015</a:t>
            </a:fld>
            <a:endParaRPr lang="en-US"/>
          </a:p>
        </p:txBody>
      </p:sp>
      <p:sp>
        <p:nvSpPr>
          <p:cNvPr id="4" name="Footer Placeholder 3"/>
          <p:cNvSpPr>
            <a:spLocks noGrp="1"/>
          </p:cNvSpPr>
          <p:nvPr>
            <p:ph type="ftr" sz="quarter" idx="11"/>
          </p:nvPr>
        </p:nvSpPr>
        <p:spPr>
          <a:xfrm>
            <a:off x="3384550" y="6356350"/>
            <a:ext cx="31369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099300" y="6356350"/>
            <a:ext cx="2311400" cy="365125"/>
          </a:xfrm>
          <a:prstGeom prst="rect">
            <a:avLst/>
          </a:prstGeom>
        </p:spPr>
        <p:txBody>
          <a:bodyPr/>
          <a:lstStyle/>
          <a:p>
            <a:fld id="{6233B8C3-FDB1-8040-A3A5-4CCCCF3CED04}" type="slidenum">
              <a:rPr lang="en-US" smtClean="0"/>
              <a:t>‹#›</a:t>
            </a:fld>
            <a:endParaRPr lang="en-US"/>
          </a:p>
        </p:txBody>
      </p:sp>
    </p:spTree>
    <p:extLst>
      <p:ext uri="{BB962C8B-B14F-4D97-AF65-F5344CB8AC3E}">
        <p14:creationId xmlns:p14="http://schemas.microsoft.com/office/powerpoint/2010/main" val="2014427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0"/>
            <a:ext cx="2311400" cy="365125"/>
          </a:xfrm>
          <a:prstGeom prst="rect">
            <a:avLst/>
          </a:prstGeom>
        </p:spPr>
        <p:txBody>
          <a:bodyPr/>
          <a:lstStyle/>
          <a:p>
            <a:fld id="{A3E36CF4-CA2A-454B-A0CE-F4D21D393F3B}" type="datetimeFigureOut">
              <a:rPr lang="en-US" smtClean="0"/>
              <a:t>11/9/2015</a:t>
            </a:fld>
            <a:endParaRPr lang="en-US"/>
          </a:p>
        </p:txBody>
      </p:sp>
      <p:sp>
        <p:nvSpPr>
          <p:cNvPr id="3" name="Footer Placeholder 2"/>
          <p:cNvSpPr>
            <a:spLocks noGrp="1"/>
          </p:cNvSpPr>
          <p:nvPr>
            <p:ph type="ftr" sz="quarter" idx="11"/>
          </p:nvPr>
        </p:nvSpPr>
        <p:spPr>
          <a:xfrm>
            <a:off x="3384550" y="6356350"/>
            <a:ext cx="31369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099300" y="6356350"/>
            <a:ext cx="2311400" cy="365125"/>
          </a:xfrm>
          <a:prstGeom prst="rect">
            <a:avLst/>
          </a:prstGeom>
        </p:spPr>
        <p:txBody>
          <a:bodyPr/>
          <a:lstStyle/>
          <a:p>
            <a:fld id="{6233B8C3-FDB1-8040-A3A5-4CCCCF3CED04}" type="slidenum">
              <a:rPr lang="en-US" smtClean="0"/>
              <a:t>‹#›</a:t>
            </a:fld>
            <a:endParaRPr lang="en-US"/>
          </a:p>
        </p:txBody>
      </p:sp>
    </p:spTree>
    <p:extLst>
      <p:ext uri="{BB962C8B-B14F-4D97-AF65-F5344CB8AC3E}">
        <p14:creationId xmlns:p14="http://schemas.microsoft.com/office/powerpoint/2010/main" val="291592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A3E36CF4-CA2A-454B-A0CE-F4D21D393F3B}" type="datetimeFigureOut">
              <a:rPr lang="en-US" smtClean="0"/>
              <a:t>11/9/2015</a:t>
            </a:fld>
            <a:endParaRPr lang="en-US"/>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6233B8C3-FDB1-8040-A3A5-4CCCCF3CED04}" type="slidenum">
              <a:rPr lang="en-US" smtClean="0"/>
              <a:t>‹#›</a:t>
            </a:fld>
            <a:endParaRPr lang="en-US"/>
          </a:p>
        </p:txBody>
      </p:sp>
    </p:spTree>
    <p:extLst>
      <p:ext uri="{BB962C8B-B14F-4D97-AF65-F5344CB8AC3E}">
        <p14:creationId xmlns:p14="http://schemas.microsoft.com/office/powerpoint/2010/main" val="2371910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84590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A3E36CF4-CA2A-454B-A0CE-F4D21D393F3B}" type="datetimeFigureOut">
              <a:rPr lang="en-US" smtClean="0"/>
              <a:t>11/9/2015</a:t>
            </a:fld>
            <a:endParaRPr lang="en-US"/>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6233B8C3-FDB1-8040-A3A5-4CCCCF3CED04}" type="slidenum">
              <a:rPr lang="en-US" smtClean="0"/>
              <a:t>‹#›</a:t>
            </a:fld>
            <a:endParaRPr lang="en-US"/>
          </a:p>
        </p:txBody>
      </p:sp>
    </p:spTree>
    <p:extLst>
      <p:ext uri="{BB962C8B-B14F-4D97-AF65-F5344CB8AC3E}">
        <p14:creationId xmlns:p14="http://schemas.microsoft.com/office/powerpoint/2010/main" val="3325514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95300" y="1600200"/>
            <a:ext cx="89154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A3E36CF4-CA2A-454B-A0CE-F4D21D393F3B}" type="datetimeFigureOut">
              <a:rPr lang="en-US" smtClean="0"/>
              <a:t>11/9/2015</a:t>
            </a:fld>
            <a:endParaRPr lang="en-US"/>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6233B8C3-FDB1-8040-A3A5-4CCCCF3CED04}" type="slidenum">
              <a:rPr lang="en-US" smtClean="0"/>
              <a:t>‹#›</a:t>
            </a:fld>
            <a:endParaRPr lang="en-US"/>
          </a:p>
        </p:txBody>
      </p:sp>
    </p:spTree>
    <p:extLst>
      <p:ext uri="{BB962C8B-B14F-4D97-AF65-F5344CB8AC3E}">
        <p14:creationId xmlns:p14="http://schemas.microsoft.com/office/powerpoint/2010/main" val="821404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95300" y="274638"/>
            <a:ext cx="653415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A3E36CF4-CA2A-454B-A0CE-F4D21D393F3B}" type="datetimeFigureOut">
              <a:rPr lang="en-US" smtClean="0"/>
              <a:t>11/9/2015</a:t>
            </a:fld>
            <a:endParaRPr lang="en-US"/>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6233B8C3-FDB1-8040-A3A5-4CCCCF3CED04}" type="slidenum">
              <a:rPr lang="en-US" smtClean="0"/>
              <a:t>‹#›</a:t>
            </a:fld>
            <a:endParaRPr lang="en-US"/>
          </a:p>
        </p:txBody>
      </p:sp>
    </p:spTree>
    <p:extLst>
      <p:ext uri="{BB962C8B-B14F-4D97-AF65-F5344CB8AC3E}">
        <p14:creationId xmlns:p14="http://schemas.microsoft.com/office/powerpoint/2010/main" val="2164267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title_backgroun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175"/>
            <a:ext cx="992187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631843" y="44482"/>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400" b="1">
                <a:solidFill>
                  <a:schemeClr val="tx2"/>
                </a:solidFill>
                <a:latin typeface="Arial" charset="0"/>
              </a:defRPr>
            </a:lvl1pPr>
            <a:lvl2pPr marL="742950" indent="-285750" eaLnBrk="0" hangingPunct="0">
              <a:defRPr sz="4400" b="1">
                <a:solidFill>
                  <a:schemeClr val="tx2"/>
                </a:solidFill>
                <a:latin typeface="Arial" charset="0"/>
              </a:defRPr>
            </a:lvl2pPr>
            <a:lvl3pPr marL="1143000" indent="-228600" eaLnBrk="0" hangingPunct="0">
              <a:defRPr sz="4400" b="1">
                <a:solidFill>
                  <a:schemeClr val="tx2"/>
                </a:solidFill>
                <a:latin typeface="Arial" charset="0"/>
              </a:defRPr>
            </a:lvl3pPr>
            <a:lvl4pPr marL="1600200" indent="-228600" eaLnBrk="0" hangingPunct="0">
              <a:defRPr sz="4400" b="1">
                <a:solidFill>
                  <a:schemeClr val="tx2"/>
                </a:solidFill>
                <a:latin typeface="Arial" charset="0"/>
              </a:defRPr>
            </a:lvl4pPr>
            <a:lvl5pPr marL="2057400" indent="-228600" eaLnBrk="0" hangingPunct="0">
              <a:defRPr sz="4400" b="1">
                <a:solidFill>
                  <a:schemeClr val="tx2"/>
                </a:solidFill>
                <a:latin typeface="Arial" charset="0"/>
              </a:defRPr>
            </a:lvl5pPr>
            <a:lvl6pPr marL="2514600" indent="-228600" eaLnBrk="0" fontAlgn="base" hangingPunct="0">
              <a:spcBef>
                <a:spcPct val="0"/>
              </a:spcBef>
              <a:spcAft>
                <a:spcPct val="0"/>
              </a:spcAft>
              <a:defRPr sz="4400" b="1">
                <a:solidFill>
                  <a:schemeClr val="tx2"/>
                </a:solidFill>
                <a:latin typeface="Arial" charset="0"/>
              </a:defRPr>
            </a:lvl6pPr>
            <a:lvl7pPr marL="2971800" indent="-228600" eaLnBrk="0" fontAlgn="base" hangingPunct="0">
              <a:spcBef>
                <a:spcPct val="0"/>
              </a:spcBef>
              <a:spcAft>
                <a:spcPct val="0"/>
              </a:spcAft>
              <a:defRPr sz="4400" b="1">
                <a:solidFill>
                  <a:schemeClr val="tx2"/>
                </a:solidFill>
                <a:latin typeface="Arial" charset="0"/>
              </a:defRPr>
            </a:lvl7pPr>
            <a:lvl8pPr marL="3429000" indent="-228600" eaLnBrk="0" fontAlgn="base" hangingPunct="0">
              <a:spcBef>
                <a:spcPct val="0"/>
              </a:spcBef>
              <a:spcAft>
                <a:spcPct val="0"/>
              </a:spcAft>
              <a:defRPr sz="4400" b="1">
                <a:solidFill>
                  <a:schemeClr val="tx2"/>
                </a:solidFill>
                <a:latin typeface="Arial" charset="0"/>
              </a:defRPr>
            </a:lvl8pPr>
            <a:lvl9pPr marL="3886200" indent="-228600" eaLnBrk="0" fontAlgn="base" hangingPunct="0">
              <a:spcBef>
                <a:spcPct val="0"/>
              </a:spcBef>
              <a:spcAft>
                <a:spcPct val="0"/>
              </a:spcAft>
              <a:defRPr sz="4400" b="1">
                <a:solidFill>
                  <a:schemeClr val="tx2"/>
                </a:solidFill>
                <a:latin typeface="Arial" charset="0"/>
              </a:defRPr>
            </a:lvl9pPr>
          </a:lstStyle>
          <a:p>
            <a:pPr eaLnBrk="1" hangingPunct="1">
              <a:spcBef>
                <a:spcPct val="50000"/>
              </a:spcBef>
              <a:defRPr/>
            </a:pPr>
            <a:endParaRPr lang="en-US" smtClean="0">
              <a:solidFill>
                <a:srgbClr val="000000"/>
              </a:solidFill>
            </a:endParaRPr>
          </a:p>
        </p:txBody>
      </p:sp>
      <p:pic>
        <p:nvPicPr>
          <p:cNvPr id="6" name="Picture 12" descr="PAS logo green T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4488" y="333375"/>
            <a:ext cx="1944687"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LG_Group_RGB"/>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040581" y="333378"/>
            <a:ext cx="2147887"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631825" y="2420970"/>
            <a:ext cx="8420100" cy="1125537"/>
          </a:xfrm>
        </p:spPr>
        <p:txBody>
          <a:bodyPr/>
          <a:lstStyle>
            <a:lvl1pPr>
              <a:defRPr>
                <a:solidFill>
                  <a:schemeClr val="bg1"/>
                </a:solidFill>
              </a:defRPr>
            </a:lvl1pPr>
          </a:lstStyle>
          <a:p>
            <a:pPr lvl="0"/>
            <a:r>
              <a:rPr lang="en-GB" noProof="0" smtClean="0"/>
              <a:t>Click to edit Master title style</a:t>
            </a:r>
          </a:p>
        </p:txBody>
      </p:sp>
      <p:sp>
        <p:nvSpPr>
          <p:cNvPr id="5124" name="Rectangle 4"/>
          <p:cNvSpPr>
            <a:spLocks noGrp="1" noChangeArrowheads="1"/>
          </p:cNvSpPr>
          <p:nvPr>
            <p:ph type="subTitle" idx="1"/>
          </p:nvPr>
        </p:nvSpPr>
        <p:spPr>
          <a:xfrm>
            <a:off x="682625" y="3573463"/>
            <a:ext cx="6934200" cy="1752600"/>
          </a:xfrm>
        </p:spPr>
        <p:txBody>
          <a:bodyPr/>
          <a:lstStyle>
            <a:lvl1pPr marL="0" indent="0">
              <a:buFontTx/>
              <a:buNone/>
              <a:defRPr>
                <a:solidFill>
                  <a:schemeClr val="bg1"/>
                </a:solidFill>
              </a:defRPr>
            </a:lvl1pPr>
          </a:lstStyle>
          <a:p>
            <a:pPr lvl="0"/>
            <a:r>
              <a:rPr lang="en-GB" noProof="0" smtClean="0"/>
              <a:t>Click to edit Master subtitle style</a:t>
            </a:r>
          </a:p>
        </p:txBody>
      </p:sp>
    </p:spTree>
    <p:extLst>
      <p:ext uri="{BB962C8B-B14F-4D97-AF65-F5344CB8AC3E}">
        <p14:creationId xmlns:p14="http://schemas.microsoft.com/office/powerpoint/2010/main" val="2190321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12686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32"/>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35358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84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81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15722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93"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93"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85042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23957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294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32"/>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66594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08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1949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2622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25758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1" y="274670"/>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4202" y="274670"/>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53405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84201" y="274638"/>
            <a:ext cx="8915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84201" y="1600206"/>
            <a:ext cx="8915400" cy="4525963"/>
          </a:xfrm>
        </p:spPr>
        <p:txBody>
          <a:bodyPr/>
          <a:lstStyle/>
          <a:p>
            <a:pPr lvl="0"/>
            <a:endParaRPr lang="en-GB" noProof="0" smtClean="0"/>
          </a:p>
        </p:txBody>
      </p:sp>
    </p:spTree>
    <p:extLst>
      <p:ext uri="{BB962C8B-B14F-4D97-AF65-F5344CB8AC3E}">
        <p14:creationId xmlns:p14="http://schemas.microsoft.com/office/powerpoint/2010/main" val="23617520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58"/>
            <a:ext cx="84201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BDACC4E6-4D98-41E5-A4CB-2079C5CD551C}" type="datetimeFigureOut">
              <a:rPr lang="en-US"/>
              <a:pPr>
                <a:defRPr/>
              </a:pPr>
              <a:t>11/9/2015</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2AC4152C-6DEE-40F4-93D9-333D80FCD71F}" type="slidenum">
              <a:rPr lang="en-US"/>
              <a:pPr>
                <a:defRPr/>
              </a:pPr>
              <a:t>‹#›</a:t>
            </a:fld>
            <a:endParaRPr lang="en-US"/>
          </a:p>
        </p:txBody>
      </p:sp>
    </p:spTree>
    <p:extLst>
      <p:ext uri="{BB962C8B-B14F-4D97-AF65-F5344CB8AC3E}">
        <p14:creationId xmlns:p14="http://schemas.microsoft.com/office/powerpoint/2010/main" val="3984852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7A1AA35D-F629-4801-8B51-48D089233B5B}" type="datetimeFigureOut">
              <a:rPr lang="en-US"/>
              <a:pPr>
                <a:defRPr/>
              </a:pPr>
              <a:t>11/9/2015</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C1F0A694-5489-4D65-996B-03D28B0F5894}" type="slidenum">
              <a:rPr lang="en-US"/>
              <a:pPr>
                <a:defRPr/>
              </a:pPr>
              <a:t>‹#›</a:t>
            </a:fld>
            <a:endParaRPr lang="en-US"/>
          </a:p>
        </p:txBody>
      </p:sp>
    </p:spTree>
    <p:extLst>
      <p:ext uri="{BB962C8B-B14F-4D97-AF65-F5344CB8AC3E}">
        <p14:creationId xmlns:p14="http://schemas.microsoft.com/office/powerpoint/2010/main" val="9874704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33"/>
            <a:ext cx="84201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F6E0A568-0415-411F-91DD-C2EBACB80F2D}" type="datetimeFigureOut">
              <a:rPr lang="en-US"/>
              <a:pPr>
                <a:defRPr/>
              </a:pPr>
              <a:t>11/9/2015</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B8D591D6-E829-47A2-B678-EDAFA051E340}" type="slidenum">
              <a:rPr lang="en-US"/>
              <a:pPr>
                <a:defRPr/>
              </a:pPr>
              <a:t>‹#›</a:t>
            </a:fld>
            <a:endParaRPr lang="en-US"/>
          </a:p>
        </p:txBody>
      </p:sp>
    </p:spTree>
    <p:extLst>
      <p:ext uri="{BB962C8B-B14F-4D97-AF65-F5344CB8AC3E}">
        <p14:creationId xmlns:p14="http://schemas.microsoft.com/office/powerpoint/2010/main" val="3063647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673A92B7-DB70-4F28-9ED1-B52D495118A9}" type="datetimeFigureOut">
              <a:rPr lang="en-US"/>
              <a:pPr>
                <a:defRPr/>
              </a:pPr>
              <a:t>11/9/2015</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42623E3D-C1C9-4448-B1B4-5204E3E3B01F}" type="slidenum">
              <a:rPr lang="en-US"/>
              <a:pPr>
                <a:defRPr/>
              </a:pPr>
              <a:t>‹#›</a:t>
            </a:fld>
            <a:endParaRPr lang="en-US"/>
          </a:p>
        </p:txBody>
      </p:sp>
    </p:spTree>
    <p:extLst>
      <p:ext uri="{BB962C8B-B14F-4D97-AF65-F5344CB8AC3E}">
        <p14:creationId xmlns:p14="http://schemas.microsoft.com/office/powerpoint/2010/main" val="41722182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D036BD95-1AA3-4DE0-BBA3-26B21B1A9DF3}" type="datetimeFigureOut">
              <a:rPr lang="en-US"/>
              <a:pPr>
                <a:defRPr/>
              </a:pPr>
              <a:t>11/9/2015</a:t>
            </a:fld>
            <a:endParaRPr lang="en-US"/>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FD834F25-057F-4399-948D-14B062BCE190}" type="slidenum">
              <a:rPr lang="en-US"/>
              <a:pPr>
                <a:defRPr/>
              </a:pPr>
              <a:t>‹#›</a:t>
            </a:fld>
            <a:endParaRPr lang="en-US"/>
          </a:p>
        </p:txBody>
      </p:sp>
    </p:spTree>
    <p:extLst>
      <p:ext uri="{BB962C8B-B14F-4D97-AF65-F5344CB8AC3E}">
        <p14:creationId xmlns:p14="http://schemas.microsoft.com/office/powerpoint/2010/main" val="895750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84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81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765290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C9334130-ACF6-408B-B192-8CED8461AB15}" type="datetimeFigureOut">
              <a:rPr lang="en-US"/>
              <a:pPr>
                <a:defRPr/>
              </a:pPr>
              <a:t>11/9/2015</a:t>
            </a:fld>
            <a:endParaRPr lang="en-US"/>
          </a:p>
        </p:txBody>
      </p:sp>
      <p:sp>
        <p:nvSpPr>
          <p:cNvPr id="4" name="Footer Placeholder 3"/>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B1C987F2-4526-4F61-B7A3-217BA285B570}" type="slidenum">
              <a:rPr lang="en-US"/>
              <a:pPr>
                <a:defRPr/>
              </a:pPr>
              <a:t>‹#›</a:t>
            </a:fld>
            <a:endParaRPr lang="en-US"/>
          </a:p>
        </p:txBody>
      </p:sp>
    </p:spTree>
    <p:extLst>
      <p:ext uri="{BB962C8B-B14F-4D97-AF65-F5344CB8AC3E}">
        <p14:creationId xmlns:p14="http://schemas.microsoft.com/office/powerpoint/2010/main" val="2635109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765678A0-9B0D-421C-9674-483DF9CC6D9F}" type="datetimeFigureOut">
              <a:rPr lang="en-US"/>
              <a:pPr>
                <a:defRPr/>
              </a:pPr>
              <a:t>11/9/2015</a:t>
            </a:fld>
            <a:endParaRPr lang="en-US"/>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E83BCD92-28F5-423D-A5C8-75C8C76AD2F3}" type="slidenum">
              <a:rPr lang="en-US"/>
              <a:pPr>
                <a:defRPr/>
              </a:pPr>
              <a:t>‹#›</a:t>
            </a:fld>
            <a:endParaRPr lang="en-US"/>
          </a:p>
        </p:txBody>
      </p:sp>
    </p:spTree>
    <p:extLst>
      <p:ext uri="{BB962C8B-B14F-4D97-AF65-F5344CB8AC3E}">
        <p14:creationId xmlns:p14="http://schemas.microsoft.com/office/powerpoint/2010/main" val="3593939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872972" y="27308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16477F7D-5EAA-4899-821D-DDB04383812A}" type="datetimeFigureOut">
              <a:rPr lang="en-US"/>
              <a:pPr>
                <a:defRPr/>
              </a:pPr>
              <a:t>11/9/2015</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E290D8BE-F4D7-4095-9BC4-B2FDAD92BCFF}" type="slidenum">
              <a:rPr lang="en-US"/>
              <a:pPr>
                <a:defRPr/>
              </a:pPr>
              <a:t>‹#›</a:t>
            </a:fld>
            <a:endParaRPr lang="en-US"/>
          </a:p>
        </p:txBody>
      </p:sp>
    </p:spTree>
    <p:extLst>
      <p:ext uri="{BB962C8B-B14F-4D97-AF65-F5344CB8AC3E}">
        <p14:creationId xmlns:p14="http://schemas.microsoft.com/office/powerpoint/2010/main" val="47068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BDC14876-6395-471A-BD01-B6671B08B761}" type="datetimeFigureOut">
              <a:rPr lang="en-US"/>
              <a:pPr>
                <a:defRPr/>
              </a:pPr>
              <a:t>11/9/2015</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0BABD938-2682-4DC9-A1EB-64A529BCBB7F}" type="slidenum">
              <a:rPr lang="en-US"/>
              <a:pPr>
                <a:defRPr/>
              </a:pPr>
              <a:t>‹#›</a:t>
            </a:fld>
            <a:endParaRPr lang="en-US"/>
          </a:p>
        </p:txBody>
      </p:sp>
    </p:spTree>
    <p:extLst>
      <p:ext uri="{BB962C8B-B14F-4D97-AF65-F5344CB8AC3E}">
        <p14:creationId xmlns:p14="http://schemas.microsoft.com/office/powerpoint/2010/main" val="15685914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5D24B1B1-8BE0-479F-BC54-B8313760ABDD}" type="datetimeFigureOut">
              <a:rPr lang="en-US"/>
              <a:pPr>
                <a:defRPr/>
              </a:pPr>
              <a:t>11/9/2015</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C2535ABA-A452-4B58-A808-391076DE1DED}" type="slidenum">
              <a:rPr lang="en-US"/>
              <a:pPr>
                <a:defRPr/>
              </a:pPr>
              <a:t>‹#›</a:t>
            </a:fld>
            <a:endParaRPr lang="en-US"/>
          </a:p>
        </p:txBody>
      </p:sp>
    </p:spTree>
    <p:extLst>
      <p:ext uri="{BB962C8B-B14F-4D97-AF65-F5344CB8AC3E}">
        <p14:creationId xmlns:p14="http://schemas.microsoft.com/office/powerpoint/2010/main" val="22154519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71"/>
            <a:ext cx="222885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95300" y="274671"/>
            <a:ext cx="652145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6F232266-897C-451D-8AE1-75418DA16650}" type="datetimeFigureOut">
              <a:rPr lang="en-US"/>
              <a:pPr>
                <a:defRPr/>
              </a:pPr>
              <a:t>11/9/2015</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427103F9-B753-42B1-8FCD-78DC71028308}" type="slidenum">
              <a:rPr lang="en-US"/>
              <a:pPr>
                <a:defRPr/>
              </a:pPr>
              <a:t>‹#›</a:t>
            </a:fld>
            <a:endParaRPr lang="en-US"/>
          </a:p>
        </p:txBody>
      </p:sp>
    </p:spTree>
    <p:extLst>
      <p:ext uri="{BB962C8B-B14F-4D97-AF65-F5344CB8AC3E}">
        <p14:creationId xmlns:p14="http://schemas.microsoft.com/office/powerpoint/2010/main" val="41261877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52"/>
            <a:ext cx="84201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544B730A-27E8-4BFE-8B63-57891C542ADE}" type="datetimeFigureOut">
              <a:rPr lang="en-US"/>
              <a:pPr>
                <a:defRPr/>
              </a:pPr>
              <a:t>11/9/2015</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BC4D13F1-157C-49DE-89DF-1D5253F555C2}" type="slidenum">
              <a:rPr lang="en-US"/>
              <a:pPr>
                <a:defRPr/>
              </a:pPr>
              <a:t>‹#›</a:t>
            </a:fld>
            <a:endParaRPr lang="en-US"/>
          </a:p>
        </p:txBody>
      </p:sp>
    </p:spTree>
    <p:extLst>
      <p:ext uri="{BB962C8B-B14F-4D97-AF65-F5344CB8AC3E}">
        <p14:creationId xmlns:p14="http://schemas.microsoft.com/office/powerpoint/2010/main" val="2552057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C21C089C-C58A-4A8E-BBBD-6FDA76F1EA8E}" type="datetimeFigureOut">
              <a:rPr lang="en-US"/>
              <a:pPr>
                <a:defRPr/>
              </a:pPr>
              <a:t>11/9/2015</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9534B4F5-08E0-4555-B1CE-A582DCD43A76}" type="slidenum">
              <a:rPr lang="en-US"/>
              <a:pPr>
                <a:defRPr/>
              </a:pPr>
              <a:t>‹#›</a:t>
            </a:fld>
            <a:endParaRPr lang="en-US"/>
          </a:p>
        </p:txBody>
      </p:sp>
    </p:spTree>
    <p:extLst>
      <p:ext uri="{BB962C8B-B14F-4D97-AF65-F5344CB8AC3E}">
        <p14:creationId xmlns:p14="http://schemas.microsoft.com/office/powerpoint/2010/main" val="3516449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7"/>
            <a:ext cx="84201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CA3DDA51-8237-44F1-BB73-F2695F79A17C}" type="datetimeFigureOut">
              <a:rPr lang="en-US"/>
              <a:pPr>
                <a:defRPr/>
              </a:pPr>
              <a:t>11/9/2015</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A22DBE32-3C72-43D6-A53B-E92D137CD558}" type="slidenum">
              <a:rPr lang="en-US"/>
              <a:pPr>
                <a:defRPr/>
              </a:pPr>
              <a:t>‹#›</a:t>
            </a:fld>
            <a:endParaRPr lang="en-US"/>
          </a:p>
        </p:txBody>
      </p:sp>
    </p:spTree>
    <p:extLst>
      <p:ext uri="{BB962C8B-B14F-4D97-AF65-F5344CB8AC3E}">
        <p14:creationId xmlns:p14="http://schemas.microsoft.com/office/powerpoint/2010/main" val="22765883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4A7B89EF-ECE4-4B54-9C93-559EDB65BE45}" type="datetimeFigureOut">
              <a:rPr lang="en-US"/>
              <a:pPr>
                <a:defRPr/>
              </a:pPr>
              <a:t>11/9/2015</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A1B09E74-5D66-4C01-B7BA-EC5E74A27929}" type="slidenum">
              <a:rPr lang="en-US"/>
              <a:pPr>
                <a:defRPr/>
              </a:pPr>
              <a:t>‹#›</a:t>
            </a:fld>
            <a:endParaRPr lang="en-US"/>
          </a:p>
        </p:txBody>
      </p:sp>
    </p:spTree>
    <p:extLst>
      <p:ext uri="{BB962C8B-B14F-4D97-AF65-F5344CB8AC3E}">
        <p14:creationId xmlns:p14="http://schemas.microsoft.com/office/powerpoint/2010/main" val="1834887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93"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93"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902930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7BDAE090-FEB4-4FF9-955C-91B19888C58D}" type="datetimeFigureOut">
              <a:rPr lang="en-US"/>
              <a:pPr>
                <a:defRPr/>
              </a:pPr>
              <a:t>11/9/2015</a:t>
            </a:fld>
            <a:endParaRPr lang="en-US"/>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7395FD25-41CD-4BC3-B167-C440F9E97024}" type="slidenum">
              <a:rPr lang="en-US"/>
              <a:pPr>
                <a:defRPr/>
              </a:pPr>
              <a:t>‹#›</a:t>
            </a:fld>
            <a:endParaRPr lang="en-US"/>
          </a:p>
        </p:txBody>
      </p:sp>
    </p:spTree>
    <p:extLst>
      <p:ext uri="{BB962C8B-B14F-4D97-AF65-F5344CB8AC3E}">
        <p14:creationId xmlns:p14="http://schemas.microsoft.com/office/powerpoint/2010/main" val="3750624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0783ADB2-DB33-486A-86A7-8CB6123260FA}" type="datetimeFigureOut">
              <a:rPr lang="en-US"/>
              <a:pPr>
                <a:defRPr/>
              </a:pPr>
              <a:t>11/9/2015</a:t>
            </a:fld>
            <a:endParaRPr lang="en-US"/>
          </a:p>
        </p:txBody>
      </p:sp>
      <p:sp>
        <p:nvSpPr>
          <p:cNvPr id="4" name="Footer Placeholder 3"/>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4E3268CC-7E36-409A-A192-02CBF7E3C0A3}" type="slidenum">
              <a:rPr lang="en-US"/>
              <a:pPr>
                <a:defRPr/>
              </a:pPr>
              <a:t>‹#›</a:t>
            </a:fld>
            <a:endParaRPr lang="en-US"/>
          </a:p>
        </p:txBody>
      </p:sp>
    </p:spTree>
    <p:extLst>
      <p:ext uri="{BB962C8B-B14F-4D97-AF65-F5344CB8AC3E}">
        <p14:creationId xmlns:p14="http://schemas.microsoft.com/office/powerpoint/2010/main" val="15637414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EDF444A2-A32A-4E29-A5AE-C0C0C99D1685}" type="datetimeFigureOut">
              <a:rPr lang="en-US"/>
              <a:pPr>
                <a:defRPr/>
              </a:pPr>
              <a:t>11/9/2015</a:t>
            </a:fld>
            <a:endParaRPr lang="en-US"/>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3D2B024F-3587-419A-BFC4-464BAD2BFF5D}" type="slidenum">
              <a:rPr lang="en-US"/>
              <a:pPr>
                <a:defRPr/>
              </a:pPr>
              <a:t>‹#›</a:t>
            </a:fld>
            <a:endParaRPr lang="en-US"/>
          </a:p>
        </p:txBody>
      </p:sp>
    </p:spTree>
    <p:extLst>
      <p:ext uri="{BB962C8B-B14F-4D97-AF65-F5344CB8AC3E}">
        <p14:creationId xmlns:p14="http://schemas.microsoft.com/office/powerpoint/2010/main" val="18298305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872972" y="27307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A69FEF45-C299-4AC1-B3F3-9E17591D8446}" type="datetimeFigureOut">
              <a:rPr lang="en-US"/>
              <a:pPr>
                <a:defRPr/>
              </a:pPr>
              <a:t>11/9/2015</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49CB7623-4E38-40D5-8BE6-EAF18B6866A6}" type="slidenum">
              <a:rPr lang="en-US"/>
              <a:pPr>
                <a:defRPr/>
              </a:pPr>
              <a:t>‹#›</a:t>
            </a:fld>
            <a:endParaRPr lang="en-US"/>
          </a:p>
        </p:txBody>
      </p:sp>
    </p:spTree>
    <p:extLst>
      <p:ext uri="{BB962C8B-B14F-4D97-AF65-F5344CB8AC3E}">
        <p14:creationId xmlns:p14="http://schemas.microsoft.com/office/powerpoint/2010/main" val="1117058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739CE40D-C392-4303-9D5F-7F412B161201}" type="datetimeFigureOut">
              <a:rPr lang="en-US"/>
              <a:pPr>
                <a:defRPr/>
              </a:pPr>
              <a:t>11/9/2015</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0ABC3870-1C10-4D80-B4C8-D233A0C87C25}" type="slidenum">
              <a:rPr lang="en-US"/>
              <a:pPr>
                <a:defRPr/>
              </a:pPr>
              <a:t>‹#›</a:t>
            </a:fld>
            <a:endParaRPr lang="en-US"/>
          </a:p>
        </p:txBody>
      </p:sp>
    </p:spTree>
    <p:extLst>
      <p:ext uri="{BB962C8B-B14F-4D97-AF65-F5344CB8AC3E}">
        <p14:creationId xmlns:p14="http://schemas.microsoft.com/office/powerpoint/2010/main" val="8488816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ACB5489A-2E3D-47B9-9654-06BC9D7037FD}" type="datetimeFigureOut">
              <a:rPr lang="en-US"/>
              <a:pPr>
                <a:defRPr/>
              </a:pPr>
              <a:t>11/9/2015</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ED6EC27C-82A9-4226-BC7D-94E9EC1AD101}" type="slidenum">
              <a:rPr lang="en-US"/>
              <a:pPr>
                <a:defRPr/>
              </a:pPr>
              <a:t>‹#›</a:t>
            </a:fld>
            <a:endParaRPr lang="en-US"/>
          </a:p>
        </p:txBody>
      </p:sp>
    </p:spTree>
    <p:extLst>
      <p:ext uri="{BB962C8B-B14F-4D97-AF65-F5344CB8AC3E}">
        <p14:creationId xmlns:p14="http://schemas.microsoft.com/office/powerpoint/2010/main" val="1057705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65"/>
            <a:ext cx="222885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95300" y="274665"/>
            <a:ext cx="652145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C26ED575-84F2-4A87-9B3D-776F82907BCD}" type="datetimeFigureOut">
              <a:rPr lang="en-US"/>
              <a:pPr>
                <a:defRPr/>
              </a:pPr>
              <a:t>11/9/2015</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5AD70329-9D6B-457D-BA30-BE6B4CCDE6CC}" type="slidenum">
              <a:rPr lang="en-US"/>
              <a:pPr>
                <a:defRPr/>
              </a:pPr>
              <a:t>‹#›</a:t>
            </a:fld>
            <a:endParaRPr lang="en-US"/>
          </a:p>
        </p:txBody>
      </p:sp>
    </p:spTree>
    <p:extLst>
      <p:ext uri="{BB962C8B-B14F-4D97-AF65-F5344CB8AC3E}">
        <p14:creationId xmlns:p14="http://schemas.microsoft.com/office/powerpoint/2010/main" val="42149876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8"/>
            <a:ext cx="84201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DF8D923F-DBA0-47B6-8FD9-28A2D6F395D1}" type="datetimeFigureOut">
              <a:rPr lang="en-US"/>
              <a:pPr>
                <a:defRPr/>
              </a:pPr>
              <a:t>11/9/2015</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FB9C7A80-D485-415F-9FD6-116002AD86D5}" type="slidenum">
              <a:rPr lang="en-US"/>
              <a:pPr>
                <a:defRPr/>
              </a:pPr>
              <a:t>‹#›</a:t>
            </a:fld>
            <a:endParaRPr lang="en-US"/>
          </a:p>
        </p:txBody>
      </p:sp>
    </p:spTree>
    <p:extLst>
      <p:ext uri="{BB962C8B-B14F-4D97-AF65-F5344CB8AC3E}">
        <p14:creationId xmlns:p14="http://schemas.microsoft.com/office/powerpoint/2010/main" val="33177618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3B9FF505-8B02-4139-87EC-4A63C2BB7B8E}" type="datetimeFigureOut">
              <a:rPr lang="en-US"/>
              <a:pPr>
                <a:defRPr/>
              </a:pPr>
              <a:t>11/9/2015</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06E09CB4-80FF-4942-8F6F-F80962833978}" type="slidenum">
              <a:rPr lang="en-US"/>
              <a:pPr>
                <a:defRPr/>
              </a:pPr>
              <a:t>‹#›</a:t>
            </a:fld>
            <a:endParaRPr lang="en-US"/>
          </a:p>
        </p:txBody>
      </p:sp>
    </p:spTree>
    <p:extLst>
      <p:ext uri="{BB962C8B-B14F-4D97-AF65-F5344CB8AC3E}">
        <p14:creationId xmlns:p14="http://schemas.microsoft.com/office/powerpoint/2010/main" val="209582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3"/>
            <a:ext cx="84201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EE462C51-96BE-4AA4-8214-AA89438356C9}" type="datetimeFigureOut">
              <a:rPr lang="en-US"/>
              <a:pPr>
                <a:defRPr/>
              </a:pPr>
              <a:t>11/9/2015</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0E7A405E-EB87-4C22-A6DD-1B850AB61651}" type="slidenum">
              <a:rPr lang="en-US"/>
              <a:pPr>
                <a:defRPr/>
              </a:pPr>
              <a:t>‹#›</a:t>
            </a:fld>
            <a:endParaRPr lang="en-US"/>
          </a:p>
        </p:txBody>
      </p:sp>
    </p:spTree>
    <p:extLst>
      <p:ext uri="{BB962C8B-B14F-4D97-AF65-F5344CB8AC3E}">
        <p14:creationId xmlns:p14="http://schemas.microsoft.com/office/powerpoint/2010/main" val="2381716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530542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9C582E73-0ECD-4C47-B46C-C973250F331E}" type="datetimeFigureOut">
              <a:rPr lang="en-US"/>
              <a:pPr>
                <a:defRPr/>
              </a:pPr>
              <a:t>11/9/2015</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CE770919-76C7-4CAE-A57E-262A56C0C097}" type="slidenum">
              <a:rPr lang="en-US"/>
              <a:pPr>
                <a:defRPr/>
              </a:pPr>
              <a:t>‹#›</a:t>
            </a:fld>
            <a:endParaRPr lang="en-US"/>
          </a:p>
        </p:txBody>
      </p:sp>
    </p:spTree>
    <p:extLst>
      <p:ext uri="{BB962C8B-B14F-4D97-AF65-F5344CB8AC3E}">
        <p14:creationId xmlns:p14="http://schemas.microsoft.com/office/powerpoint/2010/main" val="26623099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A66A8675-6EC1-4AC3-9360-044A5C2A4066}" type="datetimeFigureOut">
              <a:rPr lang="en-US"/>
              <a:pPr>
                <a:defRPr/>
              </a:pPr>
              <a:t>11/9/2015</a:t>
            </a:fld>
            <a:endParaRPr lang="en-US"/>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3936FE11-2598-4A08-A62C-236D4FD35D9F}" type="slidenum">
              <a:rPr lang="en-US"/>
              <a:pPr>
                <a:defRPr/>
              </a:pPr>
              <a:t>‹#›</a:t>
            </a:fld>
            <a:endParaRPr lang="en-US"/>
          </a:p>
        </p:txBody>
      </p:sp>
    </p:spTree>
    <p:extLst>
      <p:ext uri="{BB962C8B-B14F-4D97-AF65-F5344CB8AC3E}">
        <p14:creationId xmlns:p14="http://schemas.microsoft.com/office/powerpoint/2010/main" val="26984230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2C8D1844-C03A-497F-94DC-87C37E782EC4}" type="datetimeFigureOut">
              <a:rPr lang="en-US"/>
              <a:pPr>
                <a:defRPr/>
              </a:pPr>
              <a:t>11/9/2015</a:t>
            </a:fld>
            <a:endParaRPr lang="en-US"/>
          </a:p>
        </p:txBody>
      </p:sp>
      <p:sp>
        <p:nvSpPr>
          <p:cNvPr id="4" name="Footer Placeholder 3"/>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B9B3025A-7A00-403C-9A3E-F6F26145BA58}" type="slidenum">
              <a:rPr lang="en-US"/>
              <a:pPr>
                <a:defRPr/>
              </a:pPr>
              <a:t>‹#›</a:t>
            </a:fld>
            <a:endParaRPr lang="en-US"/>
          </a:p>
        </p:txBody>
      </p:sp>
    </p:spTree>
    <p:extLst>
      <p:ext uri="{BB962C8B-B14F-4D97-AF65-F5344CB8AC3E}">
        <p14:creationId xmlns:p14="http://schemas.microsoft.com/office/powerpoint/2010/main" val="35539916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7882CC6E-E3D3-4680-AFD0-1E7988EC8946}" type="datetimeFigureOut">
              <a:rPr lang="en-US"/>
              <a:pPr>
                <a:defRPr/>
              </a:pPr>
              <a:t>11/9/2015</a:t>
            </a:fld>
            <a:endParaRPr lang="en-US"/>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7CE12655-0615-4228-BA11-C42B1838A93D}" type="slidenum">
              <a:rPr lang="en-US"/>
              <a:pPr>
                <a:defRPr/>
              </a:pPr>
              <a:t>‹#›</a:t>
            </a:fld>
            <a:endParaRPr lang="en-US"/>
          </a:p>
        </p:txBody>
      </p:sp>
    </p:spTree>
    <p:extLst>
      <p:ext uri="{BB962C8B-B14F-4D97-AF65-F5344CB8AC3E}">
        <p14:creationId xmlns:p14="http://schemas.microsoft.com/office/powerpoint/2010/main" val="26780743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872972" y="27307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981D41DF-D4FE-4BC8-8DA9-456A637442C4}" type="datetimeFigureOut">
              <a:rPr lang="en-US"/>
              <a:pPr>
                <a:defRPr/>
              </a:pPr>
              <a:t>11/9/2015</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75D7CA9B-CEFE-4FEF-9583-B8771BFE7270}" type="slidenum">
              <a:rPr lang="en-US"/>
              <a:pPr>
                <a:defRPr/>
              </a:pPr>
              <a:t>‹#›</a:t>
            </a:fld>
            <a:endParaRPr lang="en-US"/>
          </a:p>
        </p:txBody>
      </p:sp>
    </p:spTree>
    <p:extLst>
      <p:ext uri="{BB962C8B-B14F-4D97-AF65-F5344CB8AC3E}">
        <p14:creationId xmlns:p14="http://schemas.microsoft.com/office/powerpoint/2010/main" val="2081048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5BB530B5-40B6-4F2C-A7C5-9F911A5AF6CE}" type="datetimeFigureOut">
              <a:rPr lang="en-US"/>
              <a:pPr>
                <a:defRPr/>
              </a:pPr>
              <a:t>11/9/2015</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92EA2AAF-5077-435E-B0DF-1D91928F4B8A}" type="slidenum">
              <a:rPr lang="en-US"/>
              <a:pPr>
                <a:defRPr/>
              </a:pPr>
              <a:t>‹#›</a:t>
            </a:fld>
            <a:endParaRPr lang="en-US"/>
          </a:p>
        </p:txBody>
      </p:sp>
    </p:spTree>
    <p:extLst>
      <p:ext uri="{BB962C8B-B14F-4D97-AF65-F5344CB8AC3E}">
        <p14:creationId xmlns:p14="http://schemas.microsoft.com/office/powerpoint/2010/main" val="1388497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C2DF6130-9C90-4ACF-8A7A-87C1E1ED99D9}" type="datetimeFigureOut">
              <a:rPr lang="en-US"/>
              <a:pPr>
                <a:defRPr/>
              </a:pPr>
              <a:t>11/9/2015</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E8D91D90-F297-404D-8EEA-73BD33DCE104}" type="slidenum">
              <a:rPr lang="en-US"/>
              <a:pPr>
                <a:defRPr/>
              </a:pPr>
              <a:t>‹#›</a:t>
            </a:fld>
            <a:endParaRPr lang="en-US"/>
          </a:p>
        </p:txBody>
      </p:sp>
    </p:spTree>
    <p:extLst>
      <p:ext uri="{BB962C8B-B14F-4D97-AF65-F5344CB8AC3E}">
        <p14:creationId xmlns:p14="http://schemas.microsoft.com/office/powerpoint/2010/main" val="10808213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61"/>
            <a:ext cx="222885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95300" y="274661"/>
            <a:ext cx="652145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B2D177F2-77BC-4F59-852B-C38DC6D0E1E3}" type="datetimeFigureOut">
              <a:rPr lang="en-US"/>
              <a:pPr>
                <a:defRPr/>
              </a:pPr>
              <a:t>11/9/2015</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Times New Roman" pitchFamily="18" charset="0"/>
              </a:defRPr>
            </a:lvl1pPr>
          </a:lstStyle>
          <a:p>
            <a:pPr>
              <a:defRPr/>
            </a:pPr>
            <a:fld id="{42872522-E257-4AE8-B172-9EC03630D015}" type="slidenum">
              <a:rPr lang="en-US"/>
              <a:pPr>
                <a:defRPr/>
              </a:pPr>
              <a:t>‹#›</a:t>
            </a:fld>
            <a:endParaRPr lang="en-US"/>
          </a:p>
        </p:txBody>
      </p:sp>
    </p:spTree>
    <p:extLst>
      <p:ext uri="{BB962C8B-B14F-4D97-AF65-F5344CB8AC3E}">
        <p14:creationId xmlns:p14="http://schemas.microsoft.com/office/powerpoint/2010/main" val="42395842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2"/>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505479-93F9-4E18-A12F-9B609EC38A0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856461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86A0D2-7786-464F-A40A-A5F2F1E4FE9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608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536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7"/>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F938C8-3832-42DB-83F6-CA51A474BB2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490235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47650" y="1295400"/>
            <a:ext cx="458152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94275" y="1295400"/>
            <a:ext cx="458152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832A27-5929-4FB7-8515-83C313E8EC4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762612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0B1A262-3873-4EF7-B6C1-8D863572B56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212171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673975-11C0-4F9E-AA84-7B6A2F90253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070921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94EB30D-3229-41F9-A436-718EB538435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70105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6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F5563C-5ABC-4CD2-813B-A0BD81C5CF1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191888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92FB12-8BFE-4975-9D73-65C9C99B6C1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241827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A4A84E-F222-4E08-AF0C-5822008DBE0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621376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23125" y="76200"/>
            <a:ext cx="2352675"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65100" y="76200"/>
            <a:ext cx="6892925"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B391E2-800F-44E6-B4D4-80D610B9536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31413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08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15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6213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84201" y="332656"/>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4099" name="Rectangle 3"/>
          <p:cNvSpPr>
            <a:spLocks noGrp="1" noChangeArrowheads="1"/>
          </p:cNvSpPr>
          <p:nvPr>
            <p:ph type="body" idx="1"/>
          </p:nvPr>
        </p:nvSpPr>
        <p:spPr bwMode="auto">
          <a:xfrm>
            <a:off x="584201" y="1600206"/>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100" name="Line 4"/>
          <p:cNvSpPr>
            <a:spLocks noChangeShapeType="1"/>
          </p:cNvSpPr>
          <p:nvPr/>
        </p:nvSpPr>
        <p:spPr bwMode="auto">
          <a:xfrm>
            <a:off x="584204" y="6309320"/>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000" b="1">
          <a:solidFill>
            <a:srgbClr val="78B6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200" algn="l" rtl="0" fontAlgn="base">
        <a:spcBef>
          <a:spcPct val="0"/>
        </a:spcBef>
        <a:spcAft>
          <a:spcPct val="0"/>
        </a:spcAft>
        <a:defRPr sz="4000" b="1">
          <a:solidFill>
            <a:srgbClr val="669900"/>
          </a:solidFill>
          <a:latin typeface="Arial" pitchFamily="34" charset="0"/>
        </a:defRPr>
      </a:lvl6pPr>
      <a:lvl7pPr marL="914400" algn="l" rtl="0" fontAlgn="base">
        <a:spcBef>
          <a:spcPct val="0"/>
        </a:spcBef>
        <a:spcAft>
          <a:spcPct val="0"/>
        </a:spcAft>
        <a:defRPr sz="4000" b="1">
          <a:solidFill>
            <a:srgbClr val="669900"/>
          </a:solidFill>
          <a:latin typeface="Arial" pitchFamily="34" charset="0"/>
        </a:defRPr>
      </a:lvl7pPr>
      <a:lvl8pPr marL="1371600" algn="l" rtl="0" fontAlgn="base">
        <a:spcBef>
          <a:spcPct val="0"/>
        </a:spcBef>
        <a:spcAft>
          <a:spcPct val="0"/>
        </a:spcAft>
        <a:defRPr sz="4000" b="1">
          <a:solidFill>
            <a:srgbClr val="669900"/>
          </a:solidFill>
          <a:latin typeface="Arial" pitchFamily="34" charset="0"/>
        </a:defRPr>
      </a:lvl8pPr>
      <a:lvl9pPr marL="1828800" algn="l" rtl="0" fontAlgn="base">
        <a:spcBef>
          <a:spcPct val="0"/>
        </a:spcBef>
        <a:spcAft>
          <a:spcPct val="0"/>
        </a:spcAft>
        <a:defRPr sz="4000" b="1">
          <a:solidFill>
            <a:srgbClr val="669900"/>
          </a:solidFill>
          <a:latin typeface="Arial" pitchFamily="34" charset="0"/>
        </a:defRPr>
      </a:lvl9pPr>
    </p:titleStyle>
    <p:bodyStyle>
      <a:lvl1pPr marL="342900" indent="-342900" algn="l" rtl="0" fontAlgn="base">
        <a:spcBef>
          <a:spcPct val="20000"/>
        </a:spcBef>
        <a:spcAft>
          <a:spcPct val="0"/>
        </a:spcAft>
        <a:buClr>
          <a:srgbClr val="78B600"/>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584201" y="332656"/>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8" name="Rectangle 3"/>
          <p:cNvSpPr>
            <a:spLocks noGrp="1" noChangeArrowheads="1"/>
          </p:cNvSpPr>
          <p:nvPr>
            <p:ph type="body" idx="1"/>
          </p:nvPr>
        </p:nvSpPr>
        <p:spPr bwMode="auto">
          <a:xfrm>
            <a:off x="584201" y="1600206"/>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Line 4"/>
          <p:cNvSpPr>
            <a:spLocks noChangeShapeType="1"/>
          </p:cNvSpPr>
          <p:nvPr userDrawn="1"/>
        </p:nvSpPr>
        <p:spPr bwMode="auto">
          <a:xfrm>
            <a:off x="584204" y="6309320"/>
            <a:ext cx="7321123" cy="0"/>
          </a:xfrm>
          <a:prstGeom prst="line">
            <a:avLst/>
          </a:prstGeom>
          <a:noFill/>
          <a:ln w="9525">
            <a:solidFill>
              <a:srgbClr val="00409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pic>
        <p:nvPicPr>
          <p:cNvPr id="10" name="Picture 9" descr="WYCHAVON LOGO.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025238" y="6112170"/>
            <a:ext cx="1509679" cy="470860"/>
          </a:xfrm>
          <a:prstGeom prst="rect">
            <a:avLst/>
          </a:prstGeom>
        </p:spPr>
      </p:pic>
    </p:spTree>
    <p:extLst>
      <p:ext uri="{BB962C8B-B14F-4D97-AF65-F5344CB8AC3E}">
        <p14:creationId xmlns:p14="http://schemas.microsoft.com/office/powerpoint/2010/main" val="106895862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457200" rtl="0" eaLnBrk="1" latinLnBrk="0" hangingPunct="1">
        <a:spcBef>
          <a:spcPct val="0"/>
        </a:spcBef>
        <a:buNone/>
        <a:defRPr sz="4400" b="1" kern="1200">
          <a:solidFill>
            <a:srgbClr val="004092"/>
          </a:solidFill>
          <a:latin typeface="Arial"/>
          <a:ea typeface="+mj-ea"/>
          <a:cs typeface="Arial"/>
        </a:defRPr>
      </a:lvl1pPr>
    </p:titleStyle>
    <p:bodyStyle>
      <a:lvl1pPr marL="342900" indent="-342900" algn="l" defTabSz="457200" rtl="0" eaLnBrk="1" latinLnBrk="0" hangingPunct="1">
        <a:spcBef>
          <a:spcPct val="20000"/>
        </a:spcBef>
        <a:buClr>
          <a:srgbClr val="004092"/>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84201"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584201" y="1600206"/>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Line 4"/>
          <p:cNvSpPr>
            <a:spLocks noChangeShapeType="1"/>
          </p:cNvSpPr>
          <p:nvPr/>
        </p:nvSpPr>
        <p:spPr bwMode="auto">
          <a:xfrm>
            <a:off x="584204"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en-US">
              <a:solidFill>
                <a:srgbClr val="000000"/>
              </a:solidFill>
              <a:latin typeface="Arial" charset="0"/>
              <a:ea typeface="ＭＳ Ｐゴシック" charset="0"/>
            </a:endParaRPr>
          </a:p>
        </p:txBody>
      </p:sp>
    </p:spTree>
    <p:extLst>
      <p:ext uri="{BB962C8B-B14F-4D97-AF65-F5344CB8AC3E}">
        <p14:creationId xmlns:p14="http://schemas.microsoft.com/office/powerpoint/2010/main" val="19242855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0" fontAlgn="base" hangingPunct="0">
        <a:spcBef>
          <a:spcPct val="0"/>
        </a:spcBef>
        <a:spcAft>
          <a:spcPct val="0"/>
        </a:spcAft>
        <a:defRPr sz="4000" b="1">
          <a:solidFill>
            <a:srgbClr val="669900"/>
          </a:solidFill>
          <a:latin typeface="+mj-lt"/>
          <a:ea typeface="ＭＳ Ｐゴシック" charset="0"/>
          <a:cs typeface="ＭＳ Ｐゴシック" charset="0"/>
        </a:defRPr>
      </a:lvl1pPr>
      <a:lvl2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2pPr>
      <a:lvl3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3pPr>
      <a:lvl4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4pPr>
      <a:lvl5pPr algn="l" rtl="0" eaLnBrk="0" fontAlgn="base" hangingPunct="0">
        <a:spcBef>
          <a:spcPct val="0"/>
        </a:spcBef>
        <a:spcAft>
          <a:spcPct val="0"/>
        </a:spcAft>
        <a:defRPr sz="4000" b="1">
          <a:solidFill>
            <a:srgbClr val="669900"/>
          </a:solidFill>
          <a:latin typeface="Arial" charset="0"/>
          <a:ea typeface="ＭＳ Ｐゴシック" charset="0"/>
          <a:cs typeface="ＭＳ Ｐゴシック" charset="0"/>
        </a:defRPr>
      </a:lvl5pPr>
      <a:lvl6pPr marL="457200" algn="l" rtl="0" fontAlgn="base">
        <a:spcBef>
          <a:spcPct val="0"/>
        </a:spcBef>
        <a:spcAft>
          <a:spcPct val="0"/>
        </a:spcAft>
        <a:defRPr sz="4000" b="1">
          <a:solidFill>
            <a:srgbClr val="669900"/>
          </a:solidFill>
          <a:latin typeface="Arial" charset="0"/>
        </a:defRPr>
      </a:lvl6pPr>
      <a:lvl7pPr marL="914400" algn="l" rtl="0" fontAlgn="base">
        <a:spcBef>
          <a:spcPct val="0"/>
        </a:spcBef>
        <a:spcAft>
          <a:spcPct val="0"/>
        </a:spcAft>
        <a:defRPr sz="4000" b="1">
          <a:solidFill>
            <a:srgbClr val="669900"/>
          </a:solidFill>
          <a:latin typeface="Arial" charset="0"/>
        </a:defRPr>
      </a:lvl7pPr>
      <a:lvl8pPr marL="1371600" algn="l" rtl="0" fontAlgn="base">
        <a:spcBef>
          <a:spcPct val="0"/>
        </a:spcBef>
        <a:spcAft>
          <a:spcPct val="0"/>
        </a:spcAft>
        <a:defRPr sz="4000" b="1">
          <a:solidFill>
            <a:srgbClr val="669900"/>
          </a:solidFill>
          <a:latin typeface="Arial" charset="0"/>
        </a:defRPr>
      </a:lvl8pPr>
      <a:lvl9pPr marL="1828800" algn="l" rtl="0" fontAlgn="base">
        <a:spcBef>
          <a:spcPct val="0"/>
        </a:spcBef>
        <a:spcAft>
          <a:spcPct val="0"/>
        </a:spcAft>
        <a:defRPr sz="4000" b="1">
          <a:solidFill>
            <a:srgbClr val="6699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051"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95300" y="6356383"/>
            <a:ext cx="23114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Calibri"/>
              </a:defRPr>
            </a:lvl1pPr>
          </a:lstStyle>
          <a:p>
            <a:pPr>
              <a:defRPr/>
            </a:pPr>
            <a:fld id="{2D2B4EB7-B570-4863-BC55-416C9FFF2E94}" type="datetimeFigureOut">
              <a:rPr lang="en-US" b="0"/>
              <a:pPr>
                <a:defRPr/>
              </a:pPr>
              <a:t>11/9/2015</a:t>
            </a:fld>
            <a:endParaRPr lang="en-US" b="0"/>
          </a:p>
        </p:txBody>
      </p:sp>
      <p:sp>
        <p:nvSpPr>
          <p:cNvPr id="5" name="Footer Placeholder 4"/>
          <p:cNvSpPr>
            <a:spLocks noGrp="1"/>
          </p:cNvSpPr>
          <p:nvPr>
            <p:ph type="ftr" sz="quarter" idx="3"/>
          </p:nvPr>
        </p:nvSpPr>
        <p:spPr>
          <a:xfrm>
            <a:off x="3384550" y="6356383"/>
            <a:ext cx="31369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a:defRPr>
            </a:lvl1pPr>
          </a:lstStyle>
          <a:p>
            <a:pPr>
              <a:defRPr/>
            </a:pPr>
            <a:endParaRPr lang="en-US" b="0"/>
          </a:p>
        </p:txBody>
      </p:sp>
      <p:sp>
        <p:nvSpPr>
          <p:cNvPr id="6" name="Slide Number Placeholder 5"/>
          <p:cNvSpPr>
            <a:spLocks noGrp="1"/>
          </p:cNvSpPr>
          <p:nvPr>
            <p:ph type="sldNum" sz="quarter" idx="4"/>
          </p:nvPr>
        </p:nvSpPr>
        <p:spPr>
          <a:xfrm>
            <a:off x="7099300" y="6356383"/>
            <a:ext cx="23114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Calibri"/>
              </a:defRPr>
            </a:lvl1pPr>
          </a:lstStyle>
          <a:p>
            <a:pPr>
              <a:defRPr/>
            </a:pPr>
            <a:fld id="{C777A810-977E-4EC1-8243-03D257D57993}" type="slidenum">
              <a:rPr lang="en-US" b="0"/>
              <a:pPr>
                <a:defRPr/>
              </a:pPr>
              <a:t>‹#›</a:t>
            </a:fld>
            <a:endParaRPr lang="en-US" b="0"/>
          </a:p>
        </p:txBody>
      </p:sp>
    </p:spTree>
    <p:extLst>
      <p:ext uri="{BB962C8B-B14F-4D97-AF65-F5344CB8AC3E}">
        <p14:creationId xmlns:p14="http://schemas.microsoft.com/office/powerpoint/2010/main" val="83986661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4099"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95300" y="6356377"/>
            <a:ext cx="23114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Calibri"/>
              </a:defRPr>
            </a:lvl1pPr>
          </a:lstStyle>
          <a:p>
            <a:pPr>
              <a:defRPr/>
            </a:pPr>
            <a:fld id="{96A35C51-10C4-4C0A-BE4F-24DBD3A6D1DA}" type="datetimeFigureOut">
              <a:rPr lang="en-US" b="0"/>
              <a:pPr>
                <a:defRPr/>
              </a:pPr>
              <a:t>11/9/2015</a:t>
            </a:fld>
            <a:endParaRPr lang="en-US" b="0"/>
          </a:p>
        </p:txBody>
      </p:sp>
      <p:sp>
        <p:nvSpPr>
          <p:cNvPr id="5" name="Footer Placeholder 4"/>
          <p:cNvSpPr>
            <a:spLocks noGrp="1"/>
          </p:cNvSpPr>
          <p:nvPr>
            <p:ph type="ftr" sz="quarter" idx="3"/>
          </p:nvPr>
        </p:nvSpPr>
        <p:spPr>
          <a:xfrm>
            <a:off x="3384550" y="6356377"/>
            <a:ext cx="31369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a:defRPr>
            </a:lvl1pPr>
          </a:lstStyle>
          <a:p>
            <a:pPr>
              <a:defRPr/>
            </a:pPr>
            <a:endParaRPr lang="en-US" b="0"/>
          </a:p>
        </p:txBody>
      </p:sp>
      <p:sp>
        <p:nvSpPr>
          <p:cNvPr id="6" name="Slide Number Placeholder 5"/>
          <p:cNvSpPr>
            <a:spLocks noGrp="1"/>
          </p:cNvSpPr>
          <p:nvPr>
            <p:ph type="sldNum" sz="quarter" idx="4"/>
          </p:nvPr>
        </p:nvSpPr>
        <p:spPr>
          <a:xfrm>
            <a:off x="7099300" y="6356377"/>
            <a:ext cx="23114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Calibri"/>
              </a:defRPr>
            </a:lvl1pPr>
          </a:lstStyle>
          <a:p>
            <a:pPr>
              <a:defRPr/>
            </a:pPr>
            <a:fld id="{EF3CC667-4E89-4E07-8646-683A6E67BC83}" type="slidenum">
              <a:rPr lang="en-US" b="0"/>
              <a:pPr>
                <a:defRPr/>
              </a:pPr>
              <a:t>‹#›</a:t>
            </a:fld>
            <a:endParaRPr lang="en-US" b="0"/>
          </a:p>
        </p:txBody>
      </p:sp>
    </p:spTree>
    <p:extLst>
      <p:ext uri="{BB962C8B-B14F-4D97-AF65-F5344CB8AC3E}">
        <p14:creationId xmlns:p14="http://schemas.microsoft.com/office/powerpoint/2010/main" val="241277716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5123"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95300" y="6356373"/>
            <a:ext cx="23114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Calibri"/>
              </a:defRPr>
            </a:lvl1pPr>
          </a:lstStyle>
          <a:p>
            <a:pPr>
              <a:defRPr/>
            </a:pPr>
            <a:fld id="{AD1213BD-5F53-49FA-BF26-929B05D64913}" type="datetimeFigureOut">
              <a:rPr lang="en-US" b="0"/>
              <a:pPr>
                <a:defRPr/>
              </a:pPr>
              <a:t>11/9/2015</a:t>
            </a:fld>
            <a:endParaRPr lang="en-US" b="0"/>
          </a:p>
        </p:txBody>
      </p:sp>
      <p:sp>
        <p:nvSpPr>
          <p:cNvPr id="5" name="Footer Placeholder 4"/>
          <p:cNvSpPr>
            <a:spLocks noGrp="1"/>
          </p:cNvSpPr>
          <p:nvPr>
            <p:ph type="ftr" sz="quarter" idx="3"/>
          </p:nvPr>
        </p:nvSpPr>
        <p:spPr>
          <a:xfrm>
            <a:off x="3384550" y="6356373"/>
            <a:ext cx="31369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a:defRPr>
            </a:lvl1pPr>
          </a:lstStyle>
          <a:p>
            <a:pPr>
              <a:defRPr/>
            </a:pPr>
            <a:endParaRPr lang="en-US" b="0"/>
          </a:p>
        </p:txBody>
      </p:sp>
      <p:sp>
        <p:nvSpPr>
          <p:cNvPr id="6" name="Slide Number Placeholder 5"/>
          <p:cNvSpPr>
            <a:spLocks noGrp="1"/>
          </p:cNvSpPr>
          <p:nvPr>
            <p:ph type="sldNum" sz="quarter" idx="4"/>
          </p:nvPr>
        </p:nvSpPr>
        <p:spPr>
          <a:xfrm>
            <a:off x="7099300" y="6356373"/>
            <a:ext cx="23114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Calibri"/>
              </a:defRPr>
            </a:lvl1pPr>
          </a:lstStyle>
          <a:p>
            <a:pPr>
              <a:defRPr/>
            </a:pPr>
            <a:fld id="{6DB78F8B-C9FE-42D1-87BF-FD63F846262B}" type="slidenum">
              <a:rPr lang="en-US" b="0"/>
              <a:pPr>
                <a:defRPr/>
              </a:pPr>
              <a:t>‹#›</a:t>
            </a:fld>
            <a:endParaRPr lang="en-US" b="0"/>
          </a:p>
        </p:txBody>
      </p:sp>
    </p:spTree>
    <p:extLst>
      <p:ext uri="{BB962C8B-B14F-4D97-AF65-F5344CB8AC3E}">
        <p14:creationId xmlns:p14="http://schemas.microsoft.com/office/powerpoint/2010/main" val="177417792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5100" y="76200"/>
            <a:ext cx="8420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247650" y="1295400"/>
            <a:ext cx="932815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eaLnBrk="0" hangingPunct="0">
              <a:defRPr/>
            </a:pPr>
            <a:endParaRPr lang="en-GB" altLang="en-US" b="0">
              <a:solidFill>
                <a:srgbClr val="000000"/>
              </a:solidFill>
            </a:endParaRPr>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eaLnBrk="0" hangingPunct="0">
              <a:defRPr/>
            </a:pPr>
            <a:endParaRPr lang="en-GB" altLang="en-US" b="0">
              <a:solidFill>
                <a:srgbClr val="000000"/>
              </a:solidFill>
            </a:endParaRPr>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eaLnBrk="0" hangingPunct="0">
              <a:defRPr/>
            </a:pPr>
            <a:fld id="{0B53DF57-6B97-4249-8F51-E1F848BA571D}" type="slidenum">
              <a:rPr lang="en-GB" altLang="en-US" b="0">
                <a:solidFill>
                  <a:srgbClr val="000000"/>
                </a:solidFill>
              </a:rPr>
              <a:pPr eaLnBrk="0" hangingPunct="0">
                <a:defRPr/>
              </a:pPr>
              <a:t>‹#›</a:t>
            </a:fld>
            <a:endParaRPr lang="en-GB" altLang="en-US" b="0">
              <a:solidFill>
                <a:srgbClr val="000000"/>
              </a:solidFill>
            </a:endParaRPr>
          </a:p>
        </p:txBody>
      </p:sp>
    </p:spTree>
    <p:extLst>
      <p:ext uri="{BB962C8B-B14F-4D97-AF65-F5344CB8AC3E}">
        <p14:creationId xmlns:p14="http://schemas.microsoft.com/office/powerpoint/2010/main" val="309096279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Tahoma" pitchFamily="34" charset="0"/>
        </a:defRPr>
      </a:lvl2pPr>
      <a:lvl3pPr algn="l" rtl="0" eaLnBrk="0" fontAlgn="base" hangingPunct="0">
        <a:spcBef>
          <a:spcPct val="0"/>
        </a:spcBef>
        <a:spcAft>
          <a:spcPct val="0"/>
        </a:spcAft>
        <a:defRPr sz="4000">
          <a:solidFill>
            <a:schemeClr val="bg1"/>
          </a:solidFill>
          <a:latin typeface="Tahoma" pitchFamily="34" charset="0"/>
        </a:defRPr>
      </a:lvl3pPr>
      <a:lvl4pPr algn="l" rtl="0" eaLnBrk="0" fontAlgn="base" hangingPunct="0">
        <a:spcBef>
          <a:spcPct val="0"/>
        </a:spcBef>
        <a:spcAft>
          <a:spcPct val="0"/>
        </a:spcAft>
        <a:defRPr sz="4000">
          <a:solidFill>
            <a:schemeClr val="bg1"/>
          </a:solidFill>
          <a:latin typeface="Tahoma" pitchFamily="34" charset="0"/>
        </a:defRPr>
      </a:lvl4pPr>
      <a:lvl5pPr algn="l" rtl="0" eaLnBrk="0" fontAlgn="base" hangingPunct="0">
        <a:spcBef>
          <a:spcPct val="0"/>
        </a:spcBef>
        <a:spcAft>
          <a:spcPct val="0"/>
        </a:spcAft>
        <a:defRPr sz="4000">
          <a:solidFill>
            <a:schemeClr val="bg1"/>
          </a:solidFill>
          <a:latin typeface="Tahoma" pitchFamily="34" charset="0"/>
        </a:defRPr>
      </a:lvl5pPr>
      <a:lvl6pPr marL="457200" algn="l" rtl="0" eaLnBrk="0" fontAlgn="base" hangingPunct="0">
        <a:spcBef>
          <a:spcPct val="0"/>
        </a:spcBef>
        <a:spcAft>
          <a:spcPct val="0"/>
        </a:spcAft>
        <a:defRPr sz="4000">
          <a:solidFill>
            <a:schemeClr val="bg1"/>
          </a:solidFill>
          <a:latin typeface="Tahoma" pitchFamily="34" charset="0"/>
        </a:defRPr>
      </a:lvl6pPr>
      <a:lvl7pPr marL="914400" algn="l" rtl="0" eaLnBrk="0" fontAlgn="base" hangingPunct="0">
        <a:spcBef>
          <a:spcPct val="0"/>
        </a:spcBef>
        <a:spcAft>
          <a:spcPct val="0"/>
        </a:spcAft>
        <a:defRPr sz="4000">
          <a:solidFill>
            <a:schemeClr val="bg1"/>
          </a:solidFill>
          <a:latin typeface="Tahoma" pitchFamily="34" charset="0"/>
        </a:defRPr>
      </a:lvl7pPr>
      <a:lvl8pPr marL="1371600" algn="l" rtl="0" eaLnBrk="0" fontAlgn="base" hangingPunct="0">
        <a:spcBef>
          <a:spcPct val="0"/>
        </a:spcBef>
        <a:spcAft>
          <a:spcPct val="0"/>
        </a:spcAft>
        <a:defRPr sz="4000">
          <a:solidFill>
            <a:schemeClr val="bg1"/>
          </a:solidFill>
          <a:latin typeface="Tahoma" pitchFamily="34" charset="0"/>
        </a:defRPr>
      </a:lvl8pPr>
      <a:lvl9pPr marL="1828800" algn="l" rtl="0" eaLnBrk="0" fontAlgn="base" hangingPunct="0">
        <a:spcBef>
          <a:spcPct val="0"/>
        </a:spcBef>
        <a:spcAft>
          <a:spcPct val="0"/>
        </a:spcAft>
        <a:defRPr sz="4000">
          <a:solidFill>
            <a:schemeClr val="bg1"/>
          </a:solidFill>
          <a:latin typeface="Tahom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069975" y="2564904"/>
            <a:ext cx="7267401" cy="2256549"/>
          </a:xfrm>
        </p:spPr>
        <p:txBody>
          <a:bodyPr/>
          <a:lstStyle/>
          <a:p>
            <a:r>
              <a:rPr lang="en-GB" sz="7200" dirty="0" smtClean="0">
                <a:solidFill>
                  <a:schemeClr val="tx1"/>
                </a:solidFill>
              </a:rPr>
              <a:t>Focus on Enforcement</a:t>
            </a:r>
            <a:endParaRPr lang="en-GB" sz="7200" dirty="0">
              <a:solidFill>
                <a:schemeClr val="tx1"/>
              </a:solidFill>
            </a:endParaRPr>
          </a:p>
        </p:txBody>
      </p:sp>
      <p:sp>
        <p:nvSpPr>
          <p:cNvPr id="15363" name="Rectangle 3"/>
          <p:cNvSpPr>
            <a:spLocks noGrp="1" noChangeArrowheads="1"/>
          </p:cNvSpPr>
          <p:nvPr>
            <p:ph type="subTitle" idx="1"/>
          </p:nvPr>
        </p:nvSpPr>
        <p:spPr>
          <a:xfrm>
            <a:off x="1065213" y="4821453"/>
            <a:ext cx="8352283" cy="1080120"/>
          </a:xfrm>
        </p:spPr>
        <p:txBody>
          <a:bodyPr/>
          <a:lstStyle/>
          <a:p>
            <a:r>
              <a:rPr lang="en-GB" sz="3600" dirty="0" smtClean="0"/>
              <a:t>Adam Dodgshon – Principal Consultant</a:t>
            </a:r>
            <a:endParaRPr lang="en-GB" sz="3600" dirty="0"/>
          </a:p>
        </p:txBody>
      </p:sp>
      <p:sp>
        <p:nvSpPr>
          <p:cNvPr id="15364" name="Text Box 4"/>
          <p:cNvSpPr txBox="1">
            <a:spLocks noChangeArrowheads="1"/>
          </p:cNvSpPr>
          <p:nvPr/>
        </p:nvSpPr>
        <p:spPr bwMode="auto">
          <a:xfrm>
            <a:off x="1136652" y="6021420"/>
            <a:ext cx="40323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b="0" dirty="0" smtClean="0">
                <a:solidFill>
                  <a:schemeClr val="tx1"/>
                </a:solidFill>
              </a:rPr>
              <a:t>10</a:t>
            </a:r>
            <a:r>
              <a:rPr lang="en-GB" sz="2400" b="0" baseline="30000" dirty="0" smtClean="0">
                <a:solidFill>
                  <a:schemeClr val="tx1"/>
                </a:solidFill>
              </a:rPr>
              <a:t>th</a:t>
            </a:r>
            <a:r>
              <a:rPr lang="en-GB" sz="2400" b="0" dirty="0" smtClean="0">
                <a:solidFill>
                  <a:schemeClr val="tx1"/>
                </a:solidFill>
              </a:rPr>
              <a:t> Nov - Birmingham</a:t>
            </a:r>
            <a:endParaRPr lang="en-GB" sz="2400" b="0" dirty="0">
              <a:solidFill>
                <a:schemeClr val="tx1"/>
              </a:solidFill>
            </a:endParaRPr>
          </a:p>
        </p:txBody>
      </p:sp>
      <p:sp>
        <p:nvSpPr>
          <p:cNvPr id="15365" name="Text Box 5"/>
          <p:cNvSpPr txBox="1">
            <a:spLocks noChangeArrowheads="1"/>
          </p:cNvSpPr>
          <p:nvPr/>
        </p:nvSpPr>
        <p:spPr bwMode="auto">
          <a:xfrm>
            <a:off x="6321442" y="6021388"/>
            <a:ext cx="316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sz="2400" dirty="0">
                <a:solidFill>
                  <a:schemeClr val="tx1"/>
                </a:solidFill>
              </a:rPr>
              <a:t>www.pas.gov.uk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Enforcement Plans - Process	</a:t>
            </a:r>
            <a:endParaRPr lang="en-GB" dirty="0"/>
          </a:p>
        </p:txBody>
      </p:sp>
      <p:sp>
        <p:nvSpPr>
          <p:cNvPr id="3" name="Content Placeholder 2"/>
          <p:cNvSpPr>
            <a:spLocks noGrp="1"/>
          </p:cNvSpPr>
          <p:nvPr>
            <p:ph idx="1"/>
          </p:nvPr>
        </p:nvSpPr>
        <p:spPr/>
        <p:txBody>
          <a:bodyPr/>
          <a:lstStyle/>
          <a:p>
            <a:r>
              <a:rPr lang="en-GB" dirty="0" smtClean="0"/>
              <a:t>Link to Corporate Enforcement Policy and Local Plans</a:t>
            </a:r>
          </a:p>
          <a:p>
            <a:r>
              <a:rPr lang="en-GB" dirty="0" smtClean="0"/>
              <a:t>Member involvement</a:t>
            </a:r>
          </a:p>
          <a:p>
            <a:r>
              <a:rPr lang="en-GB" dirty="0" smtClean="0"/>
              <a:t>Engage with officers (and end users)</a:t>
            </a:r>
          </a:p>
          <a:p>
            <a:r>
              <a:rPr lang="en-GB" dirty="0" smtClean="0"/>
              <a:t>Adopt through appropriate Committee/Cabinet</a:t>
            </a:r>
          </a:p>
          <a:p>
            <a:endParaRPr lang="en-GB" dirty="0" smtClean="0"/>
          </a:p>
          <a:p>
            <a:endParaRPr lang="en-GB" dirty="0" smtClean="0"/>
          </a:p>
        </p:txBody>
      </p:sp>
    </p:spTree>
    <p:extLst>
      <p:ext uri="{BB962C8B-B14F-4D97-AF65-F5344CB8AC3E}">
        <p14:creationId xmlns:p14="http://schemas.microsoft.com/office/powerpoint/2010/main" val="1874331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Enforcement Plans - Content</a:t>
            </a:r>
            <a:endParaRPr lang="en-GB" dirty="0"/>
          </a:p>
        </p:txBody>
      </p:sp>
      <p:sp>
        <p:nvSpPr>
          <p:cNvPr id="3" name="Content Placeholder 2"/>
          <p:cNvSpPr>
            <a:spLocks noGrp="1"/>
          </p:cNvSpPr>
          <p:nvPr>
            <p:ph idx="1"/>
          </p:nvPr>
        </p:nvSpPr>
        <p:spPr/>
        <p:txBody>
          <a:bodyPr/>
          <a:lstStyle/>
          <a:p>
            <a:pPr lvl="0"/>
            <a:r>
              <a:rPr lang="en-GB" sz="2800" dirty="0" smtClean="0"/>
              <a:t>Local Plan link – </a:t>
            </a:r>
          </a:p>
          <a:p>
            <a:pPr marL="0" lvl="0" indent="0">
              <a:buNone/>
            </a:pPr>
            <a:r>
              <a:rPr lang="en-GB" sz="2800" dirty="0" smtClean="0"/>
              <a:t>	support ‘themes’</a:t>
            </a:r>
            <a:endParaRPr lang="en-GB" sz="2800" dirty="0"/>
          </a:p>
          <a:p>
            <a:pPr lvl="0"/>
            <a:r>
              <a:rPr lang="en-GB" sz="2800" dirty="0"/>
              <a:t>C</a:t>
            </a:r>
            <a:r>
              <a:rPr lang="en-GB" sz="2800" dirty="0" smtClean="0"/>
              <a:t>lear </a:t>
            </a:r>
            <a:r>
              <a:rPr lang="en-GB" sz="2800" dirty="0"/>
              <a:t>service standards </a:t>
            </a:r>
            <a:endParaRPr lang="en-GB" sz="2800" dirty="0" smtClean="0"/>
          </a:p>
          <a:p>
            <a:pPr lvl="0"/>
            <a:r>
              <a:rPr lang="en-GB" sz="2800" dirty="0" smtClean="0"/>
              <a:t>The </a:t>
            </a:r>
            <a:r>
              <a:rPr lang="en-GB" sz="2800" dirty="0"/>
              <a:t>need for compliance</a:t>
            </a:r>
          </a:p>
          <a:p>
            <a:pPr lvl="0"/>
            <a:r>
              <a:rPr lang="en-GB" sz="2800" dirty="0"/>
              <a:t>Consider </a:t>
            </a:r>
            <a:r>
              <a:rPr lang="en-GB" sz="2800" dirty="0" smtClean="0"/>
              <a:t>‘Projects</a:t>
            </a:r>
            <a:r>
              <a:rPr lang="en-GB" sz="2800" dirty="0"/>
              <a:t>’ </a:t>
            </a:r>
            <a:r>
              <a:rPr lang="en-GB" sz="2800" dirty="0" smtClean="0"/>
              <a:t>– </a:t>
            </a:r>
          </a:p>
          <a:p>
            <a:pPr marL="0" lvl="0" indent="0">
              <a:buNone/>
            </a:pPr>
            <a:r>
              <a:rPr lang="en-GB" sz="2800" dirty="0"/>
              <a:t>	</a:t>
            </a:r>
            <a:r>
              <a:rPr lang="en-GB" sz="2800" dirty="0" smtClean="0"/>
              <a:t>Member buy-in </a:t>
            </a:r>
            <a:r>
              <a:rPr lang="en-GB" sz="2800" dirty="0"/>
              <a:t>on pro-active enforcement </a:t>
            </a:r>
            <a:endParaRPr lang="en-GB" sz="2800" dirty="0" smtClean="0"/>
          </a:p>
          <a:p>
            <a:pPr lvl="0"/>
            <a:r>
              <a:rPr lang="en-GB" sz="2800" dirty="0" smtClean="0"/>
              <a:t>Consider chargeable </a:t>
            </a:r>
            <a:r>
              <a:rPr lang="en-GB" sz="2800" dirty="0"/>
              <a:t>services </a:t>
            </a:r>
            <a:endParaRPr lang="en-GB" sz="2800" dirty="0" smtClean="0"/>
          </a:p>
          <a:p>
            <a:pPr lvl="0"/>
            <a:r>
              <a:rPr lang="en-GB" sz="2800" dirty="0" smtClean="0"/>
              <a:t>Use appendices </a:t>
            </a:r>
            <a:r>
              <a:rPr lang="en-GB" sz="2800" dirty="0"/>
              <a:t>and </a:t>
            </a:r>
            <a:r>
              <a:rPr lang="en-GB" sz="2800" dirty="0" smtClean="0"/>
              <a:t>glossaries</a:t>
            </a:r>
            <a:endParaRPr lang="en-GB"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3040" y="1268760"/>
            <a:ext cx="4377100" cy="2910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873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role of elected Members</a:t>
            </a:r>
            <a:endParaRPr lang="en-GB" dirty="0"/>
          </a:p>
        </p:txBody>
      </p:sp>
      <p:sp>
        <p:nvSpPr>
          <p:cNvPr id="3" name="Content Placeholder 2"/>
          <p:cNvSpPr>
            <a:spLocks noGrp="1"/>
          </p:cNvSpPr>
          <p:nvPr>
            <p:ph idx="1"/>
          </p:nvPr>
        </p:nvSpPr>
        <p:spPr/>
        <p:txBody>
          <a:bodyPr/>
          <a:lstStyle/>
          <a:p>
            <a:r>
              <a:rPr lang="en-US" sz="2800" dirty="0" smtClean="0"/>
              <a:t>Ultimately </a:t>
            </a:r>
            <a:r>
              <a:rPr lang="en-US" sz="2800" dirty="0"/>
              <a:t>they fund your service</a:t>
            </a:r>
          </a:p>
          <a:p>
            <a:r>
              <a:rPr lang="en-US" sz="2800" dirty="0" smtClean="0"/>
              <a:t>They </a:t>
            </a:r>
            <a:r>
              <a:rPr lang="en-US" sz="2800" dirty="0"/>
              <a:t>make the calls on the cuts</a:t>
            </a:r>
          </a:p>
          <a:p>
            <a:r>
              <a:rPr lang="en-US" sz="2800" dirty="0" smtClean="0"/>
              <a:t>They </a:t>
            </a:r>
            <a:r>
              <a:rPr lang="en-US" sz="2800" dirty="0"/>
              <a:t>engage frontline with constituents</a:t>
            </a:r>
          </a:p>
          <a:p>
            <a:r>
              <a:rPr lang="en-US" sz="2800" dirty="0" smtClean="0"/>
              <a:t>They </a:t>
            </a:r>
            <a:r>
              <a:rPr lang="en-US" sz="2800" dirty="0"/>
              <a:t>can make your job easier and/or more difficult</a:t>
            </a:r>
          </a:p>
          <a:p>
            <a:r>
              <a:rPr lang="en-US" sz="2800" dirty="0" smtClean="0"/>
              <a:t>Do </a:t>
            </a:r>
            <a:r>
              <a:rPr lang="en-US" sz="2800" dirty="0"/>
              <a:t>they understand your service?! If not why not?!</a:t>
            </a:r>
          </a:p>
          <a:p>
            <a:r>
              <a:rPr lang="en-US" sz="2800" dirty="0" smtClean="0"/>
              <a:t>Member </a:t>
            </a:r>
            <a:r>
              <a:rPr lang="en-US" sz="2800" dirty="0"/>
              <a:t>Training</a:t>
            </a:r>
          </a:p>
          <a:p>
            <a:r>
              <a:rPr lang="en-US" sz="2800" dirty="0" smtClean="0"/>
              <a:t>Personal </a:t>
            </a:r>
            <a:r>
              <a:rPr lang="en-US" sz="2800" dirty="0"/>
              <a:t>Engagement</a:t>
            </a:r>
          </a:p>
          <a:p>
            <a:r>
              <a:rPr lang="en-US" sz="2800" dirty="0" smtClean="0"/>
              <a:t>Newsletter</a:t>
            </a:r>
            <a:endParaRPr lang="en-US" sz="2800" dirty="0"/>
          </a:p>
          <a:p>
            <a:r>
              <a:rPr lang="en-US" sz="2800" dirty="0" smtClean="0"/>
              <a:t>COMMUNICATION </a:t>
            </a:r>
            <a:r>
              <a:rPr lang="en-US" sz="2800" dirty="0"/>
              <a:t>– not just an initial target</a:t>
            </a:r>
            <a:endParaRPr lang="en-GB" sz="2800" dirty="0"/>
          </a:p>
        </p:txBody>
      </p:sp>
    </p:spTree>
    <p:extLst>
      <p:ext uri="{BB962C8B-B14F-4D97-AF65-F5344CB8AC3E}">
        <p14:creationId xmlns:p14="http://schemas.microsoft.com/office/powerpoint/2010/main" val="1635571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 Enforcement Fund</a:t>
            </a:r>
            <a:endParaRPr lang="en-GB" dirty="0"/>
          </a:p>
        </p:txBody>
      </p:sp>
      <p:sp>
        <p:nvSpPr>
          <p:cNvPr id="3" name="Content Placeholder 2"/>
          <p:cNvSpPr>
            <a:spLocks noGrp="1"/>
          </p:cNvSpPr>
          <p:nvPr>
            <p:ph idx="1"/>
          </p:nvPr>
        </p:nvSpPr>
        <p:spPr>
          <a:xfrm>
            <a:off x="560512" y="1268760"/>
            <a:ext cx="8915400" cy="4525963"/>
          </a:xfrm>
        </p:spPr>
        <p:txBody>
          <a:bodyPr/>
          <a:lstStyle/>
          <a:p>
            <a:r>
              <a:rPr lang="en-US" sz="2400" dirty="0" smtClean="0"/>
              <a:t>Introduced </a:t>
            </a:r>
            <a:r>
              <a:rPr lang="en-US" sz="2400" dirty="0"/>
              <a:t>by DCLG in 2014 (runs to March 2016)</a:t>
            </a:r>
          </a:p>
          <a:p>
            <a:r>
              <a:rPr lang="en-US" sz="2400" dirty="0" smtClean="0"/>
              <a:t>Reimburse </a:t>
            </a:r>
            <a:r>
              <a:rPr lang="en-US" sz="2400" dirty="0"/>
              <a:t>up to 50% legal fees to max. £10,000</a:t>
            </a:r>
          </a:p>
          <a:p>
            <a:r>
              <a:rPr lang="en-US" sz="2400" dirty="0" smtClean="0"/>
              <a:t>To </a:t>
            </a:r>
            <a:r>
              <a:rPr lang="en-US" sz="2400" dirty="0"/>
              <a:t>qualify for consideration, your authority is </a:t>
            </a:r>
            <a:r>
              <a:rPr lang="en-US" sz="2400" dirty="0" smtClean="0"/>
              <a:t>must </a:t>
            </a:r>
            <a:r>
              <a:rPr lang="en-US" sz="2400" dirty="0"/>
              <a:t>confirm it has adopted the enforcement best practice recommended in </a:t>
            </a:r>
            <a:r>
              <a:rPr lang="en-US" sz="2400" dirty="0" smtClean="0"/>
              <a:t>para </a:t>
            </a:r>
            <a:r>
              <a:rPr lang="en-US" sz="2400" dirty="0"/>
              <a:t>207 of the </a:t>
            </a:r>
            <a:r>
              <a:rPr lang="en-US" sz="2400" dirty="0" smtClean="0"/>
              <a:t>NPPF and </a:t>
            </a:r>
            <a:r>
              <a:rPr lang="en-US" sz="2400" dirty="0"/>
              <a:t>published its plan to manage enforcement of breaches proactively. Your </a:t>
            </a:r>
            <a:r>
              <a:rPr lang="en-US" sz="2400" dirty="0" smtClean="0"/>
              <a:t>enforcement </a:t>
            </a:r>
            <a:r>
              <a:rPr lang="en-US" sz="2400" dirty="0"/>
              <a:t>plan must have been published at least </a:t>
            </a:r>
            <a:r>
              <a:rPr lang="en-US" sz="2400" dirty="0" smtClean="0"/>
              <a:t>3 </a:t>
            </a:r>
            <a:r>
              <a:rPr lang="en-US" sz="2400" dirty="0"/>
              <a:t>months prior to applying for grant and you are required to confirm adherence to the recommendations of the </a:t>
            </a:r>
            <a:r>
              <a:rPr lang="en-US" sz="2400" dirty="0" smtClean="0"/>
              <a:t>NPPF </a:t>
            </a:r>
            <a:r>
              <a:rPr lang="en-US" sz="2400" dirty="0"/>
              <a:t>of how your authority:</a:t>
            </a:r>
          </a:p>
          <a:p>
            <a:r>
              <a:rPr lang="en-US" sz="2400" dirty="0" smtClean="0"/>
              <a:t>Monitors </a:t>
            </a:r>
            <a:r>
              <a:rPr lang="en-US" sz="2400" dirty="0"/>
              <a:t>the implementation of planning permissions;</a:t>
            </a:r>
          </a:p>
          <a:p>
            <a:r>
              <a:rPr lang="en-US" sz="2400" dirty="0" smtClean="0"/>
              <a:t>Investigates </a:t>
            </a:r>
            <a:r>
              <a:rPr lang="en-US" sz="2400" dirty="0"/>
              <a:t>alleged breaches of planning control; and</a:t>
            </a:r>
          </a:p>
          <a:p>
            <a:r>
              <a:rPr lang="en-US" sz="2400" dirty="0" smtClean="0"/>
              <a:t>Take </a:t>
            </a:r>
            <a:r>
              <a:rPr lang="en-US" sz="2400" dirty="0"/>
              <a:t>enforcement action whenever it is expedient to do so.</a:t>
            </a:r>
            <a:endParaRPr lang="en-GB" sz="2400" dirty="0"/>
          </a:p>
        </p:txBody>
      </p:sp>
    </p:spTree>
    <p:extLst>
      <p:ext uri="{BB962C8B-B14F-4D97-AF65-F5344CB8AC3E}">
        <p14:creationId xmlns:p14="http://schemas.microsoft.com/office/powerpoint/2010/main" val="1207037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Rectangle 2"/>
          <p:cNvSpPr>
            <a:spLocks noGrp="1" noChangeArrowheads="1"/>
          </p:cNvSpPr>
          <p:nvPr>
            <p:ph type="ctrTitle"/>
          </p:nvPr>
        </p:nvSpPr>
        <p:spPr>
          <a:xfrm>
            <a:off x="416496" y="332656"/>
            <a:ext cx="7344816" cy="1368152"/>
          </a:xfrm>
        </p:spPr>
        <p:txBody>
          <a:bodyPr/>
          <a:lstStyle/>
          <a:p>
            <a:r>
              <a:rPr lang="en-GB" altLang="en-US" sz="4000" b="1" dirty="0" smtClean="0"/>
              <a:t>Wychavon District Council’s previous Enforcement Policy</a:t>
            </a:r>
            <a:endParaRPr lang="en-GB" altLang="en-US" sz="4000" dirty="0" smtClean="0"/>
          </a:p>
        </p:txBody>
      </p:sp>
      <p:sp>
        <p:nvSpPr>
          <p:cNvPr id="74759" name="Rectangle 3"/>
          <p:cNvSpPr>
            <a:spLocks noGrp="1" noChangeArrowheads="1"/>
          </p:cNvSpPr>
          <p:nvPr>
            <p:ph type="subTitle" idx="1"/>
          </p:nvPr>
        </p:nvSpPr>
        <p:spPr>
          <a:xfrm>
            <a:off x="416496" y="1988840"/>
            <a:ext cx="5760640" cy="4032448"/>
          </a:xfrm>
        </p:spPr>
        <p:txBody>
          <a:bodyPr/>
          <a:lstStyle/>
          <a:p>
            <a:pPr marL="0" indent="0" algn="l">
              <a:lnSpc>
                <a:spcPct val="115000"/>
              </a:lnSpc>
              <a:spcAft>
                <a:spcPts val="1000"/>
              </a:spcAft>
              <a:buNone/>
            </a:pPr>
            <a:r>
              <a:rPr lang="en-GB" sz="2000" b="1" dirty="0" smtClean="0">
                <a:solidFill>
                  <a:srgbClr val="17A8FE"/>
                </a:solidFill>
                <a:latin typeface="Arial"/>
                <a:ea typeface="Tahoma" panose="020B0604030504040204" pitchFamily="34" charset="0"/>
                <a:cs typeface="Arial"/>
              </a:rPr>
              <a:t>Previously </a:t>
            </a:r>
            <a:r>
              <a:rPr lang="en-GB" sz="2000" b="1" dirty="0">
                <a:solidFill>
                  <a:srgbClr val="17A8FE"/>
                </a:solidFill>
                <a:latin typeface="Arial"/>
                <a:ea typeface="Tahoma" panose="020B0604030504040204" pitchFamily="34" charset="0"/>
                <a:cs typeface="Arial"/>
              </a:rPr>
              <a:t>the need for Councils to have </a:t>
            </a:r>
            <a:r>
              <a:rPr lang="en-GB" sz="2000" b="1" dirty="0" smtClean="0">
                <a:solidFill>
                  <a:srgbClr val="17A8FE"/>
                </a:solidFill>
                <a:latin typeface="Arial"/>
                <a:ea typeface="Tahoma" panose="020B0604030504040204" pitchFamily="34" charset="0"/>
                <a:cs typeface="Arial"/>
              </a:rPr>
              <a:t>a </a:t>
            </a:r>
            <a:r>
              <a:rPr lang="en-GB" sz="2000" b="1" dirty="0">
                <a:solidFill>
                  <a:srgbClr val="17A8FE"/>
                </a:solidFill>
                <a:latin typeface="Arial"/>
                <a:ea typeface="Tahoma" panose="020B0604030504040204" pitchFamily="34" charset="0"/>
                <a:cs typeface="Arial"/>
              </a:rPr>
              <a:t>policy of Enforcement was set out in</a:t>
            </a:r>
            <a:r>
              <a:rPr lang="en-GB" sz="2000" b="1" dirty="0" smtClean="0">
                <a:solidFill>
                  <a:srgbClr val="17A8FE"/>
                </a:solidFill>
                <a:latin typeface="Arial"/>
                <a:ea typeface="Tahoma" panose="020B0604030504040204" pitchFamily="34" charset="0"/>
                <a:cs typeface="Arial"/>
              </a:rPr>
              <a:t>:</a:t>
            </a:r>
            <a:endParaRPr lang="en-GB" sz="2000" b="1" dirty="0">
              <a:solidFill>
                <a:srgbClr val="17A8FE"/>
              </a:solidFill>
              <a:latin typeface="Arial"/>
              <a:ea typeface="Tahoma" panose="020B0604030504040204" pitchFamily="34" charset="0"/>
              <a:cs typeface="Arial"/>
            </a:endParaRPr>
          </a:p>
          <a:p>
            <a:pPr marL="342900" indent="-342900" algn="l">
              <a:lnSpc>
                <a:spcPct val="115000"/>
              </a:lnSpc>
              <a:spcBef>
                <a:spcPts val="0"/>
              </a:spcBef>
              <a:buFont typeface="+mj-lt"/>
              <a:buAutoNum type="arabicPeriod"/>
            </a:pPr>
            <a:r>
              <a:rPr lang="en-GB" sz="1600" b="1" dirty="0" smtClean="0">
                <a:solidFill>
                  <a:schemeClr val="tx1"/>
                </a:solidFill>
                <a:latin typeface="Arial"/>
                <a:ea typeface="Tahoma" panose="020B0604030504040204" pitchFamily="34" charset="0"/>
                <a:cs typeface="Arial"/>
              </a:rPr>
              <a:t>“A </a:t>
            </a:r>
            <a:r>
              <a:rPr lang="en-GB" sz="1600" b="1" dirty="0">
                <a:solidFill>
                  <a:schemeClr val="tx1"/>
                </a:solidFill>
                <a:latin typeface="Arial"/>
                <a:ea typeface="Tahoma" panose="020B0604030504040204" pitchFamily="34" charset="0"/>
                <a:cs typeface="Arial"/>
              </a:rPr>
              <a:t>Charter Guide: Development Control</a:t>
            </a:r>
            <a:r>
              <a:rPr lang="en-GB" sz="1600" b="1" dirty="0" smtClean="0">
                <a:solidFill>
                  <a:schemeClr val="tx1"/>
                </a:solidFill>
                <a:latin typeface="Arial"/>
                <a:ea typeface="Tahoma" panose="020B0604030504040204" pitchFamily="34" charset="0"/>
                <a:cs typeface="Arial"/>
              </a:rPr>
              <a:t>”</a:t>
            </a:r>
            <a:br>
              <a:rPr lang="en-GB" sz="1600" b="1" dirty="0" smtClean="0">
                <a:solidFill>
                  <a:schemeClr val="tx1"/>
                </a:solidFill>
                <a:latin typeface="Arial"/>
                <a:ea typeface="Tahoma" panose="020B0604030504040204" pitchFamily="34" charset="0"/>
                <a:cs typeface="Arial"/>
              </a:rPr>
            </a:br>
            <a:r>
              <a:rPr lang="en-GB" sz="1600" b="1" dirty="0" smtClean="0">
                <a:solidFill>
                  <a:schemeClr val="tx1"/>
                </a:solidFill>
                <a:latin typeface="Arial"/>
                <a:ea typeface="Tahoma" panose="020B0604030504040204" pitchFamily="34" charset="0"/>
                <a:cs typeface="Arial"/>
              </a:rPr>
              <a:t> </a:t>
            </a:r>
            <a:r>
              <a:rPr lang="en-GB" sz="1600" b="1" dirty="0">
                <a:solidFill>
                  <a:schemeClr val="tx1"/>
                </a:solidFill>
                <a:latin typeface="Arial"/>
                <a:ea typeface="Tahoma" panose="020B0604030504040204" pitchFamily="34" charset="0"/>
                <a:cs typeface="Arial"/>
              </a:rPr>
              <a:t>– DoE in </a:t>
            </a:r>
            <a:r>
              <a:rPr lang="en-GB" sz="1600" b="1" dirty="0" smtClean="0">
                <a:solidFill>
                  <a:schemeClr val="tx1"/>
                </a:solidFill>
                <a:latin typeface="Arial"/>
                <a:ea typeface="Tahoma" panose="020B0604030504040204" pitchFamily="34" charset="0"/>
                <a:cs typeface="Arial"/>
              </a:rPr>
              <a:t>1994</a:t>
            </a:r>
            <a:endParaRPr lang="en-GB" sz="1600" b="1" dirty="0">
              <a:solidFill>
                <a:schemeClr val="tx1"/>
              </a:solidFill>
              <a:latin typeface="Arial"/>
              <a:ea typeface="Tahoma" panose="020B0604030504040204" pitchFamily="34" charset="0"/>
              <a:cs typeface="Arial"/>
            </a:endParaRPr>
          </a:p>
          <a:p>
            <a:pPr marL="342900" indent="-342900" algn="l">
              <a:lnSpc>
                <a:spcPct val="115000"/>
              </a:lnSpc>
              <a:spcAft>
                <a:spcPts val="1000"/>
              </a:spcAft>
              <a:buFont typeface="+mj-lt"/>
              <a:buAutoNum type="arabicPeriod"/>
            </a:pPr>
            <a:r>
              <a:rPr lang="en-GB" sz="1600" b="1" dirty="0" smtClean="0">
                <a:solidFill>
                  <a:schemeClr val="tx1"/>
                </a:solidFill>
                <a:latin typeface="Arial"/>
                <a:ea typeface="Tahoma" panose="020B0604030504040204" pitchFamily="34" charset="0"/>
                <a:cs typeface="Arial"/>
              </a:rPr>
              <a:t>“Enforcing </a:t>
            </a:r>
            <a:r>
              <a:rPr lang="en-GB" sz="1600" b="1" dirty="0">
                <a:solidFill>
                  <a:schemeClr val="tx1"/>
                </a:solidFill>
                <a:latin typeface="Arial"/>
                <a:ea typeface="Tahoma" panose="020B0604030504040204" pitchFamily="34" charset="0"/>
                <a:cs typeface="Arial"/>
              </a:rPr>
              <a:t>Planning Control: Good Practice Guide (1997)” – </a:t>
            </a:r>
            <a:r>
              <a:rPr lang="en-GB" sz="1600" b="1" dirty="0" smtClean="0">
                <a:solidFill>
                  <a:schemeClr val="tx1"/>
                </a:solidFill>
                <a:latin typeface="Arial"/>
                <a:ea typeface="Tahoma" panose="020B0604030504040204" pitchFamily="34" charset="0"/>
                <a:cs typeface="Arial"/>
              </a:rPr>
              <a:t>DoE</a:t>
            </a:r>
            <a:endParaRPr lang="en-GB" sz="1600" dirty="0">
              <a:solidFill>
                <a:schemeClr val="tx1"/>
              </a:solidFill>
              <a:latin typeface="Arial"/>
              <a:ea typeface="Tahoma" panose="020B0604030504040204" pitchFamily="34" charset="0"/>
              <a:cs typeface="Arial"/>
            </a:endParaRPr>
          </a:p>
          <a:p>
            <a:pPr marL="0" indent="0" algn="l">
              <a:lnSpc>
                <a:spcPct val="115000"/>
              </a:lnSpc>
              <a:spcAft>
                <a:spcPts val="1000"/>
              </a:spcAft>
              <a:buNone/>
            </a:pPr>
            <a:r>
              <a:rPr lang="en-GB" sz="2000" b="1" dirty="0">
                <a:solidFill>
                  <a:srgbClr val="17A8FE"/>
                </a:solidFill>
                <a:latin typeface="Arial"/>
                <a:ea typeface="Tahoma" panose="020B0604030504040204" pitchFamily="34" charset="0"/>
                <a:cs typeface="Arial"/>
              </a:rPr>
              <a:t>Then came</a:t>
            </a:r>
            <a:r>
              <a:rPr lang="en-GB" sz="2000" b="1" dirty="0" smtClean="0">
                <a:solidFill>
                  <a:srgbClr val="17A8FE"/>
                </a:solidFill>
                <a:latin typeface="Arial"/>
                <a:ea typeface="Tahoma" panose="020B0604030504040204" pitchFamily="34" charset="0"/>
                <a:cs typeface="Arial"/>
              </a:rPr>
              <a:t>:</a:t>
            </a:r>
            <a:endParaRPr lang="en-GB" sz="2000" dirty="0">
              <a:solidFill>
                <a:srgbClr val="17A8FE"/>
              </a:solidFill>
              <a:latin typeface="Arial"/>
              <a:ea typeface="Tahoma" panose="020B0604030504040204" pitchFamily="34" charset="0"/>
              <a:cs typeface="Arial"/>
            </a:endParaRPr>
          </a:p>
          <a:p>
            <a:pPr algn="l">
              <a:lnSpc>
                <a:spcPct val="115000"/>
              </a:lnSpc>
              <a:spcAft>
                <a:spcPts val="1000"/>
              </a:spcAft>
              <a:buAutoNum type="arabicPeriod" startAt="3"/>
            </a:pPr>
            <a:r>
              <a:rPr lang="en-GB" sz="1600" b="1" dirty="0" smtClean="0">
                <a:solidFill>
                  <a:srgbClr val="004092"/>
                </a:solidFill>
                <a:latin typeface="Arial"/>
                <a:ea typeface="Tahoma" panose="020B0604030504040204" pitchFamily="34" charset="0"/>
                <a:cs typeface="Arial"/>
              </a:rPr>
              <a:t> </a:t>
            </a:r>
            <a:r>
              <a:rPr lang="en-GB" sz="1600" b="1" dirty="0" smtClean="0">
                <a:solidFill>
                  <a:schemeClr val="tx1"/>
                </a:solidFill>
                <a:latin typeface="Arial"/>
                <a:ea typeface="Tahoma" panose="020B0604030504040204" pitchFamily="34" charset="0"/>
                <a:cs typeface="Arial"/>
              </a:rPr>
              <a:t> The </a:t>
            </a:r>
            <a:r>
              <a:rPr lang="en-GB" sz="1600" b="1" dirty="0">
                <a:solidFill>
                  <a:schemeClr val="tx1"/>
                </a:solidFill>
                <a:latin typeface="Arial"/>
                <a:ea typeface="Tahoma" panose="020B0604030504040204" pitchFamily="34" charset="0"/>
                <a:cs typeface="Arial"/>
              </a:rPr>
              <a:t>national “Enforcement Concordat</a:t>
            </a:r>
            <a:r>
              <a:rPr lang="en-GB" sz="1600" b="1" dirty="0" smtClean="0">
                <a:solidFill>
                  <a:schemeClr val="tx1"/>
                </a:solidFill>
                <a:latin typeface="Arial"/>
                <a:ea typeface="Tahoma" panose="020B0604030504040204" pitchFamily="34" charset="0"/>
                <a:cs typeface="Arial"/>
              </a:rPr>
              <a:t>” </a:t>
            </a:r>
            <a:br>
              <a:rPr lang="en-GB" sz="1600" b="1" dirty="0" smtClean="0">
                <a:solidFill>
                  <a:schemeClr val="tx1"/>
                </a:solidFill>
                <a:latin typeface="Arial"/>
                <a:ea typeface="Tahoma" panose="020B0604030504040204" pitchFamily="34" charset="0"/>
                <a:cs typeface="Arial"/>
              </a:rPr>
            </a:br>
            <a:r>
              <a:rPr lang="en-GB" sz="1600" b="1" dirty="0" smtClean="0">
                <a:solidFill>
                  <a:schemeClr val="tx1"/>
                </a:solidFill>
                <a:latin typeface="Arial"/>
                <a:ea typeface="Tahoma" panose="020B0604030504040204" pitchFamily="34" charset="0"/>
                <a:cs typeface="Arial"/>
              </a:rPr>
              <a:t>(which still remains!) </a:t>
            </a:r>
            <a:r>
              <a:rPr lang="en-GB" sz="1600" dirty="0" smtClean="0">
                <a:solidFill>
                  <a:schemeClr val="tx1"/>
                </a:solidFill>
                <a:latin typeface="Arial"/>
                <a:ea typeface="Tahoma" panose="020B0604030504040204" pitchFamily="34" charset="0"/>
                <a:cs typeface="Arial"/>
              </a:rPr>
              <a:t>and</a:t>
            </a:r>
          </a:p>
          <a:p>
            <a:pPr algn="l">
              <a:lnSpc>
                <a:spcPct val="115000"/>
              </a:lnSpc>
              <a:spcAft>
                <a:spcPts val="1000"/>
              </a:spcAft>
              <a:buAutoNum type="arabicPeriod" startAt="3"/>
            </a:pPr>
            <a:r>
              <a:rPr lang="en-GB" sz="1600" b="1" dirty="0" smtClean="0">
                <a:solidFill>
                  <a:schemeClr val="tx1"/>
                </a:solidFill>
                <a:latin typeface="Arial"/>
                <a:ea typeface="Tahoma" panose="020B0604030504040204" pitchFamily="34" charset="0"/>
                <a:cs typeface="Arial"/>
              </a:rPr>
              <a:t>  Our previous Enforcement Policy 2008-213</a:t>
            </a:r>
            <a:endParaRPr lang="en-GB" sz="1600" b="1" dirty="0">
              <a:solidFill>
                <a:schemeClr val="tx1"/>
              </a:solidFill>
              <a:latin typeface="Arial"/>
              <a:ea typeface="Tahoma" panose="020B0604030504040204" pitchFamily="34" charset="0"/>
              <a:cs typeface="Arial"/>
            </a:endParaRPr>
          </a:p>
          <a:p>
            <a:pPr marL="0" indent="0" algn="l">
              <a:buFontTx/>
              <a:buNone/>
            </a:pPr>
            <a:endParaRPr lang="en-GB" altLang="en-US" sz="1600" dirty="0" smtClean="0">
              <a:solidFill>
                <a:schemeClr val="tx1"/>
              </a:solidFill>
              <a:latin typeface="Arial"/>
              <a:cs typeface="Arial"/>
            </a:endParaRPr>
          </a:p>
        </p:txBody>
      </p:sp>
      <p:pic>
        <p:nvPicPr>
          <p:cNvPr id="4" name="Picture 3" descr="iStock_000062363224_Medium.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00520" y="1918322"/>
            <a:ext cx="4105480" cy="4207078"/>
          </a:xfrm>
          <a:prstGeom prst="rect">
            <a:avLst/>
          </a:prstGeom>
        </p:spPr>
      </p:pic>
    </p:spTree>
    <p:extLst>
      <p:ext uri="{BB962C8B-B14F-4D97-AF65-F5344CB8AC3E}">
        <p14:creationId xmlns:p14="http://schemas.microsoft.com/office/powerpoint/2010/main" val="3169658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Rectangle 2"/>
          <p:cNvSpPr>
            <a:spLocks noGrp="1" noChangeArrowheads="1"/>
          </p:cNvSpPr>
          <p:nvPr>
            <p:ph type="ctrTitle"/>
          </p:nvPr>
        </p:nvSpPr>
        <p:spPr>
          <a:xfrm>
            <a:off x="488504" y="404665"/>
            <a:ext cx="8420100" cy="1006624"/>
          </a:xfrm>
        </p:spPr>
        <p:txBody>
          <a:bodyPr/>
          <a:lstStyle/>
          <a:p>
            <a:r>
              <a:rPr lang="en-GB" altLang="en-US" sz="4000" b="1" dirty="0" smtClean="0"/>
              <a:t>The Wychavon Way</a:t>
            </a:r>
            <a:endParaRPr lang="en-GB" altLang="en-US" sz="3200" dirty="0" smtClean="0"/>
          </a:p>
        </p:txBody>
      </p:sp>
      <p:sp>
        <p:nvSpPr>
          <p:cNvPr id="74759" name="Rectangle 3"/>
          <p:cNvSpPr>
            <a:spLocks noGrp="1" noChangeArrowheads="1"/>
          </p:cNvSpPr>
          <p:nvPr>
            <p:ph type="subTitle" idx="1"/>
          </p:nvPr>
        </p:nvSpPr>
        <p:spPr>
          <a:xfrm>
            <a:off x="488504" y="1555750"/>
            <a:ext cx="5400600" cy="4753570"/>
          </a:xfrm>
        </p:spPr>
        <p:txBody>
          <a:bodyPr/>
          <a:lstStyle/>
          <a:p>
            <a:pPr algn="l"/>
            <a:r>
              <a:rPr lang="en-GB" altLang="en-US" sz="2000" b="1" dirty="0" smtClean="0">
                <a:solidFill>
                  <a:srgbClr val="17A8FE"/>
                </a:solidFill>
                <a:latin typeface="Arial"/>
                <a:cs typeface="Arial"/>
              </a:rPr>
              <a:t>At Wychavon we believe the first step in enforcement is to help prevent contravention of the law by raising awareness and promoting good practice. </a:t>
            </a:r>
          </a:p>
          <a:p>
            <a:pPr marL="0" indent="0" algn="l">
              <a:buFontTx/>
              <a:buNone/>
            </a:pPr>
            <a:endParaRPr lang="en-GB" altLang="en-US" sz="1600" dirty="0">
              <a:solidFill>
                <a:schemeClr val="tx1"/>
              </a:solidFill>
              <a:latin typeface="Arial"/>
              <a:cs typeface="Arial"/>
            </a:endParaRPr>
          </a:p>
          <a:p>
            <a:pPr algn="l"/>
            <a:r>
              <a:rPr lang="en-GB" altLang="en-US" sz="1600" dirty="0" smtClean="0">
                <a:solidFill>
                  <a:schemeClr val="tx1"/>
                </a:solidFill>
                <a:latin typeface="Arial"/>
                <a:cs typeface="Arial"/>
              </a:rPr>
              <a:t>The methods that the Council pursues to achieve this aim include the issuing of press releases, tweets, alerts, the production of webpages and other forms of written guidance as well as direct access to enforcement officers to provide proactive advice and assistance. </a:t>
            </a:r>
          </a:p>
          <a:p>
            <a:pPr marL="0" indent="0" algn="l">
              <a:buFontTx/>
              <a:buNone/>
            </a:pPr>
            <a:endParaRPr lang="en-GB" altLang="en-US" sz="1600" dirty="0">
              <a:solidFill>
                <a:schemeClr val="tx1"/>
              </a:solidFill>
              <a:latin typeface="Arial"/>
              <a:cs typeface="Arial"/>
            </a:endParaRPr>
          </a:p>
          <a:p>
            <a:pPr algn="l"/>
            <a:r>
              <a:rPr lang="en-GB" altLang="en-US" sz="1600" dirty="0" smtClean="0">
                <a:solidFill>
                  <a:schemeClr val="tx1"/>
                </a:solidFill>
                <a:latin typeface="Arial"/>
                <a:cs typeface="Arial"/>
              </a:rPr>
              <a:t>The Council use its best efforts to resolve any situations where the law may have been broken without intention without issuing formal notices, or referring the matter to the courts, subject to their statutory obligations. </a:t>
            </a:r>
          </a:p>
        </p:txBody>
      </p:sp>
      <p:pic>
        <p:nvPicPr>
          <p:cNvPr id="4" name="Picture 3" descr="iStock_000066592783_Medium cut.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11725" y="0"/>
            <a:ext cx="3709827" cy="6026344"/>
          </a:xfrm>
          <a:prstGeom prst="rect">
            <a:avLst/>
          </a:prstGeom>
        </p:spPr>
      </p:pic>
    </p:spTree>
    <p:extLst>
      <p:ext uri="{BB962C8B-B14F-4D97-AF65-F5344CB8AC3E}">
        <p14:creationId xmlns:p14="http://schemas.microsoft.com/office/powerpoint/2010/main" val="2031612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_000064503491_Medium.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81192" y="188640"/>
            <a:ext cx="3224808" cy="5718858"/>
          </a:xfrm>
          <a:prstGeom prst="rect">
            <a:avLst/>
          </a:prstGeom>
        </p:spPr>
      </p:pic>
      <p:sp>
        <p:nvSpPr>
          <p:cNvPr id="74758" name="Rectangle 2"/>
          <p:cNvSpPr>
            <a:spLocks noGrp="1" noChangeArrowheads="1"/>
          </p:cNvSpPr>
          <p:nvPr>
            <p:ph type="ctrTitle"/>
          </p:nvPr>
        </p:nvSpPr>
        <p:spPr>
          <a:xfrm>
            <a:off x="560512" y="332656"/>
            <a:ext cx="5904656" cy="1512169"/>
          </a:xfrm>
        </p:spPr>
        <p:txBody>
          <a:bodyPr/>
          <a:lstStyle/>
          <a:p>
            <a:r>
              <a:rPr lang="en-GB" altLang="en-US" sz="4000" b="1" dirty="0" smtClean="0"/>
              <a:t>National Planning Policy Framework</a:t>
            </a:r>
            <a:endParaRPr lang="en-GB" altLang="en-US" sz="3200" dirty="0" smtClean="0"/>
          </a:p>
        </p:txBody>
      </p:sp>
      <p:sp>
        <p:nvSpPr>
          <p:cNvPr id="74759" name="Rectangle 3"/>
          <p:cNvSpPr>
            <a:spLocks noGrp="1" noChangeArrowheads="1"/>
          </p:cNvSpPr>
          <p:nvPr>
            <p:ph type="subTitle" idx="1"/>
          </p:nvPr>
        </p:nvSpPr>
        <p:spPr>
          <a:xfrm>
            <a:off x="632520" y="1916832"/>
            <a:ext cx="6192688" cy="2016224"/>
          </a:xfrm>
        </p:spPr>
        <p:txBody>
          <a:bodyPr/>
          <a:lstStyle/>
          <a:p>
            <a:pPr marL="0" indent="0" algn="l">
              <a:spcBef>
                <a:spcPts val="0"/>
              </a:spcBef>
              <a:buFontTx/>
              <a:buNone/>
            </a:pPr>
            <a:r>
              <a:rPr lang="en-GB" altLang="en-US" sz="2400" dirty="0">
                <a:solidFill>
                  <a:schemeClr val="tx1"/>
                </a:solidFill>
                <a:latin typeface="Arial"/>
                <a:cs typeface="Arial"/>
              </a:rPr>
              <a:t>T</a:t>
            </a:r>
            <a:r>
              <a:rPr lang="en-GB" altLang="en-US" sz="2400" dirty="0" smtClean="0">
                <a:solidFill>
                  <a:schemeClr val="tx1"/>
                </a:solidFill>
                <a:latin typeface="Arial"/>
                <a:cs typeface="Arial"/>
              </a:rPr>
              <a:t>he </a:t>
            </a:r>
            <a:r>
              <a:rPr lang="en-GB" altLang="en-US" sz="2400" b="1" dirty="0" smtClean="0">
                <a:solidFill>
                  <a:srgbClr val="004092"/>
                </a:solidFill>
                <a:latin typeface="Arial"/>
                <a:cs typeface="Arial"/>
              </a:rPr>
              <a:t>National Planning Policy Framework</a:t>
            </a:r>
            <a:r>
              <a:rPr lang="en-GB" altLang="en-US" sz="2400" b="1" dirty="0" smtClean="0">
                <a:solidFill>
                  <a:schemeClr val="tx1"/>
                </a:solidFill>
                <a:latin typeface="Arial"/>
                <a:cs typeface="Arial"/>
              </a:rPr>
              <a:t> </a:t>
            </a:r>
            <a:r>
              <a:rPr lang="en-GB" altLang="en-US" sz="2400" dirty="0" smtClean="0">
                <a:solidFill>
                  <a:schemeClr val="tx1"/>
                </a:solidFill>
                <a:latin typeface="Arial"/>
                <a:cs typeface="Arial"/>
              </a:rPr>
              <a:t>was introduced in March 2012 (NPPF)</a:t>
            </a:r>
          </a:p>
          <a:p>
            <a:pPr marL="0" indent="0" algn="l">
              <a:spcBef>
                <a:spcPts val="0"/>
              </a:spcBef>
              <a:buFontTx/>
              <a:buNone/>
            </a:pPr>
            <a:r>
              <a:rPr lang="en-GB" altLang="en-US" sz="1600" dirty="0" smtClean="0">
                <a:solidFill>
                  <a:schemeClr val="tx1"/>
                </a:solidFill>
                <a:latin typeface="Arial"/>
                <a:cs typeface="Arial"/>
              </a:rPr>
              <a:t>This revoked PPG18 ‘Enforcing Planning Control’ and replaced it with a single paragraph! </a:t>
            </a:r>
          </a:p>
          <a:p>
            <a:pPr marL="0" indent="0" algn="l">
              <a:spcBef>
                <a:spcPts val="0"/>
              </a:spcBef>
              <a:buFontTx/>
              <a:buNone/>
            </a:pPr>
            <a:r>
              <a:rPr lang="en-GB" altLang="en-US" sz="1600" dirty="0" smtClean="0">
                <a:solidFill>
                  <a:schemeClr val="tx1"/>
                </a:solidFill>
                <a:latin typeface="Arial"/>
                <a:cs typeface="Arial"/>
              </a:rPr>
              <a:t>Paragraph 207 deals with Enforcement:</a:t>
            </a:r>
            <a:br>
              <a:rPr lang="en-GB" altLang="en-US" sz="1600" dirty="0" smtClean="0">
                <a:solidFill>
                  <a:schemeClr val="tx1"/>
                </a:solidFill>
                <a:latin typeface="Arial"/>
                <a:cs typeface="Arial"/>
              </a:rPr>
            </a:br>
            <a:r>
              <a:rPr lang="en-GB" altLang="en-US" sz="1600" dirty="0" smtClean="0">
                <a:solidFill>
                  <a:srgbClr val="17A8FE"/>
                </a:solidFill>
                <a:latin typeface="Arial"/>
                <a:cs typeface="Arial"/>
              </a:rPr>
              <a:t>It </a:t>
            </a:r>
            <a:r>
              <a:rPr lang="en-GB" altLang="en-US" sz="1600" dirty="0">
                <a:solidFill>
                  <a:srgbClr val="17A8FE"/>
                </a:solidFill>
                <a:latin typeface="Arial"/>
                <a:cs typeface="Arial"/>
              </a:rPr>
              <a:t>s</a:t>
            </a:r>
            <a:r>
              <a:rPr lang="en-GB" altLang="en-US" sz="1600" dirty="0" smtClean="0">
                <a:solidFill>
                  <a:srgbClr val="17A8FE"/>
                </a:solidFill>
                <a:latin typeface="Arial"/>
                <a:cs typeface="Arial"/>
              </a:rPr>
              <a:t>tates:</a:t>
            </a:r>
            <a:br>
              <a:rPr lang="en-GB" altLang="en-US" sz="1600" dirty="0" smtClean="0">
                <a:solidFill>
                  <a:srgbClr val="17A8FE"/>
                </a:solidFill>
                <a:latin typeface="Arial"/>
                <a:cs typeface="Arial"/>
              </a:rPr>
            </a:br>
            <a:r>
              <a:rPr lang="en-GB" altLang="en-US" sz="1600" dirty="0" smtClean="0">
                <a:solidFill>
                  <a:schemeClr val="tx1"/>
                </a:solidFill>
                <a:latin typeface="Arial"/>
                <a:cs typeface="Arial"/>
              </a:rPr>
              <a:t/>
            </a:r>
            <a:br>
              <a:rPr lang="en-GB" altLang="en-US" sz="1600" dirty="0" smtClean="0">
                <a:solidFill>
                  <a:schemeClr val="tx1"/>
                </a:solidFill>
                <a:latin typeface="Arial"/>
                <a:cs typeface="Arial"/>
              </a:rPr>
            </a:br>
            <a:endParaRPr lang="en-GB" altLang="en-US" sz="1600" b="1" dirty="0" smtClean="0">
              <a:solidFill>
                <a:schemeClr val="tx1"/>
              </a:solidFill>
              <a:latin typeface="Arial"/>
              <a:cs typeface="Arial"/>
            </a:endParaRPr>
          </a:p>
        </p:txBody>
      </p:sp>
      <p:sp>
        <p:nvSpPr>
          <p:cNvPr id="8" name="Rounded Rectangle 7"/>
          <p:cNvSpPr/>
          <p:nvPr/>
        </p:nvSpPr>
        <p:spPr bwMode="auto">
          <a:xfrm>
            <a:off x="632520" y="3861048"/>
            <a:ext cx="8928992" cy="2088232"/>
          </a:xfrm>
          <a:prstGeom prst="roundRect">
            <a:avLst/>
          </a:prstGeom>
          <a:solidFill>
            <a:srgbClr val="004092"/>
          </a:solidFill>
          <a:ln>
            <a:noFill/>
          </a:ln>
          <a:effectLst/>
          <a:extLst/>
        </p:spPr>
        <p:txBody>
          <a:bodyPr/>
          <a:lstStyle/>
          <a:p>
            <a:endParaRPr lang="en-US">
              <a:solidFill>
                <a:srgbClr val="004092"/>
              </a:solidFill>
            </a:endParaRPr>
          </a:p>
        </p:txBody>
      </p:sp>
      <p:sp>
        <p:nvSpPr>
          <p:cNvPr id="9" name="Text Box 3"/>
          <p:cNvSpPr txBox="1">
            <a:spLocks noChangeArrowheads="1"/>
          </p:cNvSpPr>
          <p:nvPr/>
        </p:nvSpPr>
        <p:spPr bwMode="auto">
          <a:xfrm>
            <a:off x="920552" y="4077072"/>
            <a:ext cx="8424936" cy="1872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838200" indent="-8382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1pPr>
            <a:lvl2pPr marL="742950" indent="-28575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2pPr>
            <a:lvl3pPr marL="1143000" indent="-2286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3pPr>
            <a:lvl4pPr marL="1600200" indent="-2286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4pPr>
            <a:lvl5pPr marL="2057400" indent="-2286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9pPr>
          </a:lstStyle>
          <a:p>
            <a:pPr marL="0" indent="0" algn="ctr"/>
            <a:r>
              <a:rPr lang="en-GB" altLang="en-US" sz="1500" b="0" dirty="0">
                <a:solidFill>
                  <a:schemeClr val="bg1"/>
                </a:solidFill>
              </a:rPr>
              <a:t>“Effective enforcement is important as a means of </a:t>
            </a:r>
            <a:r>
              <a:rPr lang="en-GB" altLang="en-US" sz="1500" dirty="0">
                <a:solidFill>
                  <a:srgbClr val="34DBFE"/>
                </a:solidFill>
              </a:rPr>
              <a:t>maintaining public confidence </a:t>
            </a:r>
            <a:r>
              <a:rPr lang="en-GB" altLang="en-US" sz="1500" b="0" dirty="0">
                <a:solidFill>
                  <a:schemeClr val="bg1"/>
                </a:solidFill>
              </a:rPr>
              <a:t>in the planning system. Enforcement action is discretionary, and local planning authorities should act proportionately in responding to suspected breaches of planning control</a:t>
            </a:r>
            <a:r>
              <a:rPr lang="en-GB" altLang="en-US" sz="1500" b="0" dirty="0">
                <a:solidFill>
                  <a:srgbClr val="34DBFE"/>
                </a:solidFill>
              </a:rPr>
              <a:t>. </a:t>
            </a:r>
            <a:r>
              <a:rPr lang="en-GB" altLang="en-US" sz="1500" dirty="0">
                <a:solidFill>
                  <a:srgbClr val="34DBFE"/>
                </a:solidFill>
              </a:rPr>
              <a:t>Local planning authorities </a:t>
            </a:r>
            <a:r>
              <a:rPr lang="en-GB" altLang="en-US" sz="1500" u="sng" dirty="0">
                <a:solidFill>
                  <a:srgbClr val="34DBFE"/>
                </a:solidFill>
              </a:rPr>
              <a:t>should</a:t>
            </a:r>
            <a:r>
              <a:rPr lang="en-GB" altLang="en-US" sz="1500" dirty="0">
                <a:solidFill>
                  <a:srgbClr val="34DBFE"/>
                </a:solidFill>
              </a:rPr>
              <a:t> consider publishing a local enforcement plan</a:t>
            </a:r>
            <a:r>
              <a:rPr lang="en-GB" altLang="en-US" sz="1500" dirty="0">
                <a:solidFill>
                  <a:schemeClr val="bg1"/>
                </a:solidFill>
              </a:rPr>
              <a:t> </a:t>
            </a:r>
            <a:r>
              <a:rPr lang="en-GB" altLang="en-US" sz="1500" b="0" dirty="0">
                <a:solidFill>
                  <a:schemeClr val="bg1"/>
                </a:solidFill>
              </a:rPr>
              <a:t>to manage enforcement </a:t>
            </a:r>
            <a:r>
              <a:rPr lang="en-GB" altLang="en-US" sz="1500" u="sng" dirty="0">
                <a:solidFill>
                  <a:srgbClr val="34DBFE"/>
                </a:solidFill>
              </a:rPr>
              <a:t>proactively</a:t>
            </a:r>
            <a:r>
              <a:rPr lang="en-GB" altLang="en-US" sz="1500" b="0" dirty="0">
                <a:solidFill>
                  <a:schemeClr val="bg1"/>
                </a:solidFill>
              </a:rPr>
              <a:t>, in a way that is appropriate to their area. This should set out how they will monitor the implementation of planning permissions, investigate alleged cases of unauthorised development and take action where it is appropriate to do so.” </a:t>
            </a:r>
          </a:p>
        </p:txBody>
      </p:sp>
    </p:spTree>
    <p:extLst>
      <p:ext uri="{BB962C8B-B14F-4D97-AF65-F5344CB8AC3E}">
        <p14:creationId xmlns:p14="http://schemas.microsoft.com/office/powerpoint/2010/main" val="2926111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Stock_000065935153_Medium.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46250" y="0"/>
            <a:ext cx="3059749" cy="6093296"/>
          </a:xfrm>
          <a:prstGeom prst="rect">
            <a:avLst/>
          </a:prstGeom>
        </p:spPr>
      </p:pic>
      <p:sp>
        <p:nvSpPr>
          <p:cNvPr id="74758" name="Rectangle 2"/>
          <p:cNvSpPr>
            <a:spLocks noGrp="1" noChangeArrowheads="1"/>
          </p:cNvSpPr>
          <p:nvPr>
            <p:ph type="ctrTitle"/>
          </p:nvPr>
        </p:nvSpPr>
        <p:spPr>
          <a:xfrm>
            <a:off x="488504" y="404665"/>
            <a:ext cx="6624736" cy="864095"/>
          </a:xfrm>
        </p:spPr>
        <p:txBody>
          <a:bodyPr/>
          <a:lstStyle/>
          <a:p>
            <a:r>
              <a:rPr lang="en-GB" altLang="en-US" sz="4000" b="1" dirty="0" smtClean="0"/>
              <a:t>The process/timetable</a:t>
            </a:r>
            <a:endParaRPr lang="en-GB" altLang="en-US" sz="3200" dirty="0" smtClean="0"/>
          </a:p>
        </p:txBody>
      </p:sp>
      <p:sp>
        <p:nvSpPr>
          <p:cNvPr id="8" name="Rectangle 3"/>
          <p:cNvSpPr txBox="1">
            <a:spLocks noChangeArrowheads="1"/>
          </p:cNvSpPr>
          <p:nvPr/>
        </p:nvSpPr>
        <p:spPr bwMode="auto">
          <a:xfrm>
            <a:off x="3224808" y="2852936"/>
            <a:ext cx="2376264"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defTabSz="457200" rtl="0" eaLnBrk="1" latinLnBrk="0" hangingPunct="1">
              <a:spcBef>
                <a:spcPct val="20000"/>
              </a:spcBef>
              <a:buClr>
                <a:srgbClr val="004092"/>
              </a:buClr>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spcAft>
                <a:spcPts val="1200"/>
              </a:spcAft>
            </a:pPr>
            <a:endParaRPr lang="en-GB" altLang="en-US" sz="1800" dirty="0">
              <a:solidFill>
                <a:srgbClr val="004092"/>
              </a:solidFill>
              <a:latin typeface="Arial"/>
              <a:cs typeface="Arial"/>
            </a:endParaRPr>
          </a:p>
        </p:txBody>
      </p:sp>
      <p:sp>
        <p:nvSpPr>
          <p:cNvPr id="11" name="Rectangle 3"/>
          <p:cNvSpPr txBox="1">
            <a:spLocks noChangeArrowheads="1"/>
          </p:cNvSpPr>
          <p:nvPr/>
        </p:nvSpPr>
        <p:spPr bwMode="auto">
          <a:xfrm>
            <a:off x="704528" y="5877272"/>
            <a:ext cx="900100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defTabSz="457200" rtl="0" eaLnBrk="1" latinLnBrk="0" hangingPunct="1">
              <a:spcBef>
                <a:spcPct val="20000"/>
              </a:spcBef>
              <a:buClr>
                <a:srgbClr val="004092"/>
              </a:buClr>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spcAft>
                <a:spcPts val="1200"/>
              </a:spcAft>
              <a:buFontTx/>
              <a:buNone/>
            </a:pPr>
            <a:endParaRPr lang="en-GB" altLang="en-US" sz="2000" b="1" dirty="0">
              <a:solidFill>
                <a:schemeClr val="tx1"/>
              </a:solidFill>
              <a:latin typeface="Arial"/>
              <a:cs typeface="Arial"/>
            </a:endParaRPr>
          </a:p>
        </p:txBody>
      </p:sp>
      <p:sp>
        <p:nvSpPr>
          <p:cNvPr id="12" name="Rounded Rectangle 11"/>
          <p:cNvSpPr/>
          <p:nvPr/>
        </p:nvSpPr>
        <p:spPr bwMode="auto">
          <a:xfrm>
            <a:off x="560511" y="1556792"/>
            <a:ext cx="2304257" cy="1368152"/>
          </a:xfrm>
          <a:prstGeom prst="roundRect">
            <a:avLst/>
          </a:prstGeom>
          <a:solidFill>
            <a:srgbClr val="1B2E7B"/>
          </a:solidFill>
          <a:ln>
            <a:noFill/>
          </a:ln>
          <a:effectLst/>
          <a:extLst/>
        </p:spPr>
        <p:txBody>
          <a:bodyPr anchor="ctr" anchorCtr="0">
            <a:noAutofit/>
          </a:bodyPr>
          <a:lstStyle/>
          <a:p>
            <a:pPr algn="ctr">
              <a:spcBef>
                <a:spcPts val="0"/>
              </a:spcBef>
              <a:spcAft>
                <a:spcPts val="1200"/>
              </a:spcAft>
            </a:pPr>
            <a:r>
              <a:rPr lang="en-GB" altLang="en-US" sz="1700" dirty="0">
                <a:solidFill>
                  <a:srgbClr val="1BCEFE"/>
                </a:solidFill>
                <a:latin typeface="Arial"/>
                <a:cs typeface="Arial"/>
              </a:rPr>
              <a:t>March 2012 </a:t>
            </a:r>
            <a:r>
              <a:rPr lang="en-GB" altLang="en-US" sz="1700" dirty="0" smtClean="0">
                <a:solidFill>
                  <a:srgbClr val="1BCEFE"/>
                </a:solidFill>
                <a:latin typeface="Arial"/>
                <a:cs typeface="Arial"/>
              </a:rPr>
              <a:t> </a:t>
            </a:r>
            <a:r>
              <a:rPr lang="en-GB" altLang="en-US" sz="1700" dirty="0">
                <a:solidFill>
                  <a:schemeClr val="bg1"/>
                </a:solidFill>
                <a:latin typeface="Arial"/>
                <a:cs typeface="Arial"/>
              </a:rPr>
              <a:t>Introduction of NPPF</a:t>
            </a:r>
          </a:p>
        </p:txBody>
      </p:sp>
      <p:sp>
        <p:nvSpPr>
          <p:cNvPr id="15" name="Rounded Rectangle 14"/>
          <p:cNvSpPr/>
          <p:nvPr/>
        </p:nvSpPr>
        <p:spPr bwMode="auto">
          <a:xfrm>
            <a:off x="3008784" y="1556792"/>
            <a:ext cx="2447454" cy="1368152"/>
          </a:xfrm>
          <a:prstGeom prst="roundRect">
            <a:avLst/>
          </a:prstGeom>
          <a:solidFill>
            <a:srgbClr val="1B2E7B"/>
          </a:solidFill>
          <a:ln>
            <a:noFill/>
          </a:ln>
          <a:effectLst/>
          <a:extLst/>
        </p:spPr>
        <p:txBody>
          <a:bodyPr anchor="ctr" anchorCtr="0">
            <a:noAutofit/>
          </a:bodyPr>
          <a:lstStyle/>
          <a:p>
            <a:pPr algn="ctr">
              <a:spcBef>
                <a:spcPts val="0"/>
              </a:spcBef>
              <a:spcAft>
                <a:spcPts val="1200"/>
              </a:spcAft>
            </a:pPr>
            <a:r>
              <a:rPr lang="en-GB" altLang="en-US" sz="1700" dirty="0" smtClean="0">
                <a:solidFill>
                  <a:srgbClr val="1BCEFE"/>
                </a:solidFill>
                <a:latin typeface="Arial"/>
                <a:cs typeface="Arial"/>
              </a:rPr>
              <a:t>February 2013 </a:t>
            </a:r>
            <a:r>
              <a:rPr lang="en-GB" altLang="en-US" sz="1700" dirty="0" smtClean="0">
                <a:solidFill>
                  <a:srgbClr val="FFFFFF"/>
                </a:solidFill>
                <a:latin typeface="Arial"/>
                <a:cs typeface="Arial"/>
              </a:rPr>
              <a:t>Report to Development Control Committee</a:t>
            </a:r>
            <a:endParaRPr lang="en-GB" altLang="en-US" sz="1700" dirty="0">
              <a:solidFill>
                <a:srgbClr val="FFFFFF"/>
              </a:solidFill>
              <a:latin typeface="Arial"/>
              <a:cs typeface="Arial"/>
            </a:endParaRPr>
          </a:p>
        </p:txBody>
      </p:sp>
      <p:sp>
        <p:nvSpPr>
          <p:cNvPr id="16" name="Rounded Rectangle 15"/>
          <p:cNvSpPr/>
          <p:nvPr/>
        </p:nvSpPr>
        <p:spPr bwMode="auto">
          <a:xfrm>
            <a:off x="5601072" y="1556792"/>
            <a:ext cx="2592288" cy="1368152"/>
          </a:xfrm>
          <a:prstGeom prst="roundRect">
            <a:avLst/>
          </a:prstGeom>
          <a:solidFill>
            <a:srgbClr val="1B2E7B"/>
          </a:solidFill>
          <a:ln>
            <a:noFill/>
          </a:ln>
          <a:effectLst/>
          <a:extLst/>
        </p:spPr>
        <p:txBody>
          <a:bodyPr anchor="ctr" anchorCtr="0">
            <a:noAutofit/>
          </a:bodyPr>
          <a:lstStyle/>
          <a:p>
            <a:pPr algn="ctr">
              <a:spcBef>
                <a:spcPts val="0"/>
              </a:spcBef>
              <a:spcAft>
                <a:spcPts val="1200"/>
              </a:spcAft>
            </a:pPr>
            <a:r>
              <a:rPr lang="en-GB" altLang="en-US" sz="1700" dirty="0">
                <a:solidFill>
                  <a:srgbClr val="1BCEFE"/>
                </a:solidFill>
                <a:latin typeface="Arial"/>
                <a:cs typeface="Arial"/>
              </a:rPr>
              <a:t>June 2013 </a:t>
            </a:r>
            <a:r>
              <a:rPr lang="en-GB" altLang="en-US" sz="1700" dirty="0" smtClean="0">
                <a:solidFill>
                  <a:srgbClr val="1BCEFE"/>
                </a:solidFill>
                <a:latin typeface="Arial"/>
                <a:cs typeface="Arial"/>
              </a:rPr>
              <a:t>  </a:t>
            </a:r>
            <a:r>
              <a:rPr lang="en-GB" altLang="en-US" sz="1700" dirty="0">
                <a:solidFill>
                  <a:srgbClr val="FFFFFF"/>
                </a:solidFill>
                <a:latin typeface="Arial"/>
                <a:cs typeface="Arial"/>
              </a:rPr>
              <a:t/>
            </a:r>
            <a:br>
              <a:rPr lang="en-GB" altLang="en-US" sz="1700" dirty="0">
                <a:solidFill>
                  <a:srgbClr val="FFFFFF"/>
                </a:solidFill>
                <a:latin typeface="Arial"/>
                <a:cs typeface="Arial"/>
              </a:rPr>
            </a:br>
            <a:r>
              <a:rPr lang="en-GB" altLang="en-US" sz="1700" dirty="0">
                <a:solidFill>
                  <a:srgbClr val="FFFFFF"/>
                </a:solidFill>
                <a:latin typeface="Arial"/>
                <a:cs typeface="Arial"/>
              </a:rPr>
              <a:t>Reported draft Local Enforcement Plan to Executive Board</a:t>
            </a:r>
          </a:p>
        </p:txBody>
      </p:sp>
      <p:sp>
        <p:nvSpPr>
          <p:cNvPr id="17" name="Rounded Rectangle 16"/>
          <p:cNvSpPr/>
          <p:nvPr/>
        </p:nvSpPr>
        <p:spPr bwMode="auto">
          <a:xfrm>
            <a:off x="560512" y="3212976"/>
            <a:ext cx="7632848" cy="936104"/>
          </a:xfrm>
          <a:prstGeom prst="roundRect">
            <a:avLst/>
          </a:prstGeom>
          <a:solidFill>
            <a:srgbClr val="17A8FE"/>
          </a:solidFill>
          <a:ln>
            <a:noFill/>
          </a:ln>
          <a:effectLst/>
          <a:extLst/>
        </p:spPr>
        <p:txBody>
          <a:bodyPr anchor="ctr" anchorCtr="0">
            <a:noAutofit/>
          </a:bodyPr>
          <a:lstStyle/>
          <a:p>
            <a:pPr algn="ctr">
              <a:spcBef>
                <a:spcPts val="0"/>
              </a:spcBef>
              <a:spcAft>
                <a:spcPts val="1200"/>
              </a:spcAft>
            </a:pPr>
            <a:r>
              <a:rPr lang="en-GB" altLang="en-US" sz="1800" dirty="0">
                <a:solidFill>
                  <a:srgbClr val="FFFFFF"/>
                </a:solidFill>
                <a:latin typeface="Arial"/>
                <a:cs typeface="Arial"/>
              </a:rPr>
              <a:t>6 Week consultation period commenced with the Town Councils, Parish Councils and external organisations</a:t>
            </a:r>
          </a:p>
        </p:txBody>
      </p:sp>
      <p:sp>
        <p:nvSpPr>
          <p:cNvPr id="19" name="Rounded Rectangle 18"/>
          <p:cNvSpPr/>
          <p:nvPr/>
        </p:nvSpPr>
        <p:spPr bwMode="auto">
          <a:xfrm>
            <a:off x="632520" y="4437112"/>
            <a:ext cx="2304257" cy="1512168"/>
          </a:xfrm>
          <a:prstGeom prst="roundRect">
            <a:avLst/>
          </a:prstGeom>
          <a:solidFill>
            <a:srgbClr val="1B2E7B"/>
          </a:solidFill>
          <a:ln>
            <a:noFill/>
          </a:ln>
          <a:effectLst/>
          <a:extLst/>
        </p:spPr>
        <p:txBody>
          <a:bodyPr anchor="ctr" anchorCtr="0">
            <a:noAutofit/>
          </a:bodyPr>
          <a:lstStyle/>
          <a:p>
            <a:pPr algn="ctr">
              <a:spcBef>
                <a:spcPts val="0"/>
              </a:spcBef>
              <a:spcAft>
                <a:spcPts val="1200"/>
              </a:spcAft>
            </a:pPr>
            <a:r>
              <a:rPr lang="en-GB" altLang="en-US" sz="1600" dirty="0">
                <a:solidFill>
                  <a:srgbClr val="1BCEFE"/>
                </a:solidFill>
                <a:latin typeface="Arial"/>
                <a:cs typeface="Arial"/>
              </a:rPr>
              <a:t>November 2013 </a:t>
            </a:r>
            <a:r>
              <a:rPr lang="en-GB" altLang="en-US" sz="1600" dirty="0">
                <a:solidFill>
                  <a:srgbClr val="FFFFFF"/>
                </a:solidFill>
                <a:latin typeface="Arial"/>
                <a:cs typeface="Arial"/>
              </a:rPr>
              <a:t/>
            </a:r>
            <a:br>
              <a:rPr lang="en-GB" altLang="en-US" sz="1600" dirty="0">
                <a:solidFill>
                  <a:srgbClr val="FFFFFF"/>
                </a:solidFill>
                <a:latin typeface="Arial"/>
                <a:cs typeface="Arial"/>
              </a:rPr>
            </a:br>
            <a:r>
              <a:rPr lang="en-GB" altLang="en-US" sz="1600" dirty="0" smtClean="0">
                <a:solidFill>
                  <a:srgbClr val="FFFFFF"/>
                </a:solidFill>
                <a:latin typeface="Arial"/>
                <a:cs typeface="Arial"/>
              </a:rPr>
              <a:t>Final </a:t>
            </a:r>
            <a:r>
              <a:rPr lang="en-GB" altLang="en-US" sz="1600" dirty="0">
                <a:solidFill>
                  <a:srgbClr val="FFFFFF"/>
                </a:solidFill>
                <a:latin typeface="Arial"/>
                <a:cs typeface="Arial"/>
              </a:rPr>
              <a:t>report taken to Executive Board following consultation period</a:t>
            </a:r>
          </a:p>
        </p:txBody>
      </p:sp>
      <p:sp>
        <p:nvSpPr>
          <p:cNvPr id="20" name="Rounded Rectangle 19"/>
          <p:cNvSpPr/>
          <p:nvPr/>
        </p:nvSpPr>
        <p:spPr bwMode="auto">
          <a:xfrm>
            <a:off x="3080793" y="4437112"/>
            <a:ext cx="2447454" cy="1512168"/>
          </a:xfrm>
          <a:prstGeom prst="roundRect">
            <a:avLst/>
          </a:prstGeom>
          <a:solidFill>
            <a:srgbClr val="1B2E7B"/>
          </a:solidFill>
          <a:ln>
            <a:noFill/>
          </a:ln>
          <a:effectLst/>
          <a:extLst/>
        </p:spPr>
        <p:txBody>
          <a:bodyPr anchor="ctr" anchorCtr="0">
            <a:noAutofit/>
          </a:bodyPr>
          <a:lstStyle/>
          <a:p>
            <a:pPr algn="ctr">
              <a:spcBef>
                <a:spcPts val="0"/>
              </a:spcBef>
              <a:spcAft>
                <a:spcPts val="1200"/>
              </a:spcAft>
            </a:pPr>
            <a:r>
              <a:rPr lang="en-GB" altLang="en-US" sz="1600" dirty="0">
                <a:solidFill>
                  <a:srgbClr val="1BCEFE"/>
                </a:solidFill>
                <a:latin typeface="Arial"/>
                <a:cs typeface="Arial"/>
              </a:rPr>
              <a:t>December 2013 </a:t>
            </a:r>
            <a:r>
              <a:rPr lang="en-GB" altLang="en-US" sz="1600" dirty="0" smtClean="0">
                <a:solidFill>
                  <a:srgbClr val="1BCEFE"/>
                </a:solidFill>
                <a:latin typeface="Arial"/>
                <a:cs typeface="Arial"/>
              </a:rPr>
              <a:t> </a:t>
            </a:r>
            <a:r>
              <a:rPr lang="en-GB" altLang="en-US" sz="1600" dirty="0" smtClean="0">
                <a:solidFill>
                  <a:srgbClr val="FFFFFF"/>
                </a:solidFill>
                <a:latin typeface="Arial"/>
                <a:cs typeface="Arial"/>
              </a:rPr>
              <a:t/>
            </a:r>
            <a:br>
              <a:rPr lang="en-GB" altLang="en-US" sz="1600" dirty="0" smtClean="0">
                <a:solidFill>
                  <a:srgbClr val="FFFFFF"/>
                </a:solidFill>
                <a:latin typeface="Arial"/>
                <a:cs typeface="Arial"/>
              </a:rPr>
            </a:br>
            <a:r>
              <a:rPr lang="en-GB" altLang="en-US" sz="1600" dirty="0" smtClean="0">
                <a:solidFill>
                  <a:srgbClr val="FFFFFF"/>
                </a:solidFill>
                <a:latin typeface="Arial"/>
                <a:cs typeface="Arial"/>
              </a:rPr>
              <a:t>Final </a:t>
            </a:r>
            <a:r>
              <a:rPr lang="en-GB" altLang="en-US" sz="1600" dirty="0">
                <a:solidFill>
                  <a:srgbClr val="FFFFFF"/>
                </a:solidFill>
                <a:latin typeface="Arial"/>
                <a:cs typeface="Arial"/>
              </a:rPr>
              <a:t>report to Full Council for formal adoption of Local Enforcement Plan</a:t>
            </a:r>
          </a:p>
        </p:txBody>
      </p:sp>
      <p:sp>
        <p:nvSpPr>
          <p:cNvPr id="21" name="Rounded Rectangle 20"/>
          <p:cNvSpPr/>
          <p:nvPr/>
        </p:nvSpPr>
        <p:spPr bwMode="auto">
          <a:xfrm>
            <a:off x="5673081" y="4437112"/>
            <a:ext cx="2592288" cy="1512168"/>
          </a:xfrm>
          <a:prstGeom prst="roundRect">
            <a:avLst/>
          </a:prstGeom>
          <a:solidFill>
            <a:srgbClr val="A22A81"/>
          </a:solidFill>
          <a:ln>
            <a:noFill/>
          </a:ln>
          <a:effectLst/>
          <a:extLst/>
        </p:spPr>
        <p:txBody>
          <a:bodyPr anchor="ctr" anchorCtr="0">
            <a:noAutofit/>
          </a:bodyPr>
          <a:lstStyle/>
          <a:p>
            <a:pPr algn="ctr">
              <a:spcBef>
                <a:spcPts val="0"/>
              </a:spcBef>
              <a:spcAft>
                <a:spcPts val="1200"/>
              </a:spcAft>
            </a:pPr>
            <a:r>
              <a:rPr lang="en-GB" altLang="en-US" sz="1600" dirty="0">
                <a:solidFill>
                  <a:srgbClr val="1BCEFE"/>
                </a:solidFill>
                <a:latin typeface="Arial"/>
                <a:cs typeface="Arial"/>
              </a:rPr>
              <a:t>December 2013 </a:t>
            </a:r>
            <a:br>
              <a:rPr lang="en-GB" altLang="en-US" sz="1600" dirty="0">
                <a:solidFill>
                  <a:srgbClr val="1BCEFE"/>
                </a:solidFill>
                <a:latin typeface="Arial"/>
                <a:cs typeface="Arial"/>
              </a:rPr>
            </a:br>
            <a:r>
              <a:rPr lang="en-GB" altLang="en-US" sz="1600" dirty="0" smtClean="0">
                <a:solidFill>
                  <a:schemeClr val="bg1"/>
                </a:solidFill>
                <a:latin typeface="Arial"/>
                <a:cs typeface="Arial"/>
              </a:rPr>
              <a:t>Formally </a:t>
            </a:r>
            <a:r>
              <a:rPr lang="en-GB" altLang="en-US" sz="1600" dirty="0">
                <a:solidFill>
                  <a:schemeClr val="bg1"/>
                </a:solidFill>
                <a:latin typeface="Arial"/>
                <a:cs typeface="Arial"/>
              </a:rPr>
              <a:t>adopted </a:t>
            </a:r>
          </a:p>
        </p:txBody>
      </p:sp>
      <p:sp>
        <p:nvSpPr>
          <p:cNvPr id="26" name="Right Arrow 25"/>
          <p:cNvSpPr/>
          <p:nvPr/>
        </p:nvSpPr>
        <p:spPr>
          <a:xfrm>
            <a:off x="2720752" y="1988840"/>
            <a:ext cx="490860" cy="490860"/>
          </a:xfrm>
          <a:prstGeom prst="rightArrow">
            <a:avLst/>
          </a:prstGeom>
          <a:solidFill>
            <a:srgbClr val="1BCEFE"/>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ight Arrow 26"/>
          <p:cNvSpPr/>
          <p:nvPr/>
        </p:nvSpPr>
        <p:spPr>
          <a:xfrm>
            <a:off x="5254228" y="1988840"/>
            <a:ext cx="490860" cy="490860"/>
          </a:xfrm>
          <a:prstGeom prst="rightArrow">
            <a:avLst/>
          </a:prstGeom>
          <a:solidFill>
            <a:srgbClr val="1BCEFE"/>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ight Arrow 27"/>
          <p:cNvSpPr/>
          <p:nvPr/>
        </p:nvSpPr>
        <p:spPr>
          <a:xfrm rot="5400000">
            <a:off x="6609184" y="2852936"/>
            <a:ext cx="490860" cy="490860"/>
          </a:xfrm>
          <a:prstGeom prst="rightArrow">
            <a:avLst/>
          </a:prstGeom>
          <a:solidFill>
            <a:srgbClr val="1BCEFE"/>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ight Arrow 28"/>
          <p:cNvSpPr/>
          <p:nvPr/>
        </p:nvSpPr>
        <p:spPr>
          <a:xfrm rot="5400000">
            <a:off x="1568624" y="4077072"/>
            <a:ext cx="490860" cy="490860"/>
          </a:xfrm>
          <a:prstGeom prst="rightArrow">
            <a:avLst/>
          </a:prstGeom>
          <a:solidFill>
            <a:srgbClr val="1BCEFE"/>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ight Arrow 29"/>
          <p:cNvSpPr/>
          <p:nvPr/>
        </p:nvSpPr>
        <p:spPr>
          <a:xfrm>
            <a:off x="2792760" y="5013176"/>
            <a:ext cx="490860" cy="490860"/>
          </a:xfrm>
          <a:prstGeom prst="rightArrow">
            <a:avLst/>
          </a:prstGeom>
          <a:solidFill>
            <a:srgbClr val="1BCEFE"/>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ight Arrow 30"/>
          <p:cNvSpPr/>
          <p:nvPr/>
        </p:nvSpPr>
        <p:spPr>
          <a:xfrm>
            <a:off x="5398244" y="5013176"/>
            <a:ext cx="490860" cy="490860"/>
          </a:xfrm>
          <a:prstGeom prst="rightArrow">
            <a:avLst/>
          </a:prstGeom>
          <a:solidFill>
            <a:srgbClr val="1BCEFE"/>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050868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_000040094936_Medium.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8434" y="764704"/>
            <a:ext cx="3547566" cy="5276781"/>
          </a:xfrm>
          <a:prstGeom prst="rect">
            <a:avLst/>
          </a:prstGeom>
        </p:spPr>
      </p:pic>
      <p:sp>
        <p:nvSpPr>
          <p:cNvPr id="74758" name="Rectangle 2"/>
          <p:cNvSpPr>
            <a:spLocks noGrp="1" noChangeArrowheads="1"/>
          </p:cNvSpPr>
          <p:nvPr>
            <p:ph type="ctrTitle"/>
          </p:nvPr>
        </p:nvSpPr>
        <p:spPr>
          <a:xfrm>
            <a:off x="488504" y="328737"/>
            <a:ext cx="8420100" cy="1082551"/>
          </a:xfrm>
        </p:spPr>
        <p:txBody>
          <a:bodyPr/>
          <a:lstStyle/>
          <a:p>
            <a:r>
              <a:rPr lang="en-GB" altLang="en-US" sz="4000" b="1" dirty="0" smtClean="0"/>
              <a:t>Proactive Compliance Role</a:t>
            </a:r>
            <a:endParaRPr lang="en-GB" altLang="en-US" sz="3200" dirty="0" smtClean="0"/>
          </a:p>
        </p:txBody>
      </p:sp>
      <p:sp>
        <p:nvSpPr>
          <p:cNvPr id="74759" name="Rectangle 3"/>
          <p:cNvSpPr>
            <a:spLocks noGrp="1" noChangeArrowheads="1"/>
          </p:cNvSpPr>
          <p:nvPr>
            <p:ph type="subTitle" idx="1"/>
          </p:nvPr>
        </p:nvSpPr>
        <p:spPr>
          <a:xfrm>
            <a:off x="488504" y="1411288"/>
            <a:ext cx="6552728" cy="4754016"/>
          </a:xfrm>
        </p:spPr>
        <p:txBody>
          <a:bodyPr/>
          <a:lstStyle/>
          <a:p>
            <a:pPr marL="0" indent="0" algn="l">
              <a:spcBef>
                <a:spcPts val="0"/>
              </a:spcBef>
              <a:buFontTx/>
              <a:buNone/>
            </a:pPr>
            <a:r>
              <a:rPr lang="en-GB" altLang="en-US" sz="2400" b="1" dirty="0" smtClean="0">
                <a:solidFill>
                  <a:srgbClr val="1BCEFE"/>
                </a:solidFill>
                <a:latin typeface="Arial"/>
                <a:cs typeface="Arial"/>
              </a:rPr>
              <a:t>Commenced 1 November 2013 – 0.5FTE</a:t>
            </a:r>
          </a:p>
          <a:p>
            <a:pPr marL="0" indent="0" algn="l">
              <a:spcBef>
                <a:spcPts val="0"/>
              </a:spcBef>
              <a:buFontTx/>
              <a:buNone/>
            </a:pPr>
            <a:endParaRPr lang="en-GB" altLang="en-US" sz="1600" b="1" dirty="0">
              <a:solidFill>
                <a:srgbClr val="000000"/>
              </a:solidFill>
              <a:latin typeface="Arial"/>
              <a:cs typeface="Arial"/>
            </a:endParaRPr>
          </a:p>
          <a:p>
            <a:pPr marL="0" indent="0" algn="l">
              <a:spcBef>
                <a:spcPts val="0"/>
              </a:spcBef>
              <a:buFontTx/>
              <a:buNone/>
            </a:pPr>
            <a:r>
              <a:rPr lang="en-GB" altLang="en-US" sz="2000" b="1" dirty="0" smtClean="0">
                <a:solidFill>
                  <a:srgbClr val="004092"/>
                </a:solidFill>
                <a:latin typeface="Arial"/>
                <a:cs typeface="Arial"/>
              </a:rPr>
              <a:t>Main aims of the role:</a:t>
            </a:r>
          </a:p>
          <a:p>
            <a:pPr marL="0" indent="0" algn="l">
              <a:spcBef>
                <a:spcPts val="0"/>
              </a:spcBef>
              <a:buFontTx/>
              <a:buNone/>
            </a:pPr>
            <a:endParaRPr lang="en-GB" altLang="en-US" sz="1050" b="1" dirty="0">
              <a:solidFill>
                <a:srgbClr val="004092"/>
              </a:solidFill>
              <a:latin typeface="Arial"/>
              <a:cs typeface="Arial"/>
            </a:endParaRPr>
          </a:p>
          <a:p>
            <a:pPr algn="l">
              <a:spcBef>
                <a:spcPts val="0"/>
              </a:spcBef>
              <a:buFontTx/>
              <a:buAutoNum type="arabicPeriod"/>
            </a:pPr>
            <a:r>
              <a:rPr lang="en-GB" altLang="en-US" sz="1600" dirty="0" smtClean="0">
                <a:solidFill>
                  <a:srgbClr val="000000"/>
                </a:solidFill>
                <a:latin typeface="Arial"/>
                <a:cs typeface="Arial"/>
              </a:rPr>
              <a:t> To engage as soon as possible with developers to “build relations”</a:t>
            </a:r>
          </a:p>
          <a:p>
            <a:pPr marL="0" indent="0" algn="l">
              <a:spcBef>
                <a:spcPts val="0"/>
              </a:spcBef>
              <a:buNone/>
            </a:pPr>
            <a:endParaRPr lang="en-GB" altLang="en-US" sz="1100" dirty="0" smtClean="0">
              <a:solidFill>
                <a:srgbClr val="000000"/>
              </a:solidFill>
              <a:latin typeface="Arial"/>
              <a:cs typeface="Arial"/>
            </a:endParaRPr>
          </a:p>
          <a:p>
            <a:pPr algn="l">
              <a:spcBef>
                <a:spcPts val="0"/>
              </a:spcBef>
              <a:buFontTx/>
              <a:buAutoNum type="arabicPeriod" startAt="2"/>
            </a:pPr>
            <a:r>
              <a:rPr lang="en-GB" altLang="en-US" sz="1600" dirty="0" smtClean="0">
                <a:solidFill>
                  <a:srgbClr val="000000"/>
                </a:solidFill>
                <a:latin typeface="Arial"/>
                <a:cs typeface="Arial"/>
              </a:rPr>
              <a:t> Ensure conditions discharged prior to works commencing on site </a:t>
            </a:r>
          </a:p>
          <a:p>
            <a:pPr algn="l">
              <a:spcBef>
                <a:spcPts val="0"/>
              </a:spcBef>
              <a:buFontTx/>
              <a:buAutoNum type="arabicPeriod" startAt="2"/>
            </a:pPr>
            <a:endParaRPr lang="en-GB" altLang="en-US" sz="1400" dirty="0" smtClean="0">
              <a:solidFill>
                <a:srgbClr val="000000"/>
              </a:solidFill>
              <a:latin typeface="Arial"/>
              <a:cs typeface="Arial"/>
            </a:endParaRPr>
          </a:p>
          <a:p>
            <a:pPr algn="l">
              <a:spcBef>
                <a:spcPts val="0"/>
              </a:spcBef>
              <a:buFontTx/>
              <a:buAutoNum type="arabicPeriod" startAt="2"/>
            </a:pPr>
            <a:r>
              <a:rPr lang="en-GB" altLang="en-US" sz="1600" dirty="0" smtClean="0">
                <a:solidFill>
                  <a:srgbClr val="000000"/>
                </a:solidFill>
                <a:latin typeface="Arial"/>
                <a:cs typeface="Arial"/>
              </a:rPr>
              <a:t> To monitor major developments during the construction phase and be a conduit between the interested parties</a:t>
            </a:r>
          </a:p>
          <a:p>
            <a:pPr algn="l">
              <a:spcBef>
                <a:spcPts val="0"/>
              </a:spcBef>
            </a:pPr>
            <a:endParaRPr lang="en-GB" altLang="en-US" sz="1600" b="1" dirty="0" smtClean="0">
              <a:solidFill>
                <a:srgbClr val="000000"/>
              </a:solidFill>
              <a:latin typeface="Arial"/>
              <a:cs typeface="Arial"/>
            </a:endParaRPr>
          </a:p>
          <a:p>
            <a:pPr marL="0" indent="0" algn="l">
              <a:spcBef>
                <a:spcPts val="0"/>
              </a:spcBef>
              <a:buFontTx/>
              <a:buNone/>
            </a:pPr>
            <a:r>
              <a:rPr lang="en-GB" altLang="en-US" sz="2000" b="1" dirty="0" smtClean="0">
                <a:solidFill>
                  <a:srgbClr val="004092"/>
                </a:solidFill>
                <a:latin typeface="Arial"/>
                <a:cs typeface="Arial"/>
              </a:rPr>
              <a:t>To date: </a:t>
            </a:r>
            <a:endParaRPr lang="en-GB" altLang="en-US" sz="2000" b="1" dirty="0">
              <a:solidFill>
                <a:srgbClr val="004092"/>
              </a:solidFill>
              <a:latin typeface="Arial"/>
              <a:cs typeface="Arial"/>
            </a:endParaRPr>
          </a:p>
          <a:p>
            <a:pPr marL="0" indent="0" algn="l">
              <a:spcBef>
                <a:spcPts val="0"/>
              </a:spcBef>
              <a:buFontTx/>
              <a:buNone/>
            </a:pPr>
            <a:r>
              <a:rPr lang="en-GB" altLang="en-US" sz="2000" b="1" dirty="0" smtClean="0">
                <a:solidFill>
                  <a:srgbClr val="1BCEFE"/>
                </a:solidFill>
                <a:latin typeface="Arial"/>
                <a:cs typeface="Arial"/>
              </a:rPr>
              <a:t>119</a:t>
            </a:r>
            <a:r>
              <a:rPr lang="en-GB" altLang="en-US" sz="1600" dirty="0" smtClean="0">
                <a:solidFill>
                  <a:srgbClr val="1BCEFE"/>
                </a:solidFill>
                <a:latin typeface="Arial"/>
                <a:cs typeface="Arial"/>
              </a:rPr>
              <a:t> </a:t>
            </a:r>
            <a:r>
              <a:rPr lang="en-GB" altLang="en-US" sz="1600" dirty="0" smtClean="0">
                <a:solidFill>
                  <a:srgbClr val="000000"/>
                </a:solidFill>
                <a:latin typeface="Arial"/>
                <a:cs typeface="Arial"/>
              </a:rPr>
              <a:t>applications being monitored (and counting)</a:t>
            </a:r>
          </a:p>
          <a:p>
            <a:pPr marL="0" indent="0" algn="l">
              <a:spcBef>
                <a:spcPts val="0"/>
              </a:spcBef>
              <a:buFontTx/>
              <a:buNone/>
            </a:pPr>
            <a:r>
              <a:rPr lang="en-GB" altLang="en-US" sz="2000" b="1" dirty="0" smtClean="0">
                <a:solidFill>
                  <a:srgbClr val="1BCEFE"/>
                </a:solidFill>
                <a:latin typeface="Arial"/>
                <a:cs typeface="Arial"/>
              </a:rPr>
              <a:t>31</a:t>
            </a:r>
            <a:r>
              <a:rPr lang="en-GB" altLang="en-US" sz="1600" dirty="0" smtClean="0">
                <a:solidFill>
                  <a:srgbClr val="1BCEFE"/>
                </a:solidFill>
                <a:latin typeface="Arial"/>
                <a:cs typeface="Arial"/>
              </a:rPr>
              <a:t> </a:t>
            </a:r>
            <a:r>
              <a:rPr lang="en-GB" altLang="en-US" sz="1600" dirty="0" smtClean="0">
                <a:solidFill>
                  <a:srgbClr val="000000"/>
                </a:solidFill>
                <a:latin typeface="Arial"/>
                <a:cs typeface="Arial"/>
              </a:rPr>
              <a:t>applications received</a:t>
            </a:r>
          </a:p>
          <a:p>
            <a:pPr marL="0" indent="0" algn="l">
              <a:spcBef>
                <a:spcPts val="0"/>
              </a:spcBef>
              <a:buFontTx/>
              <a:buNone/>
            </a:pPr>
            <a:r>
              <a:rPr lang="en-GB" altLang="en-US" sz="2000" b="1" dirty="0" smtClean="0">
                <a:solidFill>
                  <a:srgbClr val="1BCEFE"/>
                </a:solidFill>
                <a:latin typeface="Arial"/>
                <a:cs typeface="Arial"/>
              </a:rPr>
              <a:t>23</a:t>
            </a:r>
            <a:r>
              <a:rPr lang="en-GB" altLang="en-US" sz="2000" dirty="0" smtClean="0">
                <a:solidFill>
                  <a:srgbClr val="1BCEFE"/>
                </a:solidFill>
                <a:latin typeface="Arial"/>
                <a:cs typeface="Arial"/>
              </a:rPr>
              <a:t> </a:t>
            </a:r>
            <a:r>
              <a:rPr lang="en-GB" altLang="en-US" sz="1600" dirty="0" smtClean="0">
                <a:solidFill>
                  <a:srgbClr val="000000"/>
                </a:solidFill>
                <a:latin typeface="Arial"/>
                <a:cs typeface="Arial"/>
              </a:rPr>
              <a:t>have been resolved and closed</a:t>
            </a:r>
          </a:p>
        </p:txBody>
      </p:sp>
    </p:spTree>
    <p:extLst>
      <p:ext uri="{BB962C8B-B14F-4D97-AF65-F5344CB8AC3E}">
        <p14:creationId xmlns:p14="http://schemas.microsoft.com/office/powerpoint/2010/main" val="1333884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56" y="5"/>
            <a:ext cx="9969633"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446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solidFill>
                  <a:srgbClr val="78B600"/>
                </a:solidFill>
              </a:rPr>
              <a:t>Housekeeping and Introductions </a:t>
            </a:r>
            <a:endParaRPr lang="en-GB" dirty="0">
              <a:solidFill>
                <a:srgbClr val="78B600"/>
              </a:solidFill>
            </a:endParaRPr>
          </a:p>
        </p:txBody>
      </p:sp>
      <p:grpSp>
        <p:nvGrpSpPr>
          <p:cNvPr id="6" name="Group 5"/>
          <p:cNvGrpSpPr/>
          <p:nvPr/>
        </p:nvGrpSpPr>
        <p:grpSpPr>
          <a:xfrm>
            <a:off x="719637" y="2420888"/>
            <a:ext cx="8466725" cy="2951552"/>
            <a:chOff x="344488" y="2549314"/>
            <a:chExt cx="9114916" cy="3177515"/>
          </a:xfrm>
        </p:grpSpPr>
        <p:pic>
          <p:nvPicPr>
            <p:cNvPr id="3" name="Picture 2" descr="Symbols 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4488" y="2570598"/>
              <a:ext cx="3039590" cy="3100927"/>
            </a:xfrm>
            <a:prstGeom prst="rect">
              <a:avLst/>
            </a:prstGeom>
          </p:spPr>
        </p:pic>
        <p:pic>
          <p:nvPicPr>
            <p:cNvPr id="4" name="Picture 3" descr="Symbols 3.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77136" y="2549314"/>
              <a:ext cx="3282268" cy="3177515"/>
            </a:xfrm>
            <a:prstGeom prst="rect">
              <a:avLst/>
            </a:prstGeom>
          </p:spPr>
        </p:pic>
        <p:pic>
          <p:nvPicPr>
            <p:cNvPr id="5" name="Picture 4" descr="Symbols copy.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24808" y="2564904"/>
              <a:ext cx="3303460" cy="3001899"/>
            </a:xfrm>
            <a:prstGeom prst="rect">
              <a:avLst/>
            </a:prstGeom>
          </p:spPr>
        </p:pic>
      </p:grpSp>
    </p:spTree>
    <p:extLst>
      <p:ext uri="{BB962C8B-B14F-4D97-AF65-F5344CB8AC3E}">
        <p14:creationId xmlns:p14="http://schemas.microsoft.com/office/powerpoint/2010/main" val="1790345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a:p>
        </p:txBody>
      </p:sp>
      <p:pic>
        <p:nvPicPr>
          <p:cNvPr id="76804"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90529"/>
            <a:ext cx="9906000" cy="646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424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90529"/>
            <a:ext cx="9906000" cy="646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5213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90529"/>
            <a:ext cx="9906000" cy="646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73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_000016893602_Medium.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43536" y="1217142"/>
            <a:ext cx="4262464" cy="4804567"/>
          </a:xfrm>
          <a:prstGeom prst="rect">
            <a:avLst/>
          </a:prstGeom>
        </p:spPr>
      </p:pic>
      <p:sp>
        <p:nvSpPr>
          <p:cNvPr id="74758" name="Rectangle 2"/>
          <p:cNvSpPr>
            <a:spLocks noGrp="1" noChangeArrowheads="1"/>
          </p:cNvSpPr>
          <p:nvPr>
            <p:ph type="title"/>
          </p:nvPr>
        </p:nvSpPr>
        <p:spPr>
          <a:xfrm>
            <a:off x="495300" y="274638"/>
            <a:ext cx="4169668" cy="1138138"/>
          </a:xfrm>
        </p:spPr>
        <p:txBody>
          <a:bodyPr/>
          <a:lstStyle/>
          <a:p>
            <a:r>
              <a:rPr lang="en-GB" altLang="en-US" sz="4000" b="1" dirty="0" smtClean="0"/>
              <a:t>The benefits</a:t>
            </a:r>
            <a:endParaRPr lang="en-GB" altLang="en-US" sz="3200" dirty="0" smtClean="0"/>
          </a:p>
        </p:txBody>
      </p:sp>
      <p:sp>
        <p:nvSpPr>
          <p:cNvPr id="74759" name="Rectangle 3"/>
          <p:cNvSpPr>
            <a:spLocks noGrp="1" noChangeArrowheads="1"/>
          </p:cNvSpPr>
          <p:nvPr>
            <p:ph idx="1"/>
          </p:nvPr>
        </p:nvSpPr>
        <p:spPr>
          <a:xfrm>
            <a:off x="495300" y="1484785"/>
            <a:ext cx="5105772" cy="4536504"/>
          </a:xfrm>
        </p:spPr>
        <p:txBody>
          <a:bodyPr/>
          <a:lstStyle/>
          <a:p>
            <a:r>
              <a:rPr lang="en-GB" altLang="en-US" sz="2000" b="1" dirty="0" smtClean="0">
                <a:solidFill>
                  <a:srgbClr val="004092"/>
                </a:solidFill>
                <a:latin typeface="Arial"/>
                <a:cs typeface="Arial"/>
              </a:rPr>
              <a:t>Local Enforcement Plan referred in all communications – email/letters etc.</a:t>
            </a:r>
          </a:p>
          <a:p>
            <a:r>
              <a:rPr lang="en-GB" altLang="en-US" sz="2000" b="1" dirty="0" smtClean="0">
                <a:solidFill>
                  <a:schemeClr val="tx1">
                    <a:lumMod val="50000"/>
                    <a:lumOff val="50000"/>
                  </a:schemeClr>
                </a:solidFill>
                <a:latin typeface="Arial"/>
                <a:cs typeface="Arial"/>
              </a:rPr>
              <a:t>Available on web site in an </a:t>
            </a:r>
            <a:br>
              <a:rPr lang="en-GB" altLang="en-US" sz="2000" b="1" dirty="0" smtClean="0">
                <a:solidFill>
                  <a:schemeClr val="tx1">
                    <a:lumMod val="50000"/>
                    <a:lumOff val="50000"/>
                  </a:schemeClr>
                </a:solidFill>
                <a:latin typeface="Arial"/>
                <a:cs typeface="Arial"/>
              </a:rPr>
            </a:br>
            <a:r>
              <a:rPr lang="en-GB" altLang="en-US" sz="2000" b="1" dirty="0" smtClean="0">
                <a:solidFill>
                  <a:schemeClr val="tx1">
                    <a:lumMod val="50000"/>
                    <a:lumOff val="50000"/>
                  </a:schemeClr>
                </a:solidFill>
                <a:latin typeface="Arial"/>
                <a:cs typeface="Arial"/>
              </a:rPr>
              <a:t>“easy to understand” format</a:t>
            </a:r>
          </a:p>
          <a:p>
            <a:r>
              <a:rPr lang="en-GB" altLang="en-US" sz="2000" b="1" dirty="0" smtClean="0">
                <a:solidFill>
                  <a:srgbClr val="004092"/>
                </a:solidFill>
                <a:latin typeface="Arial"/>
                <a:cs typeface="Arial"/>
              </a:rPr>
              <a:t>Sets out what we expect and what people can expect from us</a:t>
            </a:r>
          </a:p>
          <a:p>
            <a:r>
              <a:rPr lang="en-GB" altLang="en-US" sz="2000" b="1" dirty="0" smtClean="0">
                <a:solidFill>
                  <a:srgbClr val="7F7F7F"/>
                </a:solidFill>
                <a:latin typeface="Arial"/>
                <a:cs typeface="Arial"/>
              </a:rPr>
              <a:t>Sets out some of the limitations</a:t>
            </a:r>
          </a:p>
          <a:p>
            <a:r>
              <a:rPr lang="en-GB" altLang="en-US" sz="2000" b="1" dirty="0" smtClean="0">
                <a:solidFill>
                  <a:srgbClr val="004092"/>
                </a:solidFill>
                <a:latin typeface="Arial"/>
                <a:cs typeface="Arial"/>
              </a:rPr>
              <a:t>Improves overall communication</a:t>
            </a:r>
          </a:p>
          <a:p>
            <a:r>
              <a:rPr lang="en-GB" altLang="en-US" sz="2000" b="1" dirty="0" smtClean="0">
                <a:solidFill>
                  <a:srgbClr val="7F7F7F"/>
                </a:solidFill>
                <a:latin typeface="Arial"/>
                <a:cs typeface="Arial"/>
              </a:rPr>
              <a:t>Used as part of our programme of training for Members, Town and Parish Council’s</a:t>
            </a:r>
            <a:endParaRPr lang="en-GB" altLang="en-US" sz="1600" b="1" dirty="0" smtClean="0"/>
          </a:p>
        </p:txBody>
      </p:sp>
    </p:spTree>
    <p:extLst>
      <p:ext uri="{BB962C8B-B14F-4D97-AF65-F5344CB8AC3E}">
        <p14:creationId xmlns:p14="http://schemas.microsoft.com/office/powerpoint/2010/main" val="3890774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49188790_Medium.jpg"/>
          <p:cNvPicPr>
            <a:picLocks noChangeAspect="1"/>
          </p:cNvPicPr>
          <p:nvPr/>
        </p:nvPicPr>
        <p:blipFill rotWithShape="1">
          <a:blip r:embed="rId2" cstate="screen">
            <a:extLst>
              <a:ext uri="{28A0092B-C50C-407E-A947-70E740481C1C}">
                <a14:useLocalDpi xmlns:a14="http://schemas.microsoft.com/office/drawing/2010/main"/>
              </a:ext>
            </a:extLst>
          </a:blip>
          <a:srcRect b="-370"/>
          <a:stretch/>
        </p:blipFill>
        <p:spPr>
          <a:xfrm>
            <a:off x="4536503" y="1456203"/>
            <a:ext cx="5385049" cy="5429181"/>
          </a:xfrm>
          <a:prstGeom prst="rect">
            <a:avLst/>
          </a:prstGeom>
        </p:spPr>
      </p:pic>
      <p:sp>
        <p:nvSpPr>
          <p:cNvPr id="2" name="Title 1"/>
          <p:cNvSpPr>
            <a:spLocks noGrp="1"/>
          </p:cNvSpPr>
          <p:nvPr>
            <p:ph type="title"/>
          </p:nvPr>
        </p:nvSpPr>
        <p:spPr>
          <a:xfrm>
            <a:off x="584201" y="332656"/>
            <a:ext cx="6961087" cy="1656184"/>
          </a:xfrm>
        </p:spPr>
        <p:txBody>
          <a:bodyPr/>
          <a:lstStyle/>
          <a:p>
            <a:r>
              <a:rPr lang="en-GB" dirty="0" smtClean="0"/>
              <a:t>Enforcement Plans - Discussion</a:t>
            </a:r>
            <a:endParaRPr lang="en-GB" dirty="0"/>
          </a:p>
        </p:txBody>
      </p:sp>
      <p:sp>
        <p:nvSpPr>
          <p:cNvPr id="3" name="Content Placeholder 2"/>
          <p:cNvSpPr>
            <a:spLocks noGrp="1"/>
          </p:cNvSpPr>
          <p:nvPr>
            <p:ph idx="1"/>
          </p:nvPr>
        </p:nvSpPr>
        <p:spPr>
          <a:xfrm>
            <a:off x="584201" y="2060849"/>
            <a:ext cx="4584823" cy="4104455"/>
          </a:xfrm>
        </p:spPr>
        <p:txBody>
          <a:bodyPr/>
          <a:lstStyle/>
          <a:p>
            <a:r>
              <a:rPr lang="en-GB" dirty="0" smtClean="0"/>
              <a:t>Who has a post-NPPF one?</a:t>
            </a:r>
          </a:p>
          <a:p>
            <a:r>
              <a:rPr lang="en-GB" dirty="0" smtClean="0"/>
              <a:t>Member involvement?</a:t>
            </a:r>
          </a:p>
          <a:p>
            <a:r>
              <a:rPr lang="en-GB" dirty="0" smtClean="0"/>
              <a:t>Local ‘projects’?</a:t>
            </a:r>
          </a:p>
          <a:p>
            <a:r>
              <a:rPr lang="en-GB" dirty="0" smtClean="0"/>
              <a:t>Advantages v disadvantages</a:t>
            </a:r>
          </a:p>
          <a:p>
            <a:endParaRPr lang="en-GB" dirty="0"/>
          </a:p>
        </p:txBody>
      </p:sp>
    </p:spTree>
    <p:extLst>
      <p:ext uri="{BB962C8B-B14F-4D97-AF65-F5344CB8AC3E}">
        <p14:creationId xmlns:p14="http://schemas.microsoft.com/office/powerpoint/2010/main" val="147235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POCA in Planning Enforcement</a:t>
            </a:r>
          </a:p>
        </p:txBody>
      </p:sp>
      <p:sp>
        <p:nvSpPr>
          <p:cNvPr id="3" name="Content Placeholder 2"/>
          <p:cNvSpPr>
            <a:spLocks noGrp="1"/>
          </p:cNvSpPr>
          <p:nvPr>
            <p:ph idx="1"/>
          </p:nvPr>
        </p:nvSpPr>
        <p:spPr>
          <a:xfrm>
            <a:off x="584201" y="1600206"/>
            <a:ext cx="8185223" cy="4525963"/>
          </a:xfrm>
        </p:spPr>
        <p:txBody>
          <a:bodyPr/>
          <a:lstStyle/>
          <a:p>
            <a:r>
              <a:rPr lang="en-US" dirty="0"/>
              <a:t>Introduction to POCA in Planning Enforcement</a:t>
            </a:r>
          </a:p>
          <a:p>
            <a:r>
              <a:rPr lang="en-US" dirty="0"/>
              <a:t>Applying POCA to Planning Enforcement Breaches </a:t>
            </a:r>
          </a:p>
          <a:p>
            <a:r>
              <a:rPr lang="en-US" dirty="0"/>
              <a:t>POCA procedure to secure confiscation</a:t>
            </a:r>
          </a:p>
          <a:p>
            <a:r>
              <a:rPr lang="en-US" dirty="0"/>
              <a:t>Examples of where LPAs have used POCA in Planning Enforcement</a:t>
            </a:r>
          </a:p>
          <a:p>
            <a:pPr marL="0" indent="0">
              <a:buNone/>
            </a:pPr>
            <a:endParaRPr lang="en-GB" dirty="0"/>
          </a:p>
        </p:txBody>
      </p:sp>
    </p:spTree>
    <p:extLst>
      <p:ext uri="{BB962C8B-B14F-4D97-AF65-F5344CB8AC3E}">
        <p14:creationId xmlns:p14="http://schemas.microsoft.com/office/powerpoint/2010/main" val="4273168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a:xfrm>
            <a:off x="584201" y="3717032"/>
            <a:ext cx="8915400" cy="2448271"/>
          </a:xfrm>
        </p:spPr>
        <p:txBody>
          <a:bodyPr/>
          <a:lstStyle/>
          <a:p>
            <a:r>
              <a:rPr lang="en-US" sz="2200" dirty="0" smtClean="0"/>
              <a:t>House </a:t>
            </a:r>
            <a:r>
              <a:rPr lang="en-US" sz="2200" dirty="0"/>
              <a:t>of Lords in R v May, Jennings v CPS and R v Green (2008)</a:t>
            </a:r>
          </a:p>
          <a:p>
            <a:r>
              <a:rPr lang="en-US" sz="2200" dirty="0" smtClean="0"/>
              <a:t>Majority </a:t>
            </a:r>
            <a:r>
              <a:rPr lang="en-US" sz="2200" dirty="0"/>
              <a:t>of cases involve offences of theft, dishonesty, drug dealing.</a:t>
            </a:r>
          </a:p>
          <a:p>
            <a:r>
              <a:rPr lang="en-US" sz="2200" dirty="0"/>
              <a:t>Planning Enforcement – underused, but increasingly better </a:t>
            </a:r>
            <a:r>
              <a:rPr lang="en-US" sz="2200" dirty="0" err="1"/>
              <a:t>utilised</a:t>
            </a:r>
            <a:r>
              <a:rPr lang="en-US" sz="2200" dirty="0"/>
              <a:t>.</a:t>
            </a:r>
          </a:p>
          <a:p>
            <a:r>
              <a:rPr lang="en-US" sz="2200" dirty="0"/>
              <a:t>Key advantages – profits forfeited and LPA receives portion of </a:t>
            </a:r>
            <a:r>
              <a:rPr lang="en-US" sz="2200" dirty="0" smtClean="0"/>
              <a:t>proceeds</a:t>
            </a:r>
            <a:endParaRPr lang="en-US" sz="2200" dirty="0"/>
          </a:p>
        </p:txBody>
      </p:sp>
      <p:sp>
        <p:nvSpPr>
          <p:cNvPr id="4" name="Rounded Rectangle 3"/>
          <p:cNvSpPr/>
          <p:nvPr/>
        </p:nvSpPr>
        <p:spPr bwMode="auto">
          <a:xfrm>
            <a:off x="632520" y="1556792"/>
            <a:ext cx="8928992" cy="1872208"/>
          </a:xfrm>
          <a:prstGeom prst="roundRect">
            <a:avLst/>
          </a:prstGeom>
          <a:solidFill>
            <a:srgbClr val="78B600"/>
          </a:solidFill>
          <a:ln>
            <a:noFill/>
          </a:ln>
          <a:effectLst/>
          <a:extLst/>
        </p:spPr>
        <p:txBody>
          <a:bodyPr/>
          <a:lstStyle/>
          <a:p>
            <a:endParaRPr lang="en-US"/>
          </a:p>
        </p:txBody>
      </p:sp>
      <p:sp>
        <p:nvSpPr>
          <p:cNvPr id="5" name="Text Box 3"/>
          <p:cNvSpPr txBox="1">
            <a:spLocks noChangeArrowheads="1"/>
          </p:cNvSpPr>
          <p:nvPr/>
        </p:nvSpPr>
        <p:spPr bwMode="auto">
          <a:xfrm>
            <a:off x="704528" y="1772816"/>
            <a:ext cx="8568952" cy="1513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838200" indent="-8382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1pPr>
            <a:lvl2pPr marL="742950" indent="-28575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2pPr>
            <a:lvl3pPr marL="1143000" indent="-2286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3pPr>
            <a:lvl4pPr marL="1600200" indent="-2286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4pPr>
            <a:lvl5pPr marL="2057400" indent="-2286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9pPr>
          </a:lstStyle>
          <a:p>
            <a:pPr marL="0" algn="ctr"/>
            <a:r>
              <a:rPr lang="en-US" sz="2200" dirty="0">
                <a:solidFill>
                  <a:schemeClr val="bg1"/>
                </a:solidFill>
              </a:rPr>
              <a:t>“ The legislation is intended to deprive defendants of the benefit they have gained from relevant criminal conduct, whether or not they have retained such benefit, within the limits of their available means.”</a:t>
            </a:r>
          </a:p>
        </p:txBody>
      </p:sp>
    </p:spTree>
    <p:extLst>
      <p:ext uri="{BB962C8B-B14F-4D97-AF65-F5344CB8AC3E}">
        <p14:creationId xmlns:p14="http://schemas.microsoft.com/office/powerpoint/2010/main" val="3817945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507992"/>
            <a:ext cx="8473255" cy="1152128"/>
          </a:xfrm>
        </p:spPr>
        <p:txBody>
          <a:bodyPr/>
          <a:lstStyle/>
          <a:p>
            <a:r>
              <a:rPr lang="en-GB" dirty="0"/>
              <a:t>Selected planning offences relevant for POCA</a:t>
            </a:r>
          </a:p>
        </p:txBody>
      </p:sp>
      <p:sp>
        <p:nvSpPr>
          <p:cNvPr id="3" name="Content Placeholder 2"/>
          <p:cNvSpPr>
            <a:spLocks noGrp="1"/>
          </p:cNvSpPr>
          <p:nvPr>
            <p:ph idx="1"/>
          </p:nvPr>
        </p:nvSpPr>
        <p:spPr>
          <a:xfrm>
            <a:off x="584201" y="1855365"/>
            <a:ext cx="8915400" cy="4525963"/>
          </a:xfrm>
        </p:spPr>
        <p:txBody>
          <a:bodyPr/>
          <a:lstStyle/>
          <a:p>
            <a:r>
              <a:rPr lang="en-US" sz="2400" dirty="0"/>
              <a:t>Town and Country Planning Act 1990</a:t>
            </a:r>
          </a:p>
          <a:p>
            <a:r>
              <a:rPr lang="en-US" sz="2400" dirty="0"/>
              <a:t>S179 - failure to comply with an enforcement notice	</a:t>
            </a:r>
          </a:p>
          <a:p>
            <a:r>
              <a:rPr lang="en-US" sz="2400" dirty="0"/>
              <a:t>S194 – false or misleading statements on CLUED application</a:t>
            </a:r>
          </a:p>
          <a:p>
            <a:r>
              <a:rPr lang="en-US" sz="2400" dirty="0"/>
              <a:t>S210 – non-compliance with TPO</a:t>
            </a:r>
          </a:p>
          <a:p>
            <a:r>
              <a:rPr lang="en-US" sz="2400" dirty="0"/>
              <a:t>S224 – non-compliance with Town and Country Planning Control of Advertisement – (England) Regulations 2007</a:t>
            </a:r>
          </a:p>
          <a:p>
            <a:r>
              <a:rPr lang="en-US" sz="2400" dirty="0"/>
              <a:t>Planning (Listed Buildings and Conservation Areas) Act 1990</a:t>
            </a:r>
          </a:p>
          <a:p>
            <a:r>
              <a:rPr lang="en-US" sz="2400" dirty="0"/>
              <a:t>S9 – Carrying out works to a listed building without consent </a:t>
            </a:r>
          </a:p>
          <a:p>
            <a:r>
              <a:rPr lang="en-US" sz="2400" dirty="0"/>
              <a:t>S43(1) – non-compliance with Listed Buildings Enforcement Notice</a:t>
            </a:r>
          </a:p>
          <a:p>
            <a:endParaRPr lang="en-GB" dirty="0"/>
          </a:p>
        </p:txBody>
      </p:sp>
    </p:spTree>
    <p:extLst>
      <p:ext uri="{BB962C8B-B14F-4D97-AF65-F5344CB8AC3E}">
        <p14:creationId xmlns:p14="http://schemas.microsoft.com/office/powerpoint/2010/main" val="1087283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POCA Procedure </a:t>
            </a:r>
            <a:r>
              <a:rPr lang="en-GB" dirty="0" smtClean="0"/>
              <a:t> </a:t>
            </a:r>
            <a:endParaRPr lang="en-GB" dirty="0"/>
          </a:p>
        </p:txBody>
      </p:sp>
      <p:sp>
        <p:nvSpPr>
          <p:cNvPr id="3" name="Content Placeholder 2"/>
          <p:cNvSpPr>
            <a:spLocks noGrp="1"/>
          </p:cNvSpPr>
          <p:nvPr>
            <p:ph idx="1"/>
          </p:nvPr>
        </p:nvSpPr>
        <p:spPr/>
        <p:txBody>
          <a:bodyPr/>
          <a:lstStyle/>
          <a:p>
            <a:r>
              <a:rPr lang="en-US" sz="2400" dirty="0"/>
              <a:t>Consider restraint as soon as criminal investigation is initiated</a:t>
            </a:r>
          </a:p>
          <a:p>
            <a:r>
              <a:rPr lang="en-US" sz="2400" dirty="0"/>
              <a:t>Conviction </a:t>
            </a:r>
          </a:p>
          <a:p>
            <a:r>
              <a:rPr lang="en-US" sz="2400" dirty="0"/>
              <a:t>Ask Crown Court to proceed with confiscation order – Section 6 POCA:</a:t>
            </a:r>
          </a:p>
          <a:p>
            <a:r>
              <a:rPr lang="en-US" sz="2400" dirty="0"/>
              <a:t>The Crown Court must proceed under this section if the following two conditions are satisfied </a:t>
            </a:r>
          </a:p>
          <a:p>
            <a:r>
              <a:rPr lang="en-US" sz="2400" dirty="0"/>
              <a:t>He is convicted of an offence or offences in proceeding before the Crown court;  or is committed to the Crown Court for </a:t>
            </a:r>
            <a:r>
              <a:rPr lang="en-US" sz="2400" dirty="0" smtClean="0"/>
              <a:t>sentence AND</a:t>
            </a:r>
            <a:endParaRPr lang="en-US" sz="2400" dirty="0"/>
          </a:p>
          <a:p>
            <a:r>
              <a:rPr lang="en-US" sz="2400" dirty="0"/>
              <a:t>The Prosecutor asks the court to proceed under this section, the court believes that it is appropriate to do so.</a:t>
            </a:r>
          </a:p>
          <a:p>
            <a:endParaRPr lang="en-GB" dirty="0"/>
          </a:p>
        </p:txBody>
      </p:sp>
    </p:spTree>
    <p:extLst>
      <p:ext uri="{BB962C8B-B14F-4D97-AF65-F5344CB8AC3E}">
        <p14:creationId xmlns:p14="http://schemas.microsoft.com/office/powerpoint/2010/main" val="4062080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POCA Procedure </a:t>
            </a:r>
          </a:p>
        </p:txBody>
      </p:sp>
      <p:sp>
        <p:nvSpPr>
          <p:cNvPr id="3" name="Content Placeholder 2"/>
          <p:cNvSpPr>
            <a:spLocks noGrp="1"/>
          </p:cNvSpPr>
          <p:nvPr>
            <p:ph idx="1"/>
          </p:nvPr>
        </p:nvSpPr>
        <p:spPr>
          <a:xfrm>
            <a:off x="584201" y="1600207"/>
            <a:ext cx="8329239" cy="4565097"/>
          </a:xfrm>
        </p:spPr>
        <p:txBody>
          <a:bodyPr/>
          <a:lstStyle/>
          <a:p>
            <a:r>
              <a:rPr lang="en-US" sz="2400" dirty="0"/>
              <a:t>Prosecutor to provide statement of information (S16)</a:t>
            </a:r>
          </a:p>
          <a:p>
            <a:r>
              <a:rPr lang="en-US" sz="2400" dirty="0"/>
              <a:t>Statement by Accredited Financial Investigator </a:t>
            </a:r>
          </a:p>
          <a:p>
            <a:r>
              <a:rPr lang="en-US" sz="2400" dirty="0"/>
              <a:t>Should include specifics set out in Rule 5(2) of the Crown Court (Confiscation, Restraint and Receivership) Rules 2003 (SI 2003 No. 421))</a:t>
            </a:r>
          </a:p>
          <a:p>
            <a:r>
              <a:rPr lang="en-US" sz="2400" dirty="0"/>
              <a:t>In practice, will paint a picture of defendant, history, assets etc.</a:t>
            </a:r>
          </a:p>
          <a:p>
            <a:endParaRPr lang="en-GB" dirty="0"/>
          </a:p>
        </p:txBody>
      </p:sp>
    </p:spTree>
    <p:extLst>
      <p:ext uri="{BB962C8B-B14F-4D97-AF65-F5344CB8AC3E}">
        <p14:creationId xmlns:p14="http://schemas.microsoft.com/office/powerpoint/2010/main" val="2107001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8B600"/>
                </a:solidFill>
              </a:rPr>
              <a:t>Agenda and Aims</a:t>
            </a:r>
            <a:endParaRPr lang="en-GB" dirty="0">
              <a:solidFill>
                <a:srgbClr val="78B600"/>
              </a:solidFill>
            </a:endParaRPr>
          </a:p>
        </p:txBody>
      </p:sp>
      <p:pic>
        <p:nvPicPr>
          <p:cNvPr id="5" name="Picture 4" descr="iStock_000000354999_Medium.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61625" y="2291434"/>
            <a:ext cx="5844376" cy="4566567"/>
          </a:xfrm>
          <a:prstGeom prst="rect">
            <a:avLst/>
          </a:prstGeom>
        </p:spPr>
      </p:pic>
      <p:sp>
        <p:nvSpPr>
          <p:cNvPr id="3" name="Content Placeholder 2"/>
          <p:cNvSpPr>
            <a:spLocks noGrp="1"/>
          </p:cNvSpPr>
          <p:nvPr>
            <p:ph idx="1"/>
          </p:nvPr>
        </p:nvSpPr>
        <p:spPr>
          <a:xfrm>
            <a:off x="584201" y="1600206"/>
            <a:ext cx="5448919" cy="4709114"/>
          </a:xfrm>
        </p:spPr>
        <p:txBody>
          <a:bodyPr/>
          <a:lstStyle/>
          <a:p>
            <a:pPr>
              <a:buClr>
                <a:srgbClr val="78B600"/>
              </a:buClr>
            </a:pPr>
            <a:r>
              <a:rPr lang="en-GB" dirty="0" smtClean="0"/>
              <a:t>Enforcement Plans</a:t>
            </a:r>
          </a:p>
          <a:p>
            <a:pPr>
              <a:buClr>
                <a:srgbClr val="78B600"/>
              </a:buClr>
            </a:pPr>
            <a:r>
              <a:rPr lang="en-GB" dirty="0" smtClean="0"/>
              <a:t>Proceeds of Crime </a:t>
            </a:r>
            <a:br>
              <a:rPr lang="en-GB" dirty="0" smtClean="0"/>
            </a:br>
            <a:r>
              <a:rPr lang="en-GB" dirty="0" smtClean="0"/>
              <a:t>Act (POCA)</a:t>
            </a:r>
          </a:p>
          <a:p>
            <a:pPr>
              <a:buClr>
                <a:srgbClr val="78B600"/>
              </a:buClr>
            </a:pPr>
            <a:r>
              <a:rPr lang="en-GB" dirty="0" smtClean="0"/>
              <a:t>S215 Notices</a:t>
            </a:r>
          </a:p>
          <a:p>
            <a:pPr>
              <a:buClr>
                <a:srgbClr val="78B600"/>
              </a:buClr>
            </a:pPr>
            <a:r>
              <a:rPr lang="en-GB" dirty="0" smtClean="0"/>
              <a:t>Voluntary Start </a:t>
            </a:r>
            <a:br>
              <a:rPr lang="en-GB" dirty="0" smtClean="0"/>
            </a:br>
            <a:r>
              <a:rPr lang="en-GB" dirty="0" smtClean="0"/>
              <a:t>Notices</a:t>
            </a:r>
          </a:p>
          <a:p>
            <a:pPr marL="0" indent="0">
              <a:buNone/>
            </a:pPr>
            <a:endParaRPr lang="en-GB" dirty="0"/>
          </a:p>
        </p:txBody>
      </p:sp>
    </p:spTree>
    <p:extLst>
      <p:ext uri="{BB962C8B-B14F-4D97-AF65-F5344CB8AC3E}">
        <p14:creationId xmlns:p14="http://schemas.microsoft.com/office/powerpoint/2010/main" val="1504700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20335711_Medium.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92960" y="1484784"/>
            <a:ext cx="5313040" cy="4746069"/>
          </a:xfrm>
          <a:prstGeom prst="rect">
            <a:avLst/>
          </a:prstGeom>
        </p:spPr>
      </p:pic>
      <p:sp>
        <p:nvSpPr>
          <p:cNvPr id="2" name="Title 1"/>
          <p:cNvSpPr>
            <a:spLocks noGrp="1"/>
          </p:cNvSpPr>
          <p:nvPr>
            <p:ph type="title"/>
          </p:nvPr>
        </p:nvSpPr>
        <p:spPr/>
        <p:txBody>
          <a:bodyPr/>
          <a:lstStyle/>
          <a:p>
            <a:r>
              <a:rPr lang="en-GB" dirty="0"/>
              <a:t>POCA Procedure </a:t>
            </a:r>
          </a:p>
        </p:txBody>
      </p:sp>
      <p:sp>
        <p:nvSpPr>
          <p:cNvPr id="3" name="Content Placeholder 2"/>
          <p:cNvSpPr>
            <a:spLocks noGrp="1"/>
          </p:cNvSpPr>
          <p:nvPr>
            <p:ph idx="1"/>
          </p:nvPr>
        </p:nvSpPr>
        <p:spPr>
          <a:xfrm>
            <a:off x="584201" y="1600206"/>
            <a:ext cx="4728839" cy="4349074"/>
          </a:xfrm>
        </p:spPr>
        <p:txBody>
          <a:bodyPr/>
          <a:lstStyle/>
          <a:p>
            <a:r>
              <a:rPr lang="en-US" sz="2400" dirty="0"/>
              <a:t>Court identifies whether case is general or particular criminal conduct matter</a:t>
            </a:r>
          </a:p>
          <a:p>
            <a:r>
              <a:rPr lang="en-US" sz="2400" dirty="0"/>
              <a:t>General –sch. 2; course of criminal activity and / or offence committed over a period of 6 months and defendant has benefited </a:t>
            </a:r>
          </a:p>
          <a:p>
            <a:r>
              <a:rPr lang="en-US" sz="2400" dirty="0" smtClean="0"/>
              <a:t>If </a:t>
            </a:r>
            <a:r>
              <a:rPr lang="en-US" sz="2400" dirty="0"/>
              <a:t>general, 4 assumptions </a:t>
            </a:r>
            <a:r>
              <a:rPr lang="en-US" sz="2400" b="1" dirty="0">
                <a:solidFill>
                  <a:srgbClr val="8AC032"/>
                </a:solidFill>
              </a:rPr>
              <a:t>MUST</a:t>
            </a:r>
            <a:r>
              <a:rPr lang="en-US" sz="2400" dirty="0">
                <a:solidFill>
                  <a:srgbClr val="8AC032"/>
                </a:solidFill>
              </a:rPr>
              <a:t> </a:t>
            </a:r>
            <a:r>
              <a:rPr lang="en-US" sz="2400" dirty="0"/>
              <a:t>be made (S10)</a:t>
            </a:r>
          </a:p>
          <a:p>
            <a:pPr marL="0" indent="0">
              <a:buNone/>
            </a:pPr>
            <a:endParaRPr lang="en-GB" dirty="0"/>
          </a:p>
        </p:txBody>
      </p:sp>
    </p:spTree>
    <p:extLst>
      <p:ext uri="{BB962C8B-B14F-4D97-AF65-F5344CB8AC3E}">
        <p14:creationId xmlns:p14="http://schemas.microsoft.com/office/powerpoint/2010/main" val="321859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POCA Procedure </a:t>
            </a:r>
          </a:p>
        </p:txBody>
      </p:sp>
      <p:sp>
        <p:nvSpPr>
          <p:cNvPr id="3" name="Content Placeholder 2"/>
          <p:cNvSpPr>
            <a:spLocks noGrp="1"/>
          </p:cNvSpPr>
          <p:nvPr>
            <p:ph idx="1"/>
          </p:nvPr>
        </p:nvSpPr>
        <p:spPr>
          <a:xfrm>
            <a:off x="584201" y="1600206"/>
            <a:ext cx="7825183" cy="4525963"/>
          </a:xfrm>
        </p:spPr>
        <p:txBody>
          <a:bodyPr/>
          <a:lstStyle/>
          <a:p>
            <a:r>
              <a:rPr lang="en-US" sz="2800" dirty="0"/>
              <a:t>Defendant to reply to statement of information (S17)</a:t>
            </a:r>
          </a:p>
          <a:p>
            <a:r>
              <a:rPr lang="en-US" sz="2800" dirty="0"/>
              <a:t>Court may request further specified information from defendant (S18)</a:t>
            </a:r>
          </a:p>
          <a:p>
            <a:r>
              <a:rPr lang="en-US" sz="2800" dirty="0"/>
              <a:t>Court decides whether Defendant has benefited from criminal conduct </a:t>
            </a:r>
          </a:p>
          <a:p>
            <a:r>
              <a:rPr lang="en-US" sz="2800" dirty="0"/>
              <a:t>(Remember R v </a:t>
            </a:r>
            <a:r>
              <a:rPr lang="en-US" sz="2800" dirty="0" err="1"/>
              <a:t>Waya</a:t>
            </a:r>
            <a:r>
              <a:rPr lang="en-US" sz="2800" dirty="0"/>
              <a:t> (2012) UKSC 51)</a:t>
            </a:r>
          </a:p>
          <a:p>
            <a:pPr marL="0" indent="0">
              <a:buNone/>
            </a:pPr>
            <a:endParaRPr lang="en-GB" dirty="0"/>
          </a:p>
        </p:txBody>
      </p:sp>
    </p:spTree>
    <p:extLst>
      <p:ext uri="{BB962C8B-B14F-4D97-AF65-F5344CB8AC3E}">
        <p14:creationId xmlns:p14="http://schemas.microsoft.com/office/powerpoint/2010/main" val="1400774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POCA Procedure </a:t>
            </a:r>
          </a:p>
        </p:txBody>
      </p:sp>
      <p:sp>
        <p:nvSpPr>
          <p:cNvPr id="3" name="Content Placeholder 2"/>
          <p:cNvSpPr>
            <a:spLocks noGrp="1"/>
          </p:cNvSpPr>
          <p:nvPr>
            <p:ph idx="1"/>
          </p:nvPr>
        </p:nvSpPr>
        <p:spPr/>
        <p:txBody>
          <a:bodyPr/>
          <a:lstStyle/>
          <a:p>
            <a:r>
              <a:rPr lang="en-US" dirty="0"/>
              <a:t>Court determines the recoverable amount </a:t>
            </a:r>
          </a:p>
          <a:p>
            <a:r>
              <a:rPr lang="en-US" dirty="0"/>
              <a:t>Defendant may prove s/he can only pay available amount </a:t>
            </a:r>
          </a:p>
          <a:p>
            <a:r>
              <a:rPr lang="en-US" dirty="0"/>
              <a:t>Court makes confiscation order</a:t>
            </a:r>
          </a:p>
          <a:p>
            <a:r>
              <a:rPr lang="en-US" dirty="0"/>
              <a:t>When confiscation with </a:t>
            </a:r>
            <a:r>
              <a:rPr lang="en-US" dirty="0" err="1"/>
              <a:t>incentivisation</a:t>
            </a:r>
            <a:r>
              <a:rPr lang="en-US" dirty="0"/>
              <a:t> scheme</a:t>
            </a:r>
          </a:p>
          <a:p>
            <a:endParaRPr lang="en-GB" dirty="0"/>
          </a:p>
        </p:txBody>
      </p:sp>
    </p:spTree>
    <p:extLst>
      <p:ext uri="{BB962C8B-B14F-4D97-AF65-F5344CB8AC3E}">
        <p14:creationId xmlns:p14="http://schemas.microsoft.com/office/powerpoint/2010/main" val="3440399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453780"/>
            <a:ext cx="8915400" cy="1143000"/>
          </a:xfrm>
        </p:spPr>
        <p:txBody>
          <a:bodyPr/>
          <a:lstStyle/>
          <a:p>
            <a:r>
              <a:rPr lang="en-GB" dirty="0"/>
              <a:t>Asset Recovery </a:t>
            </a:r>
            <a:r>
              <a:rPr lang="en-GB" dirty="0" err="1" smtClean="0"/>
              <a:t>Incentivisation</a:t>
            </a:r>
            <a:r>
              <a:rPr lang="en-GB" dirty="0" smtClean="0"/>
              <a:t> </a:t>
            </a:r>
            <a:r>
              <a:rPr lang="en-GB" dirty="0"/>
              <a:t>Scheme</a:t>
            </a:r>
          </a:p>
        </p:txBody>
      </p:sp>
      <p:sp>
        <p:nvSpPr>
          <p:cNvPr id="3" name="Content Placeholder 2"/>
          <p:cNvSpPr>
            <a:spLocks noGrp="1"/>
          </p:cNvSpPr>
          <p:nvPr>
            <p:ph idx="1"/>
          </p:nvPr>
        </p:nvSpPr>
        <p:spPr>
          <a:xfrm>
            <a:off x="584201" y="1914525"/>
            <a:ext cx="8545263" cy="4394794"/>
          </a:xfrm>
        </p:spPr>
        <p:txBody>
          <a:bodyPr/>
          <a:lstStyle/>
          <a:p>
            <a:r>
              <a:rPr lang="en-GB" dirty="0" smtClean="0"/>
              <a:t>When paid, proceeds from confiscation orders split:</a:t>
            </a:r>
          </a:p>
          <a:p>
            <a:pPr lvl="1"/>
            <a:r>
              <a:rPr lang="en-GB" dirty="0" smtClean="0">
                <a:solidFill>
                  <a:srgbClr val="8AC032"/>
                </a:solidFill>
              </a:rPr>
              <a:t>Home Office 50%</a:t>
            </a:r>
          </a:p>
          <a:p>
            <a:pPr lvl="1"/>
            <a:r>
              <a:rPr lang="en-GB" dirty="0" smtClean="0">
                <a:solidFill>
                  <a:srgbClr val="8AC032"/>
                </a:solidFill>
              </a:rPr>
              <a:t>Prosecuting authority 18.75%</a:t>
            </a:r>
          </a:p>
          <a:p>
            <a:pPr lvl="1"/>
            <a:r>
              <a:rPr lang="en-GB" dirty="0" smtClean="0">
                <a:solidFill>
                  <a:srgbClr val="8AC032"/>
                </a:solidFill>
              </a:rPr>
              <a:t>Investigating authority 18.5%</a:t>
            </a:r>
          </a:p>
          <a:p>
            <a:pPr lvl="1"/>
            <a:r>
              <a:rPr lang="en-GB" dirty="0" smtClean="0">
                <a:solidFill>
                  <a:srgbClr val="8AC032"/>
                </a:solidFill>
              </a:rPr>
              <a:t>HM Court Service 12.5%</a:t>
            </a:r>
          </a:p>
          <a:p>
            <a:pPr lvl="1"/>
            <a:endParaRPr lang="en-GB" sz="1800" dirty="0"/>
          </a:p>
          <a:p>
            <a:pPr marL="457200" lvl="1" indent="0">
              <a:buNone/>
            </a:pPr>
            <a:r>
              <a:rPr lang="en-US" sz="2000" dirty="0"/>
              <a:t>Therefore, if LPA is prosecuting and investigating authority, it can receive 37.5% of proceeds</a:t>
            </a:r>
          </a:p>
          <a:p>
            <a:pPr lvl="1"/>
            <a:endParaRPr lang="en-GB" dirty="0" smtClean="0"/>
          </a:p>
          <a:p>
            <a:pPr lvl="1">
              <a:buFont typeface="Arial" panose="020B0604020202020204" pitchFamily="34" charset="0"/>
              <a:buChar char="•"/>
            </a:pPr>
            <a:endParaRPr lang="en-GB" dirty="0" smtClean="0"/>
          </a:p>
          <a:p>
            <a:endParaRPr lang="en-GB" dirty="0"/>
          </a:p>
        </p:txBody>
      </p:sp>
    </p:spTree>
    <p:extLst>
      <p:ext uri="{BB962C8B-B14F-4D97-AF65-F5344CB8AC3E}">
        <p14:creationId xmlns:p14="http://schemas.microsoft.com/office/powerpoint/2010/main" val="1928218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Enforcement of confiscation order </a:t>
            </a:r>
          </a:p>
        </p:txBody>
      </p:sp>
      <p:sp>
        <p:nvSpPr>
          <p:cNvPr id="3" name="Content Placeholder 2"/>
          <p:cNvSpPr>
            <a:spLocks noGrp="1"/>
          </p:cNvSpPr>
          <p:nvPr>
            <p:ph idx="1"/>
          </p:nvPr>
        </p:nvSpPr>
        <p:spPr/>
        <p:txBody>
          <a:bodyPr/>
          <a:lstStyle/>
          <a:p>
            <a:r>
              <a:rPr lang="en-US" sz="2800" dirty="0"/>
              <a:t>Payment due immediately </a:t>
            </a:r>
          </a:p>
          <a:p>
            <a:r>
              <a:rPr lang="en-US" sz="2800" dirty="0"/>
              <a:t>Time to pay of up to </a:t>
            </a:r>
            <a:r>
              <a:rPr lang="en-US" sz="2800" dirty="0" smtClean="0"/>
              <a:t>3 </a:t>
            </a:r>
            <a:r>
              <a:rPr lang="en-US" sz="2800" dirty="0"/>
              <a:t>months </a:t>
            </a:r>
            <a:r>
              <a:rPr lang="en-US" sz="2800" dirty="0" smtClean="0"/>
              <a:t>where assets need to be </a:t>
            </a:r>
            <a:r>
              <a:rPr lang="en-US" sz="2800" dirty="0" err="1" smtClean="0"/>
              <a:t>realised</a:t>
            </a:r>
            <a:endParaRPr lang="en-US" sz="2800" dirty="0"/>
          </a:p>
          <a:p>
            <a:r>
              <a:rPr lang="en-US" sz="2800" dirty="0"/>
              <a:t>Enforced as a fine</a:t>
            </a:r>
          </a:p>
          <a:p>
            <a:r>
              <a:rPr lang="en-US" sz="2800" dirty="0"/>
              <a:t>Default sentence up to 10 years</a:t>
            </a:r>
          </a:p>
          <a:p>
            <a:r>
              <a:rPr lang="en-US" sz="2800" dirty="0"/>
              <a:t>Enforcement Receiver can be appointed to </a:t>
            </a:r>
            <a:r>
              <a:rPr lang="en-US" sz="2800" dirty="0" err="1"/>
              <a:t>realise</a:t>
            </a:r>
            <a:r>
              <a:rPr lang="en-US" sz="2800" dirty="0"/>
              <a:t> assets</a:t>
            </a:r>
          </a:p>
          <a:p>
            <a:endParaRPr lang="en-GB" dirty="0"/>
          </a:p>
        </p:txBody>
      </p:sp>
    </p:spTree>
    <p:extLst>
      <p:ext uri="{BB962C8B-B14F-4D97-AF65-F5344CB8AC3E}">
        <p14:creationId xmlns:p14="http://schemas.microsoft.com/office/powerpoint/2010/main" val="3623225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332656"/>
            <a:ext cx="8915400" cy="1008112"/>
          </a:xfrm>
        </p:spPr>
        <p:txBody>
          <a:bodyPr/>
          <a:lstStyle/>
          <a:p>
            <a:r>
              <a:rPr lang="en-US" dirty="0"/>
              <a:t>Examples of POCA in Planning</a:t>
            </a:r>
            <a:endParaRPr lang="en-GB" dirty="0"/>
          </a:p>
        </p:txBody>
      </p:sp>
      <p:sp>
        <p:nvSpPr>
          <p:cNvPr id="3" name="Content Placeholder 2"/>
          <p:cNvSpPr>
            <a:spLocks noGrp="1"/>
          </p:cNvSpPr>
          <p:nvPr>
            <p:ph idx="1"/>
          </p:nvPr>
        </p:nvSpPr>
        <p:spPr>
          <a:xfrm>
            <a:off x="560019" y="1556792"/>
            <a:ext cx="8915400" cy="4713393"/>
          </a:xfrm>
        </p:spPr>
        <p:txBody>
          <a:bodyPr/>
          <a:lstStyle/>
          <a:p>
            <a:pPr marL="0" indent="0">
              <a:buNone/>
            </a:pPr>
            <a:r>
              <a:rPr lang="en-US" sz="2500" b="1" dirty="0">
                <a:solidFill>
                  <a:srgbClr val="8AC032"/>
                </a:solidFill>
              </a:rPr>
              <a:t>Confiscation orders obtained in 2010</a:t>
            </a:r>
          </a:p>
          <a:p>
            <a:r>
              <a:rPr lang="en-US" sz="2300" dirty="0"/>
              <a:t>Hounslow Council obtained an order for £180k  – flat conversion</a:t>
            </a:r>
          </a:p>
          <a:p>
            <a:r>
              <a:rPr lang="en-US" sz="2300" dirty="0"/>
              <a:t>Bishop </a:t>
            </a:r>
            <a:r>
              <a:rPr lang="en-US" sz="2300" dirty="0" err="1"/>
              <a:t>Stortford</a:t>
            </a:r>
            <a:r>
              <a:rPr lang="en-US" sz="2300" dirty="0"/>
              <a:t> obtained an order for £760k – park and ride </a:t>
            </a:r>
            <a:r>
              <a:rPr lang="en-US" sz="2300" dirty="0" smtClean="0"/>
              <a:t>facility</a:t>
            </a:r>
          </a:p>
          <a:p>
            <a:endParaRPr lang="en-US" sz="2000" dirty="0"/>
          </a:p>
          <a:p>
            <a:pPr marL="0" indent="0">
              <a:buNone/>
            </a:pPr>
            <a:r>
              <a:rPr lang="en-US" sz="2500" b="1" dirty="0">
                <a:solidFill>
                  <a:srgbClr val="8AC032"/>
                </a:solidFill>
              </a:rPr>
              <a:t>Confiscation obtained orders in 2011</a:t>
            </a:r>
          </a:p>
          <a:p>
            <a:r>
              <a:rPr lang="en-US" sz="2300" dirty="0" err="1"/>
              <a:t>Bexley</a:t>
            </a:r>
            <a:r>
              <a:rPr lang="en-US" sz="2300" dirty="0"/>
              <a:t> Council initially obtained an order for £180k for proceeds from the sale of cars from the defendants home but unfortunately the defendant was unable to pay and was ordered to pay £3k</a:t>
            </a:r>
          </a:p>
          <a:p>
            <a:r>
              <a:rPr lang="en-US" sz="2300" dirty="0"/>
              <a:t>Richmond Council obtained an order for £110k  against thrice convicted defendant for flat </a:t>
            </a:r>
            <a:r>
              <a:rPr lang="en-US" sz="2300" dirty="0" smtClean="0"/>
              <a:t>conversion</a:t>
            </a:r>
            <a:endParaRPr lang="en-US" sz="2300" dirty="0"/>
          </a:p>
        </p:txBody>
      </p:sp>
    </p:spTree>
    <p:extLst>
      <p:ext uri="{BB962C8B-B14F-4D97-AF65-F5344CB8AC3E}">
        <p14:creationId xmlns:p14="http://schemas.microsoft.com/office/powerpoint/2010/main" val="183457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332656"/>
            <a:ext cx="8915400" cy="1008112"/>
          </a:xfrm>
        </p:spPr>
        <p:txBody>
          <a:bodyPr/>
          <a:lstStyle/>
          <a:p>
            <a:r>
              <a:rPr lang="en-US" dirty="0"/>
              <a:t>Examples of POCA in Planning</a:t>
            </a:r>
            <a:endParaRPr lang="en-GB" dirty="0"/>
          </a:p>
        </p:txBody>
      </p:sp>
      <p:sp>
        <p:nvSpPr>
          <p:cNvPr id="3" name="Content Placeholder 2"/>
          <p:cNvSpPr>
            <a:spLocks noGrp="1"/>
          </p:cNvSpPr>
          <p:nvPr>
            <p:ph idx="1"/>
          </p:nvPr>
        </p:nvSpPr>
        <p:spPr>
          <a:xfrm>
            <a:off x="584201" y="1412776"/>
            <a:ext cx="8915400" cy="4713393"/>
          </a:xfrm>
        </p:spPr>
        <p:txBody>
          <a:bodyPr/>
          <a:lstStyle/>
          <a:p>
            <a:pPr marL="0" indent="0">
              <a:buNone/>
            </a:pPr>
            <a:r>
              <a:rPr lang="en-US" sz="2500" b="1" dirty="0">
                <a:solidFill>
                  <a:srgbClr val="8AC032"/>
                </a:solidFill>
              </a:rPr>
              <a:t>Confiscation orders obtained in 2012</a:t>
            </a:r>
          </a:p>
          <a:p>
            <a:r>
              <a:rPr lang="en-US" sz="2000" dirty="0"/>
              <a:t>Brent and Harrow obtained an order for £1.4m  –single house converted into flats</a:t>
            </a:r>
          </a:p>
          <a:p>
            <a:r>
              <a:rPr lang="en-US" sz="2000" dirty="0"/>
              <a:t>Runnymede obtained an order for £250k for using green belt land for commercial purposes</a:t>
            </a:r>
          </a:p>
          <a:p>
            <a:pPr marL="0" indent="0">
              <a:buNone/>
            </a:pPr>
            <a:r>
              <a:rPr lang="en-US" sz="2500" b="1" dirty="0" smtClean="0">
                <a:solidFill>
                  <a:srgbClr val="8AC032"/>
                </a:solidFill>
              </a:rPr>
              <a:t>Confiscation orders </a:t>
            </a:r>
            <a:r>
              <a:rPr lang="en-US" sz="2500" b="1" dirty="0">
                <a:solidFill>
                  <a:srgbClr val="8AC032"/>
                </a:solidFill>
              </a:rPr>
              <a:t>obtained in 2013</a:t>
            </a:r>
          </a:p>
          <a:p>
            <a:r>
              <a:rPr lang="en-US" sz="2000" dirty="0"/>
              <a:t>South Bucks DC obtained an order for £33k for unlawful operation of a car park in the Green belt</a:t>
            </a:r>
          </a:p>
          <a:p>
            <a:r>
              <a:rPr lang="en-US" sz="2000" dirty="0" err="1"/>
              <a:t>Ealing</a:t>
            </a:r>
            <a:r>
              <a:rPr lang="en-US" sz="2000" dirty="0"/>
              <a:t> council obtained a £11k order for illegal use of an outhouse building as rental property</a:t>
            </a:r>
          </a:p>
          <a:p>
            <a:r>
              <a:rPr lang="en-US" sz="2000" dirty="0"/>
              <a:t>Barnet Council obtained a £75k order for converting 2 houses into flats </a:t>
            </a:r>
          </a:p>
          <a:p>
            <a:r>
              <a:rPr lang="en-US" sz="2000" dirty="0" err="1"/>
              <a:t>Haringey</a:t>
            </a:r>
            <a:r>
              <a:rPr lang="en-US" sz="2000" dirty="0"/>
              <a:t> Council obtained an order for £310k – landlord convicted of </a:t>
            </a:r>
            <a:r>
              <a:rPr lang="en-US" sz="2000" dirty="0" err="1"/>
              <a:t>unauthorised</a:t>
            </a:r>
            <a:r>
              <a:rPr lang="en-US" sz="2000" dirty="0"/>
              <a:t> changes of use of single residential dwellings</a:t>
            </a:r>
          </a:p>
          <a:p>
            <a:pPr marL="0" indent="0">
              <a:buNone/>
            </a:pPr>
            <a:endParaRPr lang="en-GB" dirty="0"/>
          </a:p>
        </p:txBody>
      </p:sp>
    </p:spTree>
    <p:extLst>
      <p:ext uri="{BB962C8B-B14F-4D97-AF65-F5344CB8AC3E}">
        <p14:creationId xmlns:p14="http://schemas.microsoft.com/office/powerpoint/2010/main" val="460258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a:xfrm>
            <a:off x="584201" y="1556792"/>
            <a:ext cx="4584823" cy="4569377"/>
          </a:xfrm>
        </p:spPr>
        <p:txBody>
          <a:bodyPr/>
          <a:lstStyle/>
          <a:p>
            <a:r>
              <a:rPr lang="en-US" dirty="0"/>
              <a:t>Introduction</a:t>
            </a:r>
          </a:p>
          <a:p>
            <a:r>
              <a:rPr lang="en-US" dirty="0"/>
              <a:t>Using POCA for specific breaches of planning control</a:t>
            </a:r>
          </a:p>
          <a:p>
            <a:r>
              <a:rPr lang="en-US" dirty="0"/>
              <a:t>POCA procedure</a:t>
            </a:r>
          </a:p>
          <a:p>
            <a:r>
              <a:rPr lang="en-US" dirty="0"/>
              <a:t>Examples </a:t>
            </a:r>
          </a:p>
          <a:p>
            <a:endParaRPr lang="en-GB" dirty="0"/>
          </a:p>
        </p:txBody>
      </p:sp>
      <p:pic>
        <p:nvPicPr>
          <p:cNvPr id="4" name="Picture 3" descr="iStock_000014337868_Medium.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31005" y="899627"/>
            <a:ext cx="5474995" cy="5372897"/>
          </a:xfrm>
          <a:prstGeom prst="rect">
            <a:avLst/>
          </a:prstGeom>
        </p:spPr>
      </p:pic>
    </p:spTree>
    <p:extLst>
      <p:ext uri="{BB962C8B-B14F-4D97-AF65-F5344CB8AC3E}">
        <p14:creationId xmlns:p14="http://schemas.microsoft.com/office/powerpoint/2010/main" val="1257134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50142342_Medium.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08349" y="1248329"/>
            <a:ext cx="4997651" cy="5226029"/>
          </a:xfrm>
          <a:prstGeom prst="rect">
            <a:avLst/>
          </a:prstGeom>
        </p:spPr>
      </p:pic>
      <p:sp>
        <p:nvSpPr>
          <p:cNvPr id="2" name="Title 1"/>
          <p:cNvSpPr>
            <a:spLocks noGrp="1"/>
          </p:cNvSpPr>
          <p:nvPr>
            <p:ph type="title"/>
          </p:nvPr>
        </p:nvSpPr>
        <p:spPr/>
        <p:txBody>
          <a:bodyPr/>
          <a:lstStyle/>
          <a:p>
            <a:r>
              <a:rPr lang="en-GB" dirty="0" smtClean="0"/>
              <a:t>POCA Discussion	</a:t>
            </a:r>
            <a:endParaRPr lang="en-GB" dirty="0"/>
          </a:p>
        </p:txBody>
      </p:sp>
      <p:sp>
        <p:nvSpPr>
          <p:cNvPr id="3" name="Content Placeholder 2"/>
          <p:cNvSpPr>
            <a:spLocks noGrp="1"/>
          </p:cNvSpPr>
          <p:nvPr>
            <p:ph idx="1"/>
          </p:nvPr>
        </p:nvSpPr>
        <p:spPr>
          <a:xfrm>
            <a:off x="584201" y="1600206"/>
            <a:ext cx="4584823" cy="4525963"/>
          </a:xfrm>
        </p:spPr>
        <p:txBody>
          <a:bodyPr/>
          <a:lstStyle/>
          <a:p>
            <a:r>
              <a:rPr lang="en-GB" dirty="0" smtClean="0"/>
              <a:t>Any questions?</a:t>
            </a:r>
          </a:p>
          <a:p>
            <a:r>
              <a:rPr lang="en-GB" dirty="0" smtClean="0"/>
              <a:t>What opportunities in your area</a:t>
            </a:r>
          </a:p>
          <a:p>
            <a:r>
              <a:rPr lang="en-GB" dirty="0" smtClean="0"/>
              <a:t>Barriers to using POCA</a:t>
            </a:r>
          </a:p>
          <a:p>
            <a:r>
              <a:rPr lang="en-GB" dirty="0" smtClean="0"/>
              <a:t>Advantages v disadvantages</a:t>
            </a:r>
          </a:p>
          <a:p>
            <a:endParaRPr lang="en-GB" dirty="0"/>
          </a:p>
        </p:txBody>
      </p:sp>
    </p:spTree>
    <p:extLst>
      <p:ext uri="{BB962C8B-B14F-4D97-AF65-F5344CB8AC3E}">
        <p14:creationId xmlns:p14="http://schemas.microsoft.com/office/powerpoint/2010/main" val="2141460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S215 TCPA</a:t>
            </a:r>
            <a:endParaRPr lang="en-US" dirty="0"/>
          </a:p>
        </p:txBody>
      </p:sp>
      <p:sp>
        <p:nvSpPr>
          <p:cNvPr id="3" name="Content Placeholder 2"/>
          <p:cNvSpPr>
            <a:spLocks noGrp="1"/>
          </p:cNvSpPr>
          <p:nvPr>
            <p:ph idx="1"/>
          </p:nvPr>
        </p:nvSpPr>
        <p:spPr/>
        <p:txBody>
          <a:bodyPr/>
          <a:lstStyle/>
          <a:p>
            <a:pPr marL="0" indent="0">
              <a:buNone/>
            </a:pPr>
            <a:r>
              <a:rPr lang="en-GB" sz="2800" i="1" dirty="0" smtClean="0"/>
              <a:t>“If </a:t>
            </a:r>
            <a:r>
              <a:rPr lang="en-GB" sz="2800" i="1" dirty="0"/>
              <a:t>it appears to the local planning authority that the amenity of a part of their area, or of an adjoining area, is adversely affected by the condition of land in their area, they may serve on the owner and occupier of the land a notice under this section</a:t>
            </a:r>
            <a:r>
              <a:rPr lang="en-GB" sz="2800" i="1" dirty="0" smtClean="0"/>
              <a:t>.”</a:t>
            </a:r>
          </a:p>
          <a:p>
            <a:pPr marL="0" indent="0">
              <a:buNone/>
            </a:pPr>
            <a:endParaRPr lang="en-GB" sz="2800" i="1" dirty="0" smtClean="0"/>
          </a:p>
          <a:p>
            <a:r>
              <a:rPr lang="en-GB" sz="2800" dirty="0" smtClean="0"/>
              <a:t>Non-compliance- summary conviction &amp; level 3 fine</a:t>
            </a:r>
          </a:p>
          <a:p>
            <a:r>
              <a:rPr lang="en-GB" sz="2800" dirty="0" smtClean="0"/>
              <a:t>Further non-compliance- fine 1/10</a:t>
            </a:r>
            <a:r>
              <a:rPr lang="en-GB" sz="2800" baseline="30000" dirty="0" smtClean="0"/>
              <a:t>th</a:t>
            </a:r>
            <a:r>
              <a:rPr lang="en-GB" sz="2800" dirty="0" smtClean="0"/>
              <a:t> for every day</a:t>
            </a:r>
          </a:p>
          <a:p>
            <a:endParaRPr lang="en-GB" dirty="0" smtClean="0"/>
          </a:p>
          <a:p>
            <a:endParaRPr lang="en-GB" dirty="0" smtClean="0"/>
          </a:p>
          <a:p>
            <a:endParaRPr lang="en-GB" dirty="0" smtClean="0"/>
          </a:p>
          <a:p>
            <a:pPr marL="0" indent="0">
              <a:buNone/>
            </a:pPr>
            <a:endParaRPr lang="en-GB" dirty="0"/>
          </a:p>
          <a:p>
            <a:endParaRPr lang="en-US" dirty="0"/>
          </a:p>
        </p:txBody>
      </p:sp>
    </p:spTree>
    <p:extLst>
      <p:ext uri="{BB962C8B-B14F-4D97-AF65-F5344CB8AC3E}">
        <p14:creationId xmlns:p14="http://schemas.microsoft.com/office/powerpoint/2010/main" val="3041665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bwMode="auto">
          <a:xfrm>
            <a:off x="560512" y="2420888"/>
            <a:ext cx="8928992" cy="3168352"/>
          </a:xfrm>
          <a:prstGeom prst="roundRect">
            <a:avLst/>
          </a:prstGeom>
          <a:solidFill>
            <a:srgbClr val="78B600"/>
          </a:solidFill>
          <a:ln>
            <a:noFill/>
          </a:ln>
          <a:effectLst/>
          <a:extLst/>
        </p:spPr>
        <p:txBody>
          <a:bodyPr/>
          <a:lstStyle/>
          <a:p>
            <a:endParaRPr lang="en-US"/>
          </a:p>
        </p:txBody>
      </p:sp>
      <p:sp>
        <p:nvSpPr>
          <p:cNvPr id="47106" name="Text Box 2"/>
          <p:cNvSpPr txBox="1">
            <a:spLocks noChangeArrowheads="1"/>
          </p:cNvSpPr>
          <p:nvPr/>
        </p:nvSpPr>
        <p:spPr bwMode="auto">
          <a:xfrm>
            <a:off x="584217" y="598242"/>
            <a:ext cx="8185207" cy="1246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tx2"/>
                </a:solidFill>
                <a:latin typeface="Arial" pitchFamily="34" charset="0"/>
              </a:defRPr>
            </a:lvl9pPr>
          </a:lstStyle>
          <a:p>
            <a:pPr eaLnBrk="1" hangingPunct="1">
              <a:buSzPct val="100000"/>
            </a:pPr>
            <a:r>
              <a:rPr lang="en-GB" sz="4000" dirty="0">
                <a:solidFill>
                  <a:srgbClr val="78B600"/>
                </a:solidFill>
              </a:rPr>
              <a:t>What is Planning Advisory Service for?</a:t>
            </a:r>
          </a:p>
        </p:txBody>
      </p:sp>
      <p:sp>
        <p:nvSpPr>
          <p:cNvPr id="47107" name="Text Box 3"/>
          <p:cNvSpPr txBox="1">
            <a:spLocks noChangeArrowheads="1"/>
          </p:cNvSpPr>
          <p:nvPr/>
        </p:nvSpPr>
        <p:spPr bwMode="auto">
          <a:xfrm>
            <a:off x="704528" y="2780928"/>
            <a:ext cx="8568952" cy="280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838200" indent="-8382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1pPr>
            <a:lvl2pPr marL="742950" indent="-28575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2pPr>
            <a:lvl3pPr marL="1143000" indent="-2286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3pPr>
            <a:lvl4pPr marL="1600200" indent="-2286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4pPr>
            <a:lvl5pPr marL="2057400" indent="-2286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9pPr>
          </a:lstStyle>
          <a:p>
            <a:pPr marL="0" algn="ctr" eaLnBrk="1" hangingPunct="1">
              <a:lnSpc>
                <a:spcPct val="90000"/>
              </a:lnSpc>
              <a:spcBef>
                <a:spcPts val="800"/>
              </a:spcBef>
              <a:buClr>
                <a:srgbClr val="000000"/>
              </a:buClr>
              <a:buSzPct val="100000"/>
              <a:buFont typeface="Arial" pitchFamily="34" charset="0"/>
              <a:buNone/>
            </a:pPr>
            <a:r>
              <a:rPr lang="en-GB" sz="2800" b="0" dirty="0" smtClean="0">
                <a:solidFill>
                  <a:schemeClr val="bg1"/>
                </a:solidFill>
              </a:rPr>
              <a:t>“The Planning Advisory Service (PAS) is part of the Local Government Association. The purpose of PAS is to </a:t>
            </a:r>
            <a:r>
              <a:rPr lang="en-GB" sz="2800" dirty="0" smtClean="0">
                <a:solidFill>
                  <a:schemeClr val="bg1"/>
                </a:solidFill>
              </a:rPr>
              <a:t>support local planning authorities to provide effective and efficient planning services</a:t>
            </a:r>
            <a:r>
              <a:rPr lang="en-GB" sz="2800" b="0" dirty="0" smtClean="0">
                <a:solidFill>
                  <a:schemeClr val="bg1"/>
                </a:solidFill>
              </a:rPr>
              <a:t>, to </a:t>
            </a:r>
            <a:r>
              <a:rPr lang="en-GB" sz="2800" dirty="0" smtClean="0">
                <a:solidFill>
                  <a:schemeClr val="bg1"/>
                </a:solidFill>
              </a:rPr>
              <a:t>drive improvement </a:t>
            </a:r>
            <a:r>
              <a:rPr lang="en-GB" sz="2800" b="0" dirty="0" smtClean="0">
                <a:solidFill>
                  <a:schemeClr val="bg1"/>
                </a:solidFill>
              </a:rPr>
              <a:t>in those services and to </a:t>
            </a:r>
            <a:r>
              <a:rPr lang="en-GB" sz="2800" dirty="0" smtClean="0">
                <a:solidFill>
                  <a:schemeClr val="bg1"/>
                </a:solidFill>
              </a:rPr>
              <a:t>respond to </a:t>
            </a:r>
            <a:r>
              <a:rPr lang="en-GB" sz="2800" b="0" dirty="0" smtClean="0">
                <a:solidFill>
                  <a:schemeClr val="bg1"/>
                </a:solidFill>
              </a:rPr>
              <a:t>and deliver </a:t>
            </a:r>
            <a:r>
              <a:rPr lang="en-GB" sz="2800" dirty="0" smtClean="0">
                <a:solidFill>
                  <a:schemeClr val="bg1"/>
                </a:solidFill>
              </a:rPr>
              <a:t>changes </a:t>
            </a:r>
            <a:r>
              <a:rPr lang="en-GB" sz="2800" b="0" dirty="0" smtClean="0">
                <a:solidFill>
                  <a:schemeClr val="bg1"/>
                </a:solidFill>
              </a:rPr>
              <a:t>in the planning system”</a:t>
            </a:r>
            <a:endParaRPr lang="en-GB" sz="2400" b="0" dirty="0">
              <a:solidFill>
                <a:schemeClr val="bg1"/>
              </a:solidFill>
            </a:endParaRPr>
          </a:p>
        </p:txBody>
      </p:sp>
      <p:sp>
        <p:nvSpPr>
          <p:cNvPr id="4" name="Text Box 3"/>
          <p:cNvSpPr txBox="1">
            <a:spLocks noChangeArrowheads="1"/>
          </p:cNvSpPr>
          <p:nvPr/>
        </p:nvSpPr>
        <p:spPr bwMode="auto">
          <a:xfrm>
            <a:off x="575497" y="6021288"/>
            <a:ext cx="4384781" cy="72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838200" indent="-8382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1pPr>
            <a:lvl2pPr marL="742950" indent="-28575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2pPr>
            <a:lvl3pPr marL="1143000" indent="-2286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3pPr>
            <a:lvl4pPr marL="1600200" indent="-2286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4pPr>
            <a:lvl5pPr marL="2057400" indent="-228600" defTabSz="449263"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5pPr>
            <a:lvl6pPr marL="25146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6pPr>
            <a:lvl7pPr marL="29718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7pPr>
            <a:lvl8pPr marL="34290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8pPr>
            <a:lvl9pPr marL="3886200" indent="-228600" defTabSz="449263"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4400" b="1">
                <a:solidFill>
                  <a:schemeClr val="tx2"/>
                </a:solidFill>
                <a:latin typeface="Arial" pitchFamily="34" charset="0"/>
              </a:defRPr>
            </a:lvl9pPr>
          </a:lstStyle>
          <a:p>
            <a:pPr eaLnBrk="1" hangingPunct="1">
              <a:lnSpc>
                <a:spcPct val="90000"/>
              </a:lnSpc>
              <a:spcBef>
                <a:spcPts val="800"/>
              </a:spcBef>
              <a:buClr>
                <a:srgbClr val="000000"/>
              </a:buClr>
              <a:buSzPct val="100000"/>
              <a:buFont typeface="Arial" pitchFamily="34" charset="0"/>
              <a:buNone/>
            </a:pPr>
            <a:r>
              <a:rPr lang="en-GB" sz="1800" b="0" dirty="0" smtClean="0">
                <a:solidFill>
                  <a:srgbClr val="000000"/>
                </a:solidFill>
              </a:rPr>
              <a:t>(</a:t>
            </a:r>
            <a:r>
              <a:rPr lang="en-GB" sz="1800" b="0" dirty="0">
                <a:solidFill>
                  <a:srgbClr val="000000"/>
                </a:solidFill>
              </a:rPr>
              <a:t>Grant offer letter for </a:t>
            </a:r>
            <a:r>
              <a:rPr lang="en-GB" sz="1800" b="0" dirty="0" smtClean="0">
                <a:solidFill>
                  <a:srgbClr val="000000"/>
                </a:solidFill>
              </a:rPr>
              <a:t>2014-15)</a:t>
            </a:r>
            <a:endParaRPr lang="en-GB" sz="1800" b="0" dirty="0">
              <a:solidFill>
                <a:srgbClr val="000000"/>
              </a:solidFill>
            </a:endParaRPr>
          </a:p>
        </p:txBody>
      </p:sp>
      <p:sp>
        <p:nvSpPr>
          <p:cNvPr id="5" name="Rounded Rectangle 4"/>
          <p:cNvSpPr/>
          <p:nvPr/>
        </p:nvSpPr>
        <p:spPr bwMode="auto">
          <a:xfrm>
            <a:off x="170642" y="2036034"/>
            <a:ext cx="822960" cy="82296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04348063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S215 appeal</a:t>
            </a:r>
            <a:endParaRPr lang="en-US" dirty="0"/>
          </a:p>
        </p:txBody>
      </p:sp>
      <p:sp>
        <p:nvSpPr>
          <p:cNvPr id="3" name="Content Placeholder 2"/>
          <p:cNvSpPr>
            <a:spLocks noGrp="1"/>
          </p:cNvSpPr>
          <p:nvPr>
            <p:ph idx="1"/>
          </p:nvPr>
        </p:nvSpPr>
        <p:spPr/>
        <p:txBody>
          <a:bodyPr/>
          <a:lstStyle/>
          <a:p>
            <a:pPr marL="542925" indent="-542925">
              <a:buNone/>
            </a:pPr>
            <a:r>
              <a:rPr lang="en-GB" sz="1800" u="sng" dirty="0" smtClean="0"/>
              <a:t>28 </a:t>
            </a:r>
            <a:r>
              <a:rPr lang="en-GB" sz="1800" u="sng" dirty="0"/>
              <a:t>days to appeal to Magistrates’ </a:t>
            </a:r>
            <a:r>
              <a:rPr lang="en-GB" sz="1800" u="sng" dirty="0" smtClean="0"/>
              <a:t>court</a:t>
            </a:r>
          </a:p>
          <a:p>
            <a:pPr marL="514350" indent="-514350">
              <a:buFont typeface="+mj-lt"/>
              <a:buAutoNum type="alphaLcPeriod"/>
            </a:pPr>
            <a:r>
              <a:rPr lang="en-GB" sz="1800" dirty="0" smtClean="0"/>
              <a:t>that </a:t>
            </a:r>
            <a:r>
              <a:rPr lang="en-GB" sz="1800" dirty="0"/>
              <a:t>the condition of the land </a:t>
            </a:r>
            <a:r>
              <a:rPr lang="en-GB" sz="1800" dirty="0" smtClean="0"/>
              <a:t>does </a:t>
            </a:r>
            <a:r>
              <a:rPr lang="en-GB" sz="1800" dirty="0"/>
              <a:t>not </a:t>
            </a:r>
            <a:r>
              <a:rPr lang="en-GB" sz="1800" u="sng" dirty="0"/>
              <a:t>adversely affect the amenity </a:t>
            </a:r>
            <a:r>
              <a:rPr lang="en-GB" sz="1800" dirty="0"/>
              <a:t>of </a:t>
            </a:r>
            <a:r>
              <a:rPr lang="en-GB" sz="1800" dirty="0" smtClean="0"/>
              <a:t>the land; </a:t>
            </a:r>
          </a:p>
          <a:p>
            <a:pPr marL="514350" indent="-514350">
              <a:buFont typeface="+mj-lt"/>
              <a:buAutoNum type="alphaLcPeriod"/>
            </a:pPr>
            <a:r>
              <a:rPr lang="en-GB" sz="1800" dirty="0" smtClean="0"/>
              <a:t>that </a:t>
            </a:r>
            <a:r>
              <a:rPr lang="en-GB" sz="1800" dirty="0"/>
              <a:t>the condition of the land </a:t>
            </a:r>
            <a:r>
              <a:rPr lang="en-GB" sz="1800" dirty="0" smtClean="0"/>
              <a:t>has resulted </a:t>
            </a:r>
            <a:r>
              <a:rPr lang="en-GB" sz="1800" dirty="0"/>
              <a:t>in the </a:t>
            </a:r>
            <a:r>
              <a:rPr lang="en-GB" sz="1800" u="sng" dirty="0"/>
              <a:t>ordinary course of events</a:t>
            </a:r>
            <a:r>
              <a:rPr lang="en-GB" sz="1800" dirty="0"/>
              <a:t> </a:t>
            </a:r>
            <a:r>
              <a:rPr lang="en-GB" sz="1800" dirty="0" smtClean="0"/>
              <a:t>from the lawful use of or operations on the land’</a:t>
            </a:r>
          </a:p>
          <a:p>
            <a:pPr marL="514350" indent="-514350">
              <a:buFont typeface="+mj-lt"/>
              <a:buAutoNum type="alphaLcPeriod"/>
            </a:pPr>
            <a:r>
              <a:rPr lang="en-GB" sz="1800" dirty="0" smtClean="0"/>
              <a:t>that </a:t>
            </a:r>
            <a:r>
              <a:rPr lang="en-GB" sz="1800" dirty="0"/>
              <a:t>the </a:t>
            </a:r>
            <a:r>
              <a:rPr lang="en-GB" sz="1800" u="sng" dirty="0"/>
              <a:t>requirements of the notice exceed </a:t>
            </a:r>
            <a:r>
              <a:rPr lang="en-GB" sz="1800" dirty="0"/>
              <a:t>what is necessary for preventing the condition of the land from adversely affecting the amenity of </a:t>
            </a:r>
            <a:r>
              <a:rPr lang="en-GB" sz="1800" dirty="0" smtClean="0"/>
              <a:t>the land; </a:t>
            </a:r>
          </a:p>
          <a:p>
            <a:pPr marL="514350" indent="-514350">
              <a:buFont typeface="+mj-lt"/>
              <a:buAutoNum type="alphaLcPeriod"/>
            </a:pPr>
            <a:r>
              <a:rPr lang="en-GB" sz="1800" dirty="0" smtClean="0"/>
              <a:t>that </a:t>
            </a:r>
            <a:r>
              <a:rPr lang="en-GB" sz="1800" dirty="0"/>
              <a:t>the period </a:t>
            </a:r>
            <a:r>
              <a:rPr lang="en-GB" sz="1800" dirty="0" smtClean="0"/>
              <a:t>for compliance is too short</a:t>
            </a:r>
          </a:p>
          <a:p>
            <a:pPr marL="0" indent="0">
              <a:buNone/>
            </a:pPr>
            <a:endParaRPr lang="en-GB" sz="1800" dirty="0"/>
          </a:p>
          <a:p>
            <a:pPr marL="0" indent="0">
              <a:buNone/>
            </a:pPr>
            <a:r>
              <a:rPr lang="en-GB" sz="1800" u="sng" dirty="0" smtClean="0"/>
              <a:t>Further appeal to Crown Court possible</a:t>
            </a:r>
            <a:endParaRPr lang="en-GB" sz="1800" u="sng" dirty="0"/>
          </a:p>
          <a:p>
            <a:pPr marL="0" indent="0">
              <a:buNone/>
            </a:pPr>
            <a:endParaRPr lang="en-US" sz="1800" u="sng" dirty="0" smtClean="0"/>
          </a:p>
          <a:p>
            <a:pPr marL="0" indent="0">
              <a:buNone/>
            </a:pPr>
            <a:r>
              <a:rPr lang="en-US" sz="1800" u="sng" dirty="0" smtClean="0"/>
              <a:t>Problem for LPA</a:t>
            </a:r>
          </a:p>
          <a:p>
            <a:r>
              <a:rPr lang="en-US" sz="1800" dirty="0" smtClean="0"/>
              <a:t>Wide scope </a:t>
            </a:r>
          </a:p>
          <a:p>
            <a:r>
              <a:rPr lang="en-US" sz="1800" dirty="0" smtClean="0"/>
              <a:t>Magistrates often inexperienced in Planning law</a:t>
            </a:r>
          </a:p>
          <a:p>
            <a:r>
              <a:rPr lang="en-US" sz="1800" dirty="0" smtClean="0"/>
              <a:t>Delays</a:t>
            </a:r>
            <a:endParaRPr lang="en-US" sz="1800" dirty="0"/>
          </a:p>
        </p:txBody>
      </p:sp>
    </p:spTree>
    <p:extLst>
      <p:ext uri="{BB962C8B-B14F-4D97-AF65-F5344CB8AC3E}">
        <p14:creationId xmlns:p14="http://schemas.microsoft.com/office/powerpoint/2010/main" val="4200678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S215 Direct Action</a:t>
            </a:r>
            <a:endParaRPr lang="en-US" dirty="0"/>
          </a:p>
        </p:txBody>
      </p:sp>
      <p:sp>
        <p:nvSpPr>
          <p:cNvPr id="3" name="Content Placeholder 2"/>
          <p:cNvSpPr>
            <a:spLocks noGrp="1"/>
          </p:cNvSpPr>
          <p:nvPr>
            <p:ph idx="1"/>
          </p:nvPr>
        </p:nvSpPr>
        <p:spPr/>
        <p:txBody>
          <a:bodyPr/>
          <a:lstStyle/>
          <a:p>
            <a:r>
              <a:rPr lang="en-US" dirty="0" smtClean="0"/>
              <a:t>LPA may enter the land and take the steps required by notice &amp; recover from owner expenses reasonably incurred in doing so. </a:t>
            </a:r>
          </a:p>
          <a:p>
            <a:r>
              <a:rPr lang="en-US" dirty="0" smtClean="0"/>
              <a:t>Some LPAs use regularly for small sites</a:t>
            </a:r>
          </a:p>
          <a:p>
            <a:r>
              <a:rPr lang="en-US" dirty="0" smtClean="0"/>
              <a:t>Can be </a:t>
            </a:r>
            <a:r>
              <a:rPr lang="en-US" dirty="0"/>
              <a:t>u</a:t>
            </a:r>
            <a:r>
              <a:rPr lang="en-US" dirty="0" smtClean="0"/>
              <a:t>ncomplicated &amp; inexpensive</a:t>
            </a:r>
            <a:endParaRPr lang="en-US" dirty="0"/>
          </a:p>
        </p:txBody>
      </p:sp>
    </p:spTree>
    <p:extLst>
      <p:ext uri="{BB962C8B-B14F-4D97-AF65-F5344CB8AC3E}">
        <p14:creationId xmlns:p14="http://schemas.microsoft.com/office/powerpoint/2010/main" val="4115609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Conway Lane – Before (2007)</a:t>
            </a:r>
            <a:endParaRPr lang="en-GB" dirty="0"/>
          </a:p>
        </p:txBody>
      </p:sp>
      <p:sp>
        <p:nvSpPr>
          <p:cNvPr id="3" name="Content Placeholder 2"/>
          <p:cNvSpPr>
            <a:spLocks noGrp="1"/>
          </p:cNvSpPr>
          <p:nvPr>
            <p:ph idx="1"/>
          </p:nvPr>
        </p:nvSpPr>
        <p:spPr/>
        <p:txBody>
          <a:bodyPr/>
          <a:lstStyle/>
          <a:p>
            <a:endParaRPr lang="en-GB" dirty="0"/>
          </a:p>
        </p:txBody>
      </p:sp>
      <p:pic>
        <p:nvPicPr>
          <p:cNvPr id="5122" name="Picture 2" descr="C:\Users\adam.dodgshon\AppData\Local\Microsoft\Windows\Temporary Internet Files\Content.IE5\19X9PTUG\Conway Dri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6656" y="1772816"/>
            <a:ext cx="5462016" cy="3998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750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Conway Drive - After (2011)</a:t>
            </a:r>
            <a:endParaRPr lang="en-GB" dirty="0"/>
          </a:p>
        </p:txBody>
      </p:sp>
      <p:sp>
        <p:nvSpPr>
          <p:cNvPr id="3" name="Content Placeholder 2"/>
          <p:cNvSpPr>
            <a:spLocks noGrp="1"/>
          </p:cNvSpPr>
          <p:nvPr>
            <p:ph idx="1"/>
          </p:nvPr>
        </p:nvSpPr>
        <p:spPr/>
        <p:txBody>
          <a:bodyPr/>
          <a:lstStyle/>
          <a:p>
            <a:endParaRPr lang="en-GB" dirty="0"/>
          </a:p>
        </p:txBody>
      </p:sp>
      <p:pic>
        <p:nvPicPr>
          <p:cNvPr id="6146" name="Picture 2" descr="C:\Users\adam.dodgshon\AppData\Local\Microsoft\Windows\Temporary Internet Files\Content.IE5\3TOF48SO\Conway Drive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138" y="1628800"/>
            <a:ext cx="3327834" cy="443711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am.dodgshon\AppData\Local\Microsoft\Windows\Temporary Internet Files\Content.IE5\U59JCIR6\Conway Driv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912" y="1889448"/>
            <a:ext cx="5568619"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560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Brookway</a:t>
            </a:r>
            <a:r>
              <a:rPr lang="en-GB" dirty="0" smtClean="0"/>
              <a:t> Lane – Before (2012)</a:t>
            </a:r>
            <a:endParaRPr lang="en-GB" dirty="0"/>
          </a:p>
        </p:txBody>
      </p:sp>
      <p:sp>
        <p:nvSpPr>
          <p:cNvPr id="3" name="Content Placeholder 2"/>
          <p:cNvSpPr>
            <a:spLocks noGrp="1"/>
          </p:cNvSpPr>
          <p:nvPr>
            <p:ph idx="1"/>
          </p:nvPr>
        </p:nvSpPr>
        <p:spPr/>
        <p:txBody>
          <a:bodyPr/>
          <a:lstStyle/>
          <a:p>
            <a:endParaRPr lang="en-GB" dirty="0"/>
          </a:p>
        </p:txBody>
      </p:sp>
      <p:pic>
        <p:nvPicPr>
          <p:cNvPr id="2050" name="Picture 2" descr="C:\Users\adam.dodgshon\AppData\Local\Microsoft\Windows\Temporary Internet Files\Content.IE5\7K04TPVX\Brookway Lane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480" y="1668530"/>
            <a:ext cx="4747559" cy="356066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am.dodgshon\AppData\Local\Microsoft\Windows\Temporary Internet Files\Content.IE5\UI6SV2IL\Brookway Lane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0039" y="1762448"/>
            <a:ext cx="4622335" cy="346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6891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Brookway</a:t>
            </a:r>
            <a:r>
              <a:rPr lang="en-GB" dirty="0" smtClean="0"/>
              <a:t> Lane – After (2014)</a:t>
            </a:r>
            <a:endParaRPr lang="en-GB" dirty="0"/>
          </a:p>
        </p:txBody>
      </p:sp>
      <p:sp>
        <p:nvSpPr>
          <p:cNvPr id="3" name="Content Placeholder 2"/>
          <p:cNvSpPr>
            <a:spLocks noGrp="1"/>
          </p:cNvSpPr>
          <p:nvPr>
            <p:ph idx="1"/>
          </p:nvPr>
        </p:nvSpPr>
        <p:spPr/>
        <p:txBody>
          <a:bodyPr/>
          <a:lstStyle/>
          <a:p>
            <a:endParaRPr lang="en-GB" dirty="0"/>
          </a:p>
        </p:txBody>
      </p:sp>
      <p:pic>
        <p:nvPicPr>
          <p:cNvPr id="3074" name="Picture 2" descr="C:\Users\adam.dodgshon\AppData\Local\Microsoft\Windows\Temporary Internet Files\Content.IE5\GXLK1YYQ\170614 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0992" y="1582140"/>
            <a:ext cx="4860032" cy="364502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am.dodgshon\AppData\Local\Microsoft\Windows\Temporary Internet Files\Content.IE5\XMDVM5QW\170614 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265" y="1556792"/>
            <a:ext cx="4416491" cy="3670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61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Mill Lane – Before and After (18 days)</a:t>
            </a:r>
            <a:endParaRPr lang="en-GB" dirty="0"/>
          </a:p>
        </p:txBody>
      </p:sp>
      <p:sp>
        <p:nvSpPr>
          <p:cNvPr id="3" name="Content Placeholder 2"/>
          <p:cNvSpPr>
            <a:spLocks noGrp="1"/>
          </p:cNvSpPr>
          <p:nvPr>
            <p:ph idx="1"/>
          </p:nvPr>
        </p:nvSpPr>
        <p:spPr/>
        <p:txBody>
          <a:bodyPr/>
          <a:lstStyle/>
          <a:p>
            <a:endParaRPr lang="en-GB" dirty="0"/>
          </a:p>
        </p:txBody>
      </p:sp>
      <p:pic>
        <p:nvPicPr>
          <p:cNvPr id="4098" name="Picture 2" descr="C:\Users\adam.dodgshon\AppData\Local\Microsoft\Windows\Temporary Internet Files\Content.IE5\7K04TPVX\Mill Lane Before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96" y="1628800"/>
            <a:ext cx="4608512" cy="345638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dam.dodgshon\AppData\Local\Microsoft\Windows\Temporary Internet Files\Content.IE5\UI6SV2IL\Mill Lane After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008" y="1628800"/>
            <a:ext cx="4608512"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478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S215 Notices</a:t>
            </a:r>
            <a:endParaRPr lang="en-GB" dirty="0"/>
          </a:p>
        </p:txBody>
      </p:sp>
      <p:sp>
        <p:nvSpPr>
          <p:cNvPr id="3" name="Content Placeholder 2"/>
          <p:cNvSpPr>
            <a:spLocks noGrp="1"/>
          </p:cNvSpPr>
          <p:nvPr>
            <p:ph idx="1"/>
          </p:nvPr>
        </p:nvSpPr>
        <p:spPr/>
        <p:txBody>
          <a:bodyPr/>
          <a:lstStyle/>
          <a:p>
            <a:r>
              <a:rPr lang="en-GB" dirty="0" smtClean="0"/>
              <a:t>Do you use these and, if so, how regularly, and on what?</a:t>
            </a:r>
          </a:p>
          <a:p>
            <a:r>
              <a:rPr lang="en-GB" dirty="0" smtClean="0"/>
              <a:t>Is there a persistent local problem that use of S215 could help solve?</a:t>
            </a:r>
          </a:p>
          <a:p>
            <a:r>
              <a:rPr lang="en-GB" dirty="0" smtClean="0"/>
              <a:t>Are they widely understood in your council and if not, how will you ensure they are?</a:t>
            </a:r>
          </a:p>
          <a:p>
            <a:r>
              <a:rPr lang="en-GB" dirty="0" smtClean="0"/>
              <a:t>Advantages v disadvantages</a:t>
            </a:r>
          </a:p>
          <a:p>
            <a:endParaRPr lang="en-GB" dirty="0"/>
          </a:p>
        </p:txBody>
      </p:sp>
    </p:spTree>
    <p:extLst>
      <p:ext uri="{BB962C8B-B14F-4D97-AF65-F5344CB8AC3E}">
        <p14:creationId xmlns:p14="http://schemas.microsoft.com/office/powerpoint/2010/main" val="3922649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Voluntary Start Notices</a:t>
            </a:r>
            <a:endParaRPr lang="en-GB" dirty="0"/>
          </a:p>
        </p:txBody>
      </p:sp>
      <p:sp>
        <p:nvSpPr>
          <p:cNvPr id="3" name="Content Placeholder 2"/>
          <p:cNvSpPr>
            <a:spLocks noGrp="1"/>
          </p:cNvSpPr>
          <p:nvPr>
            <p:ph idx="1"/>
          </p:nvPr>
        </p:nvSpPr>
        <p:spPr>
          <a:xfrm>
            <a:off x="584201" y="1600206"/>
            <a:ext cx="5664943" cy="4525963"/>
          </a:xfrm>
        </p:spPr>
        <p:txBody>
          <a:bodyPr/>
          <a:lstStyle/>
          <a:p>
            <a:r>
              <a:rPr lang="en-GB" dirty="0" smtClean="0"/>
              <a:t>Compulsory in Scotland</a:t>
            </a:r>
          </a:p>
          <a:p>
            <a:r>
              <a:rPr lang="en-GB" dirty="0" smtClean="0"/>
              <a:t>Helps council proactively monitor development</a:t>
            </a:r>
          </a:p>
          <a:p>
            <a:r>
              <a:rPr lang="en-GB" dirty="0" smtClean="0"/>
              <a:t>Keep it simple – yields returns</a:t>
            </a:r>
          </a:p>
          <a:p>
            <a:endParaRPr lang="en-GB" dirty="0"/>
          </a:p>
        </p:txBody>
      </p:sp>
    </p:spTree>
    <p:extLst>
      <p:ext uri="{BB962C8B-B14F-4D97-AF65-F5344CB8AC3E}">
        <p14:creationId xmlns:p14="http://schemas.microsoft.com/office/powerpoint/2010/main" val="24821494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 Notices	</a:t>
            </a:r>
            <a:endParaRPr lang="en-GB" dirty="0"/>
          </a:p>
        </p:txBody>
      </p:sp>
      <p:sp>
        <p:nvSpPr>
          <p:cNvPr id="3" name="Content Placeholder 2"/>
          <p:cNvSpPr>
            <a:spLocks noGrp="1"/>
          </p:cNvSpPr>
          <p:nvPr>
            <p:ph idx="1"/>
          </p:nvPr>
        </p:nvSpPr>
        <p:spPr/>
        <p:txBody>
          <a:bodyPr/>
          <a:lstStyle/>
          <a:p>
            <a:r>
              <a:rPr lang="en-GB" dirty="0" smtClean="0"/>
              <a:t>Use in your area?</a:t>
            </a:r>
          </a:p>
          <a:p>
            <a:r>
              <a:rPr lang="en-GB" dirty="0" smtClean="0"/>
              <a:t>If not, why not? Resources? </a:t>
            </a:r>
          </a:p>
          <a:p>
            <a:r>
              <a:rPr lang="en-GB" dirty="0" smtClean="0"/>
              <a:t>Advantages v disadvantages</a:t>
            </a:r>
            <a:endParaRPr lang="en-GB" dirty="0"/>
          </a:p>
        </p:txBody>
      </p:sp>
    </p:spTree>
    <p:extLst>
      <p:ext uri="{BB962C8B-B14F-4D97-AF65-F5344CB8AC3E}">
        <p14:creationId xmlns:p14="http://schemas.microsoft.com/office/powerpoint/2010/main" val="2220933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Planning Advisory Service</a:t>
            </a:r>
            <a:endParaRPr lang="en-GB" dirty="0"/>
          </a:p>
        </p:txBody>
      </p:sp>
      <p:sp>
        <p:nvSpPr>
          <p:cNvPr id="3" name="Content Placeholder 2"/>
          <p:cNvSpPr>
            <a:spLocks noGrp="1"/>
          </p:cNvSpPr>
          <p:nvPr>
            <p:ph idx="1"/>
          </p:nvPr>
        </p:nvSpPr>
        <p:spPr>
          <a:xfrm>
            <a:off x="584201" y="1411288"/>
            <a:ext cx="8915400" cy="4714881"/>
          </a:xfrm>
        </p:spPr>
        <p:txBody>
          <a:bodyPr/>
          <a:lstStyle/>
          <a:p>
            <a:pPr marL="0" indent="0">
              <a:buNone/>
            </a:pPr>
            <a:r>
              <a:rPr lang="en-US" sz="2800" b="1" dirty="0">
                <a:solidFill>
                  <a:srgbClr val="78B600"/>
                </a:solidFill>
              </a:rPr>
              <a:t>We</a:t>
            </a:r>
          </a:p>
          <a:p>
            <a:r>
              <a:rPr lang="en-US" sz="2800" dirty="0"/>
              <a:t>Are funded by £2m from DCLG to the LGA </a:t>
            </a:r>
          </a:p>
          <a:p>
            <a:r>
              <a:rPr lang="en-US" sz="2800" dirty="0"/>
              <a:t>Work for English Planning Authorities</a:t>
            </a:r>
          </a:p>
          <a:p>
            <a:r>
              <a:rPr lang="en-US" sz="2800" dirty="0"/>
              <a:t>Have been around </a:t>
            </a:r>
            <a:r>
              <a:rPr lang="en-US" sz="2800" dirty="0" smtClean="0"/>
              <a:t>ever since </a:t>
            </a:r>
            <a:r>
              <a:rPr lang="en-US" sz="2800" dirty="0"/>
              <a:t>2005 (Planning Act) and subsequent </a:t>
            </a:r>
            <a:r>
              <a:rPr lang="en-US" sz="2800" dirty="0" smtClean="0"/>
              <a:t>reform</a:t>
            </a:r>
            <a:endParaRPr lang="en-US" sz="2800" dirty="0"/>
          </a:p>
          <a:p>
            <a:r>
              <a:rPr lang="en-US" sz="2800" dirty="0"/>
              <a:t>Reduce cost, risk and delay through pilots, toolkits, Q&amp;A</a:t>
            </a:r>
          </a:p>
          <a:p>
            <a:pPr marL="0" indent="0">
              <a:buNone/>
            </a:pPr>
            <a:r>
              <a:rPr lang="en-US" sz="2800" b="1" dirty="0" smtClean="0">
                <a:solidFill>
                  <a:srgbClr val="78B600"/>
                </a:solidFill>
              </a:rPr>
              <a:t>We </a:t>
            </a:r>
            <a:r>
              <a:rPr lang="en-US" sz="2800" b="1" dirty="0">
                <a:solidFill>
                  <a:srgbClr val="78B600"/>
                </a:solidFill>
              </a:rPr>
              <a:t>are not</a:t>
            </a:r>
          </a:p>
          <a:p>
            <a:r>
              <a:rPr lang="en-US" sz="2800" dirty="0"/>
              <a:t>A </a:t>
            </a:r>
            <a:r>
              <a:rPr lang="en-US" sz="2800" dirty="0" err="1" smtClean="0"/>
              <a:t>thinktank</a:t>
            </a:r>
            <a:r>
              <a:rPr lang="en-US" sz="2800" dirty="0" smtClean="0"/>
              <a:t>, “experts”, a lobby group or researchers</a:t>
            </a:r>
            <a:endParaRPr lang="en-US" sz="2800" dirty="0"/>
          </a:p>
          <a:p>
            <a:pPr marL="0" indent="0">
              <a:buNone/>
            </a:pPr>
            <a:endParaRPr lang="en-GB" dirty="0"/>
          </a:p>
        </p:txBody>
      </p:sp>
    </p:spTree>
    <p:extLst>
      <p:ext uri="{BB962C8B-B14F-4D97-AF65-F5344CB8AC3E}">
        <p14:creationId xmlns:p14="http://schemas.microsoft.com/office/powerpoint/2010/main" val="16744106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584201" y="332656"/>
            <a:ext cx="8915400" cy="864096"/>
          </a:xfrm>
        </p:spPr>
        <p:txBody>
          <a:bodyPr/>
          <a:lstStyle/>
          <a:p>
            <a:r>
              <a:rPr lang="en-GB" dirty="0" smtClean="0"/>
              <a:t>We need your feedback</a:t>
            </a:r>
            <a:endParaRPr lang="en-GB" dirty="0"/>
          </a:p>
        </p:txBody>
      </p:sp>
      <p:sp>
        <p:nvSpPr>
          <p:cNvPr id="11" name="Line 4"/>
          <p:cNvSpPr>
            <a:spLocks noChangeShapeType="1"/>
          </p:cNvSpPr>
          <p:nvPr/>
        </p:nvSpPr>
        <p:spPr bwMode="auto">
          <a:xfrm>
            <a:off x="584204" y="6309320"/>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pic>
        <p:nvPicPr>
          <p:cNvPr id="4" name="Picture 3" descr="Feedbac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2720" y="1340768"/>
            <a:ext cx="5346192" cy="5346192"/>
          </a:xfrm>
          <a:prstGeom prst="rect">
            <a:avLst/>
          </a:prstGeom>
        </p:spPr>
      </p:pic>
    </p:spTree>
    <p:extLst>
      <p:ext uri="{BB962C8B-B14F-4D97-AF65-F5344CB8AC3E}">
        <p14:creationId xmlns:p14="http://schemas.microsoft.com/office/powerpoint/2010/main" val="34693067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dirty="0" smtClean="0"/>
              <a:t>This is nice, but we want more</a:t>
            </a:r>
            <a:endParaRPr lang="en-GB" dirty="0"/>
          </a:p>
        </p:txBody>
      </p:sp>
      <p:sp>
        <p:nvSpPr>
          <p:cNvPr id="102403" name="Rectangle 3"/>
          <p:cNvSpPr>
            <a:spLocks noGrp="1" noChangeArrowheads="1"/>
          </p:cNvSpPr>
          <p:nvPr>
            <p:ph idx="1"/>
          </p:nvPr>
        </p:nvSpPr>
        <p:spPr>
          <a:xfrm>
            <a:off x="4808983" y="2060848"/>
            <a:ext cx="4690617" cy="3888432"/>
          </a:xfrm>
        </p:spPr>
        <p:txBody>
          <a:bodyPr/>
          <a:lstStyle/>
          <a:p>
            <a:pPr>
              <a:lnSpc>
                <a:spcPct val="90000"/>
              </a:lnSpc>
            </a:pPr>
            <a:r>
              <a:rPr lang="en-GB" dirty="0" smtClean="0"/>
              <a:t>We need to know what you think</a:t>
            </a:r>
            <a:endParaRPr lang="en-GB" dirty="0"/>
          </a:p>
          <a:p>
            <a:pPr>
              <a:lnSpc>
                <a:spcPct val="90000"/>
              </a:lnSpc>
            </a:pPr>
            <a:r>
              <a:rPr lang="en-GB" dirty="0" smtClean="0"/>
              <a:t>Comments triply welcome</a:t>
            </a:r>
          </a:p>
          <a:p>
            <a:pPr>
              <a:lnSpc>
                <a:spcPct val="90000"/>
              </a:lnSpc>
            </a:pPr>
            <a:r>
              <a:rPr lang="en-GB" dirty="0" smtClean="0"/>
              <a:t>We read all of them</a:t>
            </a:r>
          </a:p>
          <a:p>
            <a:pPr>
              <a:lnSpc>
                <a:spcPct val="90000"/>
              </a:lnSpc>
            </a:pPr>
            <a:r>
              <a:rPr lang="en-GB" dirty="0" smtClean="0"/>
              <a:t>We use your ideas to change what we do and how we do it</a:t>
            </a:r>
          </a:p>
          <a:p>
            <a:pPr>
              <a:lnSpc>
                <a:spcPct val="90000"/>
              </a:lnSpc>
            </a:pPr>
            <a:endParaRPr lang="en-GB" dirty="0"/>
          </a:p>
        </p:txBody>
      </p:sp>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416496" y="1844824"/>
            <a:ext cx="4333875"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6014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Follow-up evaluation</a:t>
            </a:r>
            <a:endParaRPr lang="en-GB" dirty="0"/>
          </a:p>
        </p:txBody>
      </p:sp>
      <p:sp>
        <p:nvSpPr>
          <p:cNvPr id="3" name="Content Placeholder 2"/>
          <p:cNvSpPr>
            <a:spLocks noGrp="1"/>
          </p:cNvSpPr>
          <p:nvPr>
            <p:ph idx="1"/>
          </p:nvPr>
        </p:nvSpPr>
        <p:spPr/>
        <p:txBody>
          <a:bodyPr/>
          <a:lstStyle/>
          <a:p>
            <a:r>
              <a:rPr lang="en-GB" sz="2800" dirty="0" smtClean="0"/>
              <a:t>We employ Arup to follow-up on our work</a:t>
            </a:r>
          </a:p>
          <a:p>
            <a:pPr lvl="1"/>
            <a:r>
              <a:rPr lang="en-GB" dirty="0" smtClean="0">
                <a:solidFill>
                  <a:srgbClr val="8AC032"/>
                </a:solidFill>
              </a:rPr>
              <a:t>On reflection, was today actually useful?</a:t>
            </a:r>
          </a:p>
          <a:p>
            <a:pPr lvl="1"/>
            <a:r>
              <a:rPr lang="en-GB" dirty="0" smtClean="0">
                <a:solidFill>
                  <a:srgbClr val="8AC032"/>
                </a:solidFill>
              </a:rPr>
              <a:t>10 </a:t>
            </a:r>
            <a:r>
              <a:rPr lang="en-GB" dirty="0" err="1" smtClean="0">
                <a:solidFill>
                  <a:srgbClr val="8AC032"/>
                </a:solidFill>
              </a:rPr>
              <a:t>mins</a:t>
            </a:r>
            <a:r>
              <a:rPr lang="en-GB" dirty="0" smtClean="0">
                <a:solidFill>
                  <a:srgbClr val="8AC032"/>
                </a:solidFill>
              </a:rPr>
              <a:t> of feedback in return for £100’s of support</a:t>
            </a:r>
          </a:p>
          <a:p>
            <a:r>
              <a:rPr lang="en-GB" sz="2800" dirty="0" smtClean="0"/>
              <a:t>Our board use this to decide what we do with our grant. If we don’t get positive feedback we are unlikely to continue</a:t>
            </a:r>
          </a:p>
        </p:txBody>
      </p:sp>
    </p:spTree>
    <p:extLst>
      <p:ext uri="{BB962C8B-B14F-4D97-AF65-F5344CB8AC3E}">
        <p14:creationId xmlns:p14="http://schemas.microsoft.com/office/powerpoint/2010/main" val="24683654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Recent &amp; forthcoming PAS activity</a:t>
            </a:r>
            <a:endParaRPr lang="en-GB" dirty="0"/>
          </a:p>
        </p:txBody>
      </p:sp>
      <p:sp>
        <p:nvSpPr>
          <p:cNvPr id="3" name="Content Placeholder 2"/>
          <p:cNvSpPr>
            <a:spLocks noGrp="1"/>
          </p:cNvSpPr>
          <p:nvPr>
            <p:ph idx="1"/>
          </p:nvPr>
        </p:nvSpPr>
        <p:spPr/>
        <p:txBody>
          <a:bodyPr/>
          <a:lstStyle/>
          <a:p>
            <a:r>
              <a:rPr lang="en-GB" dirty="0" smtClean="0"/>
              <a:t>PAS Autumn Conference</a:t>
            </a:r>
          </a:p>
          <a:p>
            <a:r>
              <a:rPr lang="en-GB" dirty="0" smtClean="0"/>
              <a:t>Planning Decisions</a:t>
            </a:r>
          </a:p>
          <a:p>
            <a:r>
              <a:rPr lang="en-GB" dirty="0" smtClean="0"/>
              <a:t>Pre-Application Discussions</a:t>
            </a:r>
            <a:endParaRPr lang="en-GB" dirty="0"/>
          </a:p>
        </p:txBody>
      </p:sp>
    </p:spTree>
    <p:extLst>
      <p:ext uri="{BB962C8B-B14F-4D97-AF65-F5344CB8AC3E}">
        <p14:creationId xmlns:p14="http://schemas.microsoft.com/office/powerpoint/2010/main" val="17168519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bwMode="auto">
          <a:xfrm>
            <a:off x="0" y="183778"/>
            <a:ext cx="9777536" cy="180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200" algn="l" rtl="0" fontAlgn="base">
              <a:spcBef>
                <a:spcPct val="0"/>
              </a:spcBef>
              <a:spcAft>
                <a:spcPct val="0"/>
              </a:spcAft>
              <a:defRPr sz="4000" b="1">
                <a:solidFill>
                  <a:srgbClr val="669900"/>
                </a:solidFill>
                <a:latin typeface="Arial" pitchFamily="34" charset="0"/>
              </a:defRPr>
            </a:lvl6pPr>
            <a:lvl7pPr marL="914400" algn="l" rtl="0" fontAlgn="base">
              <a:spcBef>
                <a:spcPct val="0"/>
              </a:spcBef>
              <a:spcAft>
                <a:spcPct val="0"/>
              </a:spcAft>
              <a:defRPr sz="4000" b="1">
                <a:solidFill>
                  <a:srgbClr val="669900"/>
                </a:solidFill>
                <a:latin typeface="Arial" pitchFamily="34" charset="0"/>
              </a:defRPr>
            </a:lvl7pPr>
            <a:lvl8pPr marL="1371600" algn="l" rtl="0" fontAlgn="base">
              <a:spcBef>
                <a:spcPct val="0"/>
              </a:spcBef>
              <a:spcAft>
                <a:spcPct val="0"/>
              </a:spcAft>
              <a:defRPr sz="4000" b="1">
                <a:solidFill>
                  <a:srgbClr val="669900"/>
                </a:solidFill>
                <a:latin typeface="Arial" pitchFamily="34" charset="0"/>
              </a:defRPr>
            </a:lvl8pPr>
            <a:lvl9pPr marL="1828800" algn="l" rtl="0" fontAlgn="base">
              <a:spcBef>
                <a:spcPct val="0"/>
              </a:spcBef>
              <a:spcAft>
                <a:spcPct val="0"/>
              </a:spcAft>
              <a:defRPr sz="4000" b="1">
                <a:solidFill>
                  <a:srgbClr val="669900"/>
                </a:solidFill>
                <a:latin typeface="Arial" pitchFamily="34" charset="0"/>
              </a:defRPr>
            </a:lvl9pPr>
          </a:lstStyle>
          <a:p>
            <a:pPr algn="ctr"/>
            <a:r>
              <a:rPr lang="en-GB" sz="3600" kern="0" dirty="0" smtClean="0">
                <a:solidFill>
                  <a:srgbClr val="78B600"/>
                </a:solidFill>
              </a:rPr>
              <a:t>Three things to do before </a:t>
            </a:r>
            <a:br>
              <a:rPr lang="en-GB" sz="3600" kern="0" dirty="0" smtClean="0">
                <a:solidFill>
                  <a:srgbClr val="78B600"/>
                </a:solidFill>
              </a:rPr>
            </a:br>
            <a:r>
              <a:rPr lang="en-GB" sz="3600" kern="0" dirty="0" smtClean="0">
                <a:solidFill>
                  <a:srgbClr val="78B600"/>
                </a:solidFill>
              </a:rPr>
              <a:t>10am tomorrow:</a:t>
            </a:r>
            <a:endParaRPr lang="en-GB" sz="3600" kern="0" dirty="0">
              <a:solidFill>
                <a:srgbClr val="78B600"/>
              </a:solidFill>
            </a:endParaRP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5074" y="2276872"/>
            <a:ext cx="5387877" cy="3591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ine 4"/>
          <p:cNvSpPr>
            <a:spLocks noChangeShapeType="1"/>
          </p:cNvSpPr>
          <p:nvPr/>
        </p:nvSpPr>
        <p:spPr bwMode="auto">
          <a:xfrm>
            <a:off x="584204" y="6309320"/>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9" name="Rounded Rectangle 8"/>
          <p:cNvSpPr/>
          <p:nvPr/>
        </p:nvSpPr>
        <p:spPr bwMode="auto">
          <a:xfrm>
            <a:off x="6869056" y="2276872"/>
            <a:ext cx="2592288" cy="1152128"/>
          </a:xfrm>
          <a:prstGeom prst="roundRect">
            <a:avLst/>
          </a:prstGeom>
          <a:solidFill>
            <a:srgbClr val="78B600"/>
          </a:solidFill>
          <a:ln>
            <a:noFill/>
          </a:ln>
          <a:effectLst/>
          <a:extLst/>
        </p:spPr>
        <p:txBody>
          <a:bodyPr anchor="ctr" anchorCtr="0">
            <a:noAutofit/>
          </a:bodyPr>
          <a:lstStyle/>
          <a:p>
            <a:pPr>
              <a:lnSpc>
                <a:spcPct val="90000"/>
              </a:lnSpc>
            </a:pPr>
            <a:r>
              <a:rPr lang="en-GB" sz="2400" dirty="0" smtClean="0">
                <a:solidFill>
                  <a:schemeClr val="bg1"/>
                </a:solidFill>
              </a:rPr>
              <a:t>Sign </a:t>
            </a:r>
            <a:r>
              <a:rPr lang="en-GB" sz="2400" dirty="0">
                <a:solidFill>
                  <a:schemeClr val="bg1"/>
                </a:solidFill>
              </a:rPr>
              <a:t>up for the PAS </a:t>
            </a:r>
            <a:r>
              <a:rPr lang="en-GB" sz="2400" dirty="0" smtClean="0">
                <a:solidFill>
                  <a:schemeClr val="bg1"/>
                </a:solidFill>
              </a:rPr>
              <a:t>Bulletin</a:t>
            </a:r>
            <a:endParaRPr lang="en-GB" sz="2400" dirty="0">
              <a:solidFill>
                <a:schemeClr val="bg1"/>
              </a:solidFill>
            </a:endParaRPr>
          </a:p>
        </p:txBody>
      </p:sp>
      <p:sp>
        <p:nvSpPr>
          <p:cNvPr id="10" name="Rounded Rectangle 9"/>
          <p:cNvSpPr/>
          <p:nvPr/>
        </p:nvSpPr>
        <p:spPr bwMode="auto">
          <a:xfrm>
            <a:off x="6869056" y="3501008"/>
            <a:ext cx="2592288" cy="1152128"/>
          </a:xfrm>
          <a:prstGeom prst="roundRect">
            <a:avLst/>
          </a:prstGeom>
          <a:solidFill>
            <a:srgbClr val="78B600"/>
          </a:solidFill>
          <a:ln>
            <a:noFill/>
          </a:ln>
          <a:effectLst/>
          <a:extLst/>
        </p:spPr>
        <p:txBody>
          <a:bodyPr anchor="ctr" anchorCtr="0">
            <a:noAutofit/>
          </a:bodyPr>
          <a:lstStyle/>
          <a:p>
            <a:pPr>
              <a:lnSpc>
                <a:spcPct val="90000"/>
              </a:lnSpc>
            </a:pPr>
            <a:r>
              <a:rPr lang="en-GB" sz="2400" dirty="0" smtClean="0">
                <a:solidFill>
                  <a:schemeClr val="bg1"/>
                </a:solidFill>
              </a:rPr>
              <a:t>Follow </a:t>
            </a:r>
            <a:r>
              <a:rPr lang="en-GB" sz="2400" dirty="0">
                <a:solidFill>
                  <a:schemeClr val="bg1"/>
                </a:solidFill>
              </a:rPr>
              <a:t>us on </a:t>
            </a:r>
            <a:r>
              <a:rPr lang="en-GB" sz="2400" dirty="0" smtClean="0">
                <a:solidFill>
                  <a:schemeClr val="bg1"/>
                </a:solidFill>
              </a:rPr>
              <a:t>Twitter</a:t>
            </a:r>
            <a:endParaRPr lang="en-GB" sz="2400" dirty="0">
              <a:solidFill>
                <a:schemeClr val="bg1"/>
              </a:solidFill>
            </a:endParaRPr>
          </a:p>
        </p:txBody>
      </p:sp>
      <p:sp>
        <p:nvSpPr>
          <p:cNvPr id="11" name="Rounded Rectangle 10"/>
          <p:cNvSpPr/>
          <p:nvPr/>
        </p:nvSpPr>
        <p:spPr bwMode="auto">
          <a:xfrm>
            <a:off x="6869056" y="4725144"/>
            <a:ext cx="2592288" cy="1152128"/>
          </a:xfrm>
          <a:prstGeom prst="roundRect">
            <a:avLst/>
          </a:prstGeom>
          <a:solidFill>
            <a:srgbClr val="78B600"/>
          </a:solidFill>
          <a:ln>
            <a:noFill/>
          </a:ln>
          <a:effectLst/>
          <a:extLst/>
        </p:spPr>
        <p:txBody>
          <a:bodyPr anchor="ctr" anchorCtr="0">
            <a:noAutofit/>
          </a:bodyPr>
          <a:lstStyle/>
          <a:p>
            <a:pPr>
              <a:lnSpc>
                <a:spcPct val="90000"/>
              </a:lnSpc>
            </a:pPr>
            <a:r>
              <a:rPr lang="en-GB" sz="2400" dirty="0" smtClean="0">
                <a:solidFill>
                  <a:schemeClr val="bg1"/>
                </a:solidFill>
              </a:rPr>
              <a:t>Sign </a:t>
            </a:r>
            <a:r>
              <a:rPr lang="en-GB" sz="2400" dirty="0">
                <a:solidFill>
                  <a:schemeClr val="bg1"/>
                </a:solidFill>
              </a:rPr>
              <a:t>up to the </a:t>
            </a:r>
            <a:r>
              <a:rPr lang="en-GB" sz="2400" dirty="0" err="1" smtClean="0">
                <a:solidFill>
                  <a:schemeClr val="bg1"/>
                </a:solidFill>
              </a:rPr>
              <a:t>Khub</a:t>
            </a:r>
            <a:endParaRPr lang="en-GB" sz="2400" dirty="0">
              <a:solidFill>
                <a:schemeClr val="bg1"/>
              </a:solidFill>
            </a:endParaRPr>
          </a:p>
        </p:txBody>
      </p:sp>
      <p:sp>
        <p:nvSpPr>
          <p:cNvPr id="13" name="Rounded Rectangle 12"/>
          <p:cNvSpPr/>
          <p:nvPr/>
        </p:nvSpPr>
        <p:spPr bwMode="auto">
          <a:xfrm>
            <a:off x="6004960" y="2276872"/>
            <a:ext cx="792088" cy="1152128"/>
          </a:xfrm>
          <a:prstGeom prst="roundRect">
            <a:avLst/>
          </a:prstGeom>
          <a:solidFill>
            <a:srgbClr val="008000"/>
          </a:solidFill>
          <a:ln>
            <a:noFill/>
          </a:ln>
          <a:effectLst/>
          <a:extLst/>
        </p:spPr>
        <p:txBody>
          <a:bodyPr anchor="ctr" anchorCtr="0">
            <a:noAutofit/>
          </a:bodyPr>
          <a:lstStyle/>
          <a:p>
            <a:pPr algn="ctr">
              <a:lnSpc>
                <a:spcPct val="90000"/>
              </a:lnSpc>
            </a:pPr>
            <a:r>
              <a:rPr lang="en-GB" sz="4800" dirty="0" smtClean="0">
                <a:solidFill>
                  <a:schemeClr val="bg1"/>
                </a:solidFill>
              </a:rPr>
              <a:t>1</a:t>
            </a:r>
            <a:endParaRPr lang="en-GB" sz="4800" dirty="0">
              <a:solidFill>
                <a:schemeClr val="bg1"/>
              </a:solidFill>
            </a:endParaRPr>
          </a:p>
        </p:txBody>
      </p:sp>
      <p:sp>
        <p:nvSpPr>
          <p:cNvPr id="15" name="Rounded Rectangle 14"/>
          <p:cNvSpPr/>
          <p:nvPr/>
        </p:nvSpPr>
        <p:spPr bwMode="auto">
          <a:xfrm>
            <a:off x="6004960" y="4725144"/>
            <a:ext cx="792088" cy="1152128"/>
          </a:xfrm>
          <a:prstGeom prst="roundRect">
            <a:avLst/>
          </a:prstGeom>
          <a:solidFill>
            <a:srgbClr val="008000"/>
          </a:solidFill>
          <a:ln>
            <a:noFill/>
          </a:ln>
          <a:effectLst/>
          <a:extLst/>
        </p:spPr>
        <p:txBody>
          <a:bodyPr anchor="ctr" anchorCtr="0">
            <a:noAutofit/>
          </a:bodyPr>
          <a:lstStyle/>
          <a:p>
            <a:pPr algn="ctr">
              <a:lnSpc>
                <a:spcPct val="90000"/>
              </a:lnSpc>
            </a:pPr>
            <a:r>
              <a:rPr lang="en-GB" sz="4800" dirty="0" smtClean="0">
                <a:solidFill>
                  <a:schemeClr val="bg1"/>
                </a:solidFill>
              </a:rPr>
              <a:t>3</a:t>
            </a:r>
            <a:endParaRPr lang="en-GB" sz="4800" dirty="0">
              <a:solidFill>
                <a:schemeClr val="bg1"/>
              </a:solidFill>
            </a:endParaRPr>
          </a:p>
        </p:txBody>
      </p:sp>
      <p:sp>
        <p:nvSpPr>
          <p:cNvPr id="16" name="Rounded Rectangle 15"/>
          <p:cNvSpPr/>
          <p:nvPr/>
        </p:nvSpPr>
        <p:spPr bwMode="auto">
          <a:xfrm>
            <a:off x="6004960" y="3501008"/>
            <a:ext cx="792088" cy="1152128"/>
          </a:xfrm>
          <a:prstGeom prst="roundRect">
            <a:avLst/>
          </a:prstGeom>
          <a:solidFill>
            <a:srgbClr val="008000"/>
          </a:solidFill>
          <a:ln>
            <a:noFill/>
          </a:ln>
          <a:effectLst/>
          <a:extLst/>
        </p:spPr>
        <p:txBody>
          <a:bodyPr anchor="ctr" anchorCtr="0">
            <a:noAutofit/>
          </a:bodyPr>
          <a:lstStyle/>
          <a:p>
            <a:pPr algn="ctr">
              <a:lnSpc>
                <a:spcPct val="90000"/>
              </a:lnSpc>
            </a:pPr>
            <a:r>
              <a:rPr lang="en-GB" sz="4800" dirty="0" smtClean="0">
                <a:solidFill>
                  <a:schemeClr val="bg1"/>
                </a:solidFill>
              </a:rPr>
              <a:t>2</a:t>
            </a:r>
            <a:endParaRPr lang="en-GB" sz="4800" dirty="0">
              <a:solidFill>
                <a:schemeClr val="bg1"/>
              </a:solidFill>
            </a:endParaRPr>
          </a:p>
        </p:txBody>
      </p:sp>
    </p:spTree>
    <p:extLst>
      <p:ext uri="{BB962C8B-B14F-4D97-AF65-F5344CB8AC3E}">
        <p14:creationId xmlns:p14="http://schemas.microsoft.com/office/powerpoint/2010/main" val="16414842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21" name="Text Box 5"/>
          <p:cNvSpPr txBox="1">
            <a:spLocks noChangeArrowheads="1"/>
          </p:cNvSpPr>
          <p:nvPr/>
        </p:nvSpPr>
        <p:spPr bwMode="auto">
          <a:xfrm>
            <a:off x="848544" y="836712"/>
            <a:ext cx="8066980"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400" b="1">
                <a:solidFill>
                  <a:schemeClr val="tx2"/>
                </a:solidFill>
                <a:latin typeface="Arial" pitchFamily="34" charset="0"/>
              </a:defRPr>
            </a:lvl1pPr>
            <a:lvl2pPr marL="742950" indent="-285750" eaLnBrk="0" hangingPunct="0">
              <a:defRPr sz="4400" b="1">
                <a:solidFill>
                  <a:schemeClr val="tx2"/>
                </a:solidFill>
                <a:latin typeface="Arial" pitchFamily="34" charset="0"/>
              </a:defRPr>
            </a:lvl2pPr>
            <a:lvl3pPr marL="1143000" indent="-228600" eaLnBrk="0" hangingPunct="0">
              <a:defRPr sz="4400" b="1">
                <a:solidFill>
                  <a:schemeClr val="tx2"/>
                </a:solidFill>
                <a:latin typeface="Arial" pitchFamily="34" charset="0"/>
              </a:defRPr>
            </a:lvl3pPr>
            <a:lvl4pPr marL="1600200" indent="-228600" eaLnBrk="0" hangingPunct="0">
              <a:defRPr sz="4400" b="1">
                <a:solidFill>
                  <a:schemeClr val="tx2"/>
                </a:solidFill>
                <a:latin typeface="Arial" pitchFamily="34" charset="0"/>
              </a:defRPr>
            </a:lvl4pPr>
            <a:lvl5pPr marL="2057400" indent="-228600" eaLnBrk="0" hangingPunct="0">
              <a:defRPr sz="4400" b="1">
                <a:solidFill>
                  <a:schemeClr val="tx2"/>
                </a:solidFill>
                <a:latin typeface="Arial" pitchFamily="34" charset="0"/>
              </a:defRPr>
            </a:lvl5pPr>
            <a:lvl6pPr marL="2514600" indent="-228600" eaLnBrk="0" fontAlgn="base" hangingPunct="0">
              <a:spcBef>
                <a:spcPct val="0"/>
              </a:spcBef>
              <a:spcAft>
                <a:spcPct val="0"/>
              </a:spcAft>
              <a:defRPr sz="4400" b="1">
                <a:solidFill>
                  <a:schemeClr val="tx2"/>
                </a:solidFill>
                <a:latin typeface="Arial" pitchFamily="34" charset="0"/>
              </a:defRPr>
            </a:lvl6pPr>
            <a:lvl7pPr marL="2971800" indent="-228600" eaLnBrk="0" fontAlgn="base" hangingPunct="0">
              <a:spcBef>
                <a:spcPct val="0"/>
              </a:spcBef>
              <a:spcAft>
                <a:spcPct val="0"/>
              </a:spcAft>
              <a:defRPr sz="4400" b="1">
                <a:solidFill>
                  <a:schemeClr val="tx2"/>
                </a:solidFill>
                <a:latin typeface="Arial" pitchFamily="34" charset="0"/>
              </a:defRPr>
            </a:lvl7pPr>
            <a:lvl8pPr marL="3429000" indent="-228600" eaLnBrk="0" fontAlgn="base" hangingPunct="0">
              <a:spcBef>
                <a:spcPct val="0"/>
              </a:spcBef>
              <a:spcAft>
                <a:spcPct val="0"/>
              </a:spcAft>
              <a:defRPr sz="4400" b="1">
                <a:solidFill>
                  <a:schemeClr val="tx2"/>
                </a:solidFill>
                <a:latin typeface="Arial" pitchFamily="34" charset="0"/>
              </a:defRPr>
            </a:lvl8pPr>
            <a:lvl9pPr marL="3886200" indent="-228600" eaLnBrk="0" fontAlgn="base" hangingPunct="0">
              <a:spcBef>
                <a:spcPct val="0"/>
              </a:spcBef>
              <a:spcAft>
                <a:spcPct val="0"/>
              </a:spcAft>
              <a:defRPr sz="4400" b="1">
                <a:solidFill>
                  <a:schemeClr val="tx2"/>
                </a:solidFill>
                <a:latin typeface="Arial" pitchFamily="34" charset="0"/>
              </a:defRPr>
            </a:lvl9pPr>
          </a:lstStyle>
          <a:p>
            <a:pPr algn="ctr" eaLnBrk="1" hangingPunct="1"/>
            <a:r>
              <a:rPr lang="en-GB" sz="4000" dirty="0" smtClean="0">
                <a:solidFill>
                  <a:srgbClr val="8AC032"/>
                </a:solidFill>
              </a:rPr>
              <a:t>Please leave your badges</a:t>
            </a:r>
          </a:p>
          <a:p>
            <a:pPr algn="ctr" eaLnBrk="1" hangingPunct="1"/>
            <a:r>
              <a:rPr lang="en-GB" sz="4000" dirty="0" smtClean="0">
                <a:solidFill>
                  <a:schemeClr val="tx1"/>
                </a:solidFill>
              </a:rPr>
              <a:t>The support doesn’t end now:</a:t>
            </a:r>
            <a:r>
              <a:rPr lang="en-GB" sz="4000" dirty="0">
                <a:solidFill>
                  <a:schemeClr val="tx1"/>
                </a:solidFill>
              </a:rPr>
              <a:t/>
            </a:r>
            <a:br>
              <a:rPr lang="en-GB" sz="4000" dirty="0">
                <a:solidFill>
                  <a:schemeClr val="tx1"/>
                </a:solidFill>
              </a:rPr>
            </a:br>
            <a:r>
              <a:rPr lang="en-GB" dirty="0">
                <a:solidFill>
                  <a:schemeClr val="tx1"/>
                </a:solidFill>
              </a:rPr>
              <a:t/>
            </a:r>
            <a:br>
              <a:rPr lang="en-GB" dirty="0">
                <a:solidFill>
                  <a:schemeClr val="tx1"/>
                </a:solidFill>
              </a:rPr>
            </a:br>
            <a:endParaRPr lang="en-US" sz="4000" dirty="0">
              <a:solidFill>
                <a:schemeClr val="tx1"/>
              </a:solidFill>
            </a:endParaRPr>
          </a:p>
        </p:txBody>
      </p:sp>
      <p:pic>
        <p:nvPicPr>
          <p:cNvPr id="1026" name="Picture 2" descr="D:\nicholas.wardle\Desktop\PAS contac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36776" y="2492896"/>
            <a:ext cx="3357884" cy="3842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00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7783016" y="620688"/>
            <a:ext cx="1885438" cy="936104"/>
          </a:xfrm>
          <a:prstGeom prst="roundRect">
            <a:avLst/>
          </a:prstGeom>
          <a:solidFill>
            <a:srgbClr val="78B600"/>
          </a:solidFill>
          <a:ln>
            <a:noFill/>
          </a:ln>
          <a:effectLst/>
          <a:extLst/>
        </p:spPr>
        <p:txBody>
          <a:bodyPr anchor="ctr" anchorCtr="0">
            <a:noAutofit/>
          </a:bodyPr>
          <a:lstStyle/>
          <a:p>
            <a:pPr algn="ctr" fontAlgn="auto">
              <a:spcBef>
                <a:spcPts val="0"/>
              </a:spcBef>
              <a:spcAft>
                <a:spcPts val="0"/>
              </a:spcAft>
            </a:pPr>
            <a:r>
              <a:rPr lang="en-GB" sz="1600" dirty="0">
                <a:solidFill>
                  <a:schemeClr val="bg1"/>
                </a:solidFill>
                <a:latin typeface="Arial"/>
              </a:rPr>
              <a:t>Pre-app, PPAs, conditions</a:t>
            </a:r>
            <a:endParaRPr lang="en-GB" sz="1600" b="0" dirty="0">
              <a:solidFill>
                <a:schemeClr val="bg1"/>
              </a:solidFill>
              <a:latin typeface="Arial"/>
            </a:endParaRPr>
          </a:p>
        </p:txBody>
      </p:sp>
      <p:sp>
        <p:nvSpPr>
          <p:cNvPr id="3" name="Rounded Rectangle 2"/>
          <p:cNvSpPr/>
          <p:nvPr/>
        </p:nvSpPr>
        <p:spPr bwMode="auto">
          <a:xfrm>
            <a:off x="9079160" y="1268760"/>
            <a:ext cx="914400" cy="914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smtClean="0">
              <a:ln>
                <a:noFill/>
              </a:ln>
              <a:solidFill>
                <a:schemeClr val="tx2"/>
              </a:solidFill>
              <a:effectLst/>
              <a:latin typeface="Arial" pitchFamily="34" charset="0"/>
            </a:endParaRPr>
          </a:p>
        </p:txBody>
      </p:sp>
      <p:sp>
        <p:nvSpPr>
          <p:cNvPr id="4" name="Rounded Rectangle 3"/>
          <p:cNvSpPr/>
          <p:nvPr/>
        </p:nvSpPr>
        <p:spPr bwMode="auto">
          <a:xfrm>
            <a:off x="6054824" y="979686"/>
            <a:ext cx="1584176" cy="648072"/>
          </a:xfrm>
          <a:prstGeom prst="roundRect">
            <a:avLst/>
          </a:prstGeom>
          <a:solidFill>
            <a:srgbClr val="78B600"/>
          </a:solidFill>
          <a:ln>
            <a:noFill/>
          </a:ln>
          <a:effectLst/>
          <a:extLst/>
        </p:spPr>
        <p:txBody>
          <a:bodyPr anchor="ctr" anchorCtr="0">
            <a:noAutofit/>
          </a:bodyPr>
          <a:lstStyle/>
          <a:p>
            <a:pPr algn="ctr"/>
            <a:r>
              <a:rPr lang="en-GB" sz="1600" dirty="0">
                <a:solidFill>
                  <a:schemeClr val="bg1"/>
                </a:solidFill>
              </a:rPr>
              <a:t>Enforcement</a:t>
            </a:r>
          </a:p>
        </p:txBody>
      </p:sp>
      <p:sp>
        <p:nvSpPr>
          <p:cNvPr id="5" name="Rounded Rectangle 4"/>
          <p:cNvSpPr/>
          <p:nvPr/>
        </p:nvSpPr>
        <p:spPr bwMode="auto">
          <a:xfrm>
            <a:off x="7774513" y="1661611"/>
            <a:ext cx="1893941" cy="720105"/>
          </a:xfrm>
          <a:prstGeom prst="roundRect">
            <a:avLst/>
          </a:prstGeom>
          <a:solidFill>
            <a:srgbClr val="78B600"/>
          </a:solidFill>
          <a:ln>
            <a:noFill/>
          </a:ln>
          <a:effectLst/>
          <a:extLst/>
        </p:spPr>
        <p:txBody>
          <a:bodyPr anchor="ctr" anchorCtr="0">
            <a:noAutofit/>
          </a:bodyPr>
          <a:lstStyle/>
          <a:p>
            <a:pPr algn="ctr" fontAlgn="auto">
              <a:spcBef>
                <a:spcPts val="0"/>
              </a:spcBef>
              <a:spcAft>
                <a:spcPts val="0"/>
              </a:spcAft>
            </a:pPr>
            <a:r>
              <a:rPr lang="en-GB" sz="3200" dirty="0" smtClean="0">
                <a:solidFill>
                  <a:srgbClr val="FFFFFF"/>
                </a:solidFill>
                <a:latin typeface="Arial"/>
              </a:rPr>
              <a:t>Delivery</a:t>
            </a:r>
            <a:endParaRPr lang="en-GB" sz="1600" b="0" dirty="0">
              <a:solidFill>
                <a:srgbClr val="FFFFFF"/>
              </a:solidFill>
              <a:latin typeface="Arial"/>
            </a:endParaRPr>
          </a:p>
        </p:txBody>
      </p:sp>
      <p:sp>
        <p:nvSpPr>
          <p:cNvPr id="6" name="Rounded Rectangle 5"/>
          <p:cNvSpPr/>
          <p:nvPr/>
        </p:nvSpPr>
        <p:spPr bwMode="auto">
          <a:xfrm>
            <a:off x="8071048" y="2492896"/>
            <a:ext cx="1584176" cy="792088"/>
          </a:xfrm>
          <a:prstGeom prst="roundRect">
            <a:avLst/>
          </a:prstGeom>
          <a:solidFill>
            <a:srgbClr val="78B600"/>
          </a:solidFill>
          <a:ln>
            <a:noFill/>
          </a:ln>
          <a:effectLst/>
          <a:extLst/>
        </p:spPr>
        <p:txBody>
          <a:bodyPr anchor="ctr" anchorCtr="0">
            <a:noAutofit/>
          </a:bodyPr>
          <a:lstStyle/>
          <a:p>
            <a:pPr algn="ctr" fontAlgn="auto">
              <a:spcBef>
                <a:spcPts val="0"/>
              </a:spcBef>
              <a:spcAft>
                <a:spcPts val="0"/>
              </a:spcAft>
            </a:pPr>
            <a:r>
              <a:rPr lang="en-GB" sz="1600" dirty="0">
                <a:solidFill>
                  <a:srgbClr val="FFFFFF"/>
                </a:solidFill>
                <a:latin typeface="Arial"/>
              </a:rPr>
              <a:t>Viability Training</a:t>
            </a:r>
            <a:endParaRPr lang="en-GB" sz="1600" b="0" dirty="0">
              <a:solidFill>
                <a:srgbClr val="FFFFFF"/>
              </a:solidFill>
              <a:latin typeface="Arial"/>
            </a:endParaRPr>
          </a:p>
        </p:txBody>
      </p:sp>
      <p:sp>
        <p:nvSpPr>
          <p:cNvPr id="7" name="Rounded Rectangle 6"/>
          <p:cNvSpPr/>
          <p:nvPr/>
        </p:nvSpPr>
        <p:spPr bwMode="auto">
          <a:xfrm>
            <a:off x="6054824" y="1815015"/>
            <a:ext cx="1584176" cy="566701"/>
          </a:xfrm>
          <a:prstGeom prst="roundRect">
            <a:avLst/>
          </a:prstGeom>
          <a:solidFill>
            <a:srgbClr val="78B600"/>
          </a:solidFill>
          <a:ln>
            <a:noFill/>
          </a:ln>
          <a:effectLst/>
          <a:extLst/>
        </p:spPr>
        <p:txBody>
          <a:bodyPr anchor="ctr" anchorCtr="0">
            <a:noAutofit/>
          </a:bodyPr>
          <a:lstStyle/>
          <a:p>
            <a:pPr algn="ctr" fontAlgn="auto">
              <a:spcBef>
                <a:spcPts val="0"/>
              </a:spcBef>
              <a:spcAft>
                <a:spcPts val="0"/>
              </a:spcAft>
            </a:pPr>
            <a:r>
              <a:rPr lang="en-GB" sz="1600" dirty="0">
                <a:solidFill>
                  <a:srgbClr val="FFFFFF"/>
                </a:solidFill>
                <a:latin typeface="Arial"/>
              </a:rPr>
              <a:t>CIL &amp; S106s</a:t>
            </a:r>
            <a:endParaRPr lang="en-GB" sz="1600" b="0" dirty="0">
              <a:solidFill>
                <a:srgbClr val="FFFFFF"/>
              </a:solidFill>
              <a:latin typeface="Arial"/>
            </a:endParaRPr>
          </a:p>
        </p:txBody>
      </p:sp>
      <p:sp>
        <p:nvSpPr>
          <p:cNvPr id="8" name="Rounded Rectangle 7"/>
          <p:cNvSpPr/>
          <p:nvPr/>
        </p:nvSpPr>
        <p:spPr bwMode="auto">
          <a:xfrm>
            <a:off x="8071048" y="3429000"/>
            <a:ext cx="1584176" cy="720080"/>
          </a:xfrm>
          <a:prstGeom prst="roundRect">
            <a:avLst/>
          </a:prstGeom>
          <a:solidFill>
            <a:srgbClr val="78B600"/>
          </a:solidFill>
          <a:ln>
            <a:noFill/>
          </a:ln>
          <a:effectLst/>
          <a:extLst/>
        </p:spPr>
        <p:txBody>
          <a:bodyPr anchor="ctr" anchorCtr="0">
            <a:noAutofit/>
          </a:bodyPr>
          <a:lstStyle/>
          <a:p>
            <a:pPr algn="ctr" fontAlgn="auto">
              <a:spcBef>
                <a:spcPts val="0"/>
              </a:spcBef>
              <a:spcAft>
                <a:spcPts val="0"/>
              </a:spcAft>
            </a:pPr>
            <a:r>
              <a:rPr lang="en-GB" sz="1600" dirty="0">
                <a:solidFill>
                  <a:srgbClr val="FFFFFF"/>
                </a:solidFill>
                <a:latin typeface="Arial"/>
              </a:rPr>
              <a:t>Good decisions</a:t>
            </a:r>
            <a:endParaRPr lang="en-GB" sz="1600" b="0" dirty="0">
              <a:solidFill>
                <a:srgbClr val="FFFFFF"/>
              </a:solidFill>
              <a:latin typeface="Arial"/>
            </a:endParaRPr>
          </a:p>
        </p:txBody>
      </p:sp>
      <p:sp>
        <p:nvSpPr>
          <p:cNvPr id="9" name="Rounded Rectangle 8"/>
          <p:cNvSpPr/>
          <p:nvPr/>
        </p:nvSpPr>
        <p:spPr bwMode="auto">
          <a:xfrm>
            <a:off x="6054824" y="4293097"/>
            <a:ext cx="3600400" cy="648072"/>
          </a:xfrm>
          <a:prstGeom prst="roundRect">
            <a:avLst/>
          </a:prstGeom>
          <a:solidFill>
            <a:srgbClr val="EE5C06"/>
          </a:solidFill>
          <a:ln>
            <a:noFill/>
          </a:ln>
          <a:effectLst/>
          <a:extLst/>
        </p:spPr>
        <p:txBody>
          <a:bodyPr anchor="ctr" anchorCtr="0">
            <a:noAutofit/>
          </a:bodyPr>
          <a:lstStyle/>
          <a:p>
            <a:pPr algn="ctr" fontAlgn="auto">
              <a:spcBef>
                <a:spcPts val="0"/>
              </a:spcBef>
              <a:spcAft>
                <a:spcPts val="0"/>
              </a:spcAft>
            </a:pPr>
            <a:r>
              <a:rPr lang="en-GB" sz="3600" dirty="0">
                <a:solidFill>
                  <a:srgbClr val="FFFFFF"/>
                </a:solidFill>
                <a:latin typeface="Arial"/>
              </a:rPr>
              <a:t>Improvement</a:t>
            </a:r>
            <a:endParaRPr lang="en-GB" sz="2000" b="0" dirty="0">
              <a:solidFill>
                <a:srgbClr val="FFFFFF"/>
              </a:solidFill>
              <a:latin typeface="Arial"/>
            </a:endParaRPr>
          </a:p>
        </p:txBody>
      </p:sp>
      <p:sp>
        <p:nvSpPr>
          <p:cNvPr id="10" name="Rounded Rectangle 9"/>
          <p:cNvSpPr/>
          <p:nvPr/>
        </p:nvSpPr>
        <p:spPr bwMode="auto">
          <a:xfrm>
            <a:off x="6054824" y="5085184"/>
            <a:ext cx="1728192" cy="648072"/>
          </a:xfrm>
          <a:prstGeom prst="roundRect">
            <a:avLst/>
          </a:prstGeom>
          <a:solidFill>
            <a:srgbClr val="EE5C06"/>
          </a:solidFill>
          <a:ln>
            <a:noFill/>
          </a:ln>
          <a:effectLst/>
          <a:extLst/>
        </p:spPr>
        <p:txBody>
          <a:bodyPr anchor="ctr" anchorCtr="0">
            <a:noAutofit/>
          </a:bodyPr>
          <a:lstStyle/>
          <a:p>
            <a:pPr algn="ctr" fontAlgn="auto">
              <a:spcBef>
                <a:spcPts val="0"/>
              </a:spcBef>
              <a:spcAft>
                <a:spcPts val="0"/>
              </a:spcAft>
            </a:pPr>
            <a:r>
              <a:rPr lang="en-GB" sz="1600" dirty="0">
                <a:solidFill>
                  <a:srgbClr val="FFFFFF"/>
                </a:solidFill>
                <a:latin typeface="Arial"/>
              </a:rPr>
              <a:t>Designation</a:t>
            </a:r>
            <a:endParaRPr lang="en-GB" sz="1600" b="0" dirty="0">
              <a:solidFill>
                <a:srgbClr val="FFFFFF"/>
              </a:solidFill>
              <a:latin typeface="Arial"/>
            </a:endParaRPr>
          </a:p>
        </p:txBody>
      </p:sp>
      <p:sp>
        <p:nvSpPr>
          <p:cNvPr id="11" name="Rounded Rectangle 10"/>
          <p:cNvSpPr/>
          <p:nvPr/>
        </p:nvSpPr>
        <p:spPr bwMode="auto">
          <a:xfrm>
            <a:off x="7864416" y="5085184"/>
            <a:ext cx="1790808" cy="656456"/>
          </a:xfrm>
          <a:prstGeom prst="roundRect">
            <a:avLst/>
          </a:prstGeom>
          <a:solidFill>
            <a:srgbClr val="EE5C06"/>
          </a:solidFill>
          <a:ln>
            <a:noFill/>
          </a:ln>
          <a:effectLst/>
          <a:extLst/>
        </p:spPr>
        <p:txBody>
          <a:bodyPr anchor="ctr" anchorCtr="0">
            <a:noAutofit/>
          </a:bodyPr>
          <a:lstStyle/>
          <a:p>
            <a:pPr algn="ctr" fontAlgn="auto">
              <a:spcBef>
                <a:spcPts val="0"/>
              </a:spcBef>
              <a:spcAft>
                <a:spcPts val="0"/>
              </a:spcAft>
            </a:pPr>
            <a:r>
              <a:rPr lang="en-GB" sz="1600" dirty="0">
                <a:solidFill>
                  <a:srgbClr val="FFFFFF"/>
                </a:solidFill>
                <a:latin typeface="Arial"/>
              </a:rPr>
              <a:t>Peer support</a:t>
            </a:r>
            <a:endParaRPr lang="en-GB" sz="1600" b="0" dirty="0">
              <a:solidFill>
                <a:srgbClr val="FFFFFF"/>
              </a:solidFill>
              <a:latin typeface="Arial"/>
            </a:endParaRPr>
          </a:p>
        </p:txBody>
      </p:sp>
      <p:sp>
        <p:nvSpPr>
          <p:cNvPr id="12" name="Rounded Rectangle 11"/>
          <p:cNvSpPr/>
          <p:nvPr/>
        </p:nvSpPr>
        <p:spPr bwMode="auto">
          <a:xfrm>
            <a:off x="6033120" y="5877272"/>
            <a:ext cx="3600400" cy="504056"/>
          </a:xfrm>
          <a:prstGeom prst="roundRect">
            <a:avLst/>
          </a:prstGeom>
          <a:solidFill>
            <a:srgbClr val="EE5C06"/>
          </a:solidFill>
          <a:ln>
            <a:noFill/>
          </a:ln>
          <a:effectLst/>
          <a:extLst/>
        </p:spPr>
        <p:txBody>
          <a:bodyPr anchor="ctr" anchorCtr="0">
            <a:noAutofit/>
          </a:bodyPr>
          <a:lstStyle/>
          <a:p>
            <a:pPr algn="ctr" fontAlgn="auto">
              <a:spcBef>
                <a:spcPts val="0"/>
              </a:spcBef>
              <a:spcAft>
                <a:spcPts val="0"/>
              </a:spcAft>
            </a:pPr>
            <a:r>
              <a:rPr lang="en-GB" sz="1600" dirty="0">
                <a:solidFill>
                  <a:srgbClr val="FFFFFF"/>
                </a:solidFill>
                <a:latin typeface="Arial"/>
              </a:rPr>
              <a:t>Planning Quality Framework</a:t>
            </a:r>
            <a:endParaRPr lang="en-GB" sz="1600" b="0" dirty="0">
              <a:solidFill>
                <a:srgbClr val="FFFFFF"/>
              </a:solidFill>
              <a:latin typeface="Arial"/>
            </a:endParaRPr>
          </a:p>
        </p:txBody>
      </p:sp>
      <p:sp>
        <p:nvSpPr>
          <p:cNvPr id="13" name="Rounded Rectangle 12"/>
          <p:cNvSpPr/>
          <p:nvPr/>
        </p:nvSpPr>
        <p:spPr bwMode="auto">
          <a:xfrm>
            <a:off x="222176" y="4581128"/>
            <a:ext cx="2952328" cy="1152128"/>
          </a:xfrm>
          <a:prstGeom prst="roundRect">
            <a:avLst/>
          </a:prstGeom>
          <a:solidFill>
            <a:srgbClr val="56336F"/>
          </a:solidFill>
          <a:ln>
            <a:noFill/>
          </a:ln>
          <a:effectLst/>
          <a:extLst/>
        </p:spPr>
        <p:txBody>
          <a:bodyPr anchor="ctr" anchorCtr="0">
            <a:noAutofit/>
          </a:bodyPr>
          <a:lstStyle/>
          <a:p>
            <a:pPr algn="ctr" fontAlgn="auto">
              <a:spcBef>
                <a:spcPts val="0"/>
              </a:spcBef>
              <a:spcAft>
                <a:spcPts val="0"/>
              </a:spcAft>
            </a:pPr>
            <a:r>
              <a:rPr lang="en-GB" sz="2800" dirty="0">
                <a:solidFill>
                  <a:srgbClr val="FFFFFF"/>
                </a:solidFill>
                <a:latin typeface="Arial"/>
              </a:rPr>
              <a:t>Neighbourhood plans</a:t>
            </a:r>
            <a:endParaRPr lang="en-GB" sz="1800" b="0" dirty="0">
              <a:solidFill>
                <a:srgbClr val="FFFFFF"/>
              </a:solidFill>
              <a:latin typeface="Arial"/>
            </a:endParaRPr>
          </a:p>
        </p:txBody>
      </p:sp>
      <p:sp>
        <p:nvSpPr>
          <p:cNvPr id="14" name="Rounded Rectangle 13"/>
          <p:cNvSpPr/>
          <p:nvPr/>
        </p:nvSpPr>
        <p:spPr bwMode="auto">
          <a:xfrm>
            <a:off x="222176" y="5877272"/>
            <a:ext cx="2448272" cy="504056"/>
          </a:xfrm>
          <a:prstGeom prst="roundRect">
            <a:avLst/>
          </a:prstGeom>
          <a:solidFill>
            <a:srgbClr val="56336F"/>
          </a:solidFill>
          <a:ln>
            <a:noFill/>
          </a:ln>
          <a:effectLst/>
          <a:extLst/>
        </p:spPr>
        <p:txBody>
          <a:bodyPr anchor="ctr" anchorCtr="0">
            <a:noAutofit/>
          </a:bodyPr>
          <a:lstStyle/>
          <a:p>
            <a:pPr algn="ctr" fontAlgn="auto">
              <a:spcBef>
                <a:spcPts val="0"/>
              </a:spcBef>
              <a:spcAft>
                <a:spcPts val="0"/>
              </a:spcAft>
            </a:pPr>
            <a:r>
              <a:rPr lang="en-GB" sz="1600" dirty="0">
                <a:solidFill>
                  <a:srgbClr val="FFFFFF"/>
                </a:solidFill>
                <a:latin typeface="Arial"/>
              </a:rPr>
              <a:t>Events, toolkits and materials</a:t>
            </a:r>
            <a:endParaRPr lang="en-GB" sz="1600" b="0" dirty="0">
              <a:solidFill>
                <a:srgbClr val="FFFFFF"/>
              </a:solidFill>
              <a:latin typeface="Arial"/>
            </a:endParaRPr>
          </a:p>
        </p:txBody>
      </p:sp>
      <p:sp>
        <p:nvSpPr>
          <p:cNvPr id="15" name="Rounded Rectangle 14"/>
          <p:cNvSpPr/>
          <p:nvPr/>
        </p:nvSpPr>
        <p:spPr bwMode="auto">
          <a:xfrm>
            <a:off x="3750568" y="2492896"/>
            <a:ext cx="2160240" cy="1296144"/>
          </a:xfrm>
          <a:prstGeom prst="roundRect">
            <a:avLst/>
          </a:prstGeom>
          <a:solidFill>
            <a:srgbClr val="3F6FB7"/>
          </a:solidFill>
          <a:ln>
            <a:noFill/>
          </a:ln>
          <a:effectLst/>
          <a:extLst/>
        </p:spPr>
        <p:txBody>
          <a:bodyPr anchor="ctr" anchorCtr="0">
            <a:noAutofit/>
          </a:bodyPr>
          <a:lstStyle/>
          <a:p>
            <a:pPr algn="ctr" fontAlgn="auto">
              <a:spcBef>
                <a:spcPts val="0"/>
              </a:spcBef>
              <a:spcAft>
                <a:spcPts val="0"/>
              </a:spcAft>
            </a:pPr>
            <a:r>
              <a:rPr lang="en-GB" sz="3600" dirty="0">
                <a:solidFill>
                  <a:srgbClr val="FFFFFF"/>
                </a:solidFill>
                <a:latin typeface="Arial"/>
              </a:rPr>
              <a:t>Local plans</a:t>
            </a:r>
            <a:endParaRPr lang="en-GB" sz="1600" b="0" dirty="0">
              <a:solidFill>
                <a:srgbClr val="FFFFFF"/>
              </a:solidFill>
              <a:latin typeface="Arial"/>
            </a:endParaRPr>
          </a:p>
        </p:txBody>
      </p:sp>
      <p:sp>
        <p:nvSpPr>
          <p:cNvPr id="16" name="Rounded Rectangle 15"/>
          <p:cNvSpPr/>
          <p:nvPr/>
        </p:nvSpPr>
        <p:spPr bwMode="auto">
          <a:xfrm>
            <a:off x="222176" y="1733644"/>
            <a:ext cx="3384376" cy="648072"/>
          </a:xfrm>
          <a:prstGeom prst="roundRect">
            <a:avLst/>
          </a:prstGeom>
          <a:solidFill>
            <a:srgbClr val="1B2E7B"/>
          </a:solidFill>
          <a:ln>
            <a:noFill/>
          </a:ln>
          <a:effectLst/>
          <a:extLst/>
        </p:spPr>
        <p:txBody>
          <a:bodyPr anchor="ctr" anchorCtr="0">
            <a:noAutofit/>
          </a:bodyPr>
          <a:lstStyle/>
          <a:p>
            <a:pPr algn="ctr" fontAlgn="auto">
              <a:spcBef>
                <a:spcPts val="0"/>
              </a:spcBef>
              <a:spcAft>
                <a:spcPts val="0"/>
              </a:spcAft>
            </a:pPr>
            <a:r>
              <a:rPr lang="en-GB" sz="3200" dirty="0">
                <a:solidFill>
                  <a:srgbClr val="FFFFFF"/>
                </a:solidFill>
                <a:latin typeface="Arial"/>
              </a:rPr>
              <a:t>Leadership</a:t>
            </a:r>
            <a:endParaRPr lang="en-GB" sz="3200" b="0" dirty="0">
              <a:solidFill>
                <a:srgbClr val="FFFFFF"/>
              </a:solidFill>
              <a:latin typeface="Arial"/>
            </a:endParaRPr>
          </a:p>
        </p:txBody>
      </p:sp>
      <p:sp>
        <p:nvSpPr>
          <p:cNvPr id="17" name="Rounded Rectangle 16"/>
          <p:cNvSpPr/>
          <p:nvPr/>
        </p:nvSpPr>
        <p:spPr bwMode="auto">
          <a:xfrm>
            <a:off x="222176" y="2492896"/>
            <a:ext cx="1656184" cy="936104"/>
          </a:xfrm>
          <a:prstGeom prst="roundRect">
            <a:avLst/>
          </a:prstGeom>
          <a:solidFill>
            <a:srgbClr val="1B2E7B"/>
          </a:solidFill>
          <a:ln>
            <a:noFill/>
          </a:ln>
          <a:effectLst/>
          <a:extLst/>
        </p:spPr>
        <p:txBody>
          <a:bodyPr anchor="ctr" anchorCtr="0">
            <a:noAutofit/>
          </a:bodyPr>
          <a:lstStyle/>
          <a:p>
            <a:pPr algn="ctr" fontAlgn="auto">
              <a:spcBef>
                <a:spcPts val="0"/>
              </a:spcBef>
              <a:spcAft>
                <a:spcPts val="0"/>
              </a:spcAft>
            </a:pPr>
            <a:r>
              <a:rPr lang="en-GB" sz="1600" dirty="0" smtClean="0">
                <a:solidFill>
                  <a:srgbClr val="FFFFFF"/>
                </a:solidFill>
                <a:latin typeface="Arial"/>
              </a:rPr>
              <a:t>Energy &amp; climate change</a:t>
            </a:r>
            <a:endParaRPr lang="en-GB" sz="1600" b="0" dirty="0">
              <a:solidFill>
                <a:srgbClr val="FFFFFF"/>
              </a:solidFill>
              <a:latin typeface="Arial"/>
            </a:endParaRPr>
          </a:p>
        </p:txBody>
      </p:sp>
      <p:sp>
        <p:nvSpPr>
          <p:cNvPr id="18" name="Rounded Rectangle 17"/>
          <p:cNvSpPr/>
          <p:nvPr/>
        </p:nvSpPr>
        <p:spPr bwMode="auto">
          <a:xfrm>
            <a:off x="222176" y="3573016"/>
            <a:ext cx="1656184" cy="864096"/>
          </a:xfrm>
          <a:prstGeom prst="roundRect">
            <a:avLst/>
          </a:prstGeom>
          <a:solidFill>
            <a:srgbClr val="1B2E7B"/>
          </a:solidFill>
          <a:ln>
            <a:noFill/>
          </a:ln>
          <a:effectLst/>
          <a:extLst/>
        </p:spPr>
        <p:txBody>
          <a:bodyPr anchor="ctr" anchorCtr="0">
            <a:noAutofit/>
          </a:bodyPr>
          <a:lstStyle/>
          <a:p>
            <a:pPr algn="ctr" fontAlgn="auto">
              <a:spcBef>
                <a:spcPts val="0"/>
              </a:spcBef>
              <a:spcAft>
                <a:spcPts val="0"/>
              </a:spcAft>
            </a:pPr>
            <a:r>
              <a:rPr lang="en-GB" sz="1600" dirty="0">
                <a:solidFill>
                  <a:srgbClr val="FFFFFF"/>
                </a:solidFill>
                <a:latin typeface="Arial"/>
              </a:rPr>
              <a:t>Peer challenges</a:t>
            </a:r>
            <a:endParaRPr lang="en-GB" sz="1600" b="0" dirty="0">
              <a:solidFill>
                <a:srgbClr val="FFFFFF"/>
              </a:solidFill>
              <a:latin typeface="Arial"/>
            </a:endParaRPr>
          </a:p>
        </p:txBody>
      </p:sp>
      <p:sp>
        <p:nvSpPr>
          <p:cNvPr id="19" name="Rounded Rectangle 18"/>
          <p:cNvSpPr/>
          <p:nvPr/>
        </p:nvSpPr>
        <p:spPr bwMode="auto">
          <a:xfrm>
            <a:off x="2022376" y="2492896"/>
            <a:ext cx="1622384" cy="936104"/>
          </a:xfrm>
          <a:prstGeom prst="roundRect">
            <a:avLst/>
          </a:prstGeom>
          <a:solidFill>
            <a:srgbClr val="1B2E7B"/>
          </a:solidFill>
          <a:ln>
            <a:noFill/>
          </a:ln>
          <a:effectLst/>
          <a:extLst/>
        </p:spPr>
        <p:txBody>
          <a:bodyPr anchor="ctr" anchorCtr="0">
            <a:noAutofit/>
          </a:bodyPr>
          <a:lstStyle/>
          <a:p>
            <a:pPr algn="ctr" fontAlgn="auto">
              <a:spcBef>
                <a:spcPts val="0"/>
              </a:spcBef>
              <a:spcAft>
                <a:spcPts val="0"/>
              </a:spcAft>
            </a:pPr>
            <a:r>
              <a:rPr lang="en-GB" sz="1600" dirty="0">
                <a:solidFill>
                  <a:srgbClr val="FFFFFF"/>
                </a:solidFill>
                <a:latin typeface="Arial"/>
              </a:rPr>
              <a:t>Committee training &amp; peer review</a:t>
            </a:r>
            <a:endParaRPr lang="en-GB" sz="1600" b="0" dirty="0">
              <a:solidFill>
                <a:srgbClr val="FFFFFF"/>
              </a:solidFill>
              <a:latin typeface="Arial"/>
            </a:endParaRPr>
          </a:p>
        </p:txBody>
      </p:sp>
      <p:sp>
        <p:nvSpPr>
          <p:cNvPr id="20" name="Rounded Rectangle 19"/>
          <p:cNvSpPr/>
          <p:nvPr/>
        </p:nvSpPr>
        <p:spPr bwMode="auto">
          <a:xfrm>
            <a:off x="222176" y="1196752"/>
            <a:ext cx="1656184" cy="432048"/>
          </a:xfrm>
          <a:prstGeom prst="roundRect">
            <a:avLst/>
          </a:prstGeom>
          <a:solidFill>
            <a:srgbClr val="1B2E7B"/>
          </a:solidFill>
          <a:ln>
            <a:noFill/>
          </a:ln>
          <a:effectLst/>
          <a:extLst/>
        </p:spPr>
        <p:txBody>
          <a:bodyPr anchor="ctr" anchorCtr="0">
            <a:noAutofit/>
          </a:bodyPr>
          <a:lstStyle/>
          <a:p>
            <a:pPr algn="ctr" fontAlgn="auto">
              <a:spcBef>
                <a:spcPts val="0"/>
              </a:spcBef>
              <a:spcAft>
                <a:spcPts val="0"/>
              </a:spcAft>
            </a:pPr>
            <a:r>
              <a:rPr lang="en-GB" sz="1600" dirty="0">
                <a:solidFill>
                  <a:srgbClr val="FFFFFF"/>
                </a:solidFill>
                <a:latin typeface="Arial"/>
              </a:rPr>
              <a:t>Essentials</a:t>
            </a:r>
            <a:endParaRPr lang="en-GB" sz="1600" b="0" dirty="0">
              <a:solidFill>
                <a:srgbClr val="FFFFFF"/>
              </a:solidFill>
              <a:latin typeface="Arial"/>
            </a:endParaRPr>
          </a:p>
        </p:txBody>
      </p:sp>
      <p:sp>
        <p:nvSpPr>
          <p:cNvPr id="21" name="Rounded Rectangle 20"/>
          <p:cNvSpPr/>
          <p:nvPr/>
        </p:nvSpPr>
        <p:spPr bwMode="auto">
          <a:xfrm>
            <a:off x="222176" y="692696"/>
            <a:ext cx="1656184" cy="432048"/>
          </a:xfrm>
          <a:prstGeom prst="roundRect">
            <a:avLst/>
          </a:prstGeom>
          <a:solidFill>
            <a:srgbClr val="1B2E7B"/>
          </a:solidFill>
          <a:ln>
            <a:noFill/>
          </a:ln>
          <a:effectLst/>
          <a:extLst/>
        </p:spPr>
        <p:txBody>
          <a:bodyPr anchor="ctr" anchorCtr="0">
            <a:noAutofit/>
          </a:bodyPr>
          <a:lstStyle/>
          <a:p>
            <a:pPr algn="ctr" fontAlgn="auto">
              <a:spcBef>
                <a:spcPts val="0"/>
              </a:spcBef>
              <a:spcAft>
                <a:spcPts val="0"/>
              </a:spcAft>
            </a:pPr>
            <a:r>
              <a:rPr lang="en-GB" sz="1600" dirty="0">
                <a:solidFill>
                  <a:srgbClr val="FFFFFF"/>
                </a:solidFill>
                <a:latin typeface="Arial"/>
              </a:rPr>
              <a:t>Plans in place</a:t>
            </a:r>
            <a:endParaRPr lang="en-GB" sz="1800" b="0" dirty="0">
              <a:solidFill>
                <a:srgbClr val="FFFFFF"/>
              </a:solidFill>
              <a:latin typeface="Arial"/>
            </a:endParaRPr>
          </a:p>
        </p:txBody>
      </p:sp>
      <p:sp>
        <p:nvSpPr>
          <p:cNvPr id="22" name="Rounded Rectangle 21"/>
          <p:cNvSpPr/>
          <p:nvPr/>
        </p:nvSpPr>
        <p:spPr bwMode="auto">
          <a:xfrm>
            <a:off x="3750568" y="332656"/>
            <a:ext cx="2232248" cy="1295101"/>
          </a:xfrm>
          <a:prstGeom prst="roundRect">
            <a:avLst/>
          </a:prstGeom>
          <a:solidFill>
            <a:srgbClr val="E6003E"/>
          </a:solidFill>
          <a:ln>
            <a:noFill/>
          </a:ln>
          <a:effectLst/>
          <a:extLst/>
        </p:spPr>
        <p:txBody>
          <a:bodyPr anchor="ctr" anchorCtr="0">
            <a:noAutofit/>
          </a:bodyPr>
          <a:lstStyle/>
          <a:p>
            <a:pPr algn="ctr" fontAlgn="auto">
              <a:spcBef>
                <a:spcPts val="0"/>
              </a:spcBef>
              <a:spcAft>
                <a:spcPts val="0"/>
              </a:spcAft>
            </a:pPr>
            <a:r>
              <a:rPr lang="en-GB" sz="3400" dirty="0">
                <a:solidFill>
                  <a:srgbClr val="FFFFFF"/>
                </a:solidFill>
                <a:latin typeface="Arial"/>
              </a:rPr>
              <a:t>Strategic planning</a:t>
            </a:r>
            <a:endParaRPr lang="en-GB" sz="3400" b="0" dirty="0">
              <a:solidFill>
                <a:srgbClr val="FFFFFF"/>
              </a:solidFill>
              <a:latin typeface="Arial"/>
            </a:endParaRPr>
          </a:p>
        </p:txBody>
      </p:sp>
      <p:sp>
        <p:nvSpPr>
          <p:cNvPr id="23" name="Rounded Rectangle 22"/>
          <p:cNvSpPr/>
          <p:nvPr/>
        </p:nvSpPr>
        <p:spPr bwMode="auto">
          <a:xfrm>
            <a:off x="2022376" y="332656"/>
            <a:ext cx="1584176" cy="576064"/>
          </a:xfrm>
          <a:prstGeom prst="roundRect">
            <a:avLst/>
          </a:prstGeom>
          <a:solidFill>
            <a:srgbClr val="E6003E"/>
          </a:solidFill>
          <a:ln>
            <a:noFill/>
          </a:ln>
          <a:effectLst/>
          <a:extLst/>
        </p:spPr>
        <p:txBody>
          <a:bodyPr anchor="ctr" anchorCtr="0">
            <a:noAutofit/>
          </a:bodyPr>
          <a:lstStyle/>
          <a:p>
            <a:pPr algn="ctr" fontAlgn="auto">
              <a:spcBef>
                <a:spcPts val="0"/>
              </a:spcBef>
              <a:spcAft>
                <a:spcPts val="0"/>
              </a:spcAft>
            </a:pPr>
            <a:r>
              <a:rPr lang="en-GB" sz="1600" dirty="0">
                <a:solidFill>
                  <a:srgbClr val="FFFFFF"/>
                </a:solidFill>
                <a:latin typeface="Arial"/>
              </a:rPr>
              <a:t>Duty to Cooperate</a:t>
            </a:r>
            <a:endParaRPr lang="en-GB" sz="1800" b="0" dirty="0">
              <a:solidFill>
                <a:srgbClr val="FFFFFF"/>
              </a:solidFill>
              <a:latin typeface="Arial"/>
            </a:endParaRPr>
          </a:p>
        </p:txBody>
      </p:sp>
      <p:sp>
        <p:nvSpPr>
          <p:cNvPr id="24" name="Rounded Rectangle 23"/>
          <p:cNvSpPr/>
          <p:nvPr/>
        </p:nvSpPr>
        <p:spPr bwMode="auto">
          <a:xfrm>
            <a:off x="2022376" y="980728"/>
            <a:ext cx="1584176" cy="628512"/>
          </a:xfrm>
          <a:prstGeom prst="roundRect">
            <a:avLst/>
          </a:prstGeom>
          <a:solidFill>
            <a:srgbClr val="E6003E"/>
          </a:solidFill>
          <a:ln>
            <a:noFill/>
          </a:ln>
          <a:effectLst/>
          <a:extLst/>
        </p:spPr>
        <p:txBody>
          <a:bodyPr anchor="ctr" anchorCtr="0">
            <a:noAutofit/>
          </a:bodyPr>
          <a:lstStyle/>
          <a:p>
            <a:pPr algn="ctr" fontAlgn="auto">
              <a:spcBef>
                <a:spcPts val="0"/>
              </a:spcBef>
              <a:spcAft>
                <a:spcPts val="0"/>
              </a:spcAft>
            </a:pPr>
            <a:r>
              <a:rPr lang="en-GB" sz="1600" dirty="0">
                <a:solidFill>
                  <a:srgbClr val="FFFFFF"/>
                </a:solidFill>
                <a:latin typeface="Arial"/>
              </a:rPr>
              <a:t>Strategic issues</a:t>
            </a:r>
            <a:endParaRPr lang="en-GB" sz="1800" b="0" dirty="0">
              <a:solidFill>
                <a:srgbClr val="FFFFFF"/>
              </a:solidFill>
              <a:latin typeface="Arial"/>
            </a:endParaRPr>
          </a:p>
        </p:txBody>
      </p:sp>
      <p:sp>
        <p:nvSpPr>
          <p:cNvPr id="25" name="Rounded Rectangle 24"/>
          <p:cNvSpPr/>
          <p:nvPr/>
        </p:nvSpPr>
        <p:spPr bwMode="auto">
          <a:xfrm>
            <a:off x="4038600" y="1805652"/>
            <a:ext cx="1584176" cy="576064"/>
          </a:xfrm>
          <a:prstGeom prst="roundRect">
            <a:avLst/>
          </a:prstGeom>
          <a:solidFill>
            <a:srgbClr val="3F6FB7"/>
          </a:solidFill>
          <a:ln>
            <a:noFill/>
          </a:ln>
          <a:effectLst/>
          <a:extLst/>
        </p:spPr>
        <p:txBody>
          <a:bodyPr anchor="ctr" anchorCtr="0">
            <a:noAutofit/>
          </a:bodyPr>
          <a:lstStyle/>
          <a:p>
            <a:pPr algn="ctr" fontAlgn="auto">
              <a:spcBef>
                <a:spcPts val="0"/>
              </a:spcBef>
              <a:spcAft>
                <a:spcPts val="0"/>
              </a:spcAft>
            </a:pPr>
            <a:r>
              <a:rPr lang="en-GB" sz="1600" dirty="0">
                <a:solidFill>
                  <a:srgbClr val="FFFFFF"/>
                </a:solidFill>
                <a:latin typeface="Arial"/>
              </a:rPr>
              <a:t>Evidence</a:t>
            </a:r>
            <a:endParaRPr lang="en-GB" sz="1600" b="0" dirty="0">
              <a:solidFill>
                <a:srgbClr val="FFFFFF"/>
              </a:solidFill>
              <a:latin typeface="Arial"/>
            </a:endParaRPr>
          </a:p>
        </p:txBody>
      </p:sp>
      <p:sp>
        <p:nvSpPr>
          <p:cNvPr id="26" name="Rounded Rectangle 25"/>
          <p:cNvSpPr/>
          <p:nvPr/>
        </p:nvSpPr>
        <p:spPr bwMode="auto">
          <a:xfrm>
            <a:off x="2022376" y="3789040"/>
            <a:ext cx="1584176" cy="648072"/>
          </a:xfrm>
          <a:prstGeom prst="roundRect">
            <a:avLst/>
          </a:prstGeom>
          <a:solidFill>
            <a:srgbClr val="3F6FB7"/>
          </a:solidFill>
          <a:ln>
            <a:noFill/>
          </a:ln>
          <a:effectLst/>
          <a:extLst/>
        </p:spPr>
        <p:txBody>
          <a:bodyPr anchor="ctr" anchorCtr="0">
            <a:noAutofit/>
          </a:bodyPr>
          <a:lstStyle/>
          <a:p>
            <a:pPr algn="ctr" fontAlgn="auto">
              <a:spcBef>
                <a:spcPts val="0"/>
              </a:spcBef>
              <a:spcAft>
                <a:spcPts val="0"/>
              </a:spcAft>
            </a:pPr>
            <a:r>
              <a:rPr lang="en-GB" sz="1600" dirty="0" smtClean="0">
                <a:solidFill>
                  <a:srgbClr val="FFFFFF"/>
                </a:solidFill>
                <a:latin typeface="Arial"/>
              </a:rPr>
              <a:t>Sustainability Appraisal</a:t>
            </a:r>
            <a:endParaRPr lang="en-GB" sz="1600" b="0" dirty="0">
              <a:solidFill>
                <a:srgbClr val="FFFFFF"/>
              </a:solidFill>
              <a:latin typeface="Arial"/>
            </a:endParaRPr>
          </a:p>
        </p:txBody>
      </p:sp>
      <p:sp>
        <p:nvSpPr>
          <p:cNvPr id="27" name="Rounded Rectangle 26"/>
          <p:cNvSpPr/>
          <p:nvPr/>
        </p:nvSpPr>
        <p:spPr bwMode="auto">
          <a:xfrm>
            <a:off x="3750568" y="3933056"/>
            <a:ext cx="2088232" cy="576064"/>
          </a:xfrm>
          <a:prstGeom prst="roundRect">
            <a:avLst/>
          </a:prstGeom>
          <a:solidFill>
            <a:srgbClr val="3F6FB7"/>
          </a:solidFill>
          <a:ln>
            <a:noFill/>
          </a:ln>
          <a:effectLst/>
          <a:extLst/>
        </p:spPr>
        <p:txBody>
          <a:bodyPr anchor="ctr" anchorCtr="0">
            <a:noAutofit/>
          </a:bodyPr>
          <a:lstStyle/>
          <a:p>
            <a:pPr algn="ctr" fontAlgn="auto">
              <a:spcBef>
                <a:spcPts val="0"/>
              </a:spcBef>
              <a:spcAft>
                <a:spcPts val="0"/>
              </a:spcAft>
            </a:pPr>
            <a:r>
              <a:rPr lang="en-GB" sz="1600" dirty="0">
                <a:solidFill>
                  <a:srgbClr val="FFFFFF"/>
                </a:solidFill>
                <a:latin typeface="Arial"/>
              </a:rPr>
              <a:t>Housing needs</a:t>
            </a:r>
            <a:endParaRPr lang="en-GB" sz="1600" b="0" dirty="0">
              <a:solidFill>
                <a:srgbClr val="FFFFFF"/>
              </a:solidFill>
              <a:latin typeface="Arial"/>
            </a:endParaRPr>
          </a:p>
        </p:txBody>
      </p:sp>
      <p:sp>
        <p:nvSpPr>
          <p:cNvPr id="28" name="Rounded Rectangle 27"/>
          <p:cNvSpPr/>
          <p:nvPr/>
        </p:nvSpPr>
        <p:spPr bwMode="auto">
          <a:xfrm>
            <a:off x="3750568" y="4581128"/>
            <a:ext cx="2088232" cy="648072"/>
          </a:xfrm>
          <a:prstGeom prst="roundRect">
            <a:avLst/>
          </a:prstGeom>
          <a:solidFill>
            <a:srgbClr val="3F6FB7"/>
          </a:solidFill>
          <a:ln>
            <a:noFill/>
          </a:ln>
          <a:effectLst/>
          <a:extLst/>
        </p:spPr>
        <p:txBody>
          <a:bodyPr anchor="ctr" anchorCtr="0">
            <a:noAutofit/>
          </a:bodyPr>
          <a:lstStyle/>
          <a:p>
            <a:pPr algn="ctr" fontAlgn="auto">
              <a:spcBef>
                <a:spcPts val="0"/>
              </a:spcBef>
              <a:spcAft>
                <a:spcPts val="0"/>
              </a:spcAft>
            </a:pPr>
            <a:r>
              <a:rPr lang="en-GB" sz="1600" dirty="0">
                <a:solidFill>
                  <a:srgbClr val="FFFFFF"/>
                </a:solidFill>
                <a:latin typeface="Arial"/>
              </a:rPr>
              <a:t>Community engagement</a:t>
            </a:r>
            <a:endParaRPr lang="en-GB" sz="1600" b="0" dirty="0">
              <a:solidFill>
                <a:srgbClr val="FFFFFF"/>
              </a:solidFill>
              <a:latin typeface="Arial"/>
            </a:endParaRPr>
          </a:p>
        </p:txBody>
      </p:sp>
      <p:sp>
        <p:nvSpPr>
          <p:cNvPr id="29" name="Rounded Rectangle 28"/>
          <p:cNvSpPr/>
          <p:nvPr/>
        </p:nvSpPr>
        <p:spPr bwMode="auto">
          <a:xfrm>
            <a:off x="6054824" y="2492896"/>
            <a:ext cx="1872208" cy="432048"/>
          </a:xfrm>
          <a:prstGeom prst="roundRect">
            <a:avLst/>
          </a:prstGeom>
          <a:solidFill>
            <a:srgbClr val="3F6FB7"/>
          </a:solidFill>
          <a:ln>
            <a:noFill/>
          </a:ln>
          <a:effectLst/>
          <a:extLst/>
        </p:spPr>
        <p:txBody>
          <a:bodyPr anchor="ctr" anchorCtr="0">
            <a:noAutofit/>
          </a:bodyPr>
          <a:lstStyle/>
          <a:p>
            <a:pPr algn="ctr" fontAlgn="auto">
              <a:spcBef>
                <a:spcPts val="0"/>
              </a:spcBef>
              <a:spcAft>
                <a:spcPts val="0"/>
              </a:spcAft>
            </a:pPr>
            <a:r>
              <a:rPr lang="en-GB" sz="1600" dirty="0">
                <a:solidFill>
                  <a:srgbClr val="FFFFFF"/>
                </a:solidFill>
                <a:latin typeface="Arial"/>
              </a:rPr>
              <a:t>Viability</a:t>
            </a:r>
            <a:endParaRPr lang="en-GB" sz="1600" b="0" dirty="0">
              <a:solidFill>
                <a:srgbClr val="FFFFFF"/>
              </a:solidFill>
              <a:latin typeface="Arial"/>
            </a:endParaRPr>
          </a:p>
        </p:txBody>
      </p:sp>
      <p:sp>
        <p:nvSpPr>
          <p:cNvPr id="30" name="Rounded Rectangle 29"/>
          <p:cNvSpPr/>
          <p:nvPr/>
        </p:nvSpPr>
        <p:spPr bwMode="auto">
          <a:xfrm>
            <a:off x="6054824" y="2996952"/>
            <a:ext cx="1872208" cy="504056"/>
          </a:xfrm>
          <a:prstGeom prst="roundRect">
            <a:avLst/>
          </a:prstGeom>
          <a:solidFill>
            <a:srgbClr val="3F6FB7"/>
          </a:solidFill>
          <a:ln>
            <a:noFill/>
          </a:ln>
          <a:effectLst/>
          <a:extLst/>
        </p:spPr>
        <p:txBody>
          <a:bodyPr anchor="ctr" anchorCtr="0">
            <a:noAutofit/>
          </a:bodyPr>
          <a:lstStyle/>
          <a:p>
            <a:pPr algn="ctr" fontAlgn="auto">
              <a:spcBef>
                <a:spcPts val="0"/>
              </a:spcBef>
              <a:spcAft>
                <a:spcPts val="0"/>
              </a:spcAft>
            </a:pPr>
            <a:r>
              <a:rPr lang="en-GB" sz="1600" dirty="0">
                <a:solidFill>
                  <a:srgbClr val="FFFFFF"/>
                </a:solidFill>
                <a:latin typeface="Arial"/>
              </a:rPr>
              <a:t>Project </a:t>
            </a:r>
            <a:r>
              <a:rPr lang="en-GB" sz="1600" dirty="0" err="1" smtClean="0">
                <a:solidFill>
                  <a:srgbClr val="FFFFFF"/>
                </a:solidFill>
                <a:latin typeface="Arial"/>
              </a:rPr>
              <a:t>mgmt</a:t>
            </a:r>
            <a:endParaRPr lang="en-GB" sz="1600" b="0" dirty="0">
              <a:solidFill>
                <a:srgbClr val="FFFFFF"/>
              </a:solidFill>
              <a:latin typeface="Arial"/>
            </a:endParaRPr>
          </a:p>
        </p:txBody>
      </p:sp>
      <p:sp>
        <p:nvSpPr>
          <p:cNvPr id="31" name="Rounded Rectangle 30"/>
          <p:cNvSpPr/>
          <p:nvPr/>
        </p:nvSpPr>
        <p:spPr bwMode="auto">
          <a:xfrm>
            <a:off x="6054824" y="3573016"/>
            <a:ext cx="1872208" cy="576064"/>
          </a:xfrm>
          <a:prstGeom prst="roundRect">
            <a:avLst/>
          </a:prstGeom>
          <a:solidFill>
            <a:srgbClr val="3F6FB7"/>
          </a:solidFill>
          <a:ln>
            <a:noFill/>
          </a:ln>
          <a:effectLst/>
          <a:extLst/>
        </p:spPr>
        <p:txBody>
          <a:bodyPr anchor="ctr" anchorCtr="0">
            <a:noAutofit/>
          </a:bodyPr>
          <a:lstStyle/>
          <a:p>
            <a:pPr algn="ctr" fontAlgn="auto">
              <a:spcBef>
                <a:spcPts val="0"/>
              </a:spcBef>
              <a:spcAft>
                <a:spcPts val="0"/>
              </a:spcAft>
            </a:pPr>
            <a:r>
              <a:rPr lang="en-GB" sz="1600" dirty="0">
                <a:solidFill>
                  <a:srgbClr val="FFFFFF"/>
                </a:solidFill>
                <a:latin typeface="Arial"/>
              </a:rPr>
              <a:t>Successful </a:t>
            </a:r>
            <a:r>
              <a:rPr lang="en-GB" sz="1600" dirty="0" smtClean="0">
                <a:solidFill>
                  <a:srgbClr val="FFFFFF"/>
                </a:solidFill>
                <a:latin typeface="Arial"/>
              </a:rPr>
              <a:t/>
            </a:r>
            <a:br>
              <a:rPr lang="en-GB" sz="1600" dirty="0" smtClean="0">
                <a:solidFill>
                  <a:srgbClr val="FFFFFF"/>
                </a:solidFill>
                <a:latin typeface="Arial"/>
              </a:rPr>
            </a:br>
            <a:r>
              <a:rPr lang="en-GB" sz="1600" dirty="0" smtClean="0">
                <a:solidFill>
                  <a:srgbClr val="FFFFFF"/>
                </a:solidFill>
                <a:latin typeface="Arial"/>
              </a:rPr>
              <a:t>plan</a:t>
            </a:r>
            <a:r>
              <a:rPr lang="en-GB" sz="1600" dirty="0">
                <a:solidFill>
                  <a:srgbClr val="FFFFFF"/>
                </a:solidFill>
                <a:latin typeface="Arial"/>
              </a:rPr>
              <a:t>-making</a:t>
            </a:r>
            <a:endParaRPr lang="en-GB" sz="1600" b="0" dirty="0">
              <a:solidFill>
                <a:srgbClr val="FFFFFF"/>
              </a:solidFill>
              <a:latin typeface="Arial"/>
            </a:endParaRPr>
          </a:p>
        </p:txBody>
      </p:sp>
      <p:sp>
        <p:nvSpPr>
          <p:cNvPr id="32" name="Rounded Rectangle 31"/>
          <p:cNvSpPr/>
          <p:nvPr/>
        </p:nvSpPr>
        <p:spPr bwMode="auto">
          <a:xfrm>
            <a:off x="3246512" y="5301208"/>
            <a:ext cx="2592288" cy="576064"/>
          </a:xfrm>
          <a:prstGeom prst="roundRect">
            <a:avLst/>
          </a:prstGeom>
          <a:solidFill>
            <a:srgbClr val="EEC429"/>
          </a:solidFill>
          <a:ln>
            <a:noFill/>
          </a:ln>
          <a:effectLst/>
          <a:extLst/>
        </p:spPr>
        <p:txBody>
          <a:bodyPr anchor="ctr" anchorCtr="0">
            <a:noAutofit/>
          </a:bodyPr>
          <a:lstStyle/>
          <a:p>
            <a:pPr algn="ctr" fontAlgn="auto">
              <a:spcBef>
                <a:spcPts val="0"/>
              </a:spcBef>
              <a:spcAft>
                <a:spcPts val="0"/>
              </a:spcAft>
            </a:pPr>
            <a:r>
              <a:rPr lang="en-GB" sz="3600" dirty="0">
                <a:solidFill>
                  <a:srgbClr val="FFFFFF"/>
                </a:solidFill>
                <a:latin typeface="Arial"/>
              </a:rPr>
              <a:t>Resources</a:t>
            </a:r>
            <a:endParaRPr lang="en-GB" sz="2000" b="0" dirty="0">
              <a:solidFill>
                <a:srgbClr val="FFFFFF"/>
              </a:solidFill>
              <a:latin typeface="Arial"/>
            </a:endParaRPr>
          </a:p>
        </p:txBody>
      </p:sp>
      <p:sp>
        <p:nvSpPr>
          <p:cNvPr id="33" name="Rounded Rectangle 32"/>
          <p:cNvSpPr/>
          <p:nvPr/>
        </p:nvSpPr>
        <p:spPr bwMode="auto">
          <a:xfrm>
            <a:off x="3246512" y="5949280"/>
            <a:ext cx="2592288" cy="432048"/>
          </a:xfrm>
          <a:prstGeom prst="roundRect">
            <a:avLst/>
          </a:prstGeom>
          <a:solidFill>
            <a:srgbClr val="EEC429"/>
          </a:solidFill>
          <a:ln>
            <a:noFill/>
          </a:ln>
          <a:effectLst/>
          <a:extLst/>
        </p:spPr>
        <p:txBody>
          <a:bodyPr anchor="ctr" anchorCtr="0">
            <a:noAutofit/>
          </a:bodyPr>
          <a:lstStyle/>
          <a:p>
            <a:pPr algn="ctr" fontAlgn="auto">
              <a:spcBef>
                <a:spcPts val="0"/>
              </a:spcBef>
              <a:spcAft>
                <a:spcPts val="0"/>
              </a:spcAft>
            </a:pPr>
            <a:r>
              <a:rPr lang="en-GB" sz="1600" dirty="0">
                <a:solidFill>
                  <a:srgbClr val="FFFFFF"/>
                </a:solidFill>
                <a:latin typeface="Arial"/>
              </a:rPr>
              <a:t>Resource Review</a:t>
            </a:r>
            <a:endParaRPr lang="en-GB" sz="1600" b="0" dirty="0">
              <a:solidFill>
                <a:srgbClr val="FFFFFF"/>
              </a:solidFill>
              <a:latin typeface="Arial"/>
            </a:endParaRPr>
          </a:p>
        </p:txBody>
      </p:sp>
    </p:spTree>
    <p:extLst>
      <p:ext uri="{BB962C8B-B14F-4D97-AF65-F5344CB8AC3E}">
        <p14:creationId xmlns:p14="http://schemas.microsoft.com/office/powerpoint/2010/main" val="4276778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just in….</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738012" y="1428819"/>
            <a:ext cx="8350167" cy="469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28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332656"/>
            <a:ext cx="8113215" cy="1143000"/>
          </a:xfrm>
        </p:spPr>
        <p:txBody>
          <a:bodyPr/>
          <a:lstStyle/>
          <a:p>
            <a:r>
              <a:rPr lang="en-GB" dirty="0" smtClean="0"/>
              <a:t>Enforcement work		</a:t>
            </a:r>
            <a:endParaRPr lang="en-GB" dirty="0"/>
          </a:p>
        </p:txBody>
      </p:sp>
      <p:sp>
        <p:nvSpPr>
          <p:cNvPr id="3" name="Content Placeholder 2"/>
          <p:cNvSpPr>
            <a:spLocks noGrp="1"/>
          </p:cNvSpPr>
          <p:nvPr>
            <p:ph idx="1"/>
          </p:nvPr>
        </p:nvSpPr>
        <p:spPr/>
        <p:txBody>
          <a:bodyPr/>
          <a:lstStyle/>
          <a:p>
            <a:r>
              <a:rPr lang="en-GB" dirty="0" smtClean="0"/>
              <a:t>Joint with NAPE</a:t>
            </a:r>
          </a:p>
          <a:p>
            <a:r>
              <a:rPr lang="en-GB" dirty="0" smtClean="0"/>
              <a:t>Need to build examples</a:t>
            </a:r>
          </a:p>
          <a:p>
            <a:r>
              <a:rPr lang="en-GB" dirty="0" smtClean="0"/>
              <a:t>4 ‘tools’ highlighted:</a:t>
            </a:r>
          </a:p>
          <a:p>
            <a:pPr lvl="1"/>
            <a:r>
              <a:rPr lang="en-GB" dirty="0" smtClean="0">
                <a:solidFill>
                  <a:srgbClr val="78B600"/>
                </a:solidFill>
              </a:rPr>
              <a:t>Enforcement Plans</a:t>
            </a:r>
          </a:p>
          <a:p>
            <a:pPr lvl="1"/>
            <a:r>
              <a:rPr lang="en-GB" dirty="0" smtClean="0">
                <a:solidFill>
                  <a:srgbClr val="78B600"/>
                </a:solidFill>
              </a:rPr>
              <a:t>Start Notices</a:t>
            </a:r>
          </a:p>
          <a:p>
            <a:pPr lvl="1"/>
            <a:r>
              <a:rPr lang="en-GB" dirty="0" smtClean="0">
                <a:solidFill>
                  <a:srgbClr val="78B600"/>
                </a:solidFill>
              </a:rPr>
              <a:t>S215 Notices</a:t>
            </a:r>
          </a:p>
          <a:p>
            <a:pPr lvl="1"/>
            <a:r>
              <a:rPr lang="en-GB" dirty="0" smtClean="0">
                <a:solidFill>
                  <a:srgbClr val="78B600"/>
                </a:solidFill>
              </a:rPr>
              <a:t>POCA</a:t>
            </a:r>
          </a:p>
          <a:p>
            <a:endParaRPr lang="en-GB" dirty="0"/>
          </a:p>
        </p:txBody>
      </p:sp>
      <p:grpSp>
        <p:nvGrpSpPr>
          <p:cNvPr id="6" name="Group 5"/>
          <p:cNvGrpSpPr/>
          <p:nvPr/>
        </p:nvGrpSpPr>
        <p:grpSpPr>
          <a:xfrm>
            <a:off x="5673080" y="764704"/>
            <a:ext cx="3654999" cy="5137321"/>
            <a:chOff x="5710226" y="709865"/>
            <a:chExt cx="3654999" cy="5137321"/>
          </a:xfrm>
        </p:grpSpPr>
        <p:sp>
          <p:nvSpPr>
            <p:cNvPr id="5" name="Rectangle 4"/>
            <p:cNvSpPr/>
            <p:nvPr/>
          </p:nvSpPr>
          <p:spPr bwMode="auto">
            <a:xfrm rot="325313">
              <a:off x="5710226" y="709865"/>
              <a:ext cx="3654999" cy="5137321"/>
            </a:xfrm>
            <a:prstGeom prst="rect">
              <a:avLst/>
            </a:prstGeom>
            <a:noFill/>
            <a:ln w="9525"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291" t="2413" r="3121" b="2805"/>
            <a:stretch/>
          </p:blipFill>
          <p:spPr bwMode="auto">
            <a:xfrm rot="303593">
              <a:off x="5821456" y="828819"/>
              <a:ext cx="3412883" cy="4944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ectangle 3"/>
          <p:cNvSpPr/>
          <p:nvPr/>
        </p:nvSpPr>
        <p:spPr bwMode="auto">
          <a:xfrm>
            <a:off x="9273480" y="18864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smtClean="0">
              <a:ln>
                <a:noFill/>
              </a:ln>
              <a:solidFill>
                <a:schemeClr val="tx2"/>
              </a:solidFill>
              <a:effectLst/>
              <a:latin typeface="Arial" pitchFamily="34" charset="0"/>
            </a:endParaRPr>
          </a:p>
        </p:txBody>
      </p:sp>
    </p:spTree>
    <p:extLst>
      <p:ext uri="{BB962C8B-B14F-4D97-AF65-F5344CB8AC3E}">
        <p14:creationId xmlns:p14="http://schemas.microsoft.com/office/powerpoint/2010/main" val="3524948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have an Enforcement Plan?</a:t>
            </a:r>
            <a:endParaRPr lang="en-GB" dirty="0"/>
          </a:p>
        </p:txBody>
      </p:sp>
      <p:sp>
        <p:nvSpPr>
          <p:cNvPr id="3" name="Content Placeholder 2"/>
          <p:cNvSpPr>
            <a:spLocks noGrp="1"/>
          </p:cNvSpPr>
          <p:nvPr>
            <p:ph idx="1"/>
          </p:nvPr>
        </p:nvSpPr>
        <p:spPr>
          <a:xfrm>
            <a:off x="560512" y="1412776"/>
            <a:ext cx="8915400" cy="4525963"/>
          </a:xfrm>
        </p:spPr>
        <p:txBody>
          <a:bodyPr/>
          <a:lstStyle/>
          <a:p>
            <a:r>
              <a:rPr lang="en-US" sz="2400" dirty="0" smtClean="0"/>
              <a:t>Planning </a:t>
            </a:r>
            <a:r>
              <a:rPr lang="en-US" sz="2400" dirty="0"/>
              <a:t>Enforcement is a statutory function of local government with a discretionary power to take formal action.</a:t>
            </a:r>
          </a:p>
          <a:p>
            <a:r>
              <a:rPr lang="en-US" sz="2400" dirty="0"/>
              <a:t>‘The Ombudsman would say failure to investigate was maladministration. The duty to investigate is, in my view, implicit in the law and explicit in policy</a:t>
            </a:r>
            <a:r>
              <a:rPr lang="en-US" sz="2400" dirty="0" smtClean="0"/>
              <a:t>’. (</a:t>
            </a:r>
            <a:r>
              <a:rPr lang="en-US" sz="2400" dirty="0"/>
              <a:t>Local Government Ombudsman, 2014)</a:t>
            </a:r>
          </a:p>
          <a:p>
            <a:r>
              <a:rPr lang="en-US" sz="2400" dirty="0"/>
              <a:t>‘the duty to consider breaches of control is implicit in the Act… if you decide to enforce, you have to say why, and if you decide not to enforce, you have to say why too, because you have a general duty in public law to give reasons for all decisions’</a:t>
            </a:r>
          </a:p>
          <a:p>
            <a:r>
              <a:rPr lang="en-US" sz="2400" dirty="0"/>
              <a:t>(LGO in ‘Planning Enforcement England: At the Crossroads’, UWE/NAPE, 2014)</a:t>
            </a:r>
            <a:endParaRPr lang="en-GB" sz="2400" dirty="0"/>
          </a:p>
        </p:txBody>
      </p:sp>
    </p:spTree>
    <p:extLst>
      <p:ext uri="{BB962C8B-B14F-4D97-AF65-F5344CB8AC3E}">
        <p14:creationId xmlns:p14="http://schemas.microsoft.com/office/powerpoint/2010/main" val="3170506284"/>
      </p:ext>
    </p:extLst>
  </p:cSld>
  <p:clrMapOvr>
    <a:masterClrMapping/>
  </p:clrMapOvr>
</p:sld>
</file>

<file path=ppt/theme/theme1.xml><?xml version="1.0" encoding="utf-8"?>
<a:theme xmlns:a="http://schemas.openxmlformats.org/drawingml/2006/main" name="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ychav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4944</TotalTime>
  <Words>2521</Words>
  <Application>Microsoft Office PowerPoint</Application>
  <PresentationFormat>A4 Paper (210x297 mm)</PresentationFormat>
  <Paragraphs>349</Paragraphs>
  <Slides>55</Slides>
  <Notes>14</Notes>
  <HiddenSlides>0</HiddenSlides>
  <MMClips>0</MMClips>
  <ScaleCrop>false</ScaleCrop>
  <HeadingPairs>
    <vt:vector size="4" baseType="variant">
      <vt:variant>
        <vt:lpstr>Theme</vt:lpstr>
      </vt:variant>
      <vt:variant>
        <vt:i4>7</vt:i4>
      </vt:variant>
      <vt:variant>
        <vt:lpstr>Slide Titles</vt:lpstr>
      </vt:variant>
      <vt:variant>
        <vt:i4>55</vt:i4>
      </vt:variant>
    </vt:vector>
  </HeadingPairs>
  <TitlesOfParts>
    <vt:vector size="62" baseType="lpstr">
      <vt:lpstr>LG Group 2</vt:lpstr>
      <vt:lpstr>Wychavon Slides</vt:lpstr>
      <vt:lpstr>1_LG Group 2</vt:lpstr>
      <vt:lpstr>1_Office Theme</vt:lpstr>
      <vt:lpstr>3_Office Theme</vt:lpstr>
      <vt:lpstr>4_Office Theme</vt:lpstr>
      <vt:lpstr>Office Theme</vt:lpstr>
      <vt:lpstr>Focus on Enforcement</vt:lpstr>
      <vt:lpstr>Housekeeping and Introductions </vt:lpstr>
      <vt:lpstr>Agenda and Aims</vt:lpstr>
      <vt:lpstr>PowerPoint Presentation</vt:lpstr>
      <vt:lpstr>The Planning Advisory Service</vt:lpstr>
      <vt:lpstr>PowerPoint Presentation</vt:lpstr>
      <vt:lpstr>This just in….</vt:lpstr>
      <vt:lpstr>Enforcement work  </vt:lpstr>
      <vt:lpstr>Why have an Enforcement Plan?</vt:lpstr>
      <vt:lpstr>Enforcement Plans - Process </vt:lpstr>
      <vt:lpstr>Enforcement Plans - Content</vt:lpstr>
      <vt:lpstr>The role of elected Members</vt:lpstr>
      <vt:lpstr>Planning Enforcement Fund</vt:lpstr>
      <vt:lpstr>Wychavon District Council’s previous Enforcement Policy</vt:lpstr>
      <vt:lpstr>The Wychavon Way</vt:lpstr>
      <vt:lpstr>National Planning Policy Framework</vt:lpstr>
      <vt:lpstr>The process/timetable</vt:lpstr>
      <vt:lpstr>Proactive Compliance Role</vt:lpstr>
      <vt:lpstr>PowerPoint Presentation</vt:lpstr>
      <vt:lpstr>PowerPoint Presentation</vt:lpstr>
      <vt:lpstr>PowerPoint Presentation</vt:lpstr>
      <vt:lpstr>PowerPoint Presentation</vt:lpstr>
      <vt:lpstr>The benefits</vt:lpstr>
      <vt:lpstr>Enforcement Plans - Discussion</vt:lpstr>
      <vt:lpstr>POCA in Planning Enforcement</vt:lpstr>
      <vt:lpstr>Introduction</vt:lpstr>
      <vt:lpstr>Selected planning offences relevant for POCA</vt:lpstr>
      <vt:lpstr>POCA Procedure  </vt:lpstr>
      <vt:lpstr>POCA Procedure </vt:lpstr>
      <vt:lpstr>POCA Procedure </vt:lpstr>
      <vt:lpstr>POCA Procedure </vt:lpstr>
      <vt:lpstr>POCA Procedure </vt:lpstr>
      <vt:lpstr>Asset Recovery Incentivisation Scheme</vt:lpstr>
      <vt:lpstr>Enforcement of confiscation order </vt:lpstr>
      <vt:lpstr>Examples of POCA in Planning</vt:lpstr>
      <vt:lpstr>Examples of POCA in Planning</vt:lpstr>
      <vt:lpstr>Summary</vt:lpstr>
      <vt:lpstr>POCA Discussion </vt:lpstr>
      <vt:lpstr>S215 TCPA</vt:lpstr>
      <vt:lpstr>S215 appeal</vt:lpstr>
      <vt:lpstr>S215 Direct Action</vt:lpstr>
      <vt:lpstr>Conway Lane – Before (2007)</vt:lpstr>
      <vt:lpstr>Conway Drive - After (2011)</vt:lpstr>
      <vt:lpstr>Brookway Lane – Before (2012)</vt:lpstr>
      <vt:lpstr>Brookway Lane – After (2014)</vt:lpstr>
      <vt:lpstr>Mill Lane – Before and After (18 days)</vt:lpstr>
      <vt:lpstr>S215 Notices</vt:lpstr>
      <vt:lpstr>Voluntary Start Notices</vt:lpstr>
      <vt:lpstr>Start Notices </vt:lpstr>
      <vt:lpstr>We need your feedback</vt:lpstr>
      <vt:lpstr>This is nice, but we want more</vt:lpstr>
      <vt:lpstr>Follow-up evaluation</vt:lpstr>
      <vt:lpstr>Recent &amp; forthcoming PAS activity</vt:lpstr>
      <vt:lpstr>PowerPoint Presentation</vt:lpstr>
      <vt:lpstr>PowerPoint Presentation</vt:lpstr>
    </vt:vector>
  </TitlesOfParts>
  <Company>LGA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main title here</dc:title>
  <dc:creator>marinah</dc:creator>
  <cp:lastModifiedBy>Adam Dodgshon</cp:lastModifiedBy>
  <cp:revision>173</cp:revision>
  <cp:lastPrinted>2013-03-20T15:04:09Z</cp:lastPrinted>
  <dcterms:created xsi:type="dcterms:W3CDTF">2010-06-21T13:45:43Z</dcterms:created>
  <dcterms:modified xsi:type="dcterms:W3CDTF">2015-11-09T10:47:45Z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C.identifier">
    <vt:lpwstr>IDEA</vt:lpwstr>
  </property>
  <property fmtid="{D5CDD505-2E9C-101B-9397-08002B2CF9AE}" pid="3" name="DC.date.issued">
    <vt:lpwstr>2010-06-22T00:00:00Z</vt:lpwstr>
  </property>
  <property fmtid="{D5CDD505-2E9C-101B-9397-08002B2CF9AE}" pid="4" name="Work area">
    <vt:lpwstr>29</vt:lpwstr>
  </property>
  <property fmtid="{D5CDD505-2E9C-101B-9397-08002B2CF9AE}" pid="5" name="Move to Archive">
    <vt:lpwstr>Current</vt:lpwstr>
  </property>
  <property fmtid="{D5CDD505-2E9C-101B-9397-08002B2CF9AE}" pid="6" name="DC.Description">
    <vt:lpwstr>LG Improvement and development powerpoint template</vt:lpwstr>
  </property>
  <property fmtid="{D5CDD505-2E9C-101B-9397-08002B2CF9AE}" pid="7" name="Status">
    <vt:lpwstr>Final</vt:lpwstr>
  </property>
  <property fmtid="{D5CDD505-2E9C-101B-9397-08002B2CF9AE}" pid="8" name="DC.Type">
    <vt:lpwstr>233</vt:lpwstr>
  </property>
  <property fmtid="{D5CDD505-2E9C-101B-9397-08002B2CF9AE}" pid="9" name="DC.Author">
    <vt:lpwstr>julia white</vt:lpwstr>
  </property>
  <property fmtid="{D5CDD505-2E9C-101B-9397-08002B2CF9AE}" pid="10" name="DC.creator">
    <vt:lpwstr>Communications and Marketing</vt:lpwstr>
  </property>
  <property fmtid="{D5CDD505-2E9C-101B-9397-08002B2CF9AE}" pid="11" name="e-GMS.subject.keyword">
    <vt:lpwstr>LG Improvement and development powerpoint template</vt:lpwstr>
  </property>
  <property fmtid="{D5CDD505-2E9C-101B-9397-08002B2CF9AE}" pid="12" name="Date">
    <vt:lpwstr>2010-06-22T00:00:00Z</vt:lpwstr>
  </property>
  <property fmtid="{D5CDD505-2E9C-101B-9397-08002B2CF9AE}" pid="13" name="DC.Language">
    <vt:lpwstr>eng</vt:lpwstr>
  </property>
</Properties>
</file>