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58975"/>
            <a:ext cx="7772400" cy="1470025"/>
          </a:xfrm>
        </p:spPr>
        <p:txBody>
          <a:bodyPr anchor="ctr"/>
          <a:lstStyle>
            <a:lvl1pPr algn="ctr">
              <a:defRPr sz="4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5307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2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810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62642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56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33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526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69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18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23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596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327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74638"/>
            <a:ext cx="62642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096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26B49"/>
        </a:buClr>
        <a:buFont typeface="Wingdings" pitchFamily="2" charset="2"/>
        <a:buChar char="l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12775" indent="-268288" algn="l" rtl="0" eaLnBrk="0" fontAlgn="base" hangingPunct="0">
        <a:spcBef>
          <a:spcPct val="20000"/>
        </a:spcBef>
        <a:spcAft>
          <a:spcPct val="0"/>
        </a:spcAft>
        <a:buClr>
          <a:srgbClr val="54C891"/>
        </a:buClr>
        <a:buFont typeface="Arial" charset="0"/>
        <a:buChar char="–"/>
        <a:defRPr sz="2000" b="1">
          <a:solidFill>
            <a:schemeClr val="tx1"/>
          </a:solidFill>
          <a:latin typeface="+mn-lt"/>
        </a:defRPr>
      </a:lvl2pPr>
      <a:lvl3pPr marL="825500" indent="-204788" algn="l" rtl="0" eaLnBrk="0" fontAlgn="base" hangingPunct="0">
        <a:spcBef>
          <a:spcPct val="20000"/>
        </a:spcBef>
        <a:spcAft>
          <a:spcPct val="0"/>
        </a:spcAft>
        <a:buClr>
          <a:srgbClr val="FFA200"/>
        </a:buClr>
        <a:buChar char="•"/>
        <a:defRPr sz="1600">
          <a:solidFill>
            <a:schemeClr val="tx1"/>
          </a:solidFill>
          <a:latin typeface="+mn-lt"/>
        </a:defRPr>
      </a:lvl3pPr>
      <a:lvl4pPr marL="1065213" indent="-222250" algn="l" rtl="0" eaLnBrk="0" fontAlgn="base" hangingPunct="0">
        <a:spcBef>
          <a:spcPct val="20000"/>
        </a:spcBef>
        <a:spcAft>
          <a:spcPct val="0"/>
        </a:spcAft>
        <a:buClr>
          <a:srgbClr val="FFA200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2566988" indent="-4556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024188" indent="-45561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481388" indent="-45561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938588" indent="-45561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395788" indent="-45561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graph.com/illustration/classified-gg56708673.html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hyperlink" Target="http://www.gograph.com/illustration/confidential-classified-envelope-secret-information-gg63265978.html" TargetMode="External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noramio.com/photo_explorer#user=2130496&amp;with_photo_id=13082027&amp;order=date_desc" TargetMode="Externa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hyperlink" Target="http://upload.wikimedia.org/wikipedia/commons/b/bb/Churches_Mansion_left.j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3681413"/>
            <a:ext cx="6696075" cy="31765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3600" smtClean="0">
                <a:solidFill>
                  <a:schemeClr val="bg1"/>
                </a:solidFill>
                <a:latin typeface="Calibri" pitchFamily="34" charset="0"/>
              </a:rPr>
              <a:t>PRE-APPLICATION SERVICE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3600" smtClean="0">
                <a:solidFill>
                  <a:schemeClr val="bg1"/>
                </a:solidFill>
                <a:latin typeface="Calibri" pitchFamily="34" charset="0"/>
              </a:rPr>
              <a:t>COUNCILLOR &amp; PUBLIC INVOLVEMENT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3600" smtClean="0">
              <a:solidFill>
                <a:schemeClr val="bg1"/>
              </a:solidFill>
              <a:latin typeface="Calibri" pitchFamily="34" charset="0"/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800" b="0" smtClean="0">
                <a:solidFill>
                  <a:schemeClr val="bg1"/>
                </a:solidFill>
                <a:latin typeface="Calibri" pitchFamily="34" charset="0"/>
              </a:rPr>
              <a:t>David Malcolm (Principal Planning Manager)</a:t>
            </a: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2800" b="0" smtClean="0">
                <a:solidFill>
                  <a:schemeClr val="bg1"/>
                </a:solidFill>
                <a:latin typeface="Calibri" pitchFamily="34" charset="0"/>
              </a:rPr>
              <a:t>Cheshire East Council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1600" b="0" smtClean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360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99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576263" y="571500"/>
            <a:ext cx="6011862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smtClean="0">
                <a:solidFill>
                  <a:srgbClr val="000000"/>
                </a:solidFill>
                <a:latin typeface="Calibri" pitchFamily="34" charset="0"/>
              </a:rPr>
              <a:t>PUBLIC INVOLVEMENT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No direct input into initial Pre-App meeting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Developers advised of SCI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Community engagement requirements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Consultation, exhibitions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SCI statement with the application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2623">
            <a:off x="5965825" y="1435100"/>
            <a:ext cx="2433638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6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4643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smtClean="0">
                <a:solidFill>
                  <a:srgbClr val="000000"/>
                </a:solidFill>
                <a:latin typeface="Calibri" pitchFamily="34" charset="0"/>
              </a:rPr>
              <a:t>ISSUES....</a:t>
            </a:r>
          </a:p>
        </p:txBody>
      </p:sp>
      <p:pic>
        <p:nvPicPr>
          <p:cNvPr id="12291" name="Picture 4" descr="http://topstepconsulting.com/wp-content/uploads/TopSecre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736725"/>
            <a:ext cx="3097212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6" descr="classifie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61822">
            <a:off x="4300538" y="962025"/>
            <a:ext cx="2649537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8" descr="Confidential Classified Envelope Secret Information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3105150"/>
            <a:ext cx="2627312" cy="196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88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RESOLUTIONS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16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Developer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Advise/ask the developer!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Two stage pre-app meeting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Councillor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Remind of Code of Conduct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Reassure not fettering / prejudging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The Public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...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probably already know!</a:t>
            </a:r>
          </a:p>
        </p:txBody>
      </p:sp>
    </p:spTree>
    <p:extLst>
      <p:ext uri="{BB962C8B-B14F-4D97-AF65-F5344CB8AC3E}">
        <p14:creationId xmlns:p14="http://schemas.microsoft.com/office/powerpoint/2010/main" val="19134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578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FACILITATE PUBLIC INVOLVEMENT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Get past the public suspicion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Developers are paying for the pre-app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Signpost developers to key contacts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Organise and arrange meetings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Officers/Councillors attend public meetings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Parish / Town Council involvement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Let them do the work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Gives ‘independence’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Relies on good community organisation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16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468313" y="549275"/>
            <a:ext cx="3779837" cy="541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EXAMPLE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Active Parish Council and Ward Councillor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Locally engaged community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Village within Open Countryside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Two Conservation Areas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Local Service Centre likely to require approx 80 houses over next plan period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Under pressure from variety of small housing schemes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  <p:pic>
        <p:nvPicPr>
          <p:cNvPr id="15363" name="Picture 4" descr="Bunbury, Cheshir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713" y="657225"/>
            <a:ext cx="1835150" cy="203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 descr="Bunbury (UK) from the air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105150"/>
            <a:ext cx="50038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8" descr="Cottages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713" y="692150"/>
            <a:ext cx="264318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168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468313" y="549275"/>
            <a:ext cx="8064500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EXAMPLE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Initial presentations from developers to PC, Ward Cllr and Officer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Detailed discussions about main issues in local context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Formal Pre-App with Officers to identify specific planning issues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PC organised a ‘Developers Exhibition Day’ for local community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- 7 developers all in one room!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Officers / Ward Councillor did not attend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Full Public Meeting to include feedback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- Supported by Officers / Cllr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Applications now being submitted....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4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49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smtClean="0">
                <a:solidFill>
                  <a:srgbClr val="000000"/>
                </a:solidFill>
                <a:latin typeface="Calibri" pitchFamily="34" charset="0"/>
              </a:rPr>
              <a:t>RECENT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Formalise the Councillor involvement – more explicit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It </a:t>
            </a:r>
            <a:r>
              <a:rPr lang="en-GB" altLang="en-US" sz="2000" b="1" smtClean="0">
                <a:solidFill>
                  <a:srgbClr val="FF0000"/>
                </a:solidFill>
                <a:latin typeface="Calibri" pitchFamily="34" charset="0"/>
              </a:rPr>
              <a:t>is</a:t>
            </a: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part of the pre-app process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Ward Members made aware of Pre-App on submission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Invitation to meeting will follow in normal way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Developers to be made aware of Cllr involvement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Assurances given on confidential matters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 Website / forms to be updated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9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55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400" b="1" i="1" smtClean="0">
                <a:solidFill>
                  <a:srgbClr val="000000"/>
                </a:solidFill>
                <a:latin typeface="Calibri" pitchFamily="34" charset="0"/>
              </a:rPr>
              <a:t>FINAL THOUGHTS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Pre-Application process has to be accepted by both developers and the public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Early engagement is the key to successful outcome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....but it doesn’t guarantee approval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Involving Councillors at an early stage should not be feared – it should help the developer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Proactive Parish/Town Council helps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Ultimately – </a:t>
            </a:r>
            <a:r>
              <a:rPr lang="en-GB" altLang="en-US" sz="2000" b="1" i="1" smtClean="0">
                <a:solidFill>
                  <a:srgbClr val="000000"/>
                </a:solidFill>
                <a:latin typeface="Calibri" pitchFamily="34" charset="0"/>
              </a:rPr>
              <a:t>its just common sense!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36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3681413"/>
            <a:ext cx="6696075" cy="3176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1600" b="0" smtClean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altLang="en-US" sz="3600" smtClean="0">
              <a:solidFill>
                <a:schemeClr val="bg1"/>
              </a:solidFill>
              <a:latin typeface="Calibri" pitchFamily="34" charset="0"/>
            </a:endParaRPr>
          </a:p>
          <a:p>
            <a:pPr algn="l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n-US" sz="3600" smtClean="0">
                <a:solidFill>
                  <a:schemeClr val="bg1"/>
                </a:solidFill>
                <a:latin typeface="Calibri" pitchFamily="34" charset="0"/>
              </a:rPr>
              <a:t>	QUESTIONS?</a:t>
            </a:r>
          </a:p>
        </p:txBody>
      </p:sp>
    </p:spTree>
    <p:extLst>
      <p:ext uri="{BB962C8B-B14F-4D97-AF65-F5344CB8AC3E}">
        <p14:creationId xmlns:p14="http://schemas.microsoft.com/office/powerpoint/2010/main" val="127069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6264275" cy="814387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268538" y="1052513"/>
            <a:ext cx="6429375" cy="4525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Cheshire East Context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Facts &amp; Figures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Pre-Application Service</a:t>
            </a:r>
          </a:p>
          <a:p>
            <a:pPr lvl="1">
              <a:buFont typeface="Arial" charset="0"/>
              <a:buNone/>
            </a:pPr>
            <a:r>
              <a:rPr lang="en-GB" altLang="en-US" i="1" smtClean="0">
                <a:latin typeface="Calibri" pitchFamily="34" charset="0"/>
              </a:rPr>
              <a:t>what we do and how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Councillor &amp; Public Involvement</a:t>
            </a:r>
          </a:p>
          <a:p>
            <a:pPr lvl="1">
              <a:buFont typeface="Arial" charset="0"/>
              <a:buNone/>
            </a:pPr>
            <a:r>
              <a:rPr lang="en-GB" altLang="en-US" i="1" smtClean="0">
                <a:latin typeface="Calibri" pitchFamily="34" charset="0"/>
              </a:rPr>
              <a:t>Issues &amp; resolutions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Example from Bunbury 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Recent changes</a:t>
            </a:r>
          </a:p>
          <a:p>
            <a:pPr>
              <a:buFont typeface="Wingdings" pitchFamily="2" charset="2"/>
              <a:buNone/>
            </a:pPr>
            <a:r>
              <a:rPr lang="en-GB" altLang="en-US" i="1" smtClean="0">
                <a:latin typeface="Calibri" pitchFamily="34" charset="0"/>
              </a:rPr>
              <a:t>Final Thoughts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07608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6"/>
          <p:cNvSpPr txBox="1">
            <a:spLocks noChangeArrowheads="1"/>
          </p:cNvSpPr>
          <p:nvPr/>
        </p:nvSpPr>
        <p:spPr bwMode="auto">
          <a:xfrm>
            <a:off x="468313" y="512763"/>
            <a:ext cx="79914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i="1" smtClean="0">
                <a:solidFill>
                  <a:srgbClr val="206C49"/>
                </a:solidFill>
                <a:latin typeface="Calibri" pitchFamily="34" charset="0"/>
              </a:rPr>
              <a:t>Context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5" y="657225"/>
            <a:ext cx="7127875" cy="596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423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68300"/>
            <a:ext cx="8964612" cy="649288"/>
          </a:xfrm>
        </p:spPr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bg1"/>
                </a:solidFill>
                <a:latin typeface="Calibri" pitchFamily="34" charset="0"/>
              </a:rPr>
              <a:t>Economy</a:t>
            </a:r>
          </a:p>
        </p:txBody>
      </p:sp>
      <p:pic>
        <p:nvPicPr>
          <p:cNvPr id="5123" name="Picture 4" descr="CEC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5888"/>
            <a:ext cx="1814512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47700" y="2024063"/>
            <a:ext cx="5014913" cy="4284662"/>
          </a:xfrm>
          <a:prstGeom prst="rect">
            <a:avLst/>
          </a:prstGeom>
        </p:spPr>
        <p:txBody>
          <a:bodyPr/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26B49"/>
              </a:buClr>
              <a:buFont typeface="Wingdings" pitchFamily="1" charset="2"/>
              <a:buChar char="l"/>
              <a:defRPr/>
            </a:pPr>
            <a:r>
              <a:rPr lang="en-GB" sz="2000" b="1" kern="0" dirty="0">
                <a:solidFill>
                  <a:srgbClr val="000000"/>
                </a:solidFill>
                <a:latin typeface="Calibri" pitchFamily="34" charset="0"/>
              </a:rPr>
              <a:t>Excellent connectivity: M6, Manchester Airport, West Coast Mainline, HS2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26B49"/>
              </a:buClr>
              <a:buFont typeface="Wingdings" pitchFamily="1" charset="2"/>
              <a:buChar char="l"/>
              <a:defRPr/>
            </a:pPr>
            <a:r>
              <a:rPr lang="en-GB" sz="2000" b="1" kern="0" dirty="0">
                <a:solidFill>
                  <a:srgbClr val="000000"/>
                </a:solidFill>
                <a:latin typeface="Calibri" pitchFamily="34" charset="0"/>
              </a:rPr>
              <a:t>Growing Industrial sectors: Automotive, manufacturing, life sciences, energy, R&amp;D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26B49"/>
              </a:buClr>
              <a:buFont typeface="Wingdings" pitchFamily="1" charset="2"/>
              <a:buChar char="l"/>
              <a:defRPr/>
            </a:pPr>
            <a:r>
              <a:rPr lang="en-GB" sz="2000" b="1" kern="0" dirty="0">
                <a:solidFill>
                  <a:srgbClr val="000000"/>
                </a:solidFill>
                <a:latin typeface="Calibri" pitchFamily="34" charset="0"/>
              </a:rPr>
              <a:t>High quality rural hinterland - over 16,000 businesses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26B49"/>
              </a:buClr>
              <a:buFont typeface="Wingdings" pitchFamily="1" charset="2"/>
              <a:buChar char="l"/>
              <a:defRPr/>
            </a:pPr>
            <a:r>
              <a:rPr lang="en-GB" sz="2000" b="1" kern="0" dirty="0">
                <a:solidFill>
                  <a:srgbClr val="000000"/>
                </a:solidFill>
                <a:latin typeface="Calibri" pitchFamily="34" charset="0"/>
              </a:rPr>
              <a:t>Leisure and tourism – visitor economy worth £600M pa (10% of GVA)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26B49"/>
              </a:buClr>
              <a:buFont typeface="Wingdings" pitchFamily="1" charset="2"/>
              <a:buChar char="l"/>
              <a:defRPr/>
            </a:pPr>
            <a:r>
              <a:rPr lang="en-GB" sz="2000" b="1" kern="0" dirty="0">
                <a:solidFill>
                  <a:srgbClr val="000000"/>
                </a:solidFill>
                <a:latin typeface="Calibri" pitchFamily="34" charset="0"/>
              </a:rPr>
              <a:t>Growth and jobs is CEC’s number one priority</a:t>
            </a:r>
          </a:p>
        </p:txBody>
      </p:sp>
      <p:pic>
        <p:nvPicPr>
          <p:cNvPr id="10" name="Picture 9" descr="0205_CN_Bentleys_Image_building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832140" y="1736812"/>
            <a:ext cx="3022786" cy="2012820"/>
          </a:xfrm>
          <a:prstGeom prst="round2DiagRect">
            <a:avLst/>
          </a:prstGeom>
        </p:spPr>
      </p:pic>
      <p:pic>
        <p:nvPicPr>
          <p:cNvPr id="12" name="Picture 11" descr="0243_CON_Radnor_Park_Trading_Estate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760132" y="4293096"/>
            <a:ext cx="3120687" cy="2020384"/>
          </a:xfrm>
          <a:prstGeom prst="round2Diag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68300"/>
            <a:ext cx="8964612" cy="649288"/>
          </a:xfrm>
        </p:spPr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bg1"/>
                </a:solidFill>
                <a:latin typeface="Calibri" pitchFamily="34" charset="0"/>
              </a:rPr>
              <a:t>Environment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881188"/>
            <a:ext cx="8316912" cy="4195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latin typeface="Calibri" pitchFamily="34" charset="0"/>
              </a:rPr>
              <a:t>76 Conservation Areas, 47 Grade 1, 179 Grade 2*, 2,412 Grade 2 Listed Buildings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latin typeface="Calibri" pitchFamily="34" charset="0"/>
              </a:rPr>
              <a:t>108 Scheduled Ancient Monuments; 17 Registered Parks and Gardens</a:t>
            </a:r>
            <a:r>
              <a:rPr lang="en-US" altLang="en-US" sz="2000" smtClean="0"/>
              <a:t> </a:t>
            </a:r>
            <a:endParaRPr lang="en-GB" altLang="en-US" sz="200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000" smtClean="0">
                <a:latin typeface="Calibri" pitchFamily="34" charset="0"/>
              </a:rPr>
              <a:t>Approximately 41000 ha of greenbelt (north &amp; south east)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000" smtClean="0">
                <a:latin typeface="Calibri" pitchFamily="34" charset="0"/>
              </a:rPr>
              <a:t>33 SSSI’s, 11 EU designations, 2 National &amp; 8 Local Nature reserves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latin typeface="Calibri" pitchFamily="34" charset="0"/>
              </a:rPr>
              <a:t>426 Sites of Biological Importance </a:t>
            </a:r>
            <a:endParaRPr lang="en-GB" altLang="en-US" sz="200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>
                <a:latin typeface="Calibri" pitchFamily="34" charset="0"/>
              </a:rPr>
              <a:t>1,210 Tree Preservation Orders</a:t>
            </a:r>
            <a:endParaRPr lang="en-GB" altLang="en-US" sz="2000" smtClean="0">
              <a:latin typeface="Calibri" pitchFamily="34" charset="0"/>
            </a:endParaRPr>
          </a:p>
        </p:txBody>
      </p:sp>
      <p:pic>
        <p:nvPicPr>
          <p:cNvPr id="6148" name="Picture 4" descr="CEC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5888"/>
            <a:ext cx="1814512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7" descr="File:Churches Mansion left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400550"/>
            <a:ext cx="295275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Road to Alsager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329113"/>
            <a:ext cx="3241675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339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368300"/>
            <a:ext cx="8964612" cy="649288"/>
          </a:xfrm>
        </p:spPr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bg1"/>
                </a:solidFill>
                <a:latin typeface="Calibri" pitchFamily="34" charset="0"/>
              </a:rPr>
              <a:t>Population</a:t>
            </a:r>
          </a:p>
        </p:txBody>
      </p:sp>
      <p:pic>
        <p:nvPicPr>
          <p:cNvPr id="7171" name="Picture 4" descr="CEC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115888"/>
            <a:ext cx="1814512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old people care home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588224" y="3104965"/>
            <a:ext cx="2339673" cy="1560150"/>
          </a:xfrm>
          <a:prstGeom prst="round2DiagRect">
            <a:avLst/>
          </a:prstGeom>
        </p:spPr>
      </p:pic>
      <p:pic>
        <p:nvPicPr>
          <p:cNvPr id="11" name="Picture 10" descr="104667708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6516216" y="1314365"/>
            <a:ext cx="2448272" cy="1550572"/>
          </a:xfrm>
          <a:prstGeom prst="round2DiagRect">
            <a:avLst/>
          </a:prstGeom>
        </p:spPr>
      </p:pic>
      <p:sp>
        <p:nvSpPr>
          <p:cNvPr id="7174" name="Rectangle 10"/>
          <p:cNvSpPr>
            <a:spLocks noChangeArrowheads="1"/>
          </p:cNvSpPr>
          <p:nvPr/>
        </p:nvSpPr>
        <p:spPr bwMode="auto">
          <a:xfrm>
            <a:off x="611188" y="1665288"/>
            <a:ext cx="5329237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Since 2001....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370,100 people – increase of 5.2%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159,400 households – increase of 8.7%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By 2021.....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26% increase in over 65s – up by 11,700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35% increase in over 85s – up by 2,500</a:t>
            </a:r>
          </a:p>
        </p:txBody>
      </p:sp>
      <p:sp>
        <p:nvSpPr>
          <p:cNvPr id="7175" name="Text Box 11"/>
          <p:cNvSpPr txBox="1">
            <a:spLocks noChangeArrowheads="1"/>
          </p:cNvSpPr>
          <p:nvPr/>
        </p:nvSpPr>
        <p:spPr bwMode="auto">
          <a:xfrm>
            <a:off x="684213" y="4292600"/>
            <a:ext cx="5437187" cy="209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18 year differential in healthy life expectancy from north to the south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...also have lots of soap stars and footballers! </a:t>
            </a:r>
            <a:endParaRPr lang="en-US" altLang="en-US" sz="2000" b="1" smtClean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7176" name="Picture 10" descr="Manchester United v West Ham Wayne Rooney3 2887081 Wayne Rooney could be the match winner against Swanse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868863"/>
            <a:ext cx="2411412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93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611188" y="584200"/>
            <a:ext cx="80645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Democracy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82</a:t>
            </a:r>
            <a:r>
              <a:rPr lang="en-GB" altLang="en-US" sz="240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Councillors in 52 Wards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10 Town Councils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97</a:t>
            </a:r>
            <a:r>
              <a:rPr lang="en-GB" altLang="en-US" sz="240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Parish Councils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Planning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Very high profile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Over 4000 planning applications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  <a:buFont typeface="Arial" charset="0"/>
              <a:buChar char="•"/>
            </a:pPr>
            <a:r>
              <a:rPr lang="en-GB" altLang="en-US" sz="2400" b="1" smtClean="0">
                <a:solidFill>
                  <a:srgbClr val="000000"/>
                </a:solidFill>
                <a:latin typeface="Calibri" pitchFamily="34" charset="0"/>
              </a:rPr>
              <a:t> 178 Major Applications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206C49"/>
              </a:buClr>
              <a:buSzPct val="110000"/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  <p:pic>
        <p:nvPicPr>
          <p:cNvPr id="8195" name="Picture 9" descr="Lovell telescope with tre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657225"/>
            <a:ext cx="3678237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402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smtClean="0">
                <a:solidFill>
                  <a:srgbClr val="000000"/>
                </a:solidFill>
                <a:latin typeface="Calibri" pitchFamily="34" charset="0"/>
              </a:rPr>
              <a:t>PRE-APPLICATION SERVICE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Introduced October 2011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16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Six levels of service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Duty Planning Officer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Householder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Replacement Dwelling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Minor Operations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Pre-Application Meeting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smtClean="0">
                <a:solidFill>
                  <a:srgbClr val="000000"/>
                </a:solidFill>
                <a:latin typeface="Calibri" pitchFamily="34" charset="0"/>
              </a:rPr>
              <a:t>Development Team Service</a:t>
            </a:r>
          </a:p>
          <a:p>
            <a:pPr lvl="2"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Tiered Charging Structure: Free - £2000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07069">
            <a:off x="5678488" y="738188"/>
            <a:ext cx="250825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4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576263" y="549275"/>
            <a:ext cx="80645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smtClean="0">
                <a:solidFill>
                  <a:srgbClr val="000000"/>
                </a:solidFill>
                <a:latin typeface="Calibri" pitchFamily="34" charset="0"/>
              </a:rPr>
              <a:t>COUNCILLOR INVOLVEMENT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Invitation to the pre-app meeting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To listen to the proposals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Add local context and information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endParaRPr lang="en-GB" altLang="en-US" sz="28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Feel part of the process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Ability to influence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altLang="en-US" sz="2800" b="1" smtClean="0">
                <a:solidFill>
                  <a:srgbClr val="000000"/>
                </a:solidFill>
                <a:latin typeface="Calibri" pitchFamily="34" charset="0"/>
              </a:rPr>
              <a:t> Awareness of application</a:t>
            </a:r>
            <a:endParaRPr lang="en-GB" altLang="en-US" sz="20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3200" b="1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81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C powerpoint presentation 1">
  <a:themeElements>
    <a:clrScheme name="CEC powerpoint presentation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EC powerpoint presentation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EC powerpoint presentation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C powerpoint presentation 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C powerpoint presentation 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C powerpoint presentation 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C powerpoint presentation 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C powerpoint presentation 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C powerpoint presentation 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636</Words>
  <Application>Microsoft Office PowerPoint</Application>
  <PresentationFormat>On-screen Show (4:3)</PresentationFormat>
  <Paragraphs>175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CEC powerpoint presentation 1</vt:lpstr>
      <vt:lpstr>PowerPoint Presentation</vt:lpstr>
      <vt:lpstr>PowerPoint Presentation</vt:lpstr>
      <vt:lpstr>PowerPoint Presentation</vt:lpstr>
      <vt:lpstr>Economy</vt:lpstr>
      <vt:lpstr>Environment</vt:lpstr>
      <vt:lpstr>Population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Silcock</dc:creator>
  <cp:lastModifiedBy>Phillipa Silcock</cp:lastModifiedBy>
  <cp:revision>1</cp:revision>
  <dcterms:created xsi:type="dcterms:W3CDTF">2014-06-20T12:54:31Z</dcterms:created>
  <dcterms:modified xsi:type="dcterms:W3CDTF">2014-06-20T12:57:19Z</dcterms:modified>
</cp:coreProperties>
</file>