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3" r:id="rId2"/>
    <p:sldMasterId id="2147483794" r:id="rId3"/>
    <p:sldMasterId id="2147483864" r:id="rId4"/>
    <p:sldMasterId id="2147483889" r:id="rId5"/>
    <p:sldMasterId id="2147483900" r:id="rId6"/>
    <p:sldMasterId id="2147483913" r:id="rId7"/>
  </p:sldMasterIdLst>
  <p:notesMasterIdLst>
    <p:notesMasterId r:id="rId54"/>
  </p:notesMasterIdLst>
  <p:handoutMasterIdLst>
    <p:handoutMasterId r:id="rId55"/>
  </p:handoutMasterIdLst>
  <p:sldIdLst>
    <p:sldId id="256" r:id="rId8"/>
    <p:sldId id="513" r:id="rId9"/>
    <p:sldId id="514" r:id="rId10"/>
    <p:sldId id="515" r:id="rId11"/>
    <p:sldId id="516" r:id="rId12"/>
    <p:sldId id="517" r:id="rId13"/>
    <p:sldId id="518" r:id="rId14"/>
    <p:sldId id="519" r:id="rId15"/>
    <p:sldId id="521" r:id="rId16"/>
    <p:sldId id="522" r:id="rId17"/>
    <p:sldId id="523" r:id="rId18"/>
    <p:sldId id="524" r:id="rId19"/>
    <p:sldId id="525" r:id="rId20"/>
    <p:sldId id="526" r:id="rId21"/>
    <p:sldId id="527" r:id="rId22"/>
    <p:sldId id="529" r:id="rId23"/>
    <p:sldId id="543" r:id="rId24"/>
    <p:sldId id="531" r:id="rId25"/>
    <p:sldId id="530" r:id="rId26"/>
    <p:sldId id="532" r:id="rId27"/>
    <p:sldId id="533" r:id="rId28"/>
    <p:sldId id="534" r:id="rId29"/>
    <p:sldId id="535" r:id="rId30"/>
    <p:sldId id="536" r:id="rId31"/>
    <p:sldId id="537" r:id="rId32"/>
    <p:sldId id="538" r:id="rId33"/>
    <p:sldId id="539" r:id="rId34"/>
    <p:sldId id="540" r:id="rId35"/>
    <p:sldId id="544" r:id="rId36"/>
    <p:sldId id="545" r:id="rId37"/>
    <p:sldId id="508" r:id="rId38"/>
    <p:sldId id="504" r:id="rId39"/>
    <p:sldId id="496" r:id="rId40"/>
    <p:sldId id="512" r:id="rId41"/>
    <p:sldId id="507" r:id="rId42"/>
    <p:sldId id="506" r:id="rId43"/>
    <p:sldId id="509" r:id="rId44"/>
    <p:sldId id="505" r:id="rId45"/>
    <p:sldId id="500" r:id="rId46"/>
    <p:sldId id="497" r:id="rId47"/>
    <p:sldId id="498" r:id="rId48"/>
    <p:sldId id="499" r:id="rId49"/>
    <p:sldId id="501" r:id="rId50"/>
    <p:sldId id="511" r:id="rId51"/>
    <p:sldId id="541" r:id="rId52"/>
    <p:sldId id="542" r:id="rId53"/>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33"/>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63592" autoAdjust="0"/>
  </p:normalViewPr>
  <p:slideViewPr>
    <p:cSldViewPr>
      <p:cViewPr varScale="1">
        <p:scale>
          <a:sx n="74" d="100"/>
          <a:sy n="74" d="100"/>
        </p:scale>
        <p:origin x="2154" y="6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speeches/starter-hom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egislation.gov.uk/ukpga/1990/8/section/106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gov.uk/government/publications/section-106-affordable-housing-requirements-review-and-appeal" TargetMode="External"/><Relationship Id="rId4" Type="http://schemas.openxmlformats.org/officeDocument/2006/relationships/hyperlink" Target="http://www.legislation.gov.uk/ukpga/1990/8/section/106B"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speeches/starter-hom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egislation.gov.uk/ukpga/1980/66/section/278#commentary-c1343131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defRPr sz="4400" b="1">
                <a:solidFill>
                  <a:schemeClr val="tx2"/>
                </a:solidFill>
                <a:latin typeface="Arial" pitchFamily="34" charset="0"/>
              </a:defRPr>
            </a:lvl1pPr>
            <a:lvl2pPr marL="742950" indent="-285750" eaLnBrk="0" hangingPunct="0">
              <a:defRPr sz="4400" b="1">
                <a:solidFill>
                  <a:schemeClr val="tx2"/>
                </a:solidFill>
                <a:latin typeface="Arial" pitchFamily="34" charset="0"/>
              </a:defRPr>
            </a:lvl2pPr>
            <a:lvl3pPr marL="1143000" indent="-228600" eaLnBrk="0" hangingPunct="0">
              <a:defRPr sz="4400" b="1">
                <a:solidFill>
                  <a:schemeClr val="tx2"/>
                </a:solidFill>
                <a:latin typeface="Arial" pitchFamily="34" charset="0"/>
              </a:defRPr>
            </a:lvl3pPr>
            <a:lvl4pPr marL="1600200" indent="-228600" eaLnBrk="0" hangingPunct="0">
              <a:defRPr sz="4400" b="1">
                <a:solidFill>
                  <a:schemeClr val="tx2"/>
                </a:solidFill>
                <a:latin typeface="Arial" pitchFamily="34" charset="0"/>
              </a:defRPr>
            </a:lvl4pPr>
            <a:lvl5pPr marL="2057400" indent="-228600" eaLnBrk="0" hangingPunct="0">
              <a:defRPr sz="4400" b="1">
                <a:solidFill>
                  <a:schemeClr val="tx2"/>
                </a:solidFill>
                <a:latin typeface="Arial" pitchFamily="34" charset="0"/>
              </a:defRPr>
            </a:lvl5pPr>
            <a:lvl6pPr marL="2514600" indent="-228600" eaLnBrk="0" fontAlgn="base" hangingPunct="0">
              <a:spcBef>
                <a:spcPct val="0"/>
              </a:spcBef>
              <a:spcAft>
                <a:spcPct val="0"/>
              </a:spcAft>
              <a:defRPr sz="4400" b="1">
                <a:solidFill>
                  <a:schemeClr val="tx2"/>
                </a:solidFill>
                <a:latin typeface="Arial" pitchFamily="34" charset="0"/>
              </a:defRPr>
            </a:lvl6pPr>
            <a:lvl7pPr marL="2971800" indent="-228600" eaLnBrk="0" fontAlgn="base" hangingPunct="0">
              <a:spcBef>
                <a:spcPct val="0"/>
              </a:spcBef>
              <a:spcAft>
                <a:spcPct val="0"/>
              </a:spcAft>
              <a:defRPr sz="4400" b="1">
                <a:solidFill>
                  <a:schemeClr val="tx2"/>
                </a:solidFill>
                <a:latin typeface="Arial" pitchFamily="34" charset="0"/>
              </a:defRPr>
            </a:lvl7pPr>
            <a:lvl8pPr marL="3429000" indent="-228600" eaLnBrk="0" fontAlgn="base" hangingPunct="0">
              <a:spcBef>
                <a:spcPct val="0"/>
              </a:spcBef>
              <a:spcAft>
                <a:spcPct val="0"/>
              </a:spcAft>
              <a:defRPr sz="4400" b="1">
                <a:solidFill>
                  <a:schemeClr val="tx2"/>
                </a:solidFill>
                <a:latin typeface="Arial" pitchFamily="34" charset="0"/>
              </a:defRPr>
            </a:lvl8pPr>
            <a:lvl9pPr marL="3886200" indent="-228600" eaLnBrk="0" fontAlgn="base" hangingPunct="0">
              <a:spcBef>
                <a:spcPct val="0"/>
              </a:spcBef>
              <a:spcAft>
                <a:spcPct val="0"/>
              </a:spcAft>
              <a:defRPr sz="4400" b="1">
                <a:solidFill>
                  <a:schemeClr val="tx2"/>
                </a:solidFill>
                <a:latin typeface="Arial" pitchFamily="34" charset="0"/>
              </a:defRPr>
            </a:lvl9pPr>
          </a:lstStyle>
          <a:p>
            <a:pPr eaLnBrk="1" hangingPunct="1">
              <a:defRPr/>
            </a:pPr>
            <a:fld id="{8E3A1708-CBF0-4FC9-BC08-AE3F916F356D}" type="slidenum">
              <a:rPr lang="en-US" altLang="en-US" sz="1200" b="0" smtClean="0">
                <a:solidFill>
                  <a:schemeClr val="tx1"/>
                </a:solidFill>
                <a:ea typeface="ＭＳ Ｐゴシック" pitchFamily="34" charset="-128"/>
              </a:rPr>
              <a:pPr eaLnBrk="1" hangingPunct="1">
                <a:defRPr/>
              </a:pPr>
              <a:t>6</a:t>
            </a:fld>
            <a:endParaRPr lang="en-US" altLang="en-US" sz="1200" b="0" smtClean="0">
              <a:solidFill>
                <a:schemeClr val="tx1"/>
              </a:solidFill>
              <a:ea typeface="ＭＳ Ｐゴシック"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GB" altLang="en-US" dirty="0" smtClean="0">
                <a:latin typeface="Arial" pitchFamily="34" charset="0"/>
                <a:ea typeface="ＭＳ Ｐゴシック" pitchFamily="34" charset="-128"/>
              </a:rPr>
              <a:t>Reality was that pre 2008 developers did not argue much about developer contributions/106 requests because the values and viability of their sites were generally rising. A big impact on viability was the time a development spent in planning – it was cheaper for them just to agree to the contributions/ s106 than spend time arguing. </a:t>
            </a:r>
          </a:p>
          <a:p>
            <a:pPr eaLnBrk="1" hangingPunct="1"/>
            <a:endParaRPr lang="en-GB" altLang="en-US" dirty="0" smtClean="0">
              <a:latin typeface="Arial" pitchFamily="34" charset="0"/>
              <a:ea typeface="ＭＳ Ｐゴシック" pitchFamily="34" charset="-128"/>
            </a:endParaRPr>
          </a:p>
          <a:p>
            <a:pPr eaLnBrk="1" hangingPunct="1"/>
            <a:r>
              <a:rPr lang="en-GB" altLang="en-US" dirty="0" smtClean="0">
                <a:latin typeface="Arial" pitchFamily="34" charset="0"/>
                <a:ea typeface="ＭＳ Ｐゴシック" pitchFamily="34" charset="-128"/>
              </a:rPr>
              <a:t>Developers as we all know just stopped building in some areas because the viability just </a:t>
            </a:r>
            <a:r>
              <a:rPr lang="en-GB" altLang="en-US" dirty="0" err="1" smtClean="0">
                <a:latin typeface="Arial" pitchFamily="34" charset="0"/>
                <a:ea typeface="ＭＳ Ｐゴシック" pitchFamily="34" charset="-128"/>
              </a:rPr>
              <a:t>wasn</a:t>
            </a:r>
            <a:r>
              <a:rPr lang="ja-JP" altLang="en-GB" dirty="0" smtClean="0">
                <a:latin typeface="Arial" pitchFamily="34" charset="0"/>
              </a:rPr>
              <a:t>’</a:t>
            </a:r>
            <a:r>
              <a:rPr lang="en-GB" altLang="ja-JP" dirty="0" smtClean="0">
                <a:latin typeface="Arial" pitchFamily="34" charset="0"/>
              </a:rPr>
              <a:t>t there. Lowest level of housebuilding now for around 100 years</a:t>
            </a:r>
          </a:p>
          <a:p>
            <a:pPr eaLnBrk="1" hangingPunct="1"/>
            <a:r>
              <a:rPr lang="en-GB" altLang="en-US" dirty="0" smtClean="0">
                <a:latin typeface="Arial" pitchFamily="34" charset="0"/>
                <a:ea typeface="ＭＳ Ｐゴシック" pitchFamily="34" charset="-128"/>
              </a:rPr>
              <a:t>SO developers are less likely to accept unreasonable developer contribution requests as they are closer to the viability threshold in uncertain times. They will not bring the site forward – you will not be able to realise your local plan/core strategy.</a:t>
            </a:r>
          </a:p>
          <a:p>
            <a:pPr eaLnBrk="1" hangingPunct="1"/>
            <a:r>
              <a:rPr lang="en-GB" altLang="en-US" dirty="0" smtClean="0">
                <a:latin typeface="Arial" pitchFamily="34" charset="0"/>
                <a:ea typeface="ＭＳ Ｐゴシック" pitchFamily="34" charset="-128"/>
              </a:rPr>
              <a:t>In addition, the legislation has changed for s106</a:t>
            </a:r>
            <a:r>
              <a:rPr lang="ja-JP" altLang="en-GB" dirty="0" smtClean="0">
                <a:latin typeface="Arial" pitchFamily="34" charset="0"/>
              </a:rPr>
              <a:t>’</a:t>
            </a:r>
            <a:r>
              <a:rPr lang="en-GB" altLang="ja-JP" dirty="0" smtClean="0">
                <a:latin typeface="Arial" pitchFamily="34" charset="0"/>
              </a:rPr>
              <a:t>s, there are not only  policy tests in the NPPF and the legal tests introduced by the CIL </a:t>
            </a:r>
            <a:r>
              <a:rPr lang="en-GB" altLang="ja-JP" dirty="0" err="1" smtClean="0">
                <a:latin typeface="Arial" pitchFamily="34" charset="0"/>
              </a:rPr>
              <a:t>regs</a:t>
            </a:r>
            <a:r>
              <a:rPr lang="en-GB" altLang="ja-JP" dirty="0" smtClean="0">
                <a:latin typeface="Arial" pitchFamily="34" charset="0"/>
              </a:rPr>
              <a:t>. There are more and more appeal decisions where s106</a:t>
            </a:r>
            <a:r>
              <a:rPr lang="ja-JP" altLang="en-GB" dirty="0" smtClean="0">
                <a:latin typeface="Arial" pitchFamily="34" charset="0"/>
              </a:rPr>
              <a:t>’</a:t>
            </a:r>
            <a:r>
              <a:rPr lang="en-GB" altLang="ja-JP" dirty="0" smtClean="0">
                <a:latin typeface="Arial" pitchFamily="34" charset="0"/>
              </a:rPr>
              <a:t>s are not considered reasonable.</a:t>
            </a:r>
          </a:p>
          <a:p>
            <a:pPr eaLnBrk="1" hangingPunct="1"/>
            <a:endParaRPr lang="en-GB" altLang="ja-JP" dirty="0" smtClean="0">
              <a:latin typeface="Arial" pitchFamily="34" charset="0"/>
            </a:endParaRPr>
          </a:p>
          <a:p>
            <a:pPr eaLnBrk="1" hangingPunct="1"/>
            <a:r>
              <a:rPr lang="en-GB" altLang="ja-JP" dirty="0" smtClean="0">
                <a:latin typeface="Arial" pitchFamily="34" charset="0"/>
              </a:rPr>
              <a:t> </a:t>
            </a:r>
            <a:r>
              <a:rPr lang="en-GB" altLang="en-US" b="1" dirty="0" smtClean="0">
                <a:latin typeface="Arial" pitchFamily="34" charset="0"/>
                <a:ea typeface="ＭＳ Ｐゴシック" pitchFamily="34" charset="-128"/>
              </a:rPr>
              <a:t>So where does that leave you –</a:t>
            </a:r>
            <a:r>
              <a:rPr lang="en-GB" altLang="en-US" dirty="0" smtClean="0">
                <a:latin typeface="Arial" pitchFamily="34" charset="0"/>
                <a:ea typeface="ＭＳ Ｐゴシック" pitchFamily="34" charset="-128"/>
              </a:rPr>
              <a:t> you need to be able to evidence why a developer contribution through s106meet the tests. – see next slide</a:t>
            </a:r>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40354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GB" altLang="en-US" smtClean="0">
                <a:latin typeface="Arial" panose="020B0604020202020204" pitchFamily="34" charset="0"/>
              </a:rPr>
              <a:t>NOTE:</a:t>
            </a:r>
          </a:p>
          <a:p>
            <a:endParaRPr lang="en-GB" altLang="en-US" smtClean="0">
              <a:latin typeface="Arial" panose="020B0604020202020204" pitchFamily="34" charset="0"/>
            </a:endParaRPr>
          </a:p>
          <a:p>
            <a:r>
              <a:rPr lang="en-GB" altLang="en-US" smtClean="0">
                <a:latin typeface="Arial" panose="020B0604020202020204" pitchFamily="34" charset="0"/>
              </a:rPr>
              <a:t>Neighbourhood proportion- 15% or 25% where there is a neighbourhood plan – there are broader spending tests for neighbourhood proportion.</a:t>
            </a:r>
          </a:p>
        </p:txBody>
      </p:sp>
      <p:sp>
        <p:nvSpPr>
          <p:cNvPr id="74756"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FDB21C8-A028-485C-9906-7DB8BBB6A1AE}" type="slidenum">
              <a:rPr lang="en-US" altLang="en-US">
                <a:solidFill>
                  <a:srgbClr val="000000"/>
                </a:solidFill>
              </a:rPr>
              <a:pPr eaLnBrk="1" hangingPunct="1">
                <a:spcBef>
                  <a:spcPct val="0"/>
                </a:spcBef>
              </a:pPr>
              <a:t>21</a:t>
            </a:fld>
            <a:endParaRPr lang="en-US" altLang="en-US">
              <a:solidFill>
                <a:srgbClr val="000000"/>
              </a:solidFill>
            </a:endParaRPr>
          </a:p>
        </p:txBody>
      </p:sp>
    </p:spTree>
    <p:extLst>
      <p:ext uri="{BB962C8B-B14F-4D97-AF65-F5344CB8AC3E}">
        <p14:creationId xmlns:p14="http://schemas.microsoft.com/office/powerpoint/2010/main" val="162678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9077171-C262-4FF5-8E35-FC52D750B275}" type="slidenum">
              <a:rPr lang="en-US" altLang="en-US">
                <a:solidFill>
                  <a:srgbClr val="000000"/>
                </a:solidFill>
                <a:ea typeface="ＭＳ Ｐゴシック" panose="020B0600070205080204" pitchFamily="34" charset="-128"/>
              </a:rPr>
              <a:pPr eaLnBrk="1" hangingPunct="1">
                <a:spcBef>
                  <a:spcPct val="0"/>
                </a:spcBef>
              </a:pPr>
              <a:t>22</a:t>
            </a:fld>
            <a:endParaRPr lang="en-US" altLang="en-US">
              <a:solidFill>
                <a:srgbClr val="000000"/>
              </a:solidFill>
              <a:ea typeface="ＭＳ Ｐゴシック" panose="020B0600070205080204" pitchFamily="34"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GB" altLang="en-US" smtClean="0">
                <a:latin typeface="Arial" panose="020B0604020202020204" pitchFamily="34" charset="0"/>
                <a:ea typeface="ＭＳ Ｐゴシック" panose="020B0600070205080204" pitchFamily="34" charset="-128"/>
              </a:rPr>
              <a:t>CIL is charged on net additional floorspace – so any floorspace that has recently been in use (  6 months use in the last 3 years prior to pp being granted)</a:t>
            </a:r>
            <a:r>
              <a:rPr lang="en-GB" altLang="en-US" smtClean="0">
                <a:latin typeface="Arial" panose="020B0604020202020204" pitchFamily="34" charset="0"/>
              </a:rPr>
              <a:t> </a:t>
            </a:r>
          </a:p>
          <a:p>
            <a:pPr eaLnBrk="1" hangingPunct="1"/>
            <a:r>
              <a:rPr lang="en-GB" altLang="en-US" i="1" smtClean="0">
                <a:latin typeface="Arial" panose="020B0604020202020204" pitchFamily="34" charset="0"/>
              </a:rPr>
              <a:t>Reg 40 11(2)contains a part that has been in lawful use for a continuous period of at least six months within the period of three years ending on the day planning permission first permits the chargeable development</a:t>
            </a:r>
          </a:p>
          <a:p>
            <a:pPr eaLnBrk="1" hangingPunct="1"/>
            <a:endParaRPr lang="en-GB" altLang="en-US" i="1"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Will be charged on most buildings that people use – not just housing. </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Unlike floorspace calculations that are normally carried out in planning for CIL internal measurements are required</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The definition of commencement of development is the same as already exists in planning legislation. </a:t>
            </a:r>
            <a:r>
              <a:rPr lang="en-US" altLang="en-US" smtClean="0">
                <a:latin typeface="Arial" panose="020B0604020202020204" pitchFamily="34" charset="0"/>
                <a:ea typeface="ＭＳ Ｐゴシック" panose="020B0600070205080204" pitchFamily="34" charset="-128"/>
              </a:rPr>
              <a:t>Development is to be treated as commencing on the earliest date on which any material operation begins to be carried out on the relevant land. </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The Index is the : The All- in tender price index of construction cost published by Building cost information service of the RICS</a:t>
            </a:r>
          </a:p>
          <a:p>
            <a:pPr eaLnBrk="1" hangingPunct="1"/>
            <a:r>
              <a:rPr lang="en-GB" altLang="en-US" smtClean="0">
                <a:latin typeface="Arial" panose="020B0604020202020204" pitchFamily="34" charset="0"/>
                <a:ea typeface="ＭＳ Ｐゴシック" panose="020B0600070205080204" pitchFamily="34" charset="-128"/>
              </a:rPr>
              <a:t>The collecting authority issue a liability notice setting out the requirements to pay the levy and encourages someone to assume liability – ultimately the owner of the land is liable – the liability transfers when the land is sold – the liability runs with the land. </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Existing permissions will never be caught. Nor will any permission granted before a charging schedule is brought into effect locally</a:t>
            </a:r>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6001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7C8557F-A37A-41BB-A8DB-67219AF0BAFB}" type="slidenum">
              <a:rPr lang="en-US" altLang="en-US">
                <a:solidFill>
                  <a:srgbClr val="000000"/>
                </a:solidFill>
                <a:ea typeface="ＭＳ Ｐゴシック" panose="020B0600070205080204" pitchFamily="34" charset="-128"/>
              </a:rPr>
              <a:pPr eaLnBrk="1" hangingPunct="1">
                <a:spcBef>
                  <a:spcPct val="0"/>
                </a:spcBef>
              </a:pPr>
              <a:t>23</a:t>
            </a:fld>
            <a:endParaRPr lang="en-US" altLang="en-US">
              <a:solidFill>
                <a:srgbClr val="000000"/>
              </a:solidFill>
              <a:ea typeface="ＭＳ Ｐゴシック" panose="020B0600070205080204" pitchFamily="34"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GB" altLang="en-US" smtClean="0">
                <a:latin typeface="Arial" panose="020B0604020202020204" pitchFamily="34" charset="0"/>
                <a:ea typeface="ＭＳ Ｐゴシック" panose="020B0600070205080204" pitchFamily="34" charset="-128"/>
              </a:rPr>
              <a:t> CIL will apply to all development that has been granted planning permission either through a planning application, permitted development, Local development order, neighbourhood development order, parliament etc.</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It does not include development where planning permission is granted for a limited period.</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All buildings that people normally go into over 100 sq m or single dwelling even if less than 100 sq m.</a:t>
            </a:r>
          </a:p>
          <a:p>
            <a:pPr eaLnBrk="1" hangingPunct="1"/>
            <a:r>
              <a:rPr lang="en-GB" altLang="en-US" smtClean="0">
                <a:latin typeface="Arial" panose="020B0604020202020204" pitchFamily="34" charset="0"/>
                <a:ea typeface="ＭＳ Ｐゴシック" panose="020B0600070205080204" pitchFamily="34" charset="-128"/>
              </a:rPr>
              <a:t>All measurement are internal.</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A final net charge of £50 or less will not be collected.</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CIL will apply to all developments in an area not just ones selected by the authority. However, it may be that the authority give some developments  a zero rate which will have been justified by viability evidence.</a:t>
            </a: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257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DB5C745-16C7-428F-B8F9-17700A7EABDB}" type="slidenum">
              <a:rPr lang="en-US" altLang="en-US">
                <a:solidFill>
                  <a:srgbClr val="000000"/>
                </a:solidFill>
                <a:ea typeface="ＭＳ Ｐゴシック" panose="020B0600070205080204" pitchFamily="34" charset="-128"/>
              </a:rPr>
              <a:pPr eaLnBrk="1" hangingPunct="1">
                <a:spcBef>
                  <a:spcPct val="0"/>
                </a:spcBef>
              </a:pPr>
              <a:t>24</a:t>
            </a:fld>
            <a:endParaRPr lang="en-US" altLang="en-US">
              <a:solidFill>
                <a:srgbClr val="000000"/>
              </a:solidFill>
              <a:ea typeface="ＭＳ Ｐゴシック" panose="020B0600070205080204"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Tariffs and pooling inoperable from 6 April 2015 (but not re. Crossrail) to allow transitional arrangements ( although many tariffs have failed to meet the s106 tests since 2010 Regs introduced);</a:t>
            </a:r>
          </a:p>
          <a:p>
            <a:pPr eaLnBrk="1" hangingPunct="1"/>
            <a:r>
              <a:rPr lang="en-GB" altLang="en-US" smtClean="0">
                <a:latin typeface="Arial" panose="020B0604020202020204" pitchFamily="34" charset="0"/>
                <a:ea typeface="ＭＳ Ｐゴシック" panose="020B0600070205080204" pitchFamily="34" charset="-128"/>
              </a:rPr>
              <a:t>Existing permissions will never be caught. Nor will any permission granted before a charging schedule is brought into effect locally;</a:t>
            </a:r>
          </a:p>
          <a:p>
            <a:pPr eaLnBrk="1" hangingPunct="1"/>
            <a:r>
              <a:rPr lang="en-GB" altLang="en-US" smtClean="0">
                <a:latin typeface="Arial" panose="020B0604020202020204" pitchFamily="34" charset="0"/>
                <a:ea typeface="ＭＳ Ｐゴシック" panose="020B0600070205080204" pitchFamily="34" charset="-128"/>
              </a:rPr>
              <a:t>Under powers in the Planning Act, the CIL Regulations change the use of planning obligations (Section 106) by:</a:t>
            </a:r>
          </a:p>
          <a:p>
            <a:pPr eaLnBrk="1" hangingPunct="1"/>
            <a:r>
              <a:rPr lang="en-GB" altLang="en-US" smtClean="0">
                <a:latin typeface="Arial" panose="020B0604020202020204" pitchFamily="34" charset="0"/>
                <a:ea typeface="ＭＳ Ｐゴシック" panose="020B0600070205080204" pitchFamily="34" charset="-128"/>
              </a:rPr>
              <a:t>Making statutory the Circular 5/05 policy tests governing the use of planning obligations for permissions involving buildings, from April 2010 (Reg 122)</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Preventing double charging via s106 for infrastructure to be funded from CIL, from the point at which CIL is introduced (Reg 123(2)) </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GPDO development liable from 6 April 2013;</a:t>
            </a: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518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6243006-F401-4A97-ADE6-E314C823DB5B}" type="slidenum">
              <a:rPr lang="en-US" altLang="en-US">
                <a:solidFill>
                  <a:srgbClr val="000000"/>
                </a:solidFill>
                <a:ea typeface="ＭＳ Ｐゴシック" panose="020B0600070205080204" pitchFamily="34" charset="-128"/>
              </a:rPr>
              <a:pPr eaLnBrk="1" hangingPunct="1">
                <a:spcBef>
                  <a:spcPct val="0"/>
                </a:spcBef>
              </a:pPr>
              <a:t>26</a:t>
            </a:fld>
            <a:endParaRPr lang="en-US" altLang="en-US">
              <a:solidFill>
                <a:srgbClr val="000000"/>
              </a:solidFill>
              <a:ea typeface="ＭＳ Ｐゴシック" panose="020B0600070205080204" pitchFamily="3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lnSpc>
                <a:spcPct val="90000"/>
              </a:lnSpc>
            </a:pPr>
            <a:r>
              <a:rPr lang="en-GB" altLang="en-US" sz="1000" smtClean="0">
                <a:latin typeface="Arial" panose="020B0604020202020204" pitchFamily="34" charset="0"/>
                <a:ea typeface="ＭＳ Ｐゴシック" panose="020B0600070205080204" pitchFamily="34" charset="-128"/>
              </a:rPr>
              <a:t>Nearly all development - Net additional floor space of buildings that people use – exceptions, self build houses, annexes and extensions; social housing, charities and charity exceptions that you can decide whether to give (Investment state aid) Does not include changes of Use e.g. barn conversions. Buildings that exist and are being demolished are taken off the overall level of floor space.- This is limited to buildings that have been used for 6 months in the last 3 years (Reg 40, 11 (2))</a:t>
            </a:r>
            <a:r>
              <a:rPr lang="en-GB" altLang="en-US" smtClean="0">
                <a:latin typeface="Arial" panose="020B0604020202020204" pitchFamily="34" charset="0"/>
              </a:rPr>
              <a:t>contains a part that has been in lawful use for a continuous period of at least six months within the period of three years ending on the day planning permission first permits the chargeable development</a:t>
            </a:r>
            <a:r>
              <a:rPr lang="en-GB" altLang="en-US" sz="1000" smtClean="0">
                <a:latin typeface="Arial" panose="020B0604020202020204" pitchFamily="34" charset="0"/>
                <a:ea typeface="ＭＳ Ｐゴシック" panose="020B0600070205080204" pitchFamily="34" charset="-128"/>
              </a:rPr>
              <a:t>.</a:t>
            </a:r>
          </a:p>
          <a:p>
            <a:pPr eaLnBrk="1" hangingPunct="1">
              <a:lnSpc>
                <a:spcPct val="9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90000"/>
              </a:lnSpc>
            </a:pPr>
            <a:r>
              <a:rPr lang="en-GB" altLang="en-US" sz="1000" smtClean="0">
                <a:latin typeface="Arial" panose="020B0604020202020204" pitchFamily="34" charset="0"/>
                <a:ea typeface="ＭＳ Ｐゴシック" panose="020B0600070205080204" pitchFamily="34" charset="-128"/>
              </a:rPr>
              <a:t>You do not need to be specific about your infrastructure when you are setting your charging schedule although changes to the guidance seek to ensure that there is a clear thread running through from your plan, to your infrastructure evidence, to your draft CIL spending list ( REG 123) to your final list. You should have infrastructure planning from your core strategy/Local plan – this will be the basis of you calculating your Infrastructure gap. The guidance says that you should use your development plan to identify infrastructure and ultimately CIL spending.</a:t>
            </a:r>
          </a:p>
          <a:p>
            <a:pPr eaLnBrk="1" hangingPunct="1">
              <a:lnSpc>
                <a:spcPct val="90000"/>
              </a:lnSpc>
            </a:pPr>
            <a:r>
              <a:rPr lang="en-GB" altLang="en-US" sz="1000" smtClean="0">
                <a:latin typeface="Arial" panose="020B0604020202020204" pitchFamily="34" charset="0"/>
                <a:ea typeface="ＭＳ Ｐゴシック" panose="020B0600070205080204" pitchFamily="34" charset="-128"/>
              </a:rPr>
              <a:t>The level of gap will be way above the viable level of setting the CIL.</a:t>
            </a:r>
          </a:p>
          <a:p>
            <a:pPr eaLnBrk="1" hangingPunct="1">
              <a:lnSpc>
                <a:spcPct val="9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90000"/>
              </a:lnSpc>
            </a:pPr>
            <a:r>
              <a:rPr lang="en-GB" altLang="en-US" sz="1000" smtClean="0">
                <a:latin typeface="Arial" panose="020B0604020202020204" pitchFamily="34" charset="0"/>
                <a:ea typeface="ＭＳ Ｐゴシック" panose="020B0600070205080204" pitchFamily="34" charset="-128"/>
              </a:rPr>
              <a:t>You will need to look at the level of viability for all your uses – the temptation is to concentrate on housing – the level you then try to set may have some unintended consequences for other uses. You cannot just set a nil rate for uses because you don</a:t>
            </a:r>
            <a:r>
              <a:rPr lang="ja-JP" altLang="en-GB" sz="1000" smtClean="0">
                <a:latin typeface="Arial" panose="020B0604020202020204" pitchFamily="34" charset="0"/>
              </a:rPr>
              <a:t>’</a:t>
            </a:r>
            <a:r>
              <a:rPr lang="en-GB" altLang="ja-JP" sz="1000" smtClean="0">
                <a:latin typeface="Arial" panose="020B0604020202020204" pitchFamily="34" charset="0"/>
              </a:rPr>
              <a:t>t want to bother about them or you want to encourage them as this would look like state aid. You need to be able to justify your rate – it should be evidence based. The uses that you should concentrate on are the ones that are important for you to deliver as part of your plan </a:t>
            </a:r>
          </a:p>
          <a:p>
            <a:pPr eaLnBrk="1" hangingPunct="1">
              <a:lnSpc>
                <a:spcPct val="9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9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90000"/>
              </a:lnSpc>
            </a:pPr>
            <a:r>
              <a:rPr lang="en-GB" altLang="en-US" sz="1000" smtClean="0">
                <a:latin typeface="Arial" panose="020B0604020202020204" pitchFamily="34" charset="0"/>
                <a:ea typeface="ＭＳ Ｐゴシック" panose="020B0600070205080204" pitchFamily="34" charset="-128"/>
              </a:rPr>
              <a:t>CIL gives developers certainty- they can build it in to their purchase price of land or sites ( however, a note of caution, there are sites with higher existing use values that might not come forward)</a:t>
            </a:r>
            <a:endParaRPr lang="en-US" altLang="en-US" sz="100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4398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9DAC17-FEFC-4CDA-BA1F-7ABCCACC4753}" type="slidenum">
              <a:rPr lang="en-US" altLang="en-US">
                <a:solidFill>
                  <a:srgbClr val="000000"/>
                </a:solidFill>
                <a:ea typeface="ＭＳ Ｐゴシック" panose="020B0600070205080204" pitchFamily="34" charset="-128"/>
              </a:rPr>
              <a:pPr eaLnBrk="1" hangingPunct="1">
                <a:spcBef>
                  <a:spcPct val="0"/>
                </a:spcBef>
              </a:pPr>
              <a:t>27</a:t>
            </a:fld>
            <a:endParaRPr lang="en-US" altLang="en-US">
              <a:solidFill>
                <a:srgbClr val="000000"/>
              </a:solidFill>
              <a:ea typeface="ＭＳ Ｐゴシック" panose="020B0600070205080204" pitchFamily="34"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GB" altLang="en-US" smtClean="0">
                <a:latin typeface="Arial" panose="020B0604020202020204" pitchFamily="34" charset="0"/>
              </a:rPr>
              <a:t>This plan should identify the overall scale of development anticipated for the plan period; </a:t>
            </a:r>
            <a:r>
              <a:rPr lang="en-GB" altLang="en-US" b="1" smtClean="0">
                <a:latin typeface="Arial" panose="020B0604020202020204" pitchFamily="34" charset="0"/>
              </a:rPr>
              <a:t>or you can work on a local plan and CIL in tandem.</a:t>
            </a:r>
          </a:p>
          <a:p>
            <a:pPr eaLnBrk="1" hangingPunct="1"/>
            <a:r>
              <a:rPr lang="en-GB" altLang="en-US" smtClean="0">
                <a:latin typeface="Arial" panose="020B0604020202020204" pitchFamily="34" charset="0"/>
              </a:rPr>
              <a:t>The CIL examination is not expected to re-open the soundness of an adopted DPD or any infrastructure planning that underpins it :-</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Paragraph: 016Reference ID: 25-016-20140612….</a:t>
            </a:r>
          </a:p>
          <a:p>
            <a:pPr eaLnBrk="1" hangingPunct="1"/>
            <a:r>
              <a:rPr lang="en-US" altLang="en-US" i="1" smtClean="0">
                <a:latin typeface="Arial" panose="020B0604020202020204" pitchFamily="34" charset="0"/>
              </a:rPr>
              <a:t>Information on the charging authority area’s infrastructure needs should be drawn from the infrastructure assessment that was undertaken as part of preparing the relevant Plan (the Local Plan in England, Local Development Plan in Wales, and the London Plan in London). .. The Community Infrastructure Levy examination should not re-open infrastructure planning issues that have already been considered in putting in place a sound relevant Plan.</a:t>
            </a:r>
          </a:p>
        </p:txBody>
      </p:sp>
    </p:spTree>
    <p:extLst>
      <p:ext uri="{BB962C8B-B14F-4D97-AF65-F5344CB8AC3E}">
        <p14:creationId xmlns:p14="http://schemas.microsoft.com/office/powerpoint/2010/main" val="304007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BB80C61-D1F7-4CB6-8B5B-61CAA05CE99B}" type="slidenum">
              <a:rPr lang="en-US" altLang="en-US">
                <a:solidFill>
                  <a:srgbClr val="000000"/>
                </a:solidFill>
                <a:ea typeface="ＭＳ Ｐゴシック" panose="020B0600070205080204" pitchFamily="34" charset="-128"/>
              </a:rPr>
              <a:pPr eaLnBrk="1" hangingPunct="1">
                <a:spcBef>
                  <a:spcPct val="0"/>
                </a:spcBef>
              </a:pPr>
              <a:t>28</a:t>
            </a:fld>
            <a:endParaRPr lang="en-US" altLang="en-US">
              <a:solidFill>
                <a:srgbClr val="000000"/>
              </a:solidFill>
              <a:ea typeface="ＭＳ Ｐゴシック" panose="020B0600070205080204" pitchFamily="3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GB" altLang="en-US" smtClean="0">
                <a:latin typeface="Arial" panose="020B0604020202020204" pitchFamily="34" charset="0"/>
                <a:ea typeface="ＭＳ Ｐゴシック" panose="020B0600070205080204" pitchFamily="34" charset="-128"/>
              </a:rPr>
              <a:t>DUTY to strike a balance</a:t>
            </a:r>
          </a:p>
          <a:p>
            <a:pPr eaLnBrk="1" hangingPunct="1"/>
            <a:r>
              <a:rPr lang="en-GB" altLang="en-US" smtClean="0">
                <a:latin typeface="Arial" panose="020B0604020202020204" pitchFamily="34" charset="0"/>
                <a:ea typeface="ＭＳ Ｐゴシック" panose="020B0600070205080204" pitchFamily="34" charset="-128"/>
              </a:rPr>
              <a:t>The desirability of funding from CIL (in whole or in part) the actual and expected total cost of infrastructure to support the development of the area… </a:t>
            </a:r>
          </a:p>
          <a:p>
            <a:pPr eaLnBrk="1" hangingPunct="1"/>
            <a:r>
              <a:rPr lang="en-GB" altLang="en-US" smtClean="0">
                <a:latin typeface="Arial" panose="020B0604020202020204" pitchFamily="34" charset="0"/>
                <a:ea typeface="ＭＳ Ｐゴシック" panose="020B0600070205080204" pitchFamily="34" charset="-128"/>
              </a:rPr>
              <a:t>…taking into account other actual and expected sources of funding for local infrastructure; </a:t>
            </a:r>
            <a:r>
              <a:rPr lang="en-GB" altLang="en-US" u="sng" smtClean="0">
                <a:latin typeface="Arial" panose="020B0604020202020204" pitchFamily="34" charset="0"/>
                <a:ea typeface="ＭＳ Ｐゴシック" panose="020B0600070205080204" pitchFamily="34" charset="-128"/>
              </a:rPr>
              <a:t>and</a:t>
            </a:r>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The potential effects (taken as a whole) of the imposition of CIL upon the economic viability of development across its area.</a:t>
            </a:r>
          </a:p>
          <a:p>
            <a:pPr eaLnBrk="1" hangingPunct="1"/>
            <a:endParaRPr lang="en-GB" altLang="en-US" smtClean="0">
              <a:latin typeface="Arial" panose="020B0604020202020204" pitchFamily="34" charset="0"/>
              <a:ea typeface="ＭＳ Ｐゴシック" panose="020B0600070205080204" pitchFamily="34" charset="-128"/>
            </a:endParaRPr>
          </a:p>
          <a:p>
            <a:pPr eaLnBrk="1" hangingPunct="1"/>
            <a:r>
              <a:rPr lang="en-GB" altLang="en-US" smtClean="0">
                <a:latin typeface="Arial" panose="020B0604020202020204" pitchFamily="34" charset="0"/>
                <a:ea typeface="ＭＳ Ｐゴシック" panose="020B0600070205080204" pitchFamily="34" charset="-128"/>
              </a:rPr>
              <a:t>London boroughs, in having regard to economic viability, </a:t>
            </a:r>
            <a:r>
              <a:rPr lang="en-GB" altLang="en-US" u="sng" smtClean="0">
                <a:latin typeface="Arial" panose="020B0604020202020204" pitchFamily="34" charset="0"/>
                <a:ea typeface="ＭＳ Ｐゴシック" panose="020B0600070205080204" pitchFamily="34" charset="-128"/>
              </a:rPr>
              <a:t>must</a:t>
            </a:r>
            <a:r>
              <a:rPr lang="en-GB" altLang="en-US" smtClean="0">
                <a:latin typeface="Arial" panose="020B0604020202020204" pitchFamily="34" charset="0"/>
                <a:ea typeface="ＭＳ Ｐゴシック" panose="020B0600070205080204" pitchFamily="34" charset="-128"/>
              </a:rPr>
              <a:t> consider any approved Mayoral CIL.</a:t>
            </a: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4684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9216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44E0BF-6922-4951-8AD6-0BAA2CD608FE}" type="slidenum">
              <a:rPr lang="en-US" altLang="en-US">
                <a:solidFill>
                  <a:srgbClr val="000000"/>
                </a:solidFill>
              </a:rPr>
              <a:pPr eaLnBrk="1" hangingPunct="1">
                <a:spcBef>
                  <a:spcPct val="0"/>
                </a:spcBef>
              </a:pPr>
              <a:t>29</a:t>
            </a:fld>
            <a:endParaRPr lang="en-US" altLang="en-US">
              <a:solidFill>
                <a:srgbClr val="000000"/>
              </a:solidFill>
            </a:endParaRPr>
          </a:p>
        </p:txBody>
      </p:sp>
    </p:spTree>
    <p:extLst>
      <p:ext uri="{BB962C8B-B14F-4D97-AF65-F5344CB8AC3E}">
        <p14:creationId xmlns:p14="http://schemas.microsoft.com/office/powerpoint/2010/main" val="410449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hangingPunct="0">
              <a:buClr>
                <a:srgbClr val="FF0066"/>
              </a:buClr>
              <a:buSzPct val="80000"/>
              <a:buNone/>
            </a:pPr>
            <a:endParaRPr lang="en-GB" sz="1200" dirty="0" smtClean="0">
              <a:solidFill>
                <a:srgbClr val="000000"/>
              </a:solidFill>
            </a:endParaRPr>
          </a:p>
          <a:p>
            <a:pPr marL="0" lvl="0" indent="0" eaLnBrk="0" hangingPunct="0">
              <a:buClr>
                <a:srgbClr val="FF0066"/>
              </a:buClr>
              <a:buSzPct val="80000"/>
              <a:buNone/>
            </a:pPr>
            <a:endParaRPr lang="en-GB" sz="1200" dirty="0" smtClean="0">
              <a:solidFill>
                <a:srgbClr val="000000"/>
              </a:solidFill>
            </a:endParaRPr>
          </a:p>
          <a:p>
            <a:pPr marL="0" lvl="0" indent="0" eaLnBrk="0" hangingPunct="0">
              <a:buClr>
                <a:srgbClr val="FF0066"/>
              </a:buClr>
              <a:buSzPct val="80000"/>
              <a:buNone/>
            </a:pPr>
            <a:r>
              <a:rPr lang="en-GB" sz="1200" dirty="0" err="1" smtClean="0">
                <a:solidFill>
                  <a:srgbClr val="000000"/>
                </a:solidFill>
              </a:rPr>
              <a:t>Reg</a:t>
            </a:r>
            <a:r>
              <a:rPr lang="en-GB" sz="1200" dirty="0" smtClean="0">
                <a:solidFill>
                  <a:srgbClr val="000000"/>
                </a:solidFill>
              </a:rPr>
              <a:t> 123</a:t>
            </a:r>
          </a:p>
          <a:p>
            <a:pPr marL="0" lvl="0" indent="0" eaLnBrk="0" hangingPunct="0">
              <a:buClr>
                <a:srgbClr val="FF0066"/>
              </a:buClr>
              <a:buSzPct val="80000"/>
              <a:buNone/>
            </a:pPr>
            <a:r>
              <a:rPr lang="en-GB" sz="1200" dirty="0" smtClean="0">
                <a:solidFill>
                  <a:srgbClr val="000000"/>
                </a:solidFill>
              </a:rPr>
              <a:t>(a) Obligation provides for funding or provision of infrastructure project  or type of infrastructure; </a:t>
            </a:r>
          </a:p>
          <a:p>
            <a:pPr marL="0" lvl="0" indent="0" eaLnBrk="0" hangingPunct="0">
              <a:buClr>
                <a:srgbClr val="FF0066"/>
              </a:buClr>
              <a:buSzPct val="80000"/>
              <a:buNone/>
            </a:pPr>
            <a:endParaRPr lang="en-GB" sz="1200" dirty="0" smtClean="0">
              <a:solidFill>
                <a:srgbClr val="000000"/>
              </a:solidFill>
            </a:endParaRPr>
          </a:p>
          <a:p>
            <a:pPr marL="0" lvl="0" indent="0" eaLnBrk="0" hangingPunct="0">
              <a:buClr>
                <a:srgbClr val="FF0066"/>
              </a:buClr>
              <a:buSzPct val="80000"/>
              <a:buNone/>
            </a:pPr>
            <a:r>
              <a:rPr lang="en-GB" sz="1200" dirty="0" smtClean="0">
                <a:solidFill>
                  <a:srgbClr val="000000"/>
                </a:solidFill>
              </a:rPr>
              <a:t>(b)“five or more separate planning obligations that—</a:t>
            </a:r>
          </a:p>
          <a:p>
            <a:pPr marL="0" lvl="0" indent="0" eaLnBrk="0" hangingPunct="0">
              <a:buClr>
                <a:srgbClr val="FF0066"/>
              </a:buClr>
              <a:buSzPct val="80000"/>
              <a:buNone/>
            </a:pPr>
            <a:r>
              <a:rPr lang="en-GB" sz="1200" dirty="0" smtClean="0">
                <a:solidFill>
                  <a:srgbClr val="000000"/>
                </a:solidFill>
              </a:rPr>
              <a:t>(</a:t>
            </a:r>
            <a:r>
              <a:rPr lang="en-GB" sz="1200" dirty="0" err="1" smtClean="0">
                <a:solidFill>
                  <a:srgbClr val="000000"/>
                </a:solidFill>
              </a:rPr>
              <a:t>i</a:t>
            </a:r>
            <a:r>
              <a:rPr lang="en-GB" sz="1200" dirty="0" smtClean="0">
                <a:solidFill>
                  <a:srgbClr val="000000"/>
                </a:solidFill>
              </a:rPr>
              <a:t>)     relate to planning permissions granted for development within the area of the charging authority; and</a:t>
            </a:r>
          </a:p>
          <a:p>
            <a:pPr marL="0" lvl="0" indent="0" eaLnBrk="0" hangingPunct="0">
              <a:buClr>
                <a:srgbClr val="FF0066"/>
              </a:buClr>
              <a:buSzPct val="80000"/>
              <a:buNone/>
            </a:pPr>
            <a:r>
              <a:rPr lang="en-GB" sz="1200" dirty="0" smtClean="0">
                <a:solidFill>
                  <a:srgbClr val="000000"/>
                </a:solidFill>
              </a:rPr>
              <a:t>(ii)     which provide for the funding or provision of that project or provide for the funding or provision of that type of infrastructure,</a:t>
            </a:r>
          </a:p>
          <a:p>
            <a:pPr marL="0" lvl="0" indent="0" eaLnBrk="0" hangingPunct="0">
              <a:buClr>
                <a:srgbClr val="FF0066"/>
              </a:buClr>
              <a:buSzPct val="80000"/>
              <a:buNone/>
            </a:pPr>
            <a:r>
              <a:rPr lang="en-GB" sz="1200" dirty="0" smtClean="0">
                <a:solidFill>
                  <a:srgbClr val="000000"/>
                </a:solidFill>
              </a:rPr>
              <a:t>have been entered into on or after 6th April 2010”.</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32</a:t>
            </a:fld>
            <a:endParaRPr lang="en-US"/>
          </a:p>
        </p:txBody>
      </p:sp>
    </p:spTree>
    <p:extLst>
      <p:ext uri="{BB962C8B-B14F-4D97-AF65-F5344CB8AC3E}">
        <p14:creationId xmlns:p14="http://schemas.microsoft.com/office/powerpoint/2010/main" val="1424323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Paragraph: 031 Reference ID: 23b-031-20150814 </a:t>
            </a:r>
          </a:p>
          <a:p>
            <a:r>
              <a:rPr lang="en-GB" b="1" dirty="0" smtClean="0"/>
              <a:t>Are there any circumstances where infrastructure contributions through planning obligations should not be sought from developers?</a:t>
            </a:r>
          </a:p>
          <a:p>
            <a:r>
              <a:rPr lang="en-GB" dirty="0" smtClean="0"/>
              <a:t>As set out in the </a:t>
            </a:r>
            <a:r>
              <a:rPr lang="en-GB" dirty="0" smtClean="0">
                <a:hlinkClick r:id="rId3"/>
              </a:rPr>
              <a:t>Starter Homes Written Ministerial Statement</a:t>
            </a:r>
            <a:r>
              <a:rPr lang="en-GB" dirty="0" smtClean="0"/>
              <a:t> of 2 March 2015, starter homes exception sites should not be required to make affordable housing or tariff-style section 106 contributions.</a:t>
            </a:r>
          </a:p>
          <a:p>
            <a:r>
              <a:rPr lang="en-GB" dirty="0" smtClean="0"/>
              <a:t>Revision date: 14 08 2015 </a:t>
            </a:r>
          </a:p>
          <a:p>
            <a:endParaRPr lang="en-GB" dirty="0" smtClean="0"/>
          </a:p>
          <a:p>
            <a:r>
              <a:rPr lang="en-GB" dirty="0" smtClean="0"/>
              <a:t>Ministerial </a:t>
            </a:r>
            <a:r>
              <a:rPr lang="en-GB" smtClean="0"/>
              <a:t>statement - </a:t>
            </a:r>
            <a:r>
              <a:rPr lang="en-GB" dirty="0" smtClean="0"/>
              <a:t>https://www.gov.uk/government/speeches/starter-homes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33</a:t>
            </a:fld>
            <a:endParaRPr lang="en-US"/>
          </a:p>
        </p:txBody>
      </p:sp>
    </p:spTree>
    <p:extLst>
      <p:ext uri="{BB962C8B-B14F-4D97-AF65-F5344CB8AC3E}">
        <p14:creationId xmlns:p14="http://schemas.microsoft.com/office/powerpoint/2010/main" val="240954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57636" y="9443662"/>
            <a:ext cx="2951163" cy="4971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4400" b="1">
                <a:solidFill>
                  <a:schemeClr val="tx2"/>
                </a:solidFill>
                <a:latin typeface="Arial" pitchFamily="34" charset="0"/>
                <a:ea typeface="ＭＳ Ｐゴシック" pitchFamily="34" charset="-128"/>
              </a:defRPr>
            </a:lvl1pPr>
            <a:lvl2pPr marL="742950" indent="-285750" eaLnBrk="0" hangingPunct="0">
              <a:defRPr sz="4400" b="1">
                <a:solidFill>
                  <a:schemeClr val="tx2"/>
                </a:solidFill>
                <a:latin typeface="Arial" pitchFamily="34" charset="0"/>
                <a:ea typeface="ＭＳ Ｐゴシック" pitchFamily="34" charset="-128"/>
              </a:defRPr>
            </a:lvl2pPr>
            <a:lvl3pPr marL="1143000" indent="-228600" eaLnBrk="0" hangingPunct="0">
              <a:defRPr sz="4400" b="1">
                <a:solidFill>
                  <a:schemeClr val="tx2"/>
                </a:solidFill>
                <a:latin typeface="Arial" pitchFamily="34" charset="0"/>
                <a:ea typeface="ＭＳ Ｐゴシック" pitchFamily="34" charset="-128"/>
              </a:defRPr>
            </a:lvl3pPr>
            <a:lvl4pPr marL="1600200" indent="-228600" eaLnBrk="0" hangingPunct="0">
              <a:defRPr sz="4400" b="1">
                <a:solidFill>
                  <a:schemeClr val="tx2"/>
                </a:solidFill>
                <a:latin typeface="Arial" pitchFamily="34" charset="0"/>
                <a:ea typeface="ＭＳ Ｐゴシック" pitchFamily="34" charset="-128"/>
              </a:defRPr>
            </a:lvl4pPr>
            <a:lvl5pPr marL="2057400" indent="-228600" eaLnBrk="0" hangingPunct="0">
              <a:defRPr sz="4400" b="1">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0"/>
              </a:spcAft>
              <a:defRPr sz="4400" b="1">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0"/>
              </a:spcAft>
              <a:defRPr sz="4400" b="1">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0"/>
              </a:spcAft>
              <a:defRPr sz="4400" b="1">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0"/>
              </a:spcAft>
              <a:defRPr sz="4400" b="1">
                <a:solidFill>
                  <a:schemeClr val="tx2"/>
                </a:solidFill>
                <a:latin typeface="Arial" pitchFamily="34" charset="0"/>
                <a:ea typeface="ＭＳ Ｐゴシック" pitchFamily="34" charset="-128"/>
              </a:defRPr>
            </a:lvl9pPr>
          </a:lstStyle>
          <a:p>
            <a:pPr algn="r" eaLnBrk="1" hangingPunct="1">
              <a:defRPr/>
            </a:pPr>
            <a:fld id="{9034403C-A5DA-42A1-B690-3236462334F8}" type="slidenum">
              <a:rPr lang="en-US" sz="1200" b="0">
                <a:solidFill>
                  <a:schemeClr val="tx1"/>
                </a:solidFill>
                <a:cs typeface="+mn-cs"/>
              </a:rPr>
              <a:pPr algn="r" eaLnBrk="1" hangingPunct="1">
                <a:defRPr/>
              </a:pPr>
              <a:t>7</a:t>
            </a:fld>
            <a:endParaRPr lang="en-US" sz="1200" b="0">
              <a:solidFill>
                <a:schemeClr val="tx1"/>
              </a:solidFill>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lnSpc>
                <a:spcPct val="80000"/>
              </a:lnSpc>
            </a:pPr>
            <a:r>
              <a:rPr lang="en-US" altLang="en-US" sz="800" b="1" smtClean="0">
                <a:latin typeface="Arial" pitchFamily="34" charset="0"/>
                <a:ea typeface="ＭＳ Ｐゴシック" pitchFamily="34" charset="-128"/>
              </a:rPr>
              <a:t>For development capable of being charged CIL for infrastructure capable of being in CIL – Not for other s106 obligations e.g. affordable housing, habitats except infrastructure for habitats ( visitor centre)</a:t>
            </a:r>
          </a:p>
          <a:p>
            <a:pPr eaLnBrk="1" hangingPunct="1">
              <a:lnSpc>
                <a:spcPct val="80000"/>
              </a:lnSpc>
            </a:pPr>
            <a:endParaRPr lang="en-US" altLang="en-US" sz="800" smtClean="0">
              <a:latin typeface="Arial" pitchFamily="34" charset="0"/>
              <a:ea typeface="ＭＳ Ｐゴシック" pitchFamily="34" charset="-128"/>
            </a:endParaRPr>
          </a:p>
          <a:p>
            <a:pPr eaLnBrk="1" hangingPunct="1">
              <a:lnSpc>
                <a:spcPct val="80000"/>
              </a:lnSpc>
            </a:pPr>
            <a:r>
              <a:rPr lang="en-US" altLang="en-US" sz="800" smtClean="0">
                <a:latin typeface="Arial" pitchFamily="34" charset="0"/>
                <a:ea typeface="ＭＳ Ｐゴシック" pitchFamily="34" charset="-128"/>
              </a:rPr>
              <a:t>The Community Infrastructure Levy regulations 2010 (as amended):</a:t>
            </a:r>
          </a:p>
          <a:p>
            <a:pPr eaLnBrk="1" hangingPunct="1">
              <a:lnSpc>
                <a:spcPct val="80000"/>
              </a:lnSpc>
            </a:pPr>
            <a:r>
              <a:rPr lang="en-US" altLang="en-US" sz="800" b="1" smtClean="0">
                <a:latin typeface="Arial" pitchFamily="34" charset="0"/>
                <a:ea typeface="ＭＳ Ｐゴシック" pitchFamily="34" charset="-128"/>
              </a:rPr>
              <a:t>Limitation on use of planning obligations</a:t>
            </a:r>
          </a:p>
          <a:p>
            <a:pPr eaLnBrk="1" hangingPunct="1">
              <a:lnSpc>
                <a:spcPct val="80000"/>
              </a:lnSpc>
            </a:pPr>
            <a:r>
              <a:rPr lang="en-US" altLang="en-US" sz="800" b="1" smtClean="0">
                <a:latin typeface="Arial" pitchFamily="34" charset="0"/>
                <a:ea typeface="ＭＳ Ｐゴシック" pitchFamily="34" charset="-128"/>
              </a:rPr>
              <a:t>122.</a:t>
            </a:r>
            <a:r>
              <a:rPr lang="en-US" altLang="en-US" sz="800" smtClean="0">
                <a:latin typeface="Arial" pitchFamily="34" charset="0"/>
                <a:ea typeface="ＭＳ Ｐゴシック" pitchFamily="34" charset="-128"/>
              </a:rPr>
              <a:t>—(1) This regulation applies where a relevant determination is made which results in planning permission being granted for development.</a:t>
            </a:r>
          </a:p>
          <a:p>
            <a:pPr eaLnBrk="1" hangingPunct="1">
              <a:lnSpc>
                <a:spcPct val="80000"/>
              </a:lnSpc>
            </a:pPr>
            <a:r>
              <a:rPr lang="en-US" altLang="en-US" sz="800" smtClean="0">
                <a:latin typeface="Arial" pitchFamily="34" charset="0"/>
                <a:ea typeface="ＭＳ Ｐゴシック" pitchFamily="34" charset="-128"/>
              </a:rPr>
              <a:t>(2) A planning obligation may only constitute a reason for granting planning permission for the development if the obligation is—</a:t>
            </a:r>
            <a:endParaRPr lang="en-US" altLang="en-US" sz="800" b="1" smtClean="0">
              <a:latin typeface="Arial" pitchFamily="34" charset="0"/>
              <a:ea typeface="ＭＳ Ｐゴシック" pitchFamily="34" charset="-128"/>
            </a:endParaRPr>
          </a:p>
          <a:p>
            <a:pPr eaLnBrk="1" hangingPunct="1">
              <a:lnSpc>
                <a:spcPct val="80000"/>
              </a:lnSpc>
            </a:pPr>
            <a:r>
              <a:rPr lang="en-US" altLang="en-US" sz="800" b="1" smtClean="0">
                <a:latin typeface="Arial" pitchFamily="34" charset="0"/>
                <a:ea typeface="ＭＳ Ｐゴシック" pitchFamily="34" charset="-128"/>
              </a:rPr>
              <a:t>(A)NECESSARY TO MAKE THE DEVELOPMENT ACCEPTABLE IN PLANNING TERMS;</a:t>
            </a:r>
          </a:p>
          <a:p>
            <a:pPr eaLnBrk="1" hangingPunct="1">
              <a:lnSpc>
                <a:spcPct val="80000"/>
              </a:lnSpc>
            </a:pPr>
            <a:r>
              <a:rPr lang="en-US" altLang="en-US" sz="800" b="1" smtClean="0">
                <a:latin typeface="Arial" pitchFamily="34" charset="0"/>
                <a:ea typeface="ＭＳ Ｐゴシック" pitchFamily="34" charset="-128"/>
              </a:rPr>
              <a:t>(B)DIRECTLY RELATED TO THE DEVELOPMENT; AND</a:t>
            </a:r>
          </a:p>
          <a:p>
            <a:pPr eaLnBrk="1" hangingPunct="1">
              <a:lnSpc>
                <a:spcPct val="80000"/>
              </a:lnSpc>
            </a:pPr>
            <a:r>
              <a:rPr lang="en-US" altLang="en-US" sz="800" b="1" smtClean="0">
                <a:latin typeface="Arial" pitchFamily="34" charset="0"/>
                <a:ea typeface="ＭＳ Ｐゴシック" pitchFamily="34" charset="-128"/>
              </a:rPr>
              <a:t>(C)FAIRLY AND REASONABLY RELATED IN SCALE AND KIND TO THE DEVELOPMENT.</a:t>
            </a:r>
            <a:endParaRPr lang="en-US" altLang="en-US" sz="800" smtClean="0">
              <a:latin typeface="Arial" pitchFamily="34" charset="0"/>
              <a:ea typeface="ＭＳ Ｐゴシック" pitchFamily="34" charset="-128"/>
            </a:endParaRPr>
          </a:p>
          <a:p>
            <a:pPr eaLnBrk="1" hangingPunct="1">
              <a:lnSpc>
                <a:spcPct val="80000"/>
              </a:lnSpc>
            </a:pPr>
            <a:r>
              <a:rPr lang="en-US" altLang="en-US" sz="800" smtClean="0">
                <a:latin typeface="Arial" pitchFamily="34" charset="0"/>
                <a:ea typeface="ＭＳ Ｐゴシック" pitchFamily="34" charset="-128"/>
              </a:rPr>
              <a:t>(</a:t>
            </a:r>
            <a:r>
              <a:rPr lang="en-US" altLang="en-US" sz="800" b="1" smtClean="0">
                <a:latin typeface="Arial" pitchFamily="34" charset="0"/>
                <a:ea typeface="ＭＳ Ｐゴシック" pitchFamily="34" charset="-128"/>
              </a:rPr>
              <a:t>1</a:t>
            </a:r>
            <a:r>
              <a:rPr lang="en-US" altLang="en-US" sz="800" smtClean="0">
                <a:latin typeface="Arial" pitchFamily="34" charset="0"/>
                <a:ea typeface="ＭＳ Ｐゴシック" pitchFamily="34" charset="-128"/>
              </a:rPr>
              <a:t>)</a:t>
            </a:r>
          </a:p>
          <a:p>
            <a:pPr eaLnBrk="1" hangingPunct="1">
              <a:lnSpc>
                <a:spcPct val="80000"/>
              </a:lnSpc>
            </a:pPr>
            <a:endParaRPr lang="en-US" altLang="en-US" sz="800" smtClean="0">
              <a:latin typeface="Arial" pitchFamily="34" charset="0"/>
              <a:ea typeface="ＭＳ Ｐゴシック" pitchFamily="34" charset="-128"/>
            </a:endParaRPr>
          </a:p>
          <a:p>
            <a:pPr eaLnBrk="1" hangingPunct="1">
              <a:lnSpc>
                <a:spcPct val="80000"/>
              </a:lnSpc>
            </a:pPr>
            <a:r>
              <a:rPr lang="en-US" altLang="en-US" sz="800" b="1" smtClean="0">
                <a:latin typeface="Arial" pitchFamily="34" charset="0"/>
                <a:ea typeface="ＭＳ Ｐゴシック" pitchFamily="34" charset="-128"/>
              </a:rPr>
              <a:t>NPPF:</a:t>
            </a:r>
          </a:p>
          <a:p>
            <a:r>
              <a:rPr lang="en-US" altLang="en-US" smtClean="0">
                <a:latin typeface="Arial" pitchFamily="34" charset="0"/>
                <a:ea typeface="ＭＳ Ｐゴシック" pitchFamily="34" charset="-128"/>
              </a:rPr>
              <a:t>204. Planning obligations should only be sought where they meet all of the</a:t>
            </a:r>
          </a:p>
          <a:p>
            <a:r>
              <a:rPr lang="en-US" altLang="en-US" smtClean="0">
                <a:latin typeface="Arial" pitchFamily="34" charset="0"/>
                <a:ea typeface="ＭＳ Ｐゴシック" pitchFamily="34" charset="-128"/>
              </a:rPr>
              <a:t>following tests:</a:t>
            </a:r>
          </a:p>
          <a:p>
            <a:r>
              <a:rPr lang="en-US" altLang="en-US" smtClean="0">
                <a:latin typeface="Arial" pitchFamily="34" charset="0"/>
                <a:ea typeface="ＭＳ Ｐゴシック" pitchFamily="34" charset="-128"/>
              </a:rPr>
              <a:t>●necessary to make the development acceptable in planning terms;</a:t>
            </a:r>
          </a:p>
          <a:p>
            <a:r>
              <a:rPr lang="en-US" altLang="en-US" smtClean="0">
                <a:latin typeface="Arial" pitchFamily="34" charset="0"/>
                <a:ea typeface="ＭＳ Ｐゴシック" pitchFamily="34" charset="-128"/>
              </a:rPr>
              <a:t>●</a:t>
            </a:r>
            <a:r>
              <a:rPr lang="en-US" altLang="en-US" b="1" smtClean="0">
                <a:latin typeface="Arial" pitchFamily="34" charset="0"/>
                <a:ea typeface="ＭＳ Ｐゴシック" pitchFamily="34" charset="-128"/>
              </a:rPr>
              <a:t> </a:t>
            </a:r>
            <a:r>
              <a:rPr lang="en-US" altLang="en-US" smtClean="0">
                <a:latin typeface="Arial" pitchFamily="34" charset="0"/>
                <a:ea typeface="ＭＳ Ｐゴシック" pitchFamily="34" charset="-128"/>
              </a:rPr>
              <a:t>directly related to the development; and</a:t>
            </a:r>
          </a:p>
          <a:p>
            <a:r>
              <a:rPr lang="en-US" altLang="en-US" smtClean="0">
                <a:latin typeface="Arial" pitchFamily="34" charset="0"/>
                <a:ea typeface="ＭＳ Ｐゴシック" pitchFamily="34" charset="-128"/>
              </a:rPr>
              <a:t>●</a:t>
            </a:r>
            <a:r>
              <a:rPr lang="en-US" altLang="en-US" b="1" smtClean="0">
                <a:latin typeface="Arial" pitchFamily="34" charset="0"/>
                <a:ea typeface="ＭＳ Ｐゴシック" pitchFamily="34" charset="-128"/>
              </a:rPr>
              <a:t> </a:t>
            </a:r>
            <a:r>
              <a:rPr lang="en-US" altLang="en-US" smtClean="0">
                <a:latin typeface="Arial" pitchFamily="34" charset="0"/>
                <a:ea typeface="ＭＳ Ｐゴシック" pitchFamily="34" charset="-128"/>
              </a:rPr>
              <a:t>fairly and reasonably related in scale and kind to the development.</a:t>
            </a:r>
          </a:p>
          <a:p>
            <a:r>
              <a:rPr lang="en-US" altLang="en-US" smtClean="0">
                <a:latin typeface="Arial" pitchFamily="34" charset="0"/>
                <a:ea typeface="ＭＳ Ｐゴシック" pitchFamily="34" charset="-128"/>
              </a:rPr>
              <a:t>205. Where obligations are being sought or revised, local planning authorities</a:t>
            </a:r>
          </a:p>
          <a:p>
            <a:r>
              <a:rPr lang="en-US" altLang="en-US" smtClean="0">
                <a:latin typeface="Arial" pitchFamily="34" charset="0"/>
                <a:ea typeface="ＭＳ Ｐゴシック" pitchFamily="34" charset="-128"/>
              </a:rPr>
              <a:t>should take account of changes in market conditions over time and,</a:t>
            </a:r>
          </a:p>
          <a:p>
            <a:r>
              <a:rPr lang="en-US" altLang="en-US" smtClean="0">
                <a:latin typeface="Arial" pitchFamily="34" charset="0"/>
                <a:ea typeface="ＭＳ Ｐゴシック" pitchFamily="34" charset="-128"/>
              </a:rPr>
              <a:t>wherever appropriate, be sufficiently flexible to prevent planned development</a:t>
            </a:r>
          </a:p>
          <a:p>
            <a:r>
              <a:rPr lang="en-US" altLang="en-US" smtClean="0">
                <a:latin typeface="Arial" pitchFamily="34" charset="0"/>
                <a:ea typeface="ＭＳ Ｐゴシック" pitchFamily="34" charset="-128"/>
              </a:rPr>
              <a:t>being stalled.</a:t>
            </a:r>
          </a:p>
        </p:txBody>
      </p:sp>
    </p:spTree>
    <p:extLst>
      <p:ext uri="{BB962C8B-B14F-4D97-AF65-F5344CB8AC3E}">
        <p14:creationId xmlns:p14="http://schemas.microsoft.com/office/powerpoint/2010/main" val="58294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dirty="0" smtClean="0"/>
              <a:t>NPPF consultation closes 22 February – announce outcome later in 2016</a:t>
            </a:r>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Housing and Planning Bill now in the House of Lords – finalise by Summer</a:t>
            </a:r>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Publish consultation on secondary legislation on ‘reasonably sized sites’  threshold – March 2016</a:t>
            </a:r>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Publish Starter Homes Land Fund prospectus – March 2016</a:t>
            </a:r>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Ongoing engagement with lenders, house builders and Local Authorities to galvanise support and identify larger scale delivery and partnership working</a:t>
            </a:r>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Prepare and publicise ‘scheme designs’ for Lenders,                                Local Authorities and house builders – by Summer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36</a:t>
            </a:fld>
            <a:endParaRPr lang="en-US"/>
          </a:p>
        </p:txBody>
      </p:sp>
    </p:spTree>
    <p:extLst>
      <p:ext uri="{BB962C8B-B14F-4D97-AF65-F5344CB8AC3E}">
        <p14:creationId xmlns:p14="http://schemas.microsoft.com/office/powerpoint/2010/main" val="3031651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Both"/>
            </a:pPr>
            <a:r>
              <a:rPr lang="en-GB" sz="1200" dirty="0" smtClean="0"/>
              <a:t>Regulations made by the Secretary of State may impose restrictions or conditions on the enforceability of planning obligations entered into with regard to the provision of—</a:t>
            </a:r>
          </a:p>
          <a:p>
            <a:pPr marL="457200" indent="-457200">
              <a:buAutoNum type="arabicParenBoth"/>
            </a:pPr>
            <a:r>
              <a:rPr lang="en-GB" sz="1200" dirty="0" smtClean="0"/>
              <a:t>(a) affordable housing, or</a:t>
            </a:r>
          </a:p>
          <a:p>
            <a:pPr marL="0" indent="0">
              <a:buNone/>
            </a:pPr>
            <a:r>
              <a:rPr lang="en-GB" sz="1200" dirty="0" smtClean="0"/>
              <a:t>(b) prescribed descriptions of affordable housing.</a:t>
            </a:r>
          </a:p>
          <a:p>
            <a:pPr marL="0" indent="0">
              <a:buNone/>
            </a:pPr>
            <a:r>
              <a:rPr lang="en-GB" sz="1200" dirty="0" smtClean="0"/>
              <a:t>(2) Regulations under this section—</a:t>
            </a:r>
          </a:p>
          <a:p>
            <a:pPr marL="0" indent="0">
              <a:buNone/>
            </a:pPr>
            <a:r>
              <a:rPr lang="en-GB" sz="1200" dirty="0" smtClean="0"/>
              <a:t>(a) may make consequential, supplementary, incidental,</a:t>
            </a:r>
          </a:p>
          <a:p>
            <a:pPr marL="0" indent="0">
              <a:buNone/>
            </a:pPr>
            <a:r>
              <a:rPr lang="en-GB" sz="1200" dirty="0" smtClean="0"/>
              <a:t>transitional or saving provision;</a:t>
            </a:r>
          </a:p>
          <a:p>
            <a:pPr marL="0" indent="0">
              <a:buNone/>
            </a:pPr>
            <a:r>
              <a:rPr lang="en-GB" sz="1200" dirty="0" smtClean="0"/>
              <a:t>(b) may impose different restrictions or conditions (or none)</a:t>
            </a:r>
          </a:p>
          <a:p>
            <a:pPr marL="0" indent="0">
              <a:buNone/>
            </a:pPr>
            <a:r>
              <a:rPr lang="en-GB" sz="1200" dirty="0" smtClean="0"/>
              <a:t>depending on the size, scale or nature of the site or the proposed development to which any planning obligations would relate.</a:t>
            </a:r>
          </a:p>
          <a:p>
            <a:pPr marL="0" indent="0">
              <a:buNone/>
            </a:pPr>
            <a:endParaRPr lang="en-GB" sz="1200" dirty="0" smtClean="0"/>
          </a:p>
          <a:p>
            <a:pPr marL="0" indent="0">
              <a:buNone/>
            </a:pPr>
            <a:r>
              <a:rPr lang="en-GB" sz="1200" dirty="0" smtClean="0"/>
              <a:t>106ZB Enforceability of planning obligations regarding affordable housing</a:t>
            </a:r>
            <a:r>
              <a:rPr lang="en-GB" dirty="0" smtClean="0"/>
              <a:t/>
            </a:r>
            <a:br>
              <a:rPr lang="en-GB" dirty="0" smtClean="0"/>
            </a:br>
            <a:endParaRPr lang="en-GB" sz="1200" dirty="0" smtClean="0"/>
          </a:p>
          <a:p>
            <a:pPr marL="0" indent="0">
              <a:buNone/>
            </a:pPr>
            <a:endParaRPr lang="en-GB" sz="1200" dirty="0" smtClean="0"/>
          </a:p>
          <a:p>
            <a:pPr marL="0" indent="0">
              <a:buNone/>
            </a:pPr>
            <a:r>
              <a:rPr lang="en-GB" sz="1200" dirty="0" smtClean="0"/>
              <a:t>Paragraph (b) is without prejudice to the generality of section 333(2A).</a:t>
            </a:r>
          </a:p>
          <a:p>
            <a:r>
              <a:rPr lang="en-GB" sz="1200" dirty="0" smtClean="0"/>
              <a:t>(3) In this section “affordable housing” means new dwellings in England</a:t>
            </a:r>
          </a:p>
          <a:p>
            <a:r>
              <a:rPr lang="en-GB" sz="1200" dirty="0" smtClean="0"/>
              <a:t>that—</a:t>
            </a:r>
          </a:p>
          <a:p>
            <a:r>
              <a:rPr lang="en-GB" sz="1200" dirty="0" smtClean="0"/>
              <a:t>(a) are to be made available for people whose needs are not</a:t>
            </a:r>
          </a:p>
          <a:p>
            <a:r>
              <a:rPr lang="en-GB" sz="1200" dirty="0" smtClean="0"/>
              <a:t>adequately served by the commercial housing market, or</a:t>
            </a:r>
          </a:p>
          <a:p>
            <a:r>
              <a:rPr lang="en-GB" sz="1200" dirty="0" smtClean="0"/>
              <a:t>(b) are starter homes within the meaning of Chapter 1 of Part 1 of</a:t>
            </a:r>
          </a:p>
          <a:p>
            <a:r>
              <a:rPr lang="en-GB" sz="1200" dirty="0" smtClean="0"/>
              <a:t>the Housing and Planning Act 2016 (see section 2 of that Act).</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37</a:t>
            </a:fld>
            <a:endParaRPr lang="en-US"/>
          </a:p>
        </p:txBody>
      </p:sp>
    </p:spTree>
    <p:extLst>
      <p:ext uri="{BB962C8B-B14F-4D97-AF65-F5344CB8AC3E}">
        <p14:creationId xmlns:p14="http://schemas.microsoft.com/office/powerpoint/2010/main" val="86842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8436"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8437" name="Footer Placeholder 4"/>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8438" name="Slide Number Placeholder 5"/>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4E2230-FE5A-4720-B67E-FE3A385EA834}" type="slidenum">
              <a:rPr lang="en-GB" altLang="en-US">
                <a:solidFill>
                  <a:srgbClr val="000000"/>
                </a:solidFill>
              </a:rPr>
              <a:pPr/>
              <a:t>39</a:t>
            </a:fld>
            <a:endParaRPr lang="en-GB" altLang="en-US">
              <a:solidFill>
                <a:srgbClr val="000000"/>
              </a:solidFill>
            </a:endParaRPr>
          </a:p>
        </p:txBody>
      </p:sp>
    </p:spTree>
    <p:extLst>
      <p:ext uri="{BB962C8B-B14F-4D97-AF65-F5344CB8AC3E}">
        <p14:creationId xmlns:p14="http://schemas.microsoft.com/office/powerpoint/2010/main" val="423757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5364"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5365" name="Footer Placeholder 4"/>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5366" name="Slide Number Placeholder 5"/>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757186-51CC-4561-A6B0-90D6B007DF25}" type="slidenum">
              <a:rPr lang="en-GB" altLang="en-US">
                <a:solidFill>
                  <a:srgbClr val="000000"/>
                </a:solidFill>
              </a:rPr>
              <a:pPr/>
              <a:t>40</a:t>
            </a:fld>
            <a:endParaRPr lang="en-GB" altLang="en-US">
              <a:solidFill>
                <a:srgbClr val="000000"/>
              </a:solidFill>
            </a:endParaRPr>
          </a:p>
        </p:txBody>
      </p:sp>
    </p:spTree>
    <p:extLst>
      <p:ext uri="{BB962C8B-B14F-4D97-AF65-F5344CB8AC3E}">
        <p14:creationId xmlns:p14="http://schemas.microsoft.com/office/powerpoint/2010/main" val="3612943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6388"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6389" name="Footer Placeholder 4"/>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6390" name="Slide Number Placeholder 5"/>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2C0694-8BA3-47FE-ABCB-BD26A41FFD24}" type="slidenum">
              <a:rPr lang="en-GB" altLang="en-US">
                <a:solidFill>
                  <a:srgbClr val="000000"/>
                </a:solidFill>
              </a:rPr>
              <a:pPr/>
              <a:t>41</a:t>
            </a:fld>
            <a:endParaRPr lang="en-GB" altLang="en-US">
              <a:solidFill>
                <a:srgbClr val="000000"/>
              </a:solidFill>
            </a:endParaRPr>
          </a:p>
        </p:txBody>
      </p:sp>
    </p:spTree>
    <p:extLst>
      <p:ext uri="{BB962C8B-B14F-4D97-AF65-F5344CB8AC3E}">
        <p14:creationId xmlns:p14="http://schemas.microsoft.com/office/powerpoint/2010/main" val="145275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741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7413" name="Footer Placeholder 4"/>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7414" name="Slide Number Placeholder 5"/>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599721-933A-401C-97E5-506A022B6A68}" type="slidenum">
              <a:rPr lang="en-GB" altLang="en-US">
                <a:solidFill>
                  <a:srgbClr val="000000"/>
                </a:solidFill>
              </a:rPr>
              <a:pPr/>
              <a:t>42</a:t>
            </a:fld>
            <a:endParaRPr lang="en-GB" altLang="en-US">
              <a:solidFill>
                <a:srgbClr val="000000"/>
              </a:solidFill>
            </a:endParaRPr>
          </a:p>
        </p:txBody>
      </p:sp>
    </p:spTree>
    <p:extLst>
      <p:ext uri="{BB962C8B-B14F-4D97-AF65-F5344CB8AC3E}">
        <p14:creationId xmlns:p14="http://schemas.microsoft.com/office/powerpoint/2010/main" val="2274200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946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9461" name="Footer Placeholder 4"/>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solidFill>
                <a:srgbClr val="000000"/>
              </a:solidFill>
            </a:endParaRPr>
          </a:p>
        </p:txBody>
      </p:sp>
      <p:sp>
        <p:nvSpPr>
          <p:cNvPr id="19462" name="Slide Number Placeholder 5"/>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2522C3-9137-4419-A844-950BF13EBF84}" type="slidenum">
              <a:rPr lang="en-GB" altLang="en-US">
                <a:solidFill>
                  <a:srgbClr val="000000"/>
                </a:solidFill>
              </a:rPr>
              <a:pPr/>
              <a:t>43</a:t>
            </a:fld>
            <a:endParaRPr lang="en-GB" altLang="en-US">
              <a:solidFill>
                <a:srgbClr val="000000"/>
              </a:solidFill>
            </a:endParaRPr>
          </a:p>
        </p:txBody>
      </p:sp>
    </p:spTree>
    <p:extLst>
      <p:ext uri="{BB962C8B-B14F-4D97-AF65-F5344CB8AC3E}">
        <p14:creationId xmlns:p14="http://schemas.microsoft.com/office/powerpoint/2010/main" val="3599832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9216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44E0BF-6922-4951-8AD6-0BAA2CD608FE}" type="slidenum">
              <a:rPr lang="en-US" altLang="en-US">
                <a:solidFill>
                  <a:srgbClr val="000000"/>
                </a:solidFill>
              </a:rPr>
              <a:pPr eaLnBrk="1" hangingPunct="1">
                <a:spcBef>
                  <a:spcPct val="0"/>
                </a:spcBef>
              </a:pPr>
              <a:t>45</a:t>
            </a:fld>
            <a:endParaRPr lang="en-US" altLang="en-US">
              <a:solidFill>
                <a:srgbClr val="000000"/>
              </a:solidFill>
            </a:endParaRPr>
          </a:p>
        </p:txBody>
      </p:sp>
    </p:spTree>
    <p:extLst>
      <p:ext uri="{BB962C8B-B14F-4D97-AF65-F5344CB8AC3E}">
        <p14:creationId xmlns:p14="http://schemas.microsoft.com/office/powerpoint/2010/main" val="1155469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65E14B0-9845-408E-B305-9DA7F7296D6B}" type="slidenum">
              <a:rPr lang="en-US" altLang="en-US">
                <a:solidFill>
                  <a:srgbClr val="000000"/>
                </a:solidFill>
              </a:rPr>
              <a:pPr eaLnBrk="1" hangingPunct="1">
                <a:spcBef>
                  <a:spcPct val="0"/>
                </a:spcBef>
              </a:pPr>
              <a:t>46</a:t>
            </a:fld>
            <a:endParaRPr lang="en-US" altLang="en-US">
              <a:solidFill>
                <a:srgbClr val="000000"/>
              </a:solidFill>
            </a:endParaRPr>
          </a:p>
        </p:txBody>
      </p:sp>
    </p:spTree>
    <p:extLst>
      <p:ext uri="{BB962C8B-B14F-4D97-AF65-F5344CB8AC3E}">
        <p14:creationId xmlns:p14="http://schemas.microsoft.com/office/powerpoint/2010/main" val="387392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PPG</a:t>
            </a:r>
          </a:p>
          <a:p>
            <a:r>
              <a:rPr lang="en-GB" dirty="0" smtClean="0"/>
              <a:t>Paragraph: 004 Reference ID: 23b-004-20150326 </a:t>
            </a:r>
          </a:p>
          <a:p>
            <a:r>
              <a:rPr lang="en-GB" b="1" dirty="0" smtClean="0"/>
              <a:t>Does the local planning authority have to justify its requirements for planning obligations?</a:t>
            </a:r>
            <a:br>
              <a:rPr lang="en-GB" b="1" dirty="0" smtClean="0"/>
            </a:br>
            <a:endParaRPr lang="en-GB" b="1" dirty="0" smtClean="0"/>
          </a:p>
          <a:p>
            <a:r>
              <a:rPr lang="en-GB" dirty="0" smtClean="0"/>
              <a:t>In all cases, including where tariff style charges are sought, the local planning authority must ensure that the obligation meets the relevant tests for planning obligations in that they are necessary to make the development acceptable in planning terms, directly related to the development, and fairly and reasonably related in scale and kind.</a:t>
            </a:r>
          </a:p>
          <a:p>
            <a:r>
              <a:rPr lang="en-GB" dirty="0" smtClean="0"/>
              <a:t>Planning obligations should not be sought where they are clearly not necessary to make the development acceptable in planning terms.</a:t>
            </a:r>
          </a:p>
          <a:p>
            <a:r>
              <a:rPr lang="en-GB" dirty="0" smtClean="0"/>
              <a:t>Planning obligations must be fully justified and evidenced. Where affordable housing contributions are being sought, planning obligations should not prevent development from going forward.</a:t>
            </a:r>
          </a:p>
          <a:p>
            <a:r>
              <a:rPr lang="en-GB" dirty="0" smtClean="0"/>
              <a:t>Revision date: 26 03 2015</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a:t>
            </a:fld>
            <a:endParaRPr lang="en-US"/>
          </a:p>
        </p:txBody>
      </p:sp>
    </p:spTree>
    <p:extLst>
      <p:ext uri="{BB962C8B-B14F-4D97-AF65-F5344CB8AC3E}">
        <p14:creationId xmlns:p14="http://schemas.microsoft.com/office/powerpoint/2010/main" val="169529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70660" name="Slide Number Placeholder 3"/>
          <p:cNvSpPr>
            <a:spLocks noGrp="1"/>
          </p:cNvSpPr>
          <p:nvPr>
            <p:ph type="sldNum" sz="quarter" idx="5"/>
          </p:nvPr>
        </p:nvSpPr>
        <p:spPr/>
        <p:txBody>
          <a:bodyPr/>
          <a:lstStyle>
            <a:lvl1pPr eaLnBrk="0" hangingPunct="0">
              <a:defRPr sz="4400" b="1">
                <a:solidFill>
                  <a:schemeClr val="tx2"/>
                </a:solidFill>
                <a:latin typeface="Arial" pitchFamily="34" charset="0"/>
              </a:defRPr>
            </a:lvl1pPr>
            <a:lvl2pPr marL="742950" indent="-285750" eaLnBrk="0" hangingPunct="0">
              <a:defRPr sz="4400" b="1">
                <a:solidFill>
                  <a:schemeClr val="tx2"/>
                </a:solidFill>
                <a:latin typeface="Arial" pitchFamily="34" charset="0"/>
              </a:defRPr>
            </a:lvl2pPr>
            <a:lvl3pPr marL="1143000" indent="-228600" eaLnBrk="0" hangingPunct="0">
              <a:defRPr sz="4400" b="1">
                <a:solidFill>
                  <a:schemeClr val="tx2"/>
                </a:solidFill>
                <a:latin typeface="Arial" pitchFamily="34" charset="0"/>
              </a:defRPr>
            </a:lvl3pPr>
            <a:lvl4pPr marL="1600200" indent="-228600" eaLnBrk="0" hangingPunct="0">
              <a:defRPr sz="4400" b="1">
                <a:solidFill>
                  <a:schemeClr val="tx2"/>
                </a:solidFill>
                <a:latin typeface="Arial" pitchFamily="34" charset="0"/>
              </a:defRPr>
            </a:lvl4pPr>
            <a:lvl5pPr marL="2057400" indent="-228600" eaLnBrk="0" hangingPunct="0">
              <a:defRPr sz="4400" b="1">
                <a:solidFill>
                  <a:schemeClr val="tx2"/>
                </a:solidFill>
                <a:latin typeface="Arial" pitchFamily="34" charset="0"/>
              </a:defRPr>
            </a:lvl5pPr>
            <a:lvl6pPr marL="2514600" indent="-228600" eaLnBrk="0" fontAlgn="base" hangingPunct="0">
              <a:spcBef>
                <a:spcPct val="0"/>
              </a:spcBef>
              <a:spcAft>
                <a:spcPct val="0"/>
              </a:spcAft>
              <a:defRPr sz="4400" b="1">
                <a:solidFill>
                  <a:schemeClr val="tx2"/>
                </a:solidFill>
                <a:latin typeface="Arial" pitchFamily="34" charset="0"/>
              </a:defRPr>
            </a:lvl6pPr>
            <a:lvl7pPr marL="2971800" indent="-228600" eaLnBrk="0" fontAlgn="base" hangingPunct="0">
              <a:spcBef>
                <a:spcPct val="0"/>
              </a:spcBef>
              <a:spcAft>
                <a:spcPct val="0"/>
              </a:spcAft>
              <a:defRPr sz="4400" b="1">
                <a:solidFill>
                  <a:schemeClr val="tx2"/>
                </a:solidFill>
                <a:latin typeface="Arial" pitchFamily="34" charset="0"/>
              </a:defRPr>
            </a:lvl7pPr>
            <a:lvl8pPr marL="3429000" indent="-228600" eaLnBrk="0" fontAlgn="base" hangingPunct="0">
              <a:spcBef>
                <a:spcPct val="0"/>
              </a:spcBef>
              <a:spcAft>
                <a:spcPct val="0"/>
              </a:spcAft>
              <a:defRPr sz="4400" b="1">
                <a:solidFill>
                  <a:schemeClr val="tx2"/>
                </a:solidFill>
                <a:latin typeface="Arial" pitchFamily="34" charset="0"/>
              </a:defRPr>
            </a:lvl8pPr>
            <a:lvl9pPr marL="3886200" indent="-228600" eaLnBrk="0" fontAlgn="base" hangingPunct="0">
              <a:spcBef>
                <a:spcPct val="0"/>
              </a:spcBef>
              <a:spcAft>
                <a:spcPct val="0"/>
              </a:spcAft>
              <a:defRPr sz="4400" b="1">
                <a:solidFill>
                  <a:schemeClr val="tx2"/>
                </a:solidFill>
                <a:latin typeface="Arial" pitchFamily="34" charset="0"/>
              </a:defRPr>
            </a:lvl9pPr>
          </a:lstStyle>
          <a:p>
            <a:pPr eaLnBrk="1" hangingPunct="1">
              <a:defRPr/>
            </a:pPr>
            <a:fld id="{30811E1E-17DB-4031-ABA3-402FA853CDBC}" type="slidenum">
              <a:rPr lang="en-US" altLang="en-US" sz="1200" b="0" smtClean="0">
                <a:solidFill>
                  <a:schemeClr val="tx1"/>
                </a:solidFill>
              </a:rPr>
              <a:pPr eaLnBrk="1" hangingPunct="1">
                <a:defRPr/>
              </a:pPr>
              <a:t>9</a:t>
            </a:fld>
            <a:endParaRPr lang="en-US" altLang="en-US" sz="1200" b="0" smtClean="0">
              <a:solidFill>
                <a:schemeClr val="tx1"/>
              </a:solidFill>
            </a:endParaRPr>
          </a:p>
        </p:txBody>
      </p:sp>
    </p:spTree>
    <p:extLst>
      <p:ext uri="{BB962C8B-B14F-4D97-AF65-F5344CB8AC3E}">
        <p14:creationId xmlns:p14="http://schemas.microsoft.com/office/powerpoint/2010/main" val="392023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The Town and Country Planning (Modification and Discharge of Planning Obligations) Regulations 1992 set out the procedure for making an application to amend planning obligations, including standard forms. </a:t>
            </a:r>
          </a:p>
          <a:p>
            <a:endParaRPr lang="en-US" altLang="en-US" dirty="0" smtClean="0">
              <a:latin typeface="Arial" pitchFamily="34" charset="0"/>
            </a:endParaRPr>
          </a:p>
          <a:p>
            <a:r>
              <a:rPr lang="en-US" altLang="en-US" dirty="0" smtClean="0">
                <a:latin typeface="Arial" pitchFamily="34" charset="0"/>
              </a:rPr>
              <a:t>PPG - Paragraph: 009Reference ID: 23b-009-20140306</a:t>
            </a:r>
          </a:p>
          <a:p>
            <a:r>
              <a:rPr lang="en-US" altLang="en-US" b="1" dirty="0" smtClean="0">
                <a:latin typeface="Arial" pitchFamily="34" charset="0"/>
              </a:rPr>
              <a:t>Can an agreed planning obligation be changed?</a:t>
            </a:r>
            <a:br>
              <a:rPr lang="en-US" altLang="en-US" b="1" dirty="0" smtClean="0">
                <a:latin typeface="Arial" pitchFamily="34" charset="0"/>
              </a:rPr>
            </a:br>
            <a:endParaRPr lang="en-US" altLang="en-US" b="1" dirty="0" smtClean="0">
              <a:latin typeface="Arial" pitchFamily="34" charset="0"/>
            </a:endParaRPr>
          </a:p>
          <a:p>
            <a:r>
              <a:rPr lang="en-US" altLang="en-US" dirty="0" smtClean="0">
                <a:latin typeface="Arial" pitchFamily="34" charset="0"/>
              </a:rPr>
              <a:t>Planning obligations can be renegotiated at any point, where the local planning authority and developer wish to do so. Where there is no agreement to voluntarily renegotiate, and the planning obligation predates April 2010 or is over 5 years old, an application may be made to the local planning authority to change the obligation where it “no longer serves a useful purpose” or would continue to serve a useful purpose in a modified way (see </a:t>
            </a:r>
            <a:r>
              <a:rPr lang="en-US" altLang="en-US" dirty="0" smtClean="0">
                <a:latin typeface="Arial" pitchFamily="34" charset="0"/>
                <a:hlinkClick r:id="rId3" tooltip="Town and Country Planning Act 1990"/>
              </a:rPr>
              <a:t>Section 106A of the Town and Country Planning Act 1990</a:t>
            </a:r>
            <a:r>
              <a:rPr lang="en-US" altLang="en-US" dirty="0" smtClean="0">
                <a:latin typeface="Arial" pitchFamily="34" charset="0"/>
              </a:rPr>
              <a:t>).</a:t>
            </a:r>
          </a:p>
          <a:p>
            <a:r>
              <a:rPr lang="en-US" altLang="en-US" dirty="0" smtClean="0">
                <a:latin typeface="Arial" pitchFamily="34" charset="0"/>
              </a:rPr>
              <a:t>In addition, </a:t>
            </a:r>
            <a:r>
              <a:rPr lang="en-US" altLang="en-US" dirty="0" smtClean="0">
                <a:latin typeface="Arial" pitchFamily="34" charset="0"/>
                <a:hlinkClick r:id="rId4" tooltip="Town and Country Planning Act 1990"/>
              </a:rPr>
              <a:t>Section 106BA of the 1990 Act</a:t>
            </a:r>
            <a:r>
              <a:rPr lang="en-US" altLang="en-US" dirty="0" smtClean="0">
                <a:latin typeface="Arial" pitchFamily="34" charset="0"/>
              </a:rPr>
              <a:t> (inserted by the Growth and Infrastructure Act 2013) allows applications to be made to modify the affordable housing requirements of any Section 106 agreement regardless of when it was signed. This review must be based on economic viability and cannot take into account other aspects of the planning consent. It addresses affordable housing requirements only.             .</a:t>
            </a:r>
          </a:p>
          <a:p>
            <a:r>
              <a:rPr lang="en-US" altLang="en-US" dirty="0" smtClean="0">
                <a:latin typeface="Arial" pitchFamily="34" charset="0"/>
              </a:rPr>
              <a:t>Paragraph: 011Reference ID: 23b-011-20140306</a:t>
            </a:r>
          </a:p>
          <a:p>
            <a:r>
              <a:rPr lang="en-US" altLang="en-US" b="1" dirty="0" smtClean="0">
                <a:latin typeface="Arial" pitchFamily="34" charset="0"/>
              </a:rPr>
              <a:t>Can there be an appeal against a refusal to change a planning obligation (Section 106 agreement)? </a:t>
            </a:r>
            <a:r>
              <a:rPr lang="en-US" altLang="en-US" b="1" i="1" dirty="0" smtClean="0">
                <a:latin typeface="Arial" pitchFamily="34" charset="0"/>
              </a:rPr>
              <a:t/>
            </a:r>
            <a:br>
              <a:rPr lang="en-US" altLang="en-US" b="1" i="1" dirty="0" smtClean="0">
                <a:latin typeface="Arial" pitchFamily="34" charset="0"/>
              </a:rPr>
            </a:br>
            <a:endParaRPr lang="en-US" altLang="en-US" b="1" dirty="0" smtClean="0">
              <a:latin typeface="Arial" pitchFamily="34" charset="0"/>
            </a:endParaRPr>
          </a:p>
          <a:p>
            <a:r>
              <a:rPr lang="en-US" altLang="en-US" dirty="0" smtClean="0">
                <a:latin typeface="Arial" pitchFamily="34" charset="0"/>
              </a:rPr>
              <a:t>Applications made to local planning authorities to modify a planning obligation, which pre dates April 2010 or is over 5 years old, may result in refusal or non-determination. If so, an appeal may be made. An appeal to the Planning Inspectorate under </a:t>
            </a:r>
            <a:r>
              <a:rPr lang="en-US" altLang="en-US" dirty="0" smtClean="0">
                <a:latin typeface="Arial" pitchFamily="34" charset="0"/>
                <a:hlinkClick r:id="rId4"/>
              </a:rPr>
              <a:t>section106B of the Town and Country Planning Act (1990)</a:t>
            </a:r>
            <a:r>
              <a:rPr lang="en-US" altLang="en-US" dirty="0" smtClean="0">
                <a:latin typeface="Arial" pitchFamily="34" charset="0"/>
              </a:rPr>
              <a:t> must be made within 6 months of a decision by the local authority not to amend the obligation, or within 6 months starting at the 8 weeks from the date of request to amend if no decision is issued.</a:t>
            </a:r>
          </a:p>
          <a:p>
            <a:r>
              <a:rPr lang="en-US" altLang="en-US" dirty="0" smtClean="0">
                <a:latin typeface="Arial" pitchFamily="34" charset="0"/>
              </a:rPr>
              <a:t>An appeal to the Planning Inspectorate on affordable housing viability under </a:t>
            </a:r>
            <a:r>
              <a:rPr lang="en-US" altLang="en-US" dirty="0" smtClean="0">
                <a:latin typeface="Arial" pitchFamily="34" charset="0"/>
                <a:hlinkClick r:id="rId4"/>
              </a:rPr>
              <a:t>section 106BC of the 1990 Act</a:t>
            </a:r>
            <a:r>
              <a:rPr lang="en-US" altLang="en-US" dirty="0" smtClean="0">
                <a:latin typeface="Arial" pitchFamily="34" charset="0"/>
              </a:rPr>
              <a:t> must be made within 6 months of a decision by the local authority not to amend the obligation, or within 6 months commencing with the date which is 28 days (35 days if the Mayor of London is involved) from date of request to amend if no decision is issued. Further guidance can be found on Gov.uk titled “</a:t>
            </a:r>
            <a:r>
              <a:rPr lang="en-US" altLang="en-US" dirty="0" smtClean="0">
                <a:latin typeface="Arial" pitchFamily="34" charset="0"/>
                <a:hlinkClick r:id="rId5"/>
              </a:rPr>
              <a:t>Section 106 affordable housing requirements: review and appeal</a:t>
            </a:r>
            <a:r>
              <a:rPr lang="en-US" altLang="en-US" dirty="0" smtClean="0">
                <a:latin typeface="Arial" pitchFamily="34" charset="0"/>
              </a:rPr>
              <a:t>.”</a:t>
            </a:r>
          </a:p>
          <a:p>
            <a:endParaRPr lang="en-US" altLang="en-US" dirty="0" smtClean="0">
              <a:latin typeface="Arial" pitchFamily="34" charset="0"/>
            </a:endParaRPr>
          </a:p>
          <a:p>
            <a:endParaRPr lang="en-US" altLang="en-US" dirty="0" smtClean="0">
              <a:latin typeface="Arial" pitchFamily="34" charset="0"/>
            </a:endParaRPr>
          </a:p>
        </p:txBody>
      </p:sp>
      <p:sp>
        <p:nvSpPr>
          <p:cNvPr id="71684" name="Slide Number Placeholder 3"/>
          <p:cNvSpPr>
            <a:spLocks noGrp="1"/>
          </p:cNvSpPr>
          <p:nvPr>
            <p:ph type="sldNum" sz="quarter" idx="5"/>
          </p:nvPr>
        </p:nvSpPr>
        <p:spPr/>
        <p:txBody>
          <a:bodyPr/>
          <a:lstStyle>
            <a:lvl1pPr eaLnBrk="0" hangingPunct="0">
              <a:defRPr sz="4400" b="1">
                <a:solidFill>
                  <a:schemeClr val="tx2"/>
                </a:solidFill>
                <a:latin typeface="Arial" pitchFamily="34" charset="0"/>
              </a:defRPr>
            </a:lvl1pPr>
            <a:lvl2pPr marL="742950" indent="-285750" eaLnBrk="0" hangingPunct="0">
              <a:defRPr sz="4400" b="1">
                <a:solidFill>
                  <a:schemeClr val="tx2"/>
                </a:solidFill>
                <a:latin typeface="Arial" pitchFamily="34" charset="0"/>
              </a:defRPr>
            </a:lvl2pPr>
            <a:lvl3pPr marL="1143000" indent="-228600" eaLnBrk="0" hangingPunct="0">
              <a:defRPr sz="4400" b="1">
                <a:solidFill>
                  <a:schemeClr val="tx2"/>
                </a:solidFill>
                <a:latin typeface="Arial" pitchFamily="34" charset="0"/>
              </a:defRPr>
            </a:lvl3pPr>
            <a:lvl4pPr marL="1600200" indent="-228600" eaLnBrk="0" hangingPunct="0">
              <a:defRPr sz="4400" b="1">
                <a:solidFill>
                  <a:schemeClr val="tx2"/>
                </a:solidFill>
                <a:latin typeface="Arial" pitchFamily="34" charset="0"/>
              </a:defRPr>
            </a:lvl4pPr>
            <a:lvl5pPr marL="2057400" indent="-228600" eaLnBrk="0" hangingPunct="0">
              <a:defRPr sz="4400" b="1">
                <a:solidFill>
                  <a:schemeClr val="tx2"/>
                </a:solidFill>
                <a:latin typeface="Arial" pitchFamily="34" charset="0"/>
              </a:defRPr>
            </a:lvl5pPr>
            <a:lvl6pPr marL="2514600" indent="-228600" eaLnBrk="0" fontAlgn="base" hangingPunct="0">
              <a:spcBef>
                <a:spcPct val="0"/>
              </a:spcBef>
              <a:spcAft>
                <a:spcPct val="0"/>
              </a:spcAft>
              <a:defRPr sz="4400" b="1">
                <a:solidFill>
                  <a:schemeClr val="tx2"/>
                </a:solidFill>
                <a:latin typeface="Arial" pitchFamily="34" charset="0"/>
              </a:defRPr>
            </a:lvl6pPr>
            <a:lvl7pPr marL="2971800" indent="-228600" eaLnBrk="0" fontAlgn="base" hangingPunct="0">
              <a:spcBef>
                <a:spcPct val="0"/>
              </a:spcBef>
              <a:spcAft>
                <a:spcPct val="0"/>
              </a:spcAft>
              <a:defRPr sz="4400" b="1">
                <a:solidFill>
                  <a:schemeClr val="tx2"/>
                </a:solidFill>
                <a:latin typeface="Arial" pitchFamily="34" charset="0"/>
              </a:defRPr>
            </a:lvl7pPr>
            <a:lvl8pPr marL="3429000" indent="-228600" eaLnBrk="0" fontAlgn="base" hangingPunct="0">
              <a:spcBef>
                <a:spcPct val="0"/>
              </a:spcBef>
              <a:spcAft>
                <a:spcPct val="0"/>
              </a:spcAft>
              <a:defRPr sz="4400" b="1">
                <a:solidFill>
                  <a:schemeClr val="tx2"/>
                </a:solidFill>
                <a:latin typeface="Arial" pitchFamily="34" charset="0"/>
              </a:defRPr>
            </a:lvl8pPr>
            <a:lvl9pPr marL="3886200" indent="-228600" eaLnBrk="0" fontAlgn="base" hangingPunct="0">
              <a:spcBef>
                <a:spcPct val="0"/>
              </a:spcBef>
              <a:spcAft>
                <a:spcPct val="0"/>
              </a:spcAft>
              <a:defRPr sz="4400" b="1">
                <a:solidFill>
                  <a:schemeClr val="tx2"/>
                </a:solidFill>
                <a:latin typeface="Arial" pitchFamily="34" charset="0"/>
              </a:defRPr>
            </a:lvl9pPr>
          </a:lstStyle>
          <a:p>
            <a:pPr eaLnBrk="1" hangingPunct="1">
              <a:defRPr/>
            </a:pPr>
            <a:fld id="{F45D0552-64FF-47FC-A751-EA41ABBDCE07}" type="slidenum">
              <a:rPr lang="en-US" altLang="en-US" sz="1200" b="0" smtClean="0">
                <a:solidFill>
                  <a:schemeClr val="tx1"/>
                </a:solidFill>
              </a:rPr>
              <a:pPr eaLnBrk="1" hangingPunct="1">
                <a:defRPr/>
              </a:pPr>
              <a:t>13</a:t>
            </a:fld>
            <a:endParaRPr lang="en-US" altLang="en-US" sz="1200" b="0" smtClean="0">
              <a:solidFill>
                <a:schemeClr val="tx1"/>
              </a:solidFill>
            </a:endParaRPr>
          </a:p>
        </p:txBody>
      </p:sp>
    </p:spTree>
    <p:extLst>
      <p:ext uri="{BB962C8B-B14F-4D97-AF65-F5344CB8AC3E}">
        <p14:creationId xmlns:p14="http://schemas.microsoft.com/office/powerpoint/2010/main" val="181637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Paragraph: 031 Reference ID: 23b-031-20150814 </a:t>
            </a:r>
          </a:p>
          <a:p>
            <a:r>
              <a:rPr lang="en-GB" b="1" dirty="0" smtClean="0"/>
              <a:t>Are there any circumstances where infrastructure contributions through planning obligations should not be sought from developers?</a:t>
            </a:r>
          </a:p>
          <a:p>
            <a:r>
              <a:rPr lang="en-GB" dirty="0" smtClean="0"/>
              <a:t>As set out in the </a:t>
            </a:r>
            <a:r>
              <a:rPr lang="en-GB" dirty="0" smtClean="0">
                <a:hlinkClick r:id="rId3"/>
              </a:rPr>
              <a:t>Starter Homes Written Ministerial Statement</a:t>
            </a:r>
            <a:r>
              <a:rPr lang="en-GB" dirty="0" smtClean="0"/>
              <a:t> of 2 March 2015, starter homes exception sites should not be required to make affordable housing or tariff-style section 106 contributions.</a:t>
            </a:r>
          </a:p>
          <a:p>
            <a:r>
              <a:rPr lang="en-GB" dirty="0" smtClean="0"/>
              <a:t>Revision date: 14 08 2015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16</a:t>
            </a:fld>
            <a:endParaRPr lang="en-US"/>
          </a:p>
        </p:txBody>
      </p:sp>
    </p:spTree>
    <p:extLst>
      <p:ext uri="{BB962C8B-B14F-4D97-AF65-F5344CB8AC3E}">
        <p14:creationId xmlns:p14="http://schemas.microsoft.com/office/powerpoint/2010/main" val="19399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92164"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44E0BF-6922-4951-8AD6-0BAA2CD608FE}" type="slidenum">
              <a:rPr lang="en-US" altLang="en-US">
                <a:solidFill>
                  <a:srgbClr val="000000"/>
                </a:solidFill>
              </a:rPr>
              <a:pPr eaLnBrk="1" hangingPunct="1">
                <a:spcBef>
                  <a:spcPct val="0"/>
                </a:spcBef>
              </a:pPr>
              <a:t>17</a:t>
            </a:fld>
            <a:endParaRPr lang="en-US" altLang="en-US">
              <a:solidFill>
                <a:srgbClr val="000000"/>
              </a:solidFill>
            </a:endParaRPr>
          </a:p>
        </p:txBody>
      </p:sp>
    </p:spTree>
    <p:extLst>
      <p:ext uri="{BB962C8B-B14F-4D97-AF65-F5344CB8AC3E}">
        <p14:creationId xmlns:p14="http://schemas.microsoft.com/office/powerpoint/2010/main" val="149978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dirty="0" smtClean="0">
                <a:solidFill>
                  <a:srgbClr val="000000"/>
                </a:solidFill>
                <a:effectLst/>
              </a:rPr>
              <a:t>278 Agreements as to execution of </a:t>
            </a:r>
            <a:r>
              <a:rPr lang="en-GB" b="1" dirty="0" err="1" smtClean="0">
                <a:solidFill>
                  <a:srgbClr val="000000"/>
                </a:solidFill>
                <a:effectLst/>
              </a:rPr>
              <a:t>works.E+W</a:t>
            </a:r>
            <a:endParaRPr lang="en-GB" b="1" dirty="0" smtClean="0">
              <a:solidFill>
                <a:srgbClr val="000000"/>
              </a:solidFill>
              <a:effectLst/>
            </a:endParaRPr>
          </a:p>
          <a:p>
            <a:pPr rtl="0"/>
            <a:r>
              <a:rPr lang="en-GB" dirty="0" smtClean="0">
                <a:solidFill>
                  <a:srgbClr val="000000"/>
                </a:solidFill>
                <a:effectLst/>
              </a:rPr>
              <a:t>(1)A highway authority may, if they are satisfied it will be of benefit to the public, enter into an agreement with any person—</a:t>
            </a:r>
          </a:p>
          <a:p>
            <a:pPr rtl="0"/>
            <a:r>
              <a:rPr lang="en-GB" dirty="0" smtClean="0">
                <a:solidFill>
                  <a:srgbClr val="000000"/>
                </a:solidFill>
                <a:effectLst/>
              </a:rPr>
              <a:t>(a)for the execution by the authority of any works which the authority are or may be authorised to execute, or</a:t>
            </a:r>
          </a:p>
          <a:p>
            <a:pPr rtl="0"/>
            <a:r>
              <a:rPr lang="en-GB" dirty="0" smtClean="0">
                <a:solidFill>
                  <a:srgbClr val="000000"/>
                </a:solidFill>
                <a:effectLst/>
              </a:rPr>
              <a:t>(b)for the execution by the authority of such works incorporating particular modifications, additions or features, or at a particular time or in a particular manner,</a:t>
            </a:r>
          </a:p>
          <a:p>
            <a:pPr rtl="0"/>
            <a:r>
              <a:rPr lang="en-GB" dirty="0" smtClean="0">
                <a:solidFill>
                  <a:srgbClr val="000000"/>
                </a:solidFill>
                <a:effectLst/>
              </a:rPr>
              <a:t>on terms that that person pays the whole or such part of the cost of the works as may be specified in or determined in accordance with the agreement. </a:t>
            </a:r>
          </a:p>
          <a:p>
            <a:pPr rtl="0"/>
            <a:r>
              <a:rPr lang="en-GB" dirty="0" smtClean="0">
                <a:solidFill>
                  <a:srgbClr val="000000"/>
                </a:solidFill>
                <a:effectLst/>
              </a:rPr>
              <a:t>(2)Without prejudice to the generality of the reference in subsection (1) to the cost of the works, that reference shall be taken to include—</a:t>
            </a:r>
          </a:p>
          <a:p>
            <a:pPr rtl="0"/>
            <a:r>
              <a:rPr lang="en-GB" dirty="0" smtClean="0">
                <a:solidFill>
                  <a:srgbClr val="000000"/>
                </a:solidFill>
                <a:effectLst/>
              </a:rPr>
              <a:t>(a)the whole of the costs incurred by the highway authority in or in connection with—</a:t>
            </a:r>
          </a:p>
          <a:p>
            <a:pPr rtl="0"/>
            <a:r>
              <a:rPr lang="en-GB" dirty="0" smtClean="0">
                <a:solidFill>
                  <a:srgbClr val="000000"/>
                </a:solidFill>
                <a:effectLst/>
              </a:rPr>
              <a:t>(</a:t>
            </a:r>
            <a:r>
              <a:rPr lang="en-GB" dirty="0" err="1" smtClean="0">
                <a:solidFill>
                  <a:srgbClr val="000000"/>
                </a:solidFill>
                <a:effectLst/>
              </a:rPr>
              <a:t>i</a:t>
            </a:r>
            <a:r>
              <a:rPr lang="en-GB" dirty="0" smtClean="0">
                <a:solidFill>
                  <a:srgbClr val="000000"/>
                </a:solidFill>
                <a:effectLst/>
              </a:rPr>
              <a:t>)the making of the agreement,</a:t>
            </a:r>
          </a:p>
          <a:p>
            <a:pPr rtl="0"/>
            <a:r>
              <a:rPr lang="en-GB" dirty="0" smtClean="0">
                <a:solidFill>
                  <a:srgbClr val="000000"/>
                </a:solidFill>
                <a:effectLst/>
              </a:rPr>
              <a:t>(ii)the making or confirmation of any scheme or order required for the purposes of the works,</a:t>
            </a:r>
          </a:p>
          <a:p>
            <a:pPr rtl="0"/>
            <a:r>
              <a:rPr lang="en-GB" dirty="0" smtClean="0">
                <a:solidFill>
                  <a:srgbClr val="000000"/>
                </a:solidFill>
                <a:effectLst/>
              </a:rPr>
              <a:t>(iii)the granting of any authorisation, permission or consent required for the purposes of the works, and</a:t>
            </a:r>
          </a:p>
          <a:p>
            <a:pPr rtl="0"/>
            <a:r>
              <a:rPr lang="en-GB" dirty="0" smtClean="0">
                <a:solidFill>
                  <a:srgbClr val="000000"/>
                </a:solidFill>
                <a:effectLst/>
              </a:rPr>
              <a:t>(iv)the acquisition by the authority of any land required for the purposes of the works; and</a:t>
            </a:r>
          </a:p>
          <a:p>
            <a:pPr rtl="0"/>
            <a:r>
              <a:rPr lang="en-GB" dirty="0" smtClean="0">
                <a:solidFill>
                  <a:srgbClr val="000000"/>
                </a:solidFill>
                <a:effectLst/>
              </a:rPr>
              <a:t>(b)all relevant administrative expenses of the highway authority, including an appropriate sum in respect of general staff costs and overheads.</a:t>
            </a:r>
          </a:p>
          <a:p>
            <a:pPr rtl="0"/>
            <a:r>
              <a:rPr lang="en-GB" dirty="0" smtClean="0">
                <a:solidFill>
                  <a:srgbClr val="000000"/>
                </a:solidFill>
                <a:effectLst/>
              </a:rPr>
              <a:t>(3)The agreement may also provide for the making to the highway authority of payments in respect of the maintenance of the works to which the agreement relates and may contain such incidental and consequential provisions as appear to the highway authority to be necessary or expedient for the purposes of the agreement.</a:t>
            </a:r>
          </a:p>
          <a:p>
            <a:pPr rtl="0"/>
            <a:r>
              <a:rPr lang="en-GB" dirty="0" smtClean="0">
                <a:solidFill>
                  <a:srgbClr val="000000"/>
                </a:solidFill>
                <a:effectLst/>
              </a:rPr>
              <a:t>(4)The fact that works are to be executed in pursuance of an agreement under this section does not affect the power of the authority to acquire land, by agreement or compulsorily, for the purposes of the works.</a:t>
            </a:r>
          </a:p>
          <a:p>
            <a:pPr rtl="0"/>
            <a:r>
              <a:rPr lang="en-GB" dirty="0" smtClean="0">
                <a:solidFill>
                  <a:srgbClr val="000000"/>
                </a:solidFill>
                <a:effectLst/>
              </a:rPr>
              <a:t>(5)If any amount due to a highway authority in pursuance of an agreement under this section is not paid in accordance with the agreement, the authority may—</a:t>
            </a:r>
          </a:p>
          <a:p>
            <a:pPr rtl="0"/>
            <a:r>
              <a:rPr lang="en-GB" dirty="0" smtClean="0">
                <a:solidFill>
                  <a:srgbClr val="000000"/>
                </a:solidFill>
                <a:effectLst/>
              </a:rPr>
              <a:t>(a)direct that any means of access or other facility afforded by the works to which the agreement relates shall not be used until that amount has been paid,</a:t>
            </a:r>
          </a:p>
          <a:p>
            <a:pPr rtl="0"/>
            <a:r>
              <a:rPr lang="en-GB" dirty="0" smtClean="0">
                <a:solidFill>
                  <a:srgbClr val="000000"/>
                </a:solidFill>
                <a:effectLst/>
              </a:rPr>
              <a:t>(b)recover that amount from any person having an estate or interest in any land for the benefit of which any such means of access or other facility is afforded, and</a:t>
            </a:r>
          </a:p>
          <a:p>
            <a:pPr rtl="0"/>
            <a:r>
              <a:rPr lang="en-GB" dirty="0" smtClean="0">
                <a:solidFill>
                  <a:srgbClr val="000000"/>
                </a:solidFill>
                <a:effectLst/>
              </a:rPr>
              <a:t>(c)declare that amount to be a charge on any such land (identifying it) and on all estates and interests therein.</a:t>
            </a:r>
          </a:p>
          <a:p>
            <a:pPr rtl="0"/>
            <a:r>
              <a:rPr lang="en-GB" dirty="0" smtClean="0">
                <a:solidFill>
                  <a:srgbClr val="000000"/>
                </a:solidFill>
                <a:effectLst/>
              </a:rPr>
              <a:t>(6)If it appears to the highway authority that a direction under subsection (5)(a) is not being complied with, the authority may execute such works as are necessary to stop up the means of access or deny the facility, as the case may be, and may for that purpose enter any land.</a:t>
            </a:r>
          </a:p>
          <a:p>
            <a:pPr rtl="0"/>
            <a:r>
              <a:rPr lang="en-GB" dirty="0" smtClean="0">
                <a:solidFill>
                  <a:srgbClr val="000000"/>
                </a:solidFill>
                <a:effectLst/>
              </a:rPr>
              <a:t>(7)Where a highway authority recovers an amount from a person by virtue of subsection (5)(b), he may in turn recover from any other person having an estate or interest in land for the benefit of which the means of access or other facility was afforded such contribution as may be found by the court to be just and equitable.</a:t>
            </a:r>
          </a:p>
          <a:p>
            <a:pPr rtl="0"/>
            <a:r>
              <a:rPr lang="en-GB" dirty="0" smtClean="0">
                <a:solidFill>
                  <a:srgbClr val="000000"/>
                </a:solidFill>
                <a:effectLst/>
              </a:rPr>
              <a:t>This does not affect the right of any of those persons to recover from the person liable under the agreement the amount which they are made to pay. </a:t>
            </a:r>
          </a:p>
          <a:p>
            <a:pPr rtl="0"/>
            <a:r>
              <a:rPr lang="en-GB" dirty="0" smtClean="0">
                <a:solidFill>
                  <a:srgbClr val="000000"/>
                </a:solidFill>
                <a:effectLst/>
              </a:rPr>
              <a:t>(8)The </a:t>
            </a:r>
            <a:r>
              <a:rPr lang="en-GB" dirty="0" smtClean="0">
                <a:solidFill>
                  <a:srgbClr val="000000"/>
                </a:solidFill>
                <a:effectLst/>
                <a:hlinkClick r:id="rId3" tooltip="View the commentary text for this item"/>
              </a:rPr>
              <a:t>M1</a:t>
            </a:r>
            <a:r>
              <a:rPr lang="en-GB" dirty="0" smtClean="0">
                <a:solidFill>
                  <a:srgbClr val="000000"/>
                </a:solidFill>
                <a:effectLst/>
              </a:rPr>
              <a:t>Local Land Charges Act 1975 applies in relation to a charge under subsection (5)(c) in favour of the Secretary of State as in relation to a charge in favour of a local authority.]</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18</a:t>
            </a:fld>
            <a:endParaRPr lang="en-US"/>
          </a:p>
        </p:txBody>
      </p:sp>
    </p:spTree>
    <p:extLst>
      <p:ext uri="{BB962C8B-B14F-4D97-AF65-F5344CB8AC3E}">
        <p14:creationId xmlns:p14="http://schemas.microsoft.com/office/powerpoint/2010/main" val="385339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787B5-CDC6-4EAD-ABB9-D3F92DC975B2}" type="slidenum">
              <a:rPr lang="en-US" altLang="en-US">
                <a:solidFill>
                  <a:srgbClr val="000000"/>
                </a:solidFill>
                <a:ea typeface="ＭＳ Ｐゴシック" panose="020B0600070205080204" pitchFamily="34" charset="-128"/>
              </a:rPr>
              <a:pPr eaLnBrk="1" hangingPunct="1">
                <a:spcBef>
                  <a:spcPct val="0"/>
                </a:spcBef>
              </a:pPr>
              <a:t>20</a:t>
            </a:fld>
            <a:endParaRPr lang="en-US" altLang="en-US">
              <a:solidFill>
                <a:srgbClr val="000000"/>
              </a:solidFill>
              <a:ea typeface="ＭＳ Ｐゴシック" panose="020B0600070205080204" pitchFamily="34"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lnSpc>
                <a:spcPct val="80000"/>
              </a:lnSpc>
            </a:pPr>
            <a:r>
              <a:rPr lang="en-GB" altLang="en-US" sz="1000" smtClean="0">
                <a:latin typeface="Arial" panose="020B0604020202020204" pitchFamily="34" charset="0"/>
                <a:ea typeface="ＭＳ Ｐゴシック" panose="020B0600070205080204" pitchFamily="34" charset="-128"/>
              </a:rPr>
              <a:t>The aim is to allow local authorities to raise funds from developers to fund a wide range of infrastructure that is needed as a result of new development. Almost all development has some impact on the need for infrastructure, services and amenities, so it should contribute to the cost. </a:t>
            </a:r>
          </a:p>
          <a:p>
            <a:pPr eaLnBrk="1" hangingPunct="1">
              <a:lnSpc>
                <a:spcPct val="8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80000"/>
              </a:lnSpc>
            </a:pPr>
            <a:r>
              <a:rPr lang="en-GB" altLang="en-US" sz="1000" smtClean="0">
                <a:latin typeface="Arial" panose="020B0604020202020204" pitchFamily="34" charset="0"/>
                <a:ea typeface="ＭＳ Ｐゴシック" panose="020B0600070205080204" pitchFamily="34" charset="-128"/>
              </a:rPr>
              <a:t>Planning Act says that authorities can </a:t>
            </a:r>
            <a:r>
              <a:rPr lang="en-GB" altLang="en-US" sz="1000" u="sng" smtClean="0">
                <a:latin typeface="Arial" panose="020B0604020202020204" pitchFamily="34" charset="0"/>
                <a:ea typeface="ＭＳ Ｐゴシック" panose="020B0600070205080204" pitchFamily="34" charset="-128"/>
              </a:rPr>
              <a:t>only</a:t>
            </a:r>
            <a:r>
              <a:rPr lang="en-GB" altLang="en-US" sz="1000" smtClean="0">
                <a:latin typeface="Arial" panose="020B0604020202020204" pitchFamily="34" charset="0"/>
                <a:ea typeface="ＭＳ Ｐゴシック" panose="020B0600070205080204" pitchFamily="34" charset="-128"/>
              </a:rPr>
              <a:t> spend CIL on providing infrastructure to support the development of their areas:</a:t>
            </a:r>
          </a:p>
          <a:p>
            <a:pPr eaLnBrk="1" hangingPunct="1">
              <a:lnSpc>
                <a:spcPct val="8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80000"/>
              </a:lnSpc>
            </a:pPr>
            <a:r>
              <a:rPr lang="ja-JP" altLang="en-GB" sz="1000" smtClean="0">
                <a:latin typeface="Arial" panose="020B0604020202020204" pitchFamily="34" charset="0"/>
              </a:rPr>
              <a:t>“</a:t>
            </a:r>
            <a:r>
              <a:rPr lang="en-GB" altLang="ja-JP" sz="1000" smtClean="0">
                <a:latin typeface="Arial" panose="020B0604020202020204" pitchFamily="34" charset="0"/>
              </a:rPr>
              <a:t>Infrastructure</a:t>
            </a:r>
            <a:r>
              <a:rPr lang="ja-JP" altLang="en-GB" sz="1000" smtClean="0">
                <a:latin typeface="Arial" panose="020B0604020202020204" pitchFamily="34" charset="0"/>
              </a:rPr>
              <a:t>”</a:t>
            </a:r>
            <a:r>
              <a:rPr lang="en-GB" altLang="ja-JP" sz="1000" smtClean="0">
                <a:latin typeface="Arial" panose="020B0604020202020204" pitchFamily="34" charset="0"/>
              </a:rPr>
              <a:t> legally </a:t>
            </a:r>
            <a:r>
              <a:rPr lang="en-GB" altLang="ja-JP" sz="1000" u="sng" smtClean="0">
                <a:latin typeface="Arial" panose="020B0604020202020204" pitchFamily="34" charset="0"/>
              </a:rPr>
              <a:t>includes</a:t>
            </a:r>
            <a:r>
              <a:rPr lang="en-GB" altLang="ja-JP" sz="1000" smtClean="0">
                <a:latin typeface="Arial" panose="020B0604020202020204" pitchFamily="34" charset="0"/>
              </a:rPr>
              <a:t> (so the list in the Act is </a:t>
            </a:r>
            <a:r>
              <a:rPr lang="en-GB" altLang="ja-JP" sz="1000" u="sng" smtClean="0">
                <a:latin typeface="Arial" panose="020B0604020202020204" pitchFamily="34" charset="0"/>
              </a:rPr>
              <a:t>not exhaustive</a:t>
            </a:r>
            <a:r>
              <a:rPr lang="en-GB" altLang="ja-JP" sz="1000" smtClean="0">
                <a:latin typeface="Arial" panose="020B0604020202020204" pitchFamily="34" charset="0"/>
              </a:rPr>
              <a:t>):</a:t>
            </a:r>
          </a:p>
          <a:p>
            <a:pPr eaLnBrk="1" hangingPunct="1">
              <a:lnSpc>
                <a:spcPct val="80000"/>
              </a:lnSpc>
            </a:pPr>
            <a:r>
              <a:rPr lang="en-GB" altLang="en-US" sz="1000" smtClean="0">
                <a:latin typeface="Arial" panose="020B0604020202020204" pitchFamily="34" charset="0"/>
                <a:ea typeface="ＭＳ Ｐゴシック" panose="020B0600070205080204" pitchFamily="34" charset="-128"/>
              </a:rPr>
              <a:t>flood defence, open space, recreation and sport, roads and transport facilities, education and health facilities</a:t>
            </a:r>
          </a:p>
          <a:p>
            <a:pPr eaLnBrk="1" hangingPunct="1">
              <a:lnSpc>
                <a:spcPct val="8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80000"/>
              </a:lnSpc>
            </a:pPr>
            <a:r>
              <a:rPr lang="en-GB" altLang="en-US" sz="1000" smtClean="0">
                <a:latin typeface="Arial" panose="020B0604020202020204" pitchFamily="34" charset="0"/>
                <a:ea typeface="ＭＳ Ｐゴシック" panose="020B0600070205080204" pitchFamily="34" charset="-128"/>
              </a:rPr>
              <a:t>CIL Regulations 2010 removed affordable housing, which will continue to be funded by S106s</a:t>
            </a:r>
          </a:p>
          <a:p>
            <a:pPr eaLnBrk="1" hangingPunct="1">
              <a:lnSpc>
                <a:spcPct val="8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80000"/>
              </a:lnSpc>
            </a:pPr>
            <a:r>
              <a:rPr lang="en-GB" altLang="en-US" sz="1000" smtClean="0">
                <a:latin typeface="Arial" panose="020B0604020202020204" pitchFamily="34" charset="0"/>
                <a:ea typeface="ＭＳ Ｐゴシック" panose="020B0600070205080204" pitchFamily="34" charset="-128"/>
              </a:rPr>
              <a:t> Localism Act clarifies that CIL </a:t>
            </a:r>
            <a:r>
              <a:rPr lang="en-GB" altLang="en-US" sz="1000" b="1" smtClean="0">
                <a:latin typeface="Arial" panose="020B0604020202020204" pitchFamily="34" charset="0"/>
                <a:ea typeface="ＭＳ Ｐゴシック" panose="020B0600070205080204" pitchFamily="34" charset="-128"/>
              </a:rPr>
              <a:t>can be spent on the</a:t>
            </a:r>
            <a:r>
              <a:rPr lang="en-GB" altLang="en-US" sz="1000" smtClean="0">
                <a:latin typeface="Arial" panose="020B0604020202020204" pitchFamily="34" charset="0"/>
                <a:ea typeface="ＭＳ Ｐゴシック" panose="020B0600070205080204" pitchFamily="34" charset="-128"/>
              </a:rPr>
              <a:t> </a:t>
            </a:r>
            <a:r>
              <a:rPr lang="en-GB" altLang="en-US" sz="1000" b="1" smtClean="0">
                <a:latin typeface="Arial" panose="020B0604020202020204" pitchFamily="34" charset="0"/>
                <a:ea typeface="ＭＳ Ｐゴシック" panose="020B0600070205080204" pitchFamily="34" charset="-128"/>
              </a:rPr>
              <a:t>ongoing costs</a:t>
            </a:r>
            <a:r>
              <a:rPr lang="en-GB" altLang="en-US" sz="1000" smtClean="0">
                <a:latin typeface="Arial" panose="020B0604020202020204" pitchFamily="34" charset="0"/>
                <a:ea typeface="ＭＳ Ｐゴシック" panose="020B0600070205080204" pitchFamily="34" charset="-128"/>
              </a:rPr>
              <a:t> of </a:t>
            </a:r>
            <a:r>
              <a:rPr lang="en-GB" altLang="en-US" sz="1000" b="1" u="sng" smtClean="0">
                <a:latin typeface="Arial" panose="020B0604020202020204" pitchFamily="34" charset="0"/>
                <a:ea typeface="ＭＳ Ｐゴシック" panose="020B0600070205080204" pitchFamily="34" charset="-128"/>
              </a:rPr>
              <a:t>providing</a:t>
            </a:r>
            <a:r>
              <a:rPr lang="en-GB" altLang="en-US" sz="1000" smtClean="0">
                <a:latin typeface="Arial" panose="020B0604020202020204" pitchFamily="34" charset="0"/>
                <a:ea typeface="ＭＳ Ｐゴシック" panose="020B0600070205080204" pitchFamily="34" charset="-128"/>
              </a:rPr>
              <a:t> infrastructure (Maintenance, Operational and Promotional); </a:t>
            </a:r>
          </a:p>
          <a:p>
            <a:pPr eaLnBrk="1" hangingPunct="1">
              <a:lnSpc>
                <a:spcPct val="80000"/>
              </a:lnSpc>
            </a:pPr>
            <a:endParaRPr lang="en-GB" altLang="en-US" sz="1000" smtClean="0">
              <a:latin typeface="Arial" panose="020B0604020202020204" pitchFamily="34" charset="0"/>
              <a:ea typeface="ＭＳ Ｐゴシック" panose="020B0600070205080204" pitchFamily="34" charset="-128"/>
            </a:endParaRPr>
          </a:p>
          <a:p>
            <a:pPr eaLnBrk="1" hangingPunct="1">
              <a:lnSpc>
                <a:spcPct val="80000"/>
              </a:lnSpc>
            </a:pPr>
            <a:r>
              <a:rPr lang="en-GB" altLang="en-US" sz="1000" smtClean="0">
                <a:latin typeface="Arial" panose="020B0604020202020204" pitchFamily="34" charset="0"/>
                <a:ea typeface="ＭＳ Ｐゴシック" panose="020B0600070205080204" pitchFamily="34" charset="-128"/>
              </a:rPr>
              <a:t>Update: Act</a:t>
            </a:r>
            <a:r>
              <a:rPr lang="en-GB" altLang="en-US" sz="1000" b="1" smtClean="0">
                <a:latin typeface="Arial" panose="020B0604020202020204" pitchFamily="34" charset="0"/>
                <a:ea typeface="ＭＳ Ｐゴシック" panose="020B0600070205080204" pitchFamily="34" charset="-128"/>
              </a:rPr>
              <a:t> - 2008</a:t>
            </a:r>
          </a:p>
          <a:p>
            <a:pPr eaLnBrk="1" hangingPunct="1">
              <a:lnSpc>
                <a:spcPct val="80000"/>
              </a:lnSpc>
            </a:pPr>
            <a:r>
              <a:rPr lang="en-GB" altLang="en-US" sz="1000" b="1" smtClean="0">
                <a:latin typeface="Arial" panose="020B0604020202020204" pitchFamily="34" charset="0"/>
                <a:ea typeface="ＭＳ Ｐゴシック" panose="020B0600070205080204" pitchFamily="34" charset="-128"/>
              </a:rPr>
              <a:t>CIL Regulations – April 2010</a:t>
            </a:r>
          </a:p>
          <a:p>
            <a:pPr eaLnBrk="1" hangingPunct="1">
              <a:lnSpc>
                <a:spcPct val="80000"/>
              </a:lnSpc>
            </a:pPr>
            <a:r>
              <a:rPr lang="en-US" altLang="en-US" sz="1000" b="1" smtClean="0">
                <a:latin typeface="Arial" panose="020B0604020202020204" pitchFamily="34" charset="0"/>
                <a:ea typeface="ＭＳ Ｐゴシック" panose="020B0600070205080204" pitchFamily="34" charset="-128"/>
              </a:rPr>
              <a:t>Last regulations update – Feb 2014</a:t>
            </a:r>
          </a:p>
          <a:p>
            <a:pPr eaLnBrk="1" hangingPunct="1">
              <a:lnSpc>
                <a:spcPct val="80000"/>
              </a:lnSpc>
            </a:pPr>
            <a:r>
              <a:rPr lang="en-US" altLang="en-US" sz="1000" b="1" smtClean="0">
                <a:latin typeface="Arial" panose="020B0604020202020204" pitchFamily="34" charset="0"/>
                <a:ea typeface="ＭＳ Ｐゴシック" panose="020B0600070205080204" pitchFamily="34" charset="-128"/>
              </a:rPr>
              <a:t>Statutory guidance now contained in NPPG - http://planningguidance.planningportal.gov.uk/blog/guidance/community-infrastructure-levy/</a:t>
            </a:r>
          </a:p>
          <a:p>
            <a:pPr eaLnBrk="1" hangingPunct="1">
              <a:lnSpc>
                <a:spcPct val="80000"/>
              </a:lnSpc>
            </a:pPr>
            <a:endParaRPr lang="en-US" altLang="en-US" sz="1000" b="1" smtClean="0">
              <a:latin typeface="Arial" panose="020B0604020202020204" pitchFamily="34" charset="0"/>
              <a:ea typeface="ＭＳ Ｐゴシック" panose="020B0600070205080204" pitchFamily="34" charset="-128"/>
            </a:endParaRPr>
          </a:p>
          <a:p>
            <a:pPr eaLnBrk="1" hangingPunct="1">
              <a:lnSpc>
                <a:spcPct val="80000"/>
              </a:lnSpc>
            </a:pPr>
            <a:endParaRPr lang="en-US" altLang="en-US" sz="1000" smtClean="0">
              <a:latin typeface="Arial" panose="020B0604020202020204" pitchFamily="34" charset="0"/>
              <a:ea typeface="ＭＳ Ｐゴシック" panose="020B0600070205080204" pitchFamily="34" charset="-128"/>
            </a:endParaRPr>
          </a:p>
          <a:p>
            <a:pPr eaLnBrk="1" hangingPunct="1">
              <a:lnSpc>
                <a:spcPct val="80000"/>
              </a:lnSpc>
            </a:pPr>
            <a:r>
              <a:rPr lang="en-US" altLang="en-US" sz="1000" b="1" smtClean="0">
                <a:latin typeface="Arial" panose="020B0604020202020204" pitchFamily="34" charset="0"/>
                <a:ea typeface="ＭＳ Ｐゴシック" panose="020B0600070205080204" pitchFamily="34" charset="-128"/>
              </a:rPr>
              <a:t>Localism Act 2011</a:t>
            </a:r>
          </a:p>
        </p:txBody>
      </p:sp>
    </p:spTree>
    <p:extLst>
      <p:ext uri="{BB962C8B-B14F-4D97-AF65-F5344CB8AC3E}">
        <p14:creationId xmlns:p14="http://schemas.microsoft.com/office/powerpoint/2010/main" val="4123591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4"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E0CEB698-BD54-41E7-99E2-186CB8A08C77}" type="datetimeFigureOut">
              <a:rPr lang="en-US"/>
              <a:pPr>
                <a:defRPr/>
              </a:pPr>
              <a:t>3/7/2016</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889098C8-8562-4773-B3F1-4B7B181EEE9B}" type="slidenum">
              <a:rPr lang="en-US" altLang="en-US"/>
              <a:pPr/>
              <a:t>‹#›</a:t>
            </a:fld>
            <a:endParaRPr lang="en-US" altLang="en-US"/>
          </a:p>
        </p:txBody>
      </p:sp>
    </p:spTree>
    <p:extLst>
      <p:ext uri="{BB962C8B-B14F-4D97-AF65-F5344CB8AC3E}">
        <p14:creationId xmlns:p14="http://schemas.microsoft.com/office/powerpoint/2010/main" val="176660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BD069825-4683-43E0-9A92-AE603256BB28}" type="datetimeFigureOut">
              <a:rPr lang="en-US"/>
              <a:pPr>
                <a:defRPr/>
              </a:pPr>
              <a:t>3/7/2016</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99154D9-595A-48CC-88A1-FF31A10BF1C4}" type="slidenum">
              <a:rPr lang="en-US" altLang="en-US"/>
              <a:pPr/>
              <a:t>‹#›</a:t>
            </a:fld>
            <a:endParaRPr lang="en-US" altLang="en-US"/>
          </a:p>
        </p:txBody>
      </p:sp>
    </p:spTree>
    <p:extLst>
      <p:ext uri="{BB962C8B-B14F-4D97-AF65-F5344CB8AC3E}">
        <p14:creationId xmlns:p14="http://schemas.microsoft.com/office/powerpoint/2010/main" val="319895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4F228B7F-ED1B-4287-87CD-42006411F61F}" type="datetimeFigureOut">
              <a:rPr lang="en-US"/>
              <a:pPr>
                <a:defRPr/>
              </a:pPr>
              <a:t>3/7/2016</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C648B34D-9223-4E07-9F1E-4A7F8C46C3D3}" type="slidenum">
              <a:rPr lang="en-US" altLang="en-US"/>
              <a:pPr/>
              <a:t>‹#›</a:t>
            </a:fld>
            <a:endParaRPr lang="en-US" altLang="en-US"/>
          </a:p>
        </p:txBody>
      </p:sp>
    </p:spTree>
    <p:extLst>
      <p:ext uri="{BB962C8B-B14F-4D97-AF65-F5344CB8AC3E}">
        <p14:creationId xmlns:p14="http://schemas.microsoft.com/office/powerpoint/2010/main" val="325509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7E7B0177-427F-4410-8838-58F29750A0E1}" type="datetimeFigureOut">
              <a:rPr lang="en-US"/>
              <a:pPr>
                <a:defRPr/>
              </a:pPr>
              <a:t>3/7/2016</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1E29020A-9CD4-4B5B-89E2-B6C16025A649}" type="slidenum">
              <a:rPr lang="en-US" altLang="en-US"/>
              <a:pPr/>
              <a:t>‹#›</a:t>
            </a:fld>
            <a:endParaRPr lang="en-US" altLang="en-US"/>
          </a:p>
        </p:txBody>
      </p:sp>
    </p:spTree>
    <p:extLst>
      <p:ext uri="{BB962C8B-B14F-4D97-AF65-F5344CB8AC3E}">
        <p14:creationId xmlns:p14="http://schemas.microsoft.com/office/powerpoint/2010/main" val="1793077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7F3B4A8A-9151-41C9-AE99-E2512D9C6313}" type="datetimeFigureOut">
              <a:rPr lang="en-US"/>
              <a:pPr>
                <a:defRPr/>
              </a:pPr>
              <a:t>3/7/2016</a:t>
            </a:fld>
            <a:endParaRPr lang="en-US"/>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E1F53AC9-007B-4473-BFB8-5E3E4250321F}" type="slidenum">
              <a:rPr lang="en-US" altLang="en-US"/>
              <a:pPr/>
              <a:t>‹#›</a:t>
            </a:fld>
            <a:endParaRPr lang="en-US" altLang="en-US"/>
          </a:p>
        </p:txBody>
      </p:sp>
    </p:spTree>
    <p:extLst>
      <p:ext uri="{BB962C8B-B14F-4D97-AF65-F5344CB8AC3E}">
        <p14:creationId xmlns:p14="http://schemas.microsoft.com/office/powerpoint/2010/main" val="199156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176E43E5-2074-4B12-86E0-131802881A84}" type="datetimeFigureOut">
              <a:rPr lang="en-US"/>
              <a:pPr>
                <a:defRPr/>
              </a:pPr>
              <a:t>3/7/2016</a:t>
            </a:fld>
            <a:endParaRPr lang="en-US"/>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1FE81EF6-3BD3-48AA-85E1-0447CE60B73E}" type="slidenum">
              <a:rPr lang="en-US" altLang="en-US"/>
              <a:pPr/>
              <a:t>‹#›</a:t>
            </a:fld>
            <a:endParaRPr lang="en-US" altLang="en-US"/>
          </a:p>
        </p:txBody>
      </p:sp>
    </p:spTree>
    <p:extLst>
      <p:ext uri="{BB962C8B-B14F-4D97-AF65-F5344CB8AC3E}">
        <p14:creationId xmlns:p14="http://schemas.microsoft.com/office/powerpoint/2010/main" val="185107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BEA8EF29-794B-4D4C-8017-74D0C9DDAF82}" type="datetimeFigureOut">
              <a:rPr lang="en-US"/>
              <a:pPr>
                <a:defRPr/>
              </a:pPr>
              <a:t>3/7/2016</a:t>
            </a:fld>
            <a:endParaRPr lang="en-US"/>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01DDF94A-A291-4D1F-9C48-C376625067F7}" type="slidenum">
              <a:rPr lang="en-US" altLang="en-US"/>
              <a:pPr/>
              <a:t>‹#›</a:t>
            </a:fld>
            <a:endParaRPr lang="en-US" altLang="en-US"/>
          </a:p>
        </p:txBody>
      </p:sp>
    </p:spTree>
    <p:extLst>
      <p:ext uri="{BB962C8B-B14F-4D97-AF65-F5344CB8AC3E}">
        <p14:creationId xmlns:p14="http://schemas.microsoft.com/office/powerpoint/2010/main" val="2288775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DD740405-A274-4C81-8BD0-DD8386E875C7}" type="datetimeFigureOut">
              <a:rPr lang="en-US"/>
              <a:pPr>
                <a:defRPr/>
              </a:pPr>
              <a:t>3/7/2016</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DF9BCD47-FACE-434C-928E-AAC8A574F9D3}" type="slidenum">
              <a:rPr lang="en-US" altLang="en-US"/>
              <a:pPr/>
              <a:t>‹#›</a:t>
            </a:fld>
            <a:endParaRPr lang="en-US" altLang="en-US"/>
          </a:p>
        </p:txBody>
      </p:sp>
    </p:spTree>
    <p:extLst>
      <p:ext uri="{BB962C8B-B14F-4D97-AF65-F5344CB8AC3E}">
        <p14:creationId xmlns:p14="http://schemas.microsoft.com/office/powerpoint/2010/main" val="245196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D5B918F3-C6E4-4F39-9DCA-A730FD2FA0DC}" type="datetimeFigureOut">
              <a:rPr lang="en-US"/>
              <a:pPr>
                <a:defRPr/>
              </a:pPr>
              <a:t>3/7/2016</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0B10714B-C83D-413C-882A-A146A7B53961}" type="slidenum">
              <a:rPr lang="en-US" altLang="en-US"/>
              <a:pPr/>
              <a:t>‹#›</a:t>
            </a:fld>
            <a:endParaRPr lang="en-US" altLang="en-US"/>
          </a:p>
        </p:txBody>
      </p:sp>
    </p:spTree>
    <p:extLst>
      <p:ext uri="{BB962C8B-B14F-4D97-AF65-F5344CB8AC3E}">
        <p14:creationId xmlns:p14="http://schemas.microsoft.com/office/powerpoint/2010/main" val="11513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C38AC8F7-237D-42F4-BE5C-1C315E1353A9}" type="datetimeFigureOut">
              <a:rPr lang="en-US"/>
              <a:pPr>
                <a:defRPr/>
              </a:pPr>
              <a:t>3/7/2016</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48AC02B6-C1DD-4791-907D-F4E9D47CDE47}" type="slidenum">
              <a:rPr lang="en-US" altLang="en-US"/>
              <a:pPr/>
              <a:t>‹#›</a:t>
            </a:fld>
            <a:endParaRPr lang="en-US" altLang="en-US"/>
          </a:p>
        </p:txBody>
      </p:sp>
    </p:spTree>
    <p:extLst>
      <p:ext uri="{BB962C8B-B14F-4D97-AF65-F5344CB8AC3E}">
        <p14:creationId xmlns:p14="http://schemas.microsoft.com/office/powerpoint/2010/main" val="3075433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fld id="{A5F731E7-475D-4F29-9C6F-F73376CFC5E9}" type="datetimeFigureOut">
              <a:rPr lang="en-US"/>
              <a:pPr>
                <a:defRPr/>
              </a:pPr>
              <a:t>3/7/2016</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CAB5A92-FD70-43ED-A0DE-ADBCD6A39220}" type="slidenum">
              <a:rPr lang="en-US" altLang="en-US"/>
              <a:pPr/>
              <a:t>‹#›</a:t>
            </a:fld>
            <a:endParaRPr lang="en-US" altLang="en-US"/>
          </a:p>
        </p:txBody>
      </p:sp>
    </p:spTree>
    <p:extLst>
      <p:ext uri="{BB962C8B-B14F-4D97-AF65-F5344CB8AC3E}">
        <p14:creationId xmlns:p14="http://schemas.microsoft.com/office/powerpoint/2010/main" val="480044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9060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US" altLang="en-US" sz="2400" b="0" smtClean="0">
              <a:solidFill>
                <a:srgbClr val="000000"/>
              </a:solidFill>
            </a:endParaRPr>
          </a:p>
        </p:txBody>
      </p:sp>
      <p:pic>
        <p:nvPicPr>
          <p:cNvPr id="5" name="Picture 6" descr="backg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906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DCLG_CMYK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38" y="188913"/>
            <a:ext cx="218413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073150" y="2819400"/>
            <a:ext cx="8089900" cy="2667000"/>
          </a:xfrm>
        </p:spPr>
        <p:txBody>
          <a:bodyPr anchor="ctr"/>
          <a:lstStyle>
            <a:lvl1pPr algn="l">
              <a:defRPr sz="4400">
                <a:solidFill>
                  <a:srgbClr val="FFFFFF"/>
                </a:solidFill>
              </a:defRPr>
            </a:lvl1pPr>
          </a:lstStyle>
          <a:p>
            <a:pPr lvl="0"/>
            <a:r>
              <a:rPr lang="en-US" noProof="0" smtClean="0"/>
              <a:t>Click to edit Master title style</a:t>
            </a:r>
            <a:endParaRPr lang="en-GB" noProof="0" smtClean="0"/>
          </a:p>
        </p:txBody>
      </p:sp>
      <p:sp>
        <p:nvSpPr>
          <p:cNvPr id="4099" name="Rectangle 3"/>
          <p:cNvSpPr>
            <a:spLocks noGrp="1" noChangeArrowheads="1"/>
          </p:cNvSpPr>
          <p:nvPr>
            <p:ph type="subTitle" idx="1"/>
          </p:nvPr>
        </p:nvSpPr>
        <p:spPr>
          <a:xfrm>
            <a:off x="1073150" y="5791200"/>
            <a:ext cx="7346950" cy="533400"/>
          </a:xfrm>
        </p:spPr>
        <p:txBody>
          <a:bodyPr/>
          <a:lstStyle>
            <a:lvl1pPr>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31964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5E9987B0-C5A2-401E-9A69-C00D65BCBA6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813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8B96909-FB70-4D93-BEF6-A9025BBDE5A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7044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31875" y="1981200"/>
            <a:ext cx="397787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74855" y="1981200"/>
            <a:ext cx="397959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D70CA09B-A243-4399-91A5-C9EF3CB7F71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06664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B0A7CC1-57E8-4614-9DAD-CAE4CE47C18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15706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64699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F13EC4F-54FD-45C4-8366-481DDE6E47F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443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A5358B3-E606-4A69-AB2A-C344CC49CB8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11840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17654CD-A4B5-41F6-9668-2D1F60523E8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69460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1E82FF21-852D-4CEC-9F58-32ACFFB0FFB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88099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5098" y="582615"/>
            <a:ext cx="2029355" cy="5513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31877" y="582615"/>
            <a:ext cx="5928122" cy="5513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50B1995A-DA46-4B67-97CA-3C9174D1DB8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2384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10929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9D300"/>
        </a:solidFill>
        <a:effectLst/>
      </p:bgPr>
    </p:bg>
    <p:spTree>
      <p:nvGrpSpPr>
        <p:cNvPr id="1" name=""/>
        <p:cNvGrpSpPr/>
        <p:nvPr/>
      </p:nvGrpSpPr>
      <p:grpSpPr>
        <a:xfrm>
          <a:off x="0" y="0"/>
          <a:ext cx="0" cy="0"/>
          <a:chOff x="0" y="0"/>
          <a:chExt cx="0" cy="0"/>
        </a:xfrm>
      </p:grpSpPr>
      <p:pic>
        <p:nvPicPr>
          <p:cNvPr id="4" name="Picture 6" descr="ISL_Thread_for Lt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3175"/>
            <a:ext cx="9906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SL_Logo_Black+Lt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962" y="188914"/>
            <a:ext cx="3006196"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9"/>
          <p:cNvSpPr>
            <a:spLocks noGrp="1" noChangeArrowheads="1"/>
          </p:cNvSpPr>
          <p:nvPr>
            <p:ph type="ctrTitle" sz="quarter"/>
          </p:nvPr>
        </p:nvSpPr>
        <p:spPr>
          <a:xfrm>
            <a:off x="428229" y="2390776"/>
            <a:ext cx="8420100" cy="962025"/>
          </a:xfrm>
        </p:spPr>
        <p:txBody>
          <a:bodyPr/>
          <a:lstStyle>
            <a:lvl1pPr>
              <a:defRPr sz="2800"/>
            </a:lvl1pPr>
          </a:lstStyle>
          <a:p>
            <a:endParaRPr lang="en-US"/>
          </a:p>
        </p:txBody>
      </p:sp>
      <p:sp>
        <p:nvSpPr>
          <p:cNvPr id="37900" name="Rectangle 12"/>
          <p:cNvSpPr>
            <a:spLocks noGrp="1" noChangeArrowheads="1"/>
          </p:cNvSpPr>
          <p:nvPr>
            <p:ph type="subTitle" sz="quarter" idx="1"/>
          </p:nvPr>
        </p:nvSpPr>
        <p:spPr>
          <a:xfrm>
            <a:off x="412750" y="3581400"/>
            <a:ext cx="8420100" cy="1371600"/>
          </a:xfrm>
        </p:spPr>
        <p:txBody>
          <a:bodyPr/>
          <a:lstStyle>
            <a:lvl1pPr marL="0" indent="0">
              <a:buFontTx/>
              <a:buNone/>
              <a:defRPr>
                <a:solidFill>
                  <a:srgbClr val="0D6826"/>
                </a:solidFill>
              </a:defRPr>
            </a:lvl1pPr>
          </a:lstStyle>
          <a:p>
            <a:endParaRPr lang="en-US"/>
          </a:p>
        </p:txBody>
      </p:sp>
    </p:spTree>
    <p:extLst>
      <p:ext uri="{BB962C8B-B14F-4D97-AF65-F5344CB8AC3E}">
        <p14:creationId xmlns:p14="http://schemas.microsoft.com/office/powerpoint/2010/main" val="3860950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67692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7339" y="2362200"/>
            <a:ext cx="437515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7589" y="2362200"/>
            <a:ext cx="437515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9449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9282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7942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305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3653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4897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36002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730" y="1219200"/>
            <a:ext cx="2234010" cy="4495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3262" y="1219200"/>
            <a:ext cx="6540367"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0986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3262" y="1219201"/>
            <a:ext cx="8915400" cy="938213"/>
          </a:xfrm>
        </p:spPr>
        <p:txBody>
          <a:bodyPr/>
          <a:lstStyle/>
          <a:p>
            <a:r>
              <a:rPr lang="en-US" smtClean="0"/>
              <a:t>Click to edit Master title style</a:t>
            </a:r>
            <a:endParaRPr lang="en-GB"/>
          </a:p>
        </p:txBody>
      </p:sp>
      <p:sp>
        <p:nvSpPr>
          <p:cNvPr id="3" name="Content Placeholder 2"/>
          <p:cNvSpPr>
            <a:spLocks noGrp="1"/>
          </p:cNvSpPr>
          <p:nvPr>
            <p:ph idx="1"/>
          </p:nvPr>
        </p:nvSpPr>
        <p:spPr>
          <a:xfrm>
            <a:off x="507339" y="2362200"/>
            <a:ext cx="89154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83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HCA Title Slide">
    <p:spTree>
      <p:nvGrpSpPr>
        <p:cNvPr id="1" name=""/>
        <p:cNvGrpSpPr/>
        <p:nvPr/>
      </p:nvGrpSpPr>
      <p:grpSpPr>
        <a:xfrm>
          <a:off x="0" y="0"/>
          <a:ext cx="0" cy="0"/>
          <a:chOff x="0" y="0"/>
          <a:chExt cx="0" cy="0"/>
        </a:xfrm>
      </p:grpSpPr>
      <p:sp>
        <p:nvSpPr>
          <p:cNvPr id="4" name="TextBox 3"/>
          <p:cNvSpPr txBox="1"/>
          <p:nvPr/>
        </p:nvSpPr>
        <p:spPr>
          <a:xfrm>
            <a:off x="273448" y="1611313"/>
            <a:ext cx="9371144" cy="369332"/>
          </a:xfrm>
          <a:prstGeom prst="rect">
            <a:avLst/>
          </a:prstGeom>
          <a:solidFill>
            <a:schemeClr val="bg1">
              <a:lumMod val="85000"/>
            </a:schemeClr>
          </a:solidFill>
        </p:spPr>
        <p:txBody>
          <a:bodyPr>
            <a:spAutoFit/>
          </a:bodyPr>
          <a:lstStyle/>
          <a:p>
            <a:pPr fontAlgn="auto">
              <a:spcBef>
                <a:spcPts val="0"/>
              </a:spcBef>
              <a:spcAft>
                <a:spcPts val="0"/>
              </a:spcAft>
              <a:defRPr/>
            </a:pPr>
            <a:endParaRPr lang="en-GB" sz="1800" b="0" dirty="0">
              <a:solidFill>
                <a:prstClr val="black"/>
              </a:solidFill>
              <a:latin typeface="Calibri"/>
              <a:cs typeface="Arial" charset="0"/>
            </a:endParaRPr>
          </a:p>
        </p:txBody>
      </p:sp>
      <p:sp>
        <p:nvSpPr>
          <p:cNvPr id="5" name="TextBox 4"/>
          <p:cNvSpPr txBox="1">
            <a:spLocks noChangeArrowheads="1"/>
          </p:cNvSpPr>
          <p:nvPr/>
        </p:nvSpPr>
        <p:spPr bwMode="auto">
          <a:xfrm>
            <a:off x="490142" y="844551"/>
            <a:ext cx="327620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400" dirty="0">
                <a:solidFill>
                  <a:srgbClr val="009590"/>
                </a:solidFill>
                <a:latin typeface="Arial" charset="0"/>
                <a:cs typeface="Arial" charset="0"/>
              </a:rPr>
              <a:t>Successful places </a:t>
            </a:r>
          </a:p>
          <a:p>
            <a:pPr>
              <a:defRPr/>
            </a:pPr>
            <a:r>
              <a:rPr lang="en-GB" sz="1400" dirty="0">
                <a:solidFill>
                  <a:srgbClr val="009590"/>
                </a:solidFill>
                <a:latin typeface="Arial" charset="0"/>
                <a:cs typeface="Arial" charset="0"/>
              </a:rPr>
              <a:t>with homes and jobs</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35313"/>
            <a:ext cx="362016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07339" y="1993901"/>
            <a:ext cx="3307159" cy="2308225"/>
          </a:xfrm>
          <a:prstGeom prst="rect">
            <a:avLst/>
          </a:prstGeom>
          <a:noFill/>
        </p:spPr>
        <p:txBody>
          <a:bodyPr>
            <a:spAutoFit/>
          </a:bodyPr>
          <a:lstStyle/>
          <a:p>
            <a:pPr fontAlgn="auto">
              <a:spcBef>
                <a:spcPts val="0"/>
              </a:spcBef>
              <a:spcAft>
                <a:spcPts val="0"/>
              </a:spcAft>
              <a:defRPr/>
            </a:pPr>
            <a:r>
              <a:rPr lang="en-GB" sz="3600" spc="-100" dirty="0">
                <a:solidFill>
                  <a:srgbClr val="009590"/>
                </a:solidFill>
                <a:cs typeface="Arial" pitchFamily="34" charset="0"/>
              </a:rPr>
              <a:t>A NATIONAL AGENCY</a:t>
            </a:r>
          </a:p>
          <a:p>
            <a:pPr fontAlgn="auto">
              <a:spcBef>
                <a:spcPts val="0"/>
              </a:spcBef>
              <a:spcAft>
                <a:spcPts val="0"/>
              </a:spcAft>
              <a:defRPr/>
            </a:pPr>
            <a:r>
              <a:rPr lang="en-GB" sz="3600" spc="-100" dirty="0">
                <a:solidFill>
                  <a:prstClr val="white"/>
                </a:solidFill>
                <a:cs typeface="Arial" pitchFamily="34" charset="0"/>
              </a:rPr>
              <a:t>WORKING LOCALLY</a:t>
            </a:r>
          </a:p>
        </p:txBody>
      </p:sp>
      <p:sp>
        <p:nvSpPr>
          <p:cNvPr id="2" name="Title 1"/>
          <p:cNvSpPr>
            <a:spLocks noGrp="1"/>
          </p:cNvSpPr>
          <p:nvPr>
            <p:ph type="ctrTitle"/>
          </p:nvPr>
        </p:nvSpPr>
        <p:spPr>
          <a:xfrm>
            <a:off x="4953000" y="1976120"/>
            <a:ext cx="4210050" cy="1470025"/>
          </a:xfrm>
        </p:spPr>
        <p:txBody>
          <a:bodyPr anchor="t"/>
          <a:lstStyle>
            <a:lvl1pPr algn="l">
              <a:defRPr/>
            </a:lvl1pPr>
          </a:lstStyle>
          <a:p>
            <a:r>
              <a:rPr lang="en-US" smtClean="0"/>
              <a:t>Click to edit Master title style</a:t>
            </a:r>
            <a:endParaRPr lang="en-GB" dirty="0"/>
          </a:p>
        </p:txBody>
      </p:sp>
      <p:sp>
        <p:nvSpPr>
          <p:cNvPr id="3" name="Subtitle 2"/>
          <p:cNvSpPr>
            <a:spLocks noGrp="1"/>
          </p:cNvSpPr>
          <p:nvPr>
            <p:ph type="subTitle" idx="1"/>
          </p:nvPr>
        </p:nvSpPr>
        <p:spPr>
          <a:xfrm>
            <a:off x="4953000" y="3886200"/>
            <a:ext cx="4212468" cy="1752600"/>
          </a:xfrm>
        </p:spPr>
        <p:txBody>
          <a:bodyPr/>
          <a:lstStyle>
            <a:lvl1pPr marL="0" indent="0" algn="l">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024561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HCA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267" y="266344"/>
            <a:ext cx="7176797" cy="1143000"/>
          </a:xfrm>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400" baseline="0"/>
            </a:lvl1pPr>
            <a:lvl2pPr>
              <a:defRPr sz="2000" baseline="0"/>
            </a:lvl2pPr>
            <a:lvl3pPr marL="914400" indent="0">
              <a:buNone/>
              <a:defRPr sz="2000" baseline="0"/>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464344" y="6357939"/>
            <a:ext cx="8537046" cy="365125"/>
          </a:xfrm>
        </p:spPr>
        <p:txBody>
          <a:bodyPr/>
          <a:lstStyle>
            <a:lvl1pPr>
              <a:defRPr/>
            </a:lvl1pPr>
          </a:lstStyle>
          <a:p>
            <a:pPr>
              <a:defRPr/>
            </a:pPr>
            <a:endParaRPr lang="en-GB"/>
          </a:p>
        </p:txBody>
      </p:sp>
    </p:spTree>
    <p:extLst>
      <p:ext uri="{BB962C8B-B14F-4D97-AF65-F5344CB8AC3E}">
        <p14:creationId xmlns:p14="http://schemas.microsoft.com/office/powerpoint/2010/main" val="3435795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CA two columns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6745" y="1600201"/>
            <a:ext cx="5549821" cy="4525963"/>
          </a:xfrm>
        </p:spPr>
        <p:txBody>
          <a:bodyPr/>
          <a:lstStyle>
            <a:lvl1pPr>
              <a:defRPr sz="2000"/>
            </a:lvl1pPr>
            <a:lvl2pPr>
              <a:defRPr sz="18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484634" y="1600201"/>
            <a:ext cx="3131553" cy="4525963"/>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Footer Placeholder 4"/>
          <p:cNvSpPr>
            <a:spLocks noGrp="1"/>
          </p:cNvSpPr>
          <p:nvPr>
            <p:ph type="ftr" sz="quarter" idx="10"/>
          </p:nvPr>
        </p:nvSpPr>
        <p:spPr>
          <a:xfrm>
            <a:off x="462624" y="6359526"/>
            <a:ext cx="8537046" cy="365125"/>
          </a:xfrm>
        </p:spPr>
        <p:txBody>
          <a:bodyPr/>
          <a:lstStyle>
            <a:lvl1pPr algn="l">
              <a:defRPr sz="1400">
                <a:solidFill>
                  <a:srgbClr val="009590"/>
                </a:solidFill>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396696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CA two columns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6745" y="1600200"/>
            <a:ext cx="4788247" cy="4565104"/>
          </a:xfrm>
        </p:spPr>
        <p:txBody>
          <a:bodyPr/>
          <a:lstStyle>
            <a:lvl1pPr>
              <a:defRPr sz="2000"/>
            </a:lvl1pPr>
            <a:lvl2pPr>
              <a:defRPr sz="18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239035" y="1600201"/>
            <a:ext cx="4375150" cy="2260848"/>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10"/>
          </p:nvPr>
        </p:nvSpPr>
        <p:spPr>
          <a:xfrm>
            <a:off x="5239035" y="3933056"/>
            <a:ext cx="4375150" cy="2260848"/>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Footer Placeholder 4"/>
          <p:cNvSpPr>
            <a:spLocks noGrp="1"/>
          </p:cNvSpPr>
          <p:nvPr>
            <p:ph type="ftr" sz="quarter" idx="11"/>
          </p:nvPr>
        </p:nvSpPr>
        <p:spPr>
          <a:xfrm>
            <a:off x="462624" y="6359526"/>
            <a:ext cx="8537046" cy="365125"/>
          </a:xfrm>
        </p:spPr>
        <p:txBody>
          <a:bodyPr/>
          <a:lstStyle>
            <a:lvl1pPr algn="l">
              <a:defRPr sz="1400">
                <a:solidFill>
                  <a:srgbClr val="009590"/>
                </a:solidFill>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342426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HCA title and foot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590"/>
                </a:solidFill>
              </a:defRPr>
            </a:lvl1pPr>
          </a:lstStyle>
          <a:p>
            <a:r>
              <a:rPr lang="en-US" smtClean="0"/>
              <a:t>Click to edit Master title style</a:t>
            </a:r>
            <a:endParaRPr lang="en-GB" dirty="0"/>
          </a:p>
        </p:txBody>
      </p:sp>
      <p:sp>
        <p:nvSpPr>
          <p:cNvPr id="3" name="Footer Placeholder 4"/>
          <p:cNvSpPr>
            <a:spLocks noGrp="1"/>
          </p:cNvSpPr>
          <p:nvPr>
            <p:ph type="ftr" sz="quarter" idx="10"/>
          </p:nvPr>
        </p:nvSpPr>
        <p:spPr>
          <a:xfrm>
            <a:off x="462624" y="6359526"/>
            <a:ext cx="8537046" cy="365125"/>
          </a:xfrm>
        </p:spPr>
        <p:txBody>
          <a:bodyPr/>
          <a:lstStyle>
            <a:lvl1pPr algn="l">
              <a:defRPr sz="1400">
                <a:solidFill>
                  <a:srgbClr val="009590"/>
                </a:solidFill>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2857757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522816" y="1719264"/>
            <a:ext cx="9101138" cy="4421187"/>
          </a:xfrm>
        </p:spPr>
        <p:txBody>
          <a:bodyPr/>
          <a:lstStyle>
            <a:lvl1pPr>
              <a:buNone/>
              <a:defRPr/>
            </a:lvl1pPr>
          </a:lstStyle>
          <a:p>
            <a:pPr lvl="0"/>
            <a:r>
              <a:rPr lang="en-US" dirty="0" smtClean="0"/>
              <a:t>Click to edit Master text styles</a:t>
            </a:r>
          </a:p>
        </p:txBody>
      </p:sp>
    </p:spTree>
    <p:extLst>
      <p:ext uri="{BB962C8B-B14F-4D97-AF65-F5344CB8AC3E}">
        <p14:creationId xmlns:p14="http://schemas.microsoft.com/office/powerpoint/2010/main" val="2651912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C008A"/>
                </a:solidFill>
              </a:defRPr>
            </a:lvl1pPr>
          </a:lstStyle>
          <a:p>
            <a:r>
              <a:rPr lang="en-US" dirty="0" smtClean="0"/>
              <a:t>Click to edit Master title style</a:t>
            </a:r>
            <a:endParaRPr lang="en-GB" dirty="0"/>
          </a:p>
        </p:txBody>
      </p:sp>
      <p:sp>
        <p:nvSpPr>
          <p:cNvPr id="7" name="Content Placeholder 6"/>
          <p:cNvSpPr>
            <a:spLocks noGrp="1"/>
          </p:cNvSpPr>
          <p:nvPr>
            <p:ph sz="quarter" idx="10"/>
          </p:nvPr>
        </p:nvSpPr>
        <p:spPr>
          <a:xfrm>
            <a:off x="522817" y="1562100"/>
            <a:ext cx="8041746" cy="4667250"/>
          </a:xfrm>
        </p:spPr>
        <p:txBody>
          <a:bodyPr/>
          <a:lstStyle>
            <a:lvl1pPr>
              <a:buNone/>
              <a:defRPr/>
            </a:lvl1pPr>
          </a:lstStyle>
          <a:p>
            <a:pPr lvl="0"/>
            <a:endParaRPr lang="en-GB" dirty="0"/>
          </a:p>
        </p:txBody>
      </p:sp>
    </p:spTree>
    <p:extLst>
      <p:ext uri="{BB962C8B-B14F-4D97-AF65-F5344CB8AC3E}">
        <p14:creationId xmlns:p14="http://schemas.microsoft.com/office/powerpoint/2010/main" val="753450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5035550" y="1600201"/>
            <a:ext cx="4375150" cy="4525963"/>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4194772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ernative end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1602" y="1538288"/>
            <a:ext cx="9302353" cy="4735512"/>
          </a:xfrm>
        </p:spPr>
        <p:txBody>
          <a:bodyPr/>
          <a:lstStyle/>
          <a:p>
            <a:pPr lvl="0"/>
            <a:endParaRPr lang="en-GB" noProof="0" dirty="0"/>
          </a:p>
        </p:txBody>
      </p:sp>
      <p:sp>
        <p:nvSpPr>
          <p:cNvPr id="11" name="Picture Placeholder 10"/>
          <p:cNvSpPr>
            <a:spLocks noGrp="1"/>
          </p:cNvSpPr>
          <p:nvPr>
            <p:ph type="pic" sz="quarter" idx="11"/>
          </p:nvPr>
        </p:nvSpPr>
        <p:spPr>
          <a:xfrm>
            <a:off x="0" y="3028950"/>
            <a:ext cx="4326996" cy="3556000"/>
          </a:xfrm>
        </p:spPr>
        <p:txBody>
          <a:bodyPr/>
          <a:lstStyle/>
          <a:p>
            <a:pPr lvl="0"/>
            <a:endParaRPr lang="en-GB" noProof="0" dirty="0"/>
          </a:p>
        </p:txBody>
      </p:sp>
      <p:sp>
        <p:nvSpPr>
          <p:cNvPr id="13" name="Picture Placeholder 12"/>
          <p:cNvSpPr>
            <a:spLocks noGrp="1"/>
          </p:cNvSpPr>
          <p:nvPr>
            <p:ph type="pic" sz="quarter" idx="12"/>
          </p:nvPr>
        </p:nvSpPr>
        <p:spPr>
          <a:xfrm>
            <a:off x="321602" y="1538288"/>
            <a:ext cx="9302353" cy="4735512"/>
          </a:xfrm>
        </p:spPr>
        <p:txBody>
          <a:bodyPr/>
          <a:lstStyle/>
          <a:p>
            <a:pPr lvl="0"/>
            <a:endParaRPr lang="en-GB" noProof="0" dirty="0"/>
          </a:p>
        </p:txBody>
      </p:sp>
      <p:sp>
        <p:nvSpPr>
          <p:cNvPr id="15" name="Picture Placeholder 14"/>
          <p:cNvSpPr>
            <a:spLocks noGrp="1"/>
          </p:cNvSpPr>
          <p:nvPr>
            <p:ph type="pic" sz="quarter" idx="13"/>
          </p:nvPr>
        </p:nvSpPr>
        <p:spPr>
          <a:xfrm>
            <a:off x="0" y="0"/>
            <a:ext cx="9906000" cy="1538288"/>
          </a:xfrm>
        </p:spPr>
        <p:txBody>
          <a:bodyPr/>
          <a:lstStyle/>
          <a:p>
            <a:pPr lvl="0"/>
            <a:endParaRPr lang="en-GB" noProof="0" dirty="0"/>
          </a:p>
        </p:txBody>
      </p:sp>
    </p:spTree>
    <p:extLst>
      <p:ext uri="{BB962C8B-B14F-4D97-AF65-F5344CB8AC3E}">
        <p14:creationId xmlns:p14="http://schemas.microsoft.com/office/powerpoint/2010/main" val="603727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ternative end slide 2">
    <p:spTree>
      <p:nvGrpSpPr>
        <p:cNvPr id="1" name=""/>
        <p:cNvGrpSpPr/>
        <p:nvPr/>
      </p:nvGrpSpPr>
      <p:grpSpPr>
        <a:xfrm>
          <a:off x="0" y="0"/>
          <a:ext cx="0" cy="0"/>
          <a:chOff x="0" y="0"/>
          <a:chExt cx="0" cy="0"/>
        </a:xfrm>
      </p:grpSpPr>
      <p:pic>
        <p:nvPicPr>
          <p:cNvPr id="3" name="Picture 4" descr="Keep_comple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92319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321602" y="1538288"/>
            <a:ext cx="9302353" cy="4735512"/>
          </a:xfrm>
        </p:spPr>
        <p:txBody>
          <a:bodyPr/>
          <a:lstStyle/>
          <a:p>
            <a:pPr lvl="0"/>
            <a:endParaRPr lang="en-GB" noProof="0" dirty="0"/>
          </a:p>
        </p:txBody>
      </p:sp>
    </p:spTree>
    <p:extLst>
      <p:ext uri="{BB962C8B-B14F-4D97-AF65-F5344CB8AC3E}">
        <p14:creationId xmlns:p14="http://schemas.microsoft.com/office/powerpoint/2010/main" val="1597052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39227F6-EB14-4762-8B69-0D0DD7D42FA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28161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marL="7200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233EBD-19B0-4EA9-B5D2-ADBC74C76B3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6347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C67915C-F865-4978-9162-C4F1E7691DC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95164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2349501"/>
            <a:ext cx="437515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349501"/>
            <a:ext cx="437515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C717B9-C7C2-44FF-874D-911881C2DF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0461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994692C-7836-4403-9265-BBF201B79CE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69214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D121C0E-BFE1-46CE-B938-9F16860F726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51025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E502C26-4FCC-42D9-9266-F77972A0C3C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98592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DF24333-0042-417F-9B89-AAE741CCF5A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226604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97E115-163C-4649-9CBA-A5B2156DAE4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61327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5A3962-DB4D-4957-8D5C-F489D6D36A2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73731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549275"/>
            <a:ext cx="2228850" cy="5576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549275"/>
            <a:ext cx="6521450"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672C5A5-954B-45F0-AD00-63FCB32605D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173638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86892" y="549276"/>
            <a:ext cx="4158456" cy="10699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95300" y="2349501"/>
            <a:ext cx="8915400" cy="37766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D9C4DE-F4DF-4BDB-8E13-F0635BAC632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04001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smtClean="0">
              <a:solidFill>
                <a:srgbClr val="000000"/>
              </a:solidFill>
              <a:cs typeface="Arial" panose="020B0604020202020204" pitchFamily="34" charset="0"/>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2725" y="47625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3903838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72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9304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5416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96303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49242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645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5763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0337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5632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766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95300" y="6356351"/>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D081BB0-BDDE-4510-A9A5-2ABD2222B3DF}" type="datetimeFigureOut">
              <a:rPr lang="en-US" altLang="en-US" b="0"/>
              <a:pPr>
                <a:defRPr/>
              </a:pPr>
              <a:t>3/7/2016</a:t>
            </a:fld>
            <a:endParaRPr lang="en-US" altLang="en-US" b="0"/>
          </a:p>
        </p:txBody>
      </p:sp>
      <p:sp>
        <p:nvSpPr>
          <p:cNvPr id="5" name="Footer Placeholder 4"/>
          <p:cNvSpPr>
            <a:spLocks noGrp="1"/>
          </p:cNvSpPr>
          <p:nvPr>
            <p:ph type="ftr" sz="quarter" idx="3"/>
          </p:nvPr>
        </p:nvSpPr>
        <p:spPr>
          <a:xfrm>
            <a:off x="3384550" y="635635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ltLang="en-US" b="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C1CEC9A-B97C-4E98-82E8-0E3D833D27B2}" type="slidenum">
              <a:rPr lang="en-US" altLang="en-US" b="0" smtClean="0"/>
              <a:pPr/>
              <a:t>‹#›</a:t>
            </a:fld>
            <a:endParaRPr lang="en-US" altLang="en-US" b="0" smtClean="0"/>
          </a:p>
        </p:txBody>
      </p:sp>
    </p:spTree>
    <p:extLst>
      <p:ext uri="{BB962C8B-B14F-4D97-AF65-F5344CB8AC3E}">
        <p14:creationId xmlns:p14="http://schemas.microsoft.com/office/powerpoint/2010/main" val="78964847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0" fontAlgn="base" hangingPunct="0">
        <a:spcBef>
          <a:spcPct val="0"/>
        </a:spcBef>
        <a:spcAft>
          <a:spcPct val="0"/>
        </a:spcAft>
        <a:defRPr sz="4400" kern="1200">
          <a:solidFill>
            <a:srgbClr val="660066"/>
          </a:solidFill>
          <a:latin typeface="+mj-lt"/>
          <a:ea typeface="+mj-ea"/>
          <a:cs typeface="+mj-cs"/>
        </a:defRPr>
      </a:lvl1pPr>
      <a:lvl2pPr algn="ctr" defTabSz="457200" rtl="0" eaLnBrk="0" fontAlgn="base" hangingPunct="0">
        <a:spcBef>
          <a:spcPct val="0"/>
        </a:spcBef>
        <a:spcAft>
          <a:spcPct val="0"/>
        </a:spcAft>
        <a:defRPr sz="4400">
          <a:solidFill>
            <a:srgbClr val="660066"/>
          </a:solidFill>
          <a:latin typeface="Calibri" pitchFamily="34" charset="0"/>
        </a:defRPr>
      </a:lvl2pPr>
      <a:lvl3pPr algn="ctr" defTabSz="457200" rtl="0" eaLnBrk="0" fontAlgn="base" hangingPunct="0">
        <a:spcBef>
          <a:spcPct val="0"/>
        </a:spcBef>
        <a:spcAft>
          <a:spcPct val="0"/>
        </a:spcAft>
        <a:defRPr sz="4400">
          <a:solidFill>
            <a:srgbClr val="660066"/>
          </a:solidFill>
          <a:latin typeface="Calibri" pitchFamily="34" charset="0"/>
        </a:defRPr>
      </a:lvl3pPr>
      <a:lvl4pPr algn="ctr" defTabSz="457200" rtl="0" eaLnBrk="0" fontAlgn="base" hangingPunct="0">
        <a:spcBef>
          <a:spcPct val="0"/>
        </a:spcBef>
        <a:spcAft>
          <a:spcPct val="0"/>
        </a:spcAft>
        <a:defRPr sz="4400">
          <a:solidFill>
            <a:srgbClr val="660066"/>
          </a:solidFill>
          <a:latin typeface="Calibri" pitchFamily="34" charset="0"/>
        </a:defRPr>
      </a:lvl4pPr>
      <a:lvl5pPr algn="ctr" defTabSz="457200" rtl="0" eaLnBrk="0" fontAlgn="base" hangingPunct="0">
        <a:spcBef>
          <a:spcPct val="0"/>
        </a:spcBef>
        <a:spcAft>
          <a:spcPct val="0"/>
        </a:spcAft>
        <a:defRPr sz="4400">
          <a:solidFill>
            <a:srgbClr val="660066"/>
          </a:solidFill>
          <a:latin typeface="Calibri" pitchFamily="34" charset="0"/>
        </a:defRPr>
      </a:lvl5pPr>
      <a:lvl6pPr marL="457200" algn="ctr" defTabSz="457200" rtl="0" fontAlgn="base">
        <a:spcBef>
          <a:spcPct val="0"/>
        </a:spcBef>
        <a:spcAft>
          <a:spcPct val="0"/>
        </a:spcAft>
        <a:defRPr sz="4400">
          <a:solidFill>
            <a:srgbClr val="660066"/>
          </a:solidFill>
          <a:latin typeface="Calibri" pitchFamily="34" charset="0"/>
        </a:defRPr>
      </a:lvl6pPr>
      <a:lvl7pPr marL="914400" algn="ctr" defTabSz="457200" rtl="0" fontAlgn="base">
        <a:spcBef>
          <a:spcPct val="0"/>
        </a:spcBef>
        <a:spcAft>
          <a:spcPct val="0"/>
        </a:spcAft>
        <a:defRPr sz="4400">
          <a:solidFill>
            <a:srgbClr val="660066"/>
          </a:solidFill>
          <a:latin typeface="Calibri" pitchFamily="34" charset="0"/>
        </a:defRPr>
      </a:lvl7pPr>
      <a:lvl8pPr marL="1371600" algn="ctr" defTabSz="457200" rtl="0" fontAlgn="base">
        <a:spcBef>
          <a:spcPct val="0"/>
        </a:spcBef>
        <a:spcAft>
          <a:spcPct val="0"/>
        </a:spcAft>
        <a:defRPr sz="4400">
          <a:solidFill>
            <a:srgbClr val="660066"/>
          </a:solidFill>
          <a:latin typeface="Calibri" pitchFamily="34" charset="0"/>
        </a:defRPr>
      </a:lvl8pPr>
      <a:lvl9pPr marL="1828800" algn="ctr" defTabSz="457200" rtl="0" fontAlgn="base">
        <a:spcBef>
          <a:spcPct val="0"/>
        </a:spcBef>
        <a:spcAft>
          <a:spcPct val="0"/>
        </a:spcAft>
        <a:defRPr sz="4400">
          <a:solidFill>
            <a:srgbClr val="660066"/>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89250" y="582614"/>
            <a:ext cx="6265202"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1031875" y="1981200"/>
            <a:ext cx="812257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7099300" y="6248400"/>
            <a:ext cx="20551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defRPr sz="1400"/>
            </a:lvl1pPr>
          </a:lstStyle>
          <a:p>
            <a:fld id="{B4E0C3DB-1A64-40A9-9CA5-F38AA5B12EDC}" type="slidenum">
              <a:rPr lang="en-GB" altLang="en-US" b="0" smtClean="0">
                <a:solidFill>
                  <a:srgbClr val="000000"/>
                </a:solidFill>
                <a:latin typeface="Times" panose="02020603050405020304" pitchFamily="18" charset="0"/>
                <a:cs typeface="Arial" panose="020B0604020202020204" pitchFamily="34" charset="0"/>
              </a:rPr>
              <a:pPr/>
              <a:t>‹#›</a:t>
            </a:fld>
            <a:endParaRPr lang="en-GB" altLang="en-US" b="0" smtClean="0">
              <a:solidFill>
                <a:srgbClr val="000000"/>
              </a:solidFill>
              <a:latin typeface="Times" panose="02020603050405020304" pitchFamily="18" charset="0"/>
              <a:cs typeface="Arial" panose="020B0604020202020204" pitchFamily="34" charset="0"/>
            </a:endParaRPr>
          </a:p>
        </p:txBody>
      </p:sp>
      <p:pic>
        <p:nvPicPr>
          <p:cNvPr id="1029" name="Picture 11" descr="DCLG_CMYK_A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947" y="115888"/>
            <a:ext cx="218413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87951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ftr="0" dt="0"/>
  <p:txStyles>
    <p:titleStyle>
      <a:lvl1pPr algn="r" rtl="0" eaLnBrk="0" fontAlgn="base" hangingPunct="0">
        <a:spcBef>
          <a:spcPct val="0"/>
        </a:spcBef>
        <a:spcAft>
          <a:spcPct val="0"/>
        </a:spcAft>
        <a:defRPr sz="2200" b="1">
          <a:solidFill>
            <a:schemeClr val="tx2"/>
          </a:solidFill>
          <a:latin typeface="+mj-lt"/>
          <a:ea typeface="+mj-ea"/>
          <a:cs typeface="+mj-cs"/>
        </a:defRPr>
      </a:lvl1pPr>
      <a:lvl2pPr algn="r" rtl="0" eaLnBrk="0" fontAlgn="base" hangingPunct="0">
        <a:spcBef>
          <a:spcPct val="0"/>
        </a:spcBef>
        <a:spcAft>
          <a:spcPct val="0"/>
        </a:spcAft>
        <a:defRPr sz="2200" b="1">
          <a:solidFill>
            <a:schemeClr val="tx2"/>
          </a:solidFill>
          <a:latin typeface="Arial" charset="0"/>
        </a:defRPr>
      </a:lvl2pPr>
      <a:lvl3pPr algn="r" rtl="0" eaLnBrk="0" fontAlgn="base" hangingPunct="0">
        <a:spcBef>
          <a:spcPct val="0"/>
        </a:spcBef>
        <a:spcAft>
          <a:spcPct val="0"/>
        </a:spcAft>
        <a:defRPr sz="2200" b="1">
          <a:solidFill>
            <a:schemeClr val="tx2"/>
          </a:solidFill>
          <a:latin typeface="Arial" charset="0"/>
        </a:defRPr>
      </a:lvl3pPr>
      <a:lvl4pPr algn="r" rtl="0" eaLnBrk="0" fontAlgn="base" hangingPunct="0">
        <a:spcBef>
          <a:spcPct val="0"/>
        </a:spcBef>
        <a:spcAft>
          <a:spcPct val="0"/>
        </a:spcAft>
        <a:defRPr sz="2200" b="1">
          <a:solidFill>
            <a:schemeClr val="tx2"/>
          </a:solidFill>
          <a:latin typeface="Arial" charset="0"/>
        </a:defRPr>
      </a:lvl4pPr>
      <a:lvl5pPr algn="r" rtl="0" eaLnBrk="0" fontAlgn="base" hangingPunct="0">
        <a:spcBef>
          <a:spcPct val="0"/>
        </a:spcBef>
        <a:spcAft>
          <a:spcPct val="0"/>
        </a:spcAft>
        <a:defRPr sz="2200" b="1">
          <a:solidFill>
            <a:schemeClr val="tx2"/>
          </a:solidFill>
          <a:latin typeface="Arial" charset="0"/>
        </a:defRPr>
      </a:lvl5pPr>
      <a:lvl6pPr marL="457200" algn="r" rtl="0" eaLnBrk="1" fontAlgn="base" hangingPunct="1">
        <a:spcBef>
          <a:spcPct val="0"/>
        </a:spcBef>
        <a:spcAft>
          <a:spcPct val="0"/>
        </a:spcAft>
        <a:defRPr sz="2200" b="1">
          <a:solidFill>
            <a:schemeClr val="tx2"/>
          </a:solidFill>
          <a:latin typeface="Arial" charset="0"/>
        </a:defRPr>
      </a:lvl6pPr>
      <a:lvl7pPr marL="914400" algn="r" rtl="0" eaLnBrk="1" fontAlgn="base" hangingPunct="1">
        <a:spcBef>
          <a:spcPct val="0"/>
        </a:spcBef>
        <a:spcAft>
          <a:spcPct val="0"/>
        </a:spcAft>
        <a:defRPr sz="2200" b="1">
          <a:solidFill>
            <a:schemeClr val="tx2"/>
          </a:solidFill>
          <a:latin typeface="Arial" charset="0"/>
        </a:defRPr>
      </a:lvl7pPr>
      <a:lvl8pPr marL="1371600" algn="r" rtl="0" eaLnBrk="1" fontAlgn="base" hangingPunct="1">
        <a:spcBef>
          <a:spcPct val="0"/>
        </a:spcBef>
        <a:spcAft>
          <a:spcPct val="0"/>
        </a:spcAft>
        <a:defRPr sz="2200" b="1">
          <a:solidFill>
            <a:schemeClr val="tx2"/>
          </a:solidFill>
          <a:latin typeface="Arial" charset="0"/>
        </a:defRPr>
      </a:lvl8pPr>
      <a:lvl9pPr marL="1828800" algn="r" rtl="0" eaLnBrk="1" fontAlgn="base" hangingPunct="1">
        <a:spcBef>
          <a:spcPct val="0"/>
        </a:spcBef>
        <a:spcAft>
          <a:spcPct val="0"/>
        </a:spcAft>
        <a:defRPr sz="2200" b="1">
          <a:solidFill>
            <a:schemeClr val="tx2"/>
          </a:solidFill>
          <a:latin typeface="Arial" charset="0"/>
        </a:defRPr>
      </a:lvl9pPr>
    </p:titleStyle>
    <p:bodyStyle>
      <a:lvl1pPr marL="342900" indent="-342900" algn="l" rtl="0" eaLnBrk="0" fontAlgn="base" hangingPunct="0">
        <a:spcBef>
          <a:spcPct val="0"/>
        </a:spcBef>
        <a:spcAft>
          <a:spcPct val="0"/>
        </a:spcAft>
        <a:defRPr sz="1600">
          <a:solidFill>
            <a:schemeClr val="tx1"/>
          </a:solidFill>
          <a:latin typeface="+mn-lt"/>
          <a:ea typeface="+mn-ea"/>
          <a:cs typeface="+mn-cs"/>
        </a:defRPr>
      </a:lvl1pPr>
      <a:lvl2pPr marL="365125" indent="-363538" algn="l" rtl="0" eaLnBrk="0" fontAlgn="base" hangingPunct="0">
        <a:spcBef>
          <a:spcPct val="0"/>
        </a:spcBef>
        <a:spcAft>
          <a:spcPct val="0"/>
        </a:spcAft>
        <a:buChar char="•"/>
        <a:defRPr sz="1600">
          <a:solidFill>
            <a:schemeClr val="tx1"/>
          </a:solidFill>
          <a:latin typeface="+mn-lt"/>
        </a:defRPr>
      </a:lvl2pPr>
      <a:lvl3pPr marL="742950" indent="-376238" algn="l" rtl="0" eaLnBrk="0" fontAlgn="base" hangingPunct="0">
        <a:spcBef>
          <a:spcPct val="0"/>
        </a:spcBef>
        <a:spcAft>
          <a:spcPct val="0"/>
        </a:spcAft>
        <a:buChar char="•"/>
        <a:defRPr sz="1600">
          <a:solidFill>
            <a:schemeClr val="tx1"/>
          </a:solidFill>
          <a:latin typeface="+mn-lt"/>
        </a:defRPr>
      </a:lvl3pPr>
      <a:lvl4pPr marL="1135063" indent="-390525" algn="l" rtl="0" eaLnBrk="0" fontAlgn="base" hangingPunct="0">
        <a:spcBef>
          <a:spcPct val="0"/>
        </a:spcBef>
        <a:spcAft>
          <a:spcPct val="0"/>
        </a:spcAft>
        <a:buChar char="•"/>
        <a:defRPr sz="1600">
          <a:solidFill>
            <a:schemeClr val="tx1"/>
          </a:solidFill>
          <a:latin typeface="+mn-lt"/>
        </a:defRPr>
      </a:lvl4pPr>
      <a:lvl5pPr marL="1512888" indent="-376238" algn="l" rtl="0" eaLnBrk="0" fontAlgn="base" hangingPunct="0">
        <a:spcBef>
          <a:spcPct val="0"/>
        </a:spcBef>
        <a:spcAft>
          <a:spcPct val="0"/>
        </a:spcAft>
        <a:buChar char="•"/>
        <a:defRPr sz="1600">
          <a:solidFill>
            <a:schemeClr val="tx1"/>
          </a:solidFill>
          <a:latin typeface="+mn-lt"/>
        </a:defRPr>
      </a:lvl5pPr>
      <a:lvl6pPr marL="1970088" indent="-376238" algn="l" rtl="0" eaLnBrk="1" fontAlgn="base" hangingPunct="1">
        <a:spcBef>
          <a:spcPct val="0"/>
        </a:spcBef>
        <a:spcAft>
          <a:spcPct val="0"/>
        </a:spcAft>
        <a:buChar char="•"/>
        <a:defRPr sz="1600">
          <a:solidFill>
            <a:schemeClr val="tx1"/>
          </a:solidFill>
          <a:latin typeface="+mn-lt"/>
        </a:defRPr>
      </a:lvl6pPr>
      <a:lvl7pPr marL="2427288" indent="-376238" algn="l" rtl="0" eaLnBrk="1" fontAlgn="base" hangingPunct="1">
        <a:spcBef>
          <a:spcPct val="0"/>
        </a:spcBef>
        <a:spcAft>
          <a:spcPct val="0"/>
        </a:spcAft>
        <a:buChar char="•"/>
        <a:defRPr sz="1600">
          <a:solidFill>
            <a:schemeClr val="tx1"/>
          </a:solidFill>
          <a:latin typeface="+mn-lt"/>
        </a:defRPr>
      </a:lvl7pPr>
      <a:lvl8pPr marL="2884488" indent="-376238" algn="l" rtl="0" eaLnBrk="1" fontAlgn="base" hangingPunct="1">
        <a:spcBef>
          <a:spcPct val="0"/>
        </a:spcBef>
        <a:spcAft>
          <a:spcPct val="0"/>
        </a:spcAft>
        <a:buChar char="•"/>
        <a:defRPr sz="1600">
          <a:solidFill>
            <a:schemeClr val="tx1"/>
          </a:solidFill>
          <a:latin typeface="+mn-lt"/>
        </a:defRPr>
      </a:lvl8pPr>
      <a:lvl9pPr marL="3341688" indent="-3762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3262" y="1219201"/>
            <a:ext cx="891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507339" y="2362200"/>
            <a:ext cx="891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GB" altLang="en-US" smtClean="0"/>
          </a:p>
          <a:p>
            <a:pPr lvl="1"/>
            <a:endParaRPr lang="en-GB" altLang="en-US" smtClean="0"/>
          </a:p>
        </p:txBody>
      </p:sp>
      <p:pic>
        <p:nvPicPr>
          <p:cNvPr id="1028" name="Picture 7" descr="ISL_Logo_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46698" y="188914"/>
            <a:ext cx="2264966"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ISL_Thread_cropp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767388"/>
            <a:ext cx="9906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7074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D6826"/>
          </a:solidFill>
          <a:latin typeface="+mj-lt"/>
          <a:ea typeface="+mj-ea"/>
          <a:cs typeface="+mj-cs"/>
        </a:defRPr>
      </a:lvl1pPr>
      <a:lvl2pPr algn="l" rtl="0" eaLnBrk="0" fontAlgn="base" hangingPunct="0">
        <a:spcBef>
          <a:spcPct val="0"/>
        </a:spcBef>
        <a:spcAft>
          <a:spcPct val="0"/>
        </a:spcAft>
        <a:defRPr sz="3200" b="1">
          <a:solidFill>
            <a:srgbClr val="0D6826"/>
          </a:solidFill>
          <a:latin typeface="Arial" charset="0"/>
          <a:cs typeface="Arial" charset="0"/>
        </a:defRPr>
      </a:lvl2pPr>
      <a:lvl3pPr algn="l" rtl="0" eaLnBrk="0" fontAlgn="base" hangingPunct="0">
        <a:spcBef>
          <a:spcPct val="0"/>
        </a:spcBef>
        <a:spcAft>
          <a:spcPct val="0"/>
        </a:spcAft>
        <a:defRPr sz="3200" b="1">
          <a:solidFill>
            <a:srgbClr val="0D6826"/>
          </a:solidFill>
          <a:latin typeface="Arial" charset="0"/>
          <a:cs typeface="Arial" charset="0"/>
        </a:defRPr>
      </a:lvl3pPr>
      <a:lvl4pPr algn="l" rtl="0" eaLnBrk="0" fontAlgn="base" hangingPunct="0">
        <a:spcBef>
          <a:spcPct val="0"/>
        </a:spcBef>
        <a:spcAft>
          <a:spcPct val="0"/>
        </a:spcAft>
        <a:defRPr sz="3200" b="1">
          <a:solidFill>
            <a:srgbClr val="0D6826"/>
          </a:solidFill>
          <a:latin typeface="Arial" charset="0"/>
          <a:cs typeface="Arial" charset="0"/>
        </a:defRPr>
      </a:lvl4pPr>
      <a:lvl5pPr algn="l" rtl="0" eaLnBrk="0" fontAlgn="base" hangingPunct="0">
        <a:spcBef>
          <a:spcPct val="0"/>
        </a:spcBef>
        <a:spcAft>
          <a:spcPct val="0"/>
        </a:spcAft>
        <a:defRPr sz="3200" b="1">
          <a:solidFill>
            <a:srgbClr val="0D6826"/>
          </a:solidFill>
          <a:latin typeface="Arial" charset="0"/>
          <a:cs typeface="Arial" charset="0"/>
        </a:defRPr>
      </a:lvl5pPr>
      <a:lvl6pPr marL="457200" algn="l" rtl="0" fontAlgn="base">
        <a:spcBef>
          <a:spcPct val="0"/>
        </a:spcBef>
        <a:spcAft>
          <a:spcPct val="0"/>
        </a:spcAft>
        <a:defRPr sz="3200" b="1">
          <a:solidFill>
            <a:srgbClr val="0D6826"/>
          </a:solidFill>
          <a:latin typeface="Arial" charset="0"/>
          <a:cs typeface="Arial" charset="0"/>
        </a:defRPr>
      </a:lvl6pPr>
      <a:lvl7pPr marL="914400" algn="l" rtl="0" fontAlgn="base">
        <a:spcBef>
          <a:spcPct val="0"/>
        </a:spcBef>
        <a:spcAft>
          <a:spcPct val="0"/>
        </a:spcAft>
        <a:defRPr sz="3200" b="1">
          <a:solidFill>
            <a:srgbClr val="0D6826"/>
          </a:solidFill>
          <a:latin typeface="Arial" charset="0"/>
          <a:cs typeface="Arial" charset="0"/>
        </a:defRPr>
      </a:lvl7pPr>
      <a:lvl8pPr marL="1371600" algn="l" rtl="0" fontAlgn="base">
        <a:spcBef>
          <a:spcPct val="0"/>
        </a:spcBef>
        <a:spcAft>
          <a:spcPct val="0"/>
        </a:spcAft>
        <a:defRPr sz="3200" b="1">
          <a:solidFill>
            <a:srgbClr val="0D6826"/>
          </a:solidFill>
          <a:latin typeface="Arial" charset="0"/>
          <a:cs typeface="Arial" charset="0"/>
        </a:defRPr>
      </a:lvl8pPr>
      <a:lvl9pPr marL="1828800" algn="l" rtl="0" fontAlgn="base">
        <a:spcBef>
          <a:spcPct val="0"/>
        </a:spcBef>
        <a:spcAft>
          <a:spcPct val="0"/>
        </a:spcAft>
        <a:defRPr sz="3200" b="1">
          <a:solidFill>
            <a:srgbClr val="0D6826"/>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16946" y="266700"/>
            <a:ext cx="71766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99748"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2052" name="Pictur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29204" y="287338"/>
            <a:ext cx="14153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a:xfrm>
            <a:off x="478102" y="6356351"/>
            <a:ext cx="9360827" cy="365125"/>
          </a:xfrm>
          <a:prstGeom prst="rect">
            <a:avLst/>
          </a:prstGeom>
        </p:spPr>
        <p:txBody>
          <a:bodyPr vert="horz" lIns="91440" tIns="45720" rIns="91440" bIns="45720" rtlCol="0" anchor="ctr"/>
          <a:lstStyle>
            <a:lvl1pPr algn="l" fontAlgn="auto">
              <a:spcBef>
                <a:spcPts val="0"/>
              </a:spcBef>
              <a:spcAft>
                <a:spcPts val="0"/>
              </a:spcAft>
              <a:defRPr sz="1400">
                <a:solidFill>
                  <a:srgbClr val="009590"/>
                </a:solidFill>
                <a:latin typeface="Arial" pitchFamily="34" charset="0"/>
                <a:cs typeface="Arial" pitchFamily="34" charset="0"/>
              </a:defRPr>
            </a:lvl1pPr>
          </a:lstStyle>
          <a:p>
            <a:pPr>
              <a:defRPr/>
            </a:pPr>
            <a:endParaRPr lang="en-GB" b="0"/>
          </a:p>
        </p:txBody>
      </p:sp>
      <p:pic>
        <p:nvPicPr>
          <p:cNvPr id="2054"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12006" y="136526"/>
            <a:ext cx="152545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04576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Lst>
  <p:txStyles>
    <p:titleStyle>
      <a:lvl1pPr algn="ctr" rtl="0" eaLnBrk="0" fontAlgn="base" hangingPunct="0">
        <a:spcBef>
          <a:spcPct val="0"/>
        </a:spcBef>
        <a:spcAft>
          <a:spcPct val="0"/>
        </a:spcAft>
        <a:defRPr sz="3600" kern="1200">
          <a:solidFill>
            <a:srgbClr val="009590"/>
          </a:solidFill>
          <a:latin typeface="Arial" pitchFamily="34" charset="0"/>
          <a:ea typeface="+mj-ea"/>
          <a:cs typeface="Arial" pitchFamily="34" charset="0"/>
        </a:defRPr>
      </a:lvl1pPr>
      <a:lvl2pPr algn="ctr" rtl="0" eaLnBrk="0" fontAlgn="base" hangingPunct="0">
        <a:spcBef>
          <a:spcPct val="0"/>
        </a:spcBef>
        <a:spcAft>
          <a:spcPct val="0"/>
        </a:spcAft>
        <a:defRPr sz="3600">
          <a:solidFill>
            <a:srgbClr val="009590"/>
          </a:solidFill>
          <a:latin typeface="Arial" charset="0"/>
          <a:cs typeface="Arial" charset="0"/>
        </a:defRPr>
      </a:lvl2pPr>
      <a:lvl3pPr algn="ctr" rtl="0" eaLnBrk="0" fontAlgn="base" hangingPunct="0">
        <a:spcBef>
          <a:spcPct val="0"/>
        </a:spcBef>
        <a:spcAft>
          <a:spcPct val="0"/>
        </a:spcAft>
        <a:defRPr sz="3600">
          <a:solidFill>
            <a:srgbClr val="009590"/>
          </a:solidFill>
          <a:latin typeface="Arial" charset="0"/>
          <a:cs typeface="Arial" charset="0"/>
        </a:defRPr>
      </a:lvl3pPr>
      <a:lvl4pPr algn="ctr" rtl="0" eaLnBrk="0" fontAlgn="base" hangingPunct="0">
        <a:spcBef>
          <a:spcPct val="0"/>
        </a:spcBef>
        <a:spcAft>
          <a:spcPct val="0"/>
        </a:spcAft>
        <a:defRPr sz="3600">
          <a:solidFill>
            <a:srgbClr val="009590"/>
          </a:solidFill>
          <a:latin typeface="Arial" charset="0"/>
          <a:cs typeface="Arial" charset="0"/>
        </a:defRPr>
      </a:lvl4pPr>
      <a:lvl5pPr algn="ctr" rtl="0" eaLnBrk="0" fontAlgn="base" hangingPunct="0">
        <a:spcBef>
          <a:spcPct val="0"/>
        </a:spcBef>
        <a:spcAft>
          <a:spcPct val="0"/>
        </a:spcAft>
        <a:defRPr sz="3600">
          <a:solidFill>
            <a:srgbClr val="009590"/>
          </a:solidFill>
          <a:latin typeface="Arial" charset="0"/>
          <a:cs typeface="Arial" charset="0"/>
        </a:defRPr>
      </a:lvl5pPr>
      <a:lvl6pPr marL="457200" algn="ctr" rtl="0" eaLnBrk="1" fontAlgn="base" hangingPunct="1">
        <a:spcBef>
          <a:spcPct val="0"/>
        </a:spcBef>
        <a:spcAft>
          <a:spcPct val="0"/>
        </a:spcAft>
        <a:defRPr sz="3600">
          <a:solidFill>
            <a:srgbClr val="009590"/>
          </a:solidFill>
          <a:latin typeface="Arial" charset="0"/>
          <a:cs typeface="Arial" charset="0"/>
        </a:defRPr>
      </a:lvl6pPr>
      <a:lvl7pPr marL="914400" algn="ctr" rtl="0" eaLnBrk="1" fontAlgn="base" hangingPunct="1">
        <a:spcBef>
          <a:spcPct val="0"/>
        </a:spcBef>
        <a:spcAft>
          <a:spcPct val="0"/>
        </a:spcAft>
        <a:defRPr sz="3600">
          <a:solidFill>
            <a:srgbClr val="009590"/>
          </a:solidFill>
          <a:latin typeface="Arial" charset="0"/>
          <a:cs typeface="Arial" charset="0"/>
        </a:defRPr>
      </a:lvl7pPr>
      <a:lvl8pPr marL="1371600" algn="ctr" rtl="0" eaLnBrk="1" fontAlgn="base" hangingPunct="1">
        <a:spcBef>
          <a:spcPct val="0"/>
        </a:spcBef>
        <a:spcAft>
          <a:spcPct val="0"/>
        </a:spcAft>
        <a:defRPr sz="3600">
          <a:solidFill>
            <a:srgbClr val="009590"/>
          </a:solidFill>
          <a:latin typeface="Arial" charset="0"/>
          <a:cs typeface="Arial" charset="0"/>
        </a:defRPr>
      </a:lvl8pPr>
      <a:lvl9pPr marL="1828800" algn="ctr" rtl="0" eaLnBrk="1" fontAlgn="base" hangingPunct="1">
        <a:spcBef>
          <a:spcPct val="0"/>
        </a:spcBef>
        <a:spcAft>
          <a:spcPct val="0"/>
        </a:spcAft>
        <a:defRPr sz="3600">
          <a:solidFill>
            <a:srgbClr val="009590"/>
          </a:solidFill>
          <a:latin typeface="Arial" charset="0"/>
          <a:cs typeface="Arial" charset="0"/>
        </a:defRPr>
      </a:lvl9pPr>
    </p:titleStyle>
    <p:bodyStyle>
      <a:lvl1pPr marL="342900" indent="-342900" algn="l" rtl="0" eaLnBrk="0" fontAlgn="base" hangingPunct="0">
        <a:spcBef>
          <a:spcPct val="20000"/>
        </a:spcBef>
        <a:spcAft>
          <a:spcPct val="0"/>
        </a:spcAft>
        <a:buClr>
          <a:srgbClr val="009590"/>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590"/>
        </a:buClr>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86892" y="549276"/>
            <a:ext cx="4158456"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95300" y="2349501"/>
            <a:ext cx="89154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316"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GB" b="0">
              <a:solidFill>
                <a:srgbClr val="000000"/>
              </a:solidFill>
            </a:endParaRPr>
          </a:p>
        </p:txBody>
      </p:sp>
      <p:sp>
        <p:nvSpPr>
          <p:cNvPr id="13317"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GB" b="0">
              <a:solidFill>
                <a:srgbClr val="000000"/>
              </a:solidFill>
            </a:endParaRPr>
          </a:p>
        </p:txBody>
      </p:sp>
      <p:sp>
        <p:nvSpPr>
          <p:cNvPr id="13318"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49338244-D88B-45E9-908B-DA6D41DF3284}" type="slidenum">
              <a:rPr lang="en-GB" altLang="en-US" b="0" smtClean="0">
                <a:solidFill>
                  <a:srgbClr val="000000"/>
                </a:solidFill>
              </a:rPr>
              <a:pPr/>
              <a:t>‹#›</a:t>
            </a:fld>
            <a:endParaRPr lang="en-GB" altLang="en-US" b="0" smtClean="0">
              <a:solidFill>
                <a:srgbClr val="000000"/>
              </a:solidFill>
            </a:endParaRPr>
          </a:p>
        </p:txBody>
      </p:sp>
      <p:pic>
        <p:nvPicPr>
          <p:cNvPr id="1031" name="Picture 7" descr="DCLG_CMYK_A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1728" y="260350"/>
            <a:ext cx="2185856"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7449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ftr="0" dt="0"/>
  <p:txStyles>
    <p:title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eaLnBrk="0" fontAlgn="base" hangingPunct="0">
        <a:spcBef>
          <a:spcPct val="0"/>
        </a:spcBef>
        <a:spcAft>
          <a:spcPct val="0"/>
        </a:spcAft>
        <a:defRPr sz="2400">
          <a:solidFill>
            <a:schemeClr val="hlink"/>
          </a:solidFill>
          <a:latin typeface="Arial" charset="0"/>
        </a:defRPr>
      </a:lvl6pPr>
      <a:lvl7pPr marL="914400" algn="r" rtl="0" eaLnBrk="0" fontAlgn="base" hangingPunct="0">
        <a:spcBef>
          <a:spcPct val="0"/>
        </a:spcBef>
        <a:spcAft>
          <a:spcPct val="0"/>
        </a:spcAft>
        <a:defRPr sz="2400">
          <a:solidFill>
            <a:schemeClr val="hlink"/>
          </a:solidFill>
          <a:latin typeface="Arial" charset="0"/>
        </a:defRPr>
      </a:lvl7pPr>
      <a:lvl8pPr marL="1371600" algn="r" rtl="0" eaLnBrk="0" fontAlgn="base" hangingPunct="0">
        <a:spcBef>
          <a:spcPct val="0"/>
        </a:spcBef>
        <a:spcAft>
          <a:spcPct val="0"/>
        </a:spcAft>
        <a:defRPr sz="2400">
          <a:solidFill>
            <a:schemeClr val="hlink"/>
          </a:solidFill>
          <a:latin typeface="Arial" charset="0"/>
        </a:defRPr>
      </a:lvl8pPr>
      <a:lvl9pPr marL="1828800" algn="r" rtl="0" eaLnBrk="0" fontAlgn="base" hangingPunct="0">
        <a:spcBef>
          <a:spcPct val="0"/>
        </a:spcBef>
        <a:spcAft>
          <a:spcPct val="0"/>
        </a:spcAft>
        <a:defRPr sz="2400">
          <a:solidFill>
            <a:schemeClr val="hlink"/>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eaLnBrk="0" fontAlgn="base" hangingPunct="0">
        <a:spcBef>
          <a:spcPct val="20000"/>
        </a:spcBef>
        <a:spcAft>
          <a:spcPct val="0"/>
        </a:spcAft>
        <a:buChar char="»"/>
        <a:defRPr sz="1000">
          <a:solidFill>
            <a:schemeClr val="tx1"/>
          </a:solidFill>
          <a:latin typeface="+mn-lt"/>
        </a:defRPr>
      </a:lvl6pPr>
      <a:lvl7pPr marL="2971800" indent="-228600" algn="l" rtl="0" eaLnBrk="0" fontAlgn="base" hangingPunct="0">
        <a:spcBef>
          <a:spcPct val="20000"/>
        </a:spcBef>
        <a:spcAft>
          <a:spcPct val="0"/>
        </a:spcAft>
        <a:buChar char="»"/>
        <a:defRPr sz="1000">
          <a:solidFill>
            <a:schemeClr val="tx1"/>
          </a:solidFill>
          <a:latin typeface="+mn-lt"/>
        </a:defRPr>
      </a:lvl7pPr>
      <a:lvl8pPr marL="3429000" indent="-228600" algn="l" rtl="0" eaLnBrk="0" fontAlgn="base" hangingPunct="0">
        <a:spcBef>
          <a:spcPct val="20000"/>
        </a:spcBef>
        <a:spcAft>
          <a:spcPct val="0"/>
        </a:spcAft>
        <a:buChar char="»"/>
        <a:defRPr sz="1000">
          <a:solidFill>
            <a:schemeClr val="tx1"/>
          </a:solidFill>
          <a:latin typeface="+mn-lt"/>
        </a:defRPr>
      </a:lvl8pPr>
      <a:lvl9pPr marL="3886200" indent="-228600" algn="l" rtl="0" eaLnBrk="0" fontAlgn="base" hangingPunct="0">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smtClean="0">
              <a:solidFill>
                <a:srgbClr val="000000"/>
              </a:solidFill>
              <a:cs typeface="Arial" panose="020B0604020202020204" pitchFamily="34" charset="0"/>
            </a:endParaRPr>
          </a:p>
        </p:txBody>
      </p:sp>
    </p:spTree>
    <p:extLst>
      <p:ext uri="{BB962C8B-B14F-4D97-AF65-F5344CB8AC3E}">
        <p14:creationId xmlns:p14="http://schemas.microsoft.com/office/powerpoint/2010/main" val="33696296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egislation.gov.uk/ukpga/1990/8/section/106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egislation.gov.uk/ukpga/1990/8/section/106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3"/>
            <a:ext cx="8420100" cy="1125537"/>
          </a:xfrm>
        </p:spPr>
        <p:txBody>
          <a:bodyPr/>
          <a:lstStyle/>
          <a:p>
            <a:r>
              <a:rPr lang="en-GB" dirty="0" smtClean="0">
                <a:solidFill>
                  <a:schemeClr val="tx1"/>
                </a:solidFill>
              </a:rPr>
              <a:t>Development contributions – </a:t>
            </a:r>
            <a:br>
              <a:rPr lang="en-GB" dirty="0" smtClean="0">
                <a:solidFill>
                  <a:schemeClr val="tx1"/>
                </a:solidFill>
              </a:rPr>
            </a:br>
            <a:r>
              <a:rPr lang="en-GB" dirty="0" smtClean="0">
                <a:solidFill>
                  <a:schemeClr val="tx1"/>
                </a:solidFill>
              </a:rPr>
              <a:t>S106 &amp; CIL - update</a:t>
            </a:r>
            <a:endParaRPr lang="en-GB"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r>
              <a:rPr lang="en-GB" dirty="0" smtClean="0">
                <a:solidFill>
                  <a:schemeClr val="tx1"/>
                </a:solidFill>
              </a:rPr>
              <a:t>Gilian </a:t>
            </a:r>
            <a:r>
              <a:rPr lang="en-GB" dirty="0" err="1" smtClean="0">
                <a:solidFill>
                  <a:schemeClr val="tx1"/>
                </a:solidFill>
              </a:rPr>
              <a:t>Macinnes</a:t>
            </a:r>
            <a:endParaRPr lang="en-GB" dirty="0">
              <a:solidFill>
                <a:schemeClr val="tx1"/>
              </a:solidFill>
            </a:endParaRPr>
          </a:p>
        </p:txBody>
      </p:sp>
      <p:sp>
        <p:nvSpPr>
          <p:cNvPr id="15364" name="Text Box 4"/>
          <p:cNvSpPr txBox="1">
            <a:spLocks noChangeArrowheads="1"/>
          </p:cNvSpPr>
          <p:nvPr/>
        </p:nvSpPr>
        <p:spPr bwMode="auto">
          <a:xfrm>
            <a:off x="1091163" y="5683027"/>
            <a:ext cx="3671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tx1"/>
                </a:solidFill>
              </a:rPr>
              <a:t>March 2016</a:t>
            </a:r>
            <a:endParaRPr lang="en-GB" sz="2400" dirty="0">
              <a:solidFill>
                <a:schemeClr val="tx1"/>
              </a:solidFill>
            </a:endParaRPr>
          </a:p>
        </p:txBody>
      </p:sp>
      <p:sp>
        <p:nvSpPr>
          <p:cNvPr id="15365" name="Text Box 5"/>
          <p:cNvSpPr txBox="1">
            <a:spLocks noChangeArrowheads="1"/>
          </p:cNvSpPr>
          <p:nvPr/>
        </p:nvSpPr>
        <p:spPr bwMode="auto">
          <a:xfrm>
            <a:off x="6321425"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S106 and policy making</a:t>
            </a:r>
            <a:endParaRPr lang="en-GB" dirty="0"/>
          </a:p>
        </p:txBody>
      </p:sp>
      <p:sp>
        <p:nvSpPr>
          <p:cNvPr id="3" name="Content Placeholder 2"/>
          <p:cNvSpPr>
            <a:spLocks noGrp="1"/>
          </p:cNvSpPr>
          <p:nvPr>
            <p:ph idx="1"/>
          </p:nvPr>
        </p:nvSpPr>
        <p:spPr/>
        <p:txBody>
          <a:bodyPr/>
          <a:lstStyle/>
          <a:p>
            <a:r>
              <a:rPr lang="en-GB" sz="2800" dirty="0"/>
              <a:t>Policies for seeking planning obligations should be set out in </a:t>
            </a:r>
            <a:r>
              <a:rPr lang="en-GB" sz="2800" dirty="0" smtClean="0"/>
              <a:t>a </a:t>
            </a:r>
          </a:p>
          <a:p>
            <a:pPr>
              <a:buClr>
                <a:srgbClr val="7030A0"/>
              </a:buClr>
              <a:buSzPct val="75000"/>
            </a:pPr>
            <a:r>
              <a:rPr lang="en-GB" sz="2800" dirty="0" smtClean="0"/>
              <a:t>local plan, </a:t>
            </a:r>
          </a:p>
          <a:p>
            <a:pPr>
              <a:buClr>
                <a:srgbClr val="7030A0"/>
              </a:buClr>
              <a:buSzPct val="75000"/>
            </a:pPr>
            <a:r>
              <a:rPr lang="en-GB" sz="2800" dirty="0" smtClean="0"/>
              <a:t>neighbourhood plan </a:t>
            </a:r>
          </a:p>
          <a:p>
            <a:pPr>
              <a:buClr>
                <a:srgbClr val="7030A0"/>
              </a:buClr>
              <a:buSzPct val="75000"/>
            </a:pPr>
            <a:r>
              <a:rPr lang="en-GB" sz="2800" dirty="0" smtClean="0"/>
              <a:t>The London Plan</a:t>
            </a:r>
          </a:p>
          <a:p>
            <a:endParaRPr lang="en-GB" sz="2800" dirty="0"/>
          </a:p>
          <a:p>
            <a:r>
              <a:rPr lang="en-GB" sz="2800" dirty="0" smtClean="0"/>
              <a:t>to </a:t>
            </a:r>
            <a:r>
              <a:rPr lang="en-GB" sz="2800" dirty="0"/>
              <a:t>enable fair and open testing of the policy at examination. </a:t>
            </a:r>
            <a:endParaRPr lang="en-GB" sz="2800" dirty="0" smtClean="0"/>
          </a:p>
          <a:p>
            <a:pPr marL="0" indent="0">
              <a:buNone/>
            </a:pPr>
            <a:endParaRPr lang="en-GB" sz="2800" dirty="0" smtClean="0"/>
          </a:p>
        </p:txBody>
      </p:sp>
    </p:spTree>
    <p:extLst>
      <p:ext uri="{BB962C8B-B14F-4D97-AF65-F5344CB8AC3E}">
        <p14:creationId xmlns:p14="http://schemas.microsoft.com/office/powerpoint/2010/main" val="2456703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Supplementary planning documents</a:t>
            </a:r>
            <a:endParaRPr lang="en-GB" dirty="0"/>
          </a:p>
        </p:txBody>
      </p:sp>
      <p:sp>
        <p:nvSpPr>
          <p:cNvPr id="3" name="Content Placeholder 2"/>
          <p:cNvSpPr>
            <a:spLocks noGrp="1"/>
          </p:cNvSpPr>
          <p:nvPr>
            <p:ph idx="1"/>
          </p:nvPr>
        </p:nvSpPr>
        <p:spPr/>
        <p:txBody>
          <a:bodyPr/>
          <a:lstStyle/>
          <a:p>
            <a:r>
              <a:rPr lang="en-GB" dirty="0" smtClean="0"/>
              <a:t>‘Supplementary </a:t>
            </a:r>
            <a:r>
              <a:rPr lang="en-GB" dirty="0"/>
              <a:t>planning documents should not be used to add unnecessarily to the financial burdens on development and should not be used to set rates or charges which have not been established through development plan policy</a:t>
            </a:r>
            <a:r>
              <a:rPr lang="en-GB" dirty="0" smtClean="0"/>
              <a:t>.’</a:t>
            </a:r>
          </a:p>
          <a:p>
            <a:r>
              <a:rPr lang="en-GB" dirty="0" smtClean="0"/>
              <a:t>So should you have supplementary planning documents?</a:t>
            </a:r>
            <a:endParaRPr lang="en-GB" dirty="0"/>
          </a:p>
          <a:p>
            <a:endParaRPr lang="en-GB" dirty="0"/>
          </a:p>
        </p:txBody>
      </p:sp>
    </p:spTree>
    <p:extLst>
      <p:ext uri="{BB962C8B-B14F-4D97-AF65-F5344CB8AC3E}">
        <p14:creationId xmlns:p14="http://schemas.microsoft.com/office/powerpoint/2010/main" val="1723800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Delivery and viability of development</a:t>
            </a:r>
            <a:endParaRPr lang="en-GB" sz="3600" dirty="0"/>
          </a:p>
        </p:txBody>
      </p:sp>
      <p:sp>
        <p:nvSpPr>
          <p:cNvPr id="3" name="Content Placeholder 2"/>
          <p:cNvSpPr>
            <a:spLocks noGrp="1"/>
          </p:cNvSpPr>
          <p:nvPr>
            <p:ph idx="1"/>
          </p:nvPr>
        </p:nvSpPr>
        <p:spPr/>
        <p:txBody>
          <a:bodyPr/>
          <a:lstStyle/>
          <a:p>
            <a:r>
              <a:rPr lang="en-US" i="1" dirty="0" smtClean="0"/>
              <a:t>"Where </a:t>
            </a:r>
            <a:r>
              <a:rPr lang="en-US" i="1" dirty="0"/>
              <a:t>obligations are being sought or revised, local planning authorities should take account of changes in market conditions over time and, wherever appropriate, be sufficiently flexible to prevent planned development being stalled</a:t>
            </a:r>
            <a:r>
              <a:rPr lang="en-US" i="1" dirty="0" smtClean="0"/>
              <a:t>.</a:t>
            </a:r>
            <a:r>
              <a:rPr lang="en-US" dirty="0" smtClean="0"/>
              <a:t>“</a:t>
            </a:r>
          </a:p>
          <a:p>
            <a:pPr marL="0" indent="0">
              <a:buNone/>
            </a:pPr>
            <a:r>
              <a:rPr lang="en-US" dirty="0" smtClean="0"/>
              <a:t>	</a:t>
            </a:r>
            <a:r>
              <a:rPr lang="en-US" sz="2800" dirty="0" smtClean="0"/>
              <a:t>Paragraph 205</a:t>
            </a:r>
            <a:r>
              <a:rPr lang="en-US" sz="2800" i="1" dirty="0"/>
              <a:t>-</a:t>
            </a:r>
            <a:r>
              <a:rPr lang="en-US" sz="2800" i="1" dirty="0" smtClean="0"/>
              <a:t> </a:t>
            </a:r>
            <a:r>
              <a:rPr lang="en-US" sz="2800" dirty="0" smtClean="0"/>
              <a:t>NPPF</a:t>
            </a:r>
            <a:endParaRPr lang="en-US" sz="2800"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256" y="4437112"/>
            <a:ext cx="175577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967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dirty="0" smtClean="0"/>
              <a:t>Renegotiation of s106 A</a:t>
            </a:r>
          </a:p>
        </p:txBody>
      </p:sp>
      <p:sp>
        <p:nvSpPr>
          <p:cNvPr id="20483" name="Content Placeholder 2"/>
          <p:cNvSpPr>
            <a:spLocks noGrp="1"/>
          </p:cNvSpPr>
          <p:nvPr>
            <p:ph idx="1"/>
          </p:nvPr>
        </p:nvSpPr>
        <p:spPr/>
        <p:txBody>
          <a:bodyPr/>
          <a:lstStyle/>
          <a:p>
            <a:r>
              <a:rPr lang="en-GB" altLang="en-US" dirty="0" smtClean="0"/>
              <a:t>Amended Regulation (Feb 2013) to set out a procedure for amending any planning obligations entered into between </a:t>
            </a:r>
            <a:r>
              <a:rPr lang="en-US" altLang="en-US" dirty="0" smtClean="0"/>
              <a:t>28 March 2008 and before 6 April 2010</a:t>
            </a:r>
            <a:r>
              <a:rPr lang="en-US" altLang="en-US" sz="2800" dirty="0" smtClean="0"/>
              <a:t>.</a:t>
            </a:r>
            <a:r>
              <a:rPr lang="en-US" altLang="en-US" sz="1400" kern="1200" dirty="0" smtClean="0">
                <a:solidFill>
                  <a:srgbClr val="000000"/>
                </a:solidFill>
                <a:hlinkClick r:id="rId3" tooltip="Town and Country Planning Act 1990"/>
              </a:rPr>
              <a:t>Section 106A of the Town and Country Planning Act 1990</a:t>
            </a:r>
            <a:endParaRPr lang="en-US" altLang="en-US" sz="1400" kern="1200" dirty="0" smtClean="0">
              <a:solidFill>
                <a:srgbClr val="000000"/>
              </a:solidFill>
            </a:endParaRPr>
          </a:p>
          <a:p>
            <a:r>
              <a:rPr lang="en-US" altLang="en-US" dirty="0" smtClean="0">
                <a:latin typeface="Arial" pitchFamily="34" charset="0"/>
              </a:rPr>
              <a:t>where the s106 - </a:t>
            </a:r>
            <a:r>
              <a:rPr lang="en-US" i="1" dirty="0"/>
              <a:t>"no longer serve a useful purpose" </a:t>
            </a:r>
            <a:r>
              <a:rPr lang="en-US" dirty="0"/>
              <a:t>or </a:t>
            </a:r>
            <a:r>
              <a:rPr lang="en-US" i="1" dirty="0"/>
              <a:t>"continues to serve a useful purpose equally </a:t>
            </a:r>
            <a:r>
              <a:rPr lang="en-US" i="1" dirty="0" smtClean="0"/>
              <a:t>well“</a:t>
            </a:r>
          </a:p>
          <a:p>
            <a:r>
              <a:rPr lang="en-US" dirty="0" smtClean="0">
                <a:solidFill>
                  <a:srgbClr val="FF0000"/>
                </a:solidFill>
              </a:rPr>
              <a:t>Sunset-  April 2015- so back to 5 years</a:t>
            </a:r>
            <a:r>
              <a:rPr lang="en-US" dirty="0">
                <a:solidFill>
                  <a:srgbClr val="FF0000"/>
                </a:solidFill>
              </a:rPr>
              <a:t/>
            </a:r>
            <a:br>
              <a:rPr lang="en-US" dirty="0">
                <a:solidFill>
                  <a:srgbClr val="FF0000"/>
                </a:solidFill>
              </a:rPr>
            </a:br>
            <a:r>
              <a:rPr lang="en-US" dirty="0"/>
              <a:t> </a:t>
            </a:r>
            <a:endParaRPr lang="en-GB" altLang="en-US" dirty="0" smtClean="0"/>
          </a:p>
        </p:txBody>
      </p:sp>
    </p:spTree>
    <p:extLst>
      <p:ext uri="{BB962C8B-B14F-4D97-AF65-F5344CB8AC3E}">
        <p14:creationId xmlns:p14="http://schemas.microsoft.com/office/powerpoint/2010/main" val="144491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Renegotiation of s </a:t>
            </a:r>
            <a:r>
              <a:rPr lang="en-GB" altLang="en-US" dirty="0" smtClean="0"/>
              <a:t>106BA</a:t>
            </a:r>
            <a:endParaRPr lang="en-GB" dirty="0"/>
          </a:p>
        </p:txBody>
      </p:sp>
      <p:sp>
        <p:nvSpPr>
          <p:cNvPr id="3" name="Content Placeholder 2"/>
          <p:cNvSpPr>
            <a:spLocks noGrp="1"/>
          </p:cNvSpPr>
          <p:nvPr>
            <p:ph idx="1"/>
          </p:nvPr>
        </p:nvSpPr>
        <p:spPr/>
        <p:txBody>
          <a:bodyPr/>
          <a:lstStyle/>
          <a:p>
            <a:r>
              <a:rPr lang="en-GB" altLang="en-US" dirty="0"/>
              <a:t>Changes in the Growth and Infrastructure Act that require a council to renegotiate previously agreed affordable housing levels in a S106</a:t>
            </a:r>
            <a:r>
              <a:rPr lang="en-GB" altLang="en-US" dirty="0" smtClean="0"/>
              <a:t>,</a:t>
            </a:r>
            <a:r>
              <a:rPr lang="en-US" dirty="0"/>
              <a:t> and change the affordable housing requirement </a:t>
            </a:r>
            <a:r>
              <a:rPr lang="en-GB" altLang="en-US" dirty="0" smtClean="0"/>
              <a:t> </a:t>
            </a:r>
            <a:r>
              <a:rPr lang="en-US" altLang="en-US" sz="1400" kern="1200" dirty="0" smtClean="0">
                <a:solidFill>
                  <a:srgbClr val="000000"/>
                </a:solidFill>
                <a:latin typeface="Arial" pitchFamily="34" charset="0"/>
                <a:hlinkClick r:id="rId2" tooltip="Town and Country Planning Act 1990"/>
              </a:rPr>
              <a:t>Section </a:t>
            </a:r>
            <a:r>
              <a:rPr lang="en-US" altLang="en-US" sz="1400" kern="1200" dirty="0">
                <a:solidFill>
                  <a:srgbClr val="000000"/>
                </a:solidFill>
                <a:latin typeface="Arial" pitchFamily="34" charset="0"/>
                <a:hlinkClick r:id="rId2" tooltip="Town and Country Planning Act 1990"/>
              </a:rPr>
              <a:t>106BA of the 1990 Act</a:t>
            </a:r>
            <a:r>
              <a:rPr lang="en-US" altLang="en-US" sz="1400" kern="1200" dirty="0">
                <a:solidFill>
                  <a:srgbClr val="000000"/>
                </a:solidFill>
                <a:latin typeface="Arial" pitchFamily="34" charset="0"/>
              </a:rPr>
              <a:t> </a:t>
            </a:r>
            <a:endParaRPr lang="en-US" altLang="en-US" sz="1400" kern="1200" dirty="0" smtClean="0">
              <a:solidFill>
                <a:srgbClr val="000000"/>
              </a:solidFill>
              <a:latin typeface="Arial" pitchFamily="34" charset="0"/>
            </a:endParaRPr>
          </a:p>
          <a:p>
            <a:pPr marL="0" indent="0">
              <a:buNone/>
            </a:pPr>
            <a:endParaRPr lang="en-US" altLang="en-US" sz="1400" kern="1200" dirty="0" smtClean="0">
              <a:solidFill>
                <a:srgbClr val="000000"/>
              </a:solidFill>
              <a:latin typeface="Arial" pitchFamily="34" charset="0"/>
            </a:endParaRPr>
          </a:p>
          <a:p>
            <a:r>
              <a:rPr lang="en-US" sz="2800" dirty="0" smtClean="0"/>
              <a:t>viability </a:t>
            </a:r>
            <a:r>
              <a:rPr lang="en-US" sz="2800" dirty="0"/>
              <a:t>of affordable housing requirements </a:t>
            </a:r>
            <a:r>
              <a:rPr lang="en-US" sz="2800" dirty="0" smtClean="0"/>
              <a:t>only</a:t>
            </a:r>
          </a:p>
          <a:p>
            <a:r>
              <a:rPr lang="en-US" sz="2800" dirty="0" smtClean="0"/>
              <a:t>not </a:t>
            </a:r>
            <a:r>
              <a:rPr lang="en-US" sz="2800" dirty="0"/>
              <a:t>reopen any other planning policy considerations or review the merits of the permitted </a:t>
            </a:r>
            <a:r>
              <a:rPr lang="en-US" sz="2800" dirty="0" smtClean="0"/>
              <a:t>scheme</a:t>
            </a:r>
          </a:p>
        </p:txBody>
      </p:sp>
    </p:spTree>
    <p:extLst>
      <p:ext uri="{BB962C8B-B14F-4D97-AF65-F5344CB8AC3E}">
        <p14:creationId xmlns:p14="http://schemas.microsoft.com/office/powerpoint/2010/main" val="1595041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Appeals</a:t>
            </a:r>
            <a:endParaRPr lang="en-GB" dirty="0"/>
          </a:p>
        </p:txBody>
      </p:sp>
      <p:sp>
        <p:nvSpPr>
          <p:cNvPr id="3" name="Content Placeholder 2"/>
          <p:cNvSpPr>
            <a:spLocks noGrp="1"/>
          </p:cNvSpPr>
          <p:nvPr>
            <p:ph idx="1"/>
          </p:nvPr>
        </p:nvSpPr>
        <p:spPr/>
        <p:txBody>
          <a:bodyPr/>
          <a:lstStyle/>
          <a:p>
            <a:r>
              <a:rPr lang="en-US" dirty="0" smtClean="0">
                <a:latin typeface="Arial" pitchFamily="34" charset="0"/>
              </a:rPr>
              <a:t>Under Section 106B of the Town and Country Planning Act 1990</a:t>
            </a:r>
          </a:p>
          <a:p>
            <a:endParaRPr lang="en-US" dirty="0">
              <a:latin typeface="Arial" pitchFamily="34" charset="0"/>
            </a:endParaRPr>
          </a:p>
          <a:p>
            <a:r>
              <a:rPr lang="en-US" dirty="0" smtClean="0">
                <a:latin typeface="Arial" pitchFamily="34" charset="0"/>
              </a:rPr>
              <a:t>Under section 106 BC- Appeal on affordable housing viability – revised level of Affordable housing for 3 years</a:t>
            </a:r>
            <a:endParaRPr lang="en-GB" dirty="0"/>
          </a:p>
        </p:txBody>
      </p:sp>
    </p:spTree>
    <p:extLst>
      <p:ext uri="{BB962C8B-B14F-4D97-AF65-F5344CB8AC3E}">
        <p14:creationId xmlns:p14="http://schemas.microsoft.com/office/powerpoint/2010/main" val="42408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S106 exceptions</a:t>
            </a:r>
            <a:endParaRPr lang="en-GB" dirty="0"/>
          </a:p>
        </p:txBody>
      </p:sp>
      <p:sp>
        <p:nvSpPr>
          <p:cNvPr id="3" name="Content Placeholder 2"/>
          <p:cNvSpPr>
            <a:spLocks noGrp="1"/>
          </p:cNvSpPr>
          <p:nvPr>
            <p:ph idx="1"/>
          </p:nvPr>
        </p:nvSpPr>
        <p:spPr/>
        <p:txBody>
          <a:bodyPr/>
          <a:lstStyle/>
          <a:p>
            <a:r>
              <a:rPr lang="en-GB" dirty="0" smtClean="0"/>
              <a:t>Ministerial statement - Starter Homes – exception sites should not be required to make affordable housing or tariff style contributions. </a:t>
            </a:r>
          </a:p>
          <a:p>
            <a:r>
              <a:rPr lang="en-GB" dirty="0"/>
              <a:t>Ministerial statement – </a:t>
            </a:r>
            <a:r>
              <a:rPr lang="en-GB" dirty="0" smtClean="0"/>
              <a:t>Vacant Building Credit and Affordable Homes Threshold – Reading &amp; West Berks case – 15-17</a:t>
            </a:r>
            <a:r>
              <a:rPr lang="en-GB" baseline="30000" dirty="0" smtClean="0"/>
              <a:t>th</a:t>
            </a:r>
            <a:r>
              <a:rPr lang="en-GB" dirty="0" smtClean="0"/>
              <a:t> March 2016 </a:t>
            </a:r>
          </a:p>
        </p:txBody>
      </p:sp>
    </p:spTree>
    <p:extLst>
      <p:ext uri="{BB962C8B-B14F-4D97-AF65-F5344CB8AC3E}">
        <p14:creationId xmlns:p14="http://schemas.microsoft.com/office/powerpoint/2010/main" val="19144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GB" altLang="en-US" smtClean="0"/>
              <a:t>Questions?</a:t>
            </a:r>
            <a:endParaRPr lang="en-US" altLang="en-US" smtClean="0"/>
          </a:p>
        </p:txBody>
      </p:sp>
      <p:sp>
        <p:nvSpPr>
          <p:cNvPr id="62467" name="Rectangle 3"/>
          <p:cNvSpPr>
            <a:spLocks noGrp="1" noChangeArrowheads="1"/>
          </p:cNvSpPr>
          <p:nvPr>
            <p:ph type="body" idx="1"/>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smtClean="0"/>
          </a:p>
        </p:txBody>
      </p:sp>
      <p:pic>
        <p:nvPicPr>
          <p:cNvPr id="62468" name="Picture 8" descr="MC9000786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475" y="1773238"/>
            <a:ext cx="185737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828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Highway agreements – s 278</a:t>
            </a:r>
            <a:endParaRPr lang="en-GB" dirty="0"/>
          </a:p>
        </p:txBody>
      </p:sp>
      <p:pic>
        <p:nvPicPr>
          <p:cNvPr id="4" name="Content Placeholder 3"/>
          <p:cNvPicPr>
            <a:picLocks noGrp="1" noChangeAspect="1"/>
          </p:cNvPicPr>
          <p:nvPr>
            <p:ph idx="1"/>
          </p:nvPr>
        </p:nvPicPr>
        <p:blipFill>
          <a:blip r:embed="rId3"/>
          <a:stretch>
            <a:fillRect/>
          </a:stretch>
        </p:blipFill>
        <p:spPr>
          <a:xfrm>
            <a:off x="1640632" y="1916832"/>
            <a:ext cx="2847975" cy="2133600"/>
          </a:xfrm>
          <a:prstGeom prst="rect">
            <a:avLst/>
          </a:prstGeom>
        </p:spPr>
      </p:pic>
      <p:pic>
        <p:nvPicPr>
          <p:cNvPr id="7" name="Picture 6"/>
          <p:cNvPicPr>
            <a:picLocks noChangeAspect="1"/>
          </p:cNvPicPr>
          <p:nvPr/>
        </p:nvPicPr>
        <p:blipFill>
          <a:blip r:embed="rId4"/>
          <a:stretch>
            <a:fillRect/>
          </a:stretch>
        </p:blipFill>
        <p:spPr>
          <a:xfrm>
            <a:off x="4448943" y="4149080"/>
            <a:ext cx="2880320" cy="2157460"/>
          </a:xfrm>
          <a:prstGeom prst="rect">
            <a:avLst/>
          </a:prstGeom>
        </p:spPr>
      </p:pic>
      <p:pic>
        <p:nvPicPr>
          <p:cNvPr id="8" name="Picture 7"/>
          <p:cNvPicPr>
            <a:picLocks noChangeAspect="1"/>
          </p:cNvPicPr>
          <p:nvPr/>
        </p:nvPicPr>
        <p:blipFill>
          <a:blip r:embed="rId5"/>
          <a:stretch>
            <a:fillRect/>
          </a:stretch>
        </p:blipFill>
        <p:spPr>
          <a:xfrm>
            <a:off x="5889103" y="1417638"/>
            <a:ext cx="3804961" cy="2371402"/>
          </a:xfrm>
          <a:prstGeom prst="rect">
            <a:avLst/>
          </a:prstGeom>
        </p:spPr>
      </p:pic>
    </p:spTree>
    <p:extLst>
      <p:ext uri="{BB962C8B-B14F-4D97-AF65-F5344CB8AC3E}">
        <p14:creationId xmlns:p14="http://schemas.microsoft.com/office/powerpoint/2010/main" val="1961741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a:t>
            </a:r>
            <a:endParaRPr lang="en-GB" dirty="0"/>
          </a:p>
        </p:txBody>
      </p:sp>
      <p:pic>
        <p:nvPicPr>
          <p:cNvPr id="4" name="Content Placeholder 3"/>
          <p:cNvPicPr>
            <a:picLocks noGrp="1" noChangeAspect="1"/>
          </p:cNvPicPr>
          <p:nvPr>
            <p:ph idx="1"/>
          </p:nvPr>
        </p:nvPicPr>
        <p:blipFill>
          <a:blip r:embed="rId2"/>
          <a:stretch>
            <a:fillRect/>
          </a:stretch>
        </p:blipFill>
        <p:spPr>
          <a:xfrm>
            <a:off x="2213173" y="1600200"/>
            <a:ext cx="5657453" cy="4525963"/>
          </a:xfrm>
          <a:prstGeom prst="rect">
            <a:avLst/>
          </a:prstGeom>
        </p:spPr>
      </p:pic>
    </p:spTree>
    <p:extLst>
      <p:ext uri="{BB962C8B-B14F-4D97-AF65-F5344CB8AC3E}">
        <p14:creationId xmlns:p14="http://schemas.microsoft.com/office/powerpoint/2010/main" val="244669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Developer contributions - context</a:t>
            </a:r>
            <a:endParaRPr lang="en-GB" dirty="0"/>
          </a:p>
        </p:txBody>
      </p:sp>
      <p:sp>
        <p:nvSpPr>
          <p:cNvPr id="3" name="Content Placeholder 2"/>
          <p:cNvSpPr>
            <a:spLocks noGrp="1"/>
          </p:cNvSpPr>
          <p:nvPr>
            <p:ph idx="1"/>
          </p:nvPr>
        </p:nvSpPr>
        <p:spPr/>
        <p:txBody>
          <a:bodyPr/>
          <a:lstStyle/>
          <a:p>
            <a:r>
              <a:rPr lang="en-GB" dirty="0" smtClean="0"/>
              <a:t>One of the </a:t>
            </a:r>
            <a:r>
              <a:rPr lang="en-GB" dirty="0"/>
              <a:t>Government’s pre-election manifesto </a:t>
            </a:r>
            <a:r>
              <a:rPr lang="en-GB" dirty="0" smtClean="0"/>
              <a:t>commitments</a:t>
            </a:r>
          </a:p>
          <a:p>
            <a:pPr marL="0" indent="0">
              <a:buNone/>
            </a:pPr>
            <a:r>
              <a:rPr lang="en-GB" dirty="0" smtClean="0"/>
              <a:t> “</a:t>
            </a:r>
            <a:r>
              <a:rPr lang="en-GB" i="1" dirty="0"/>
              <a:t>when new homes are granted planning permission, w</a:t>
            </a:r>
            <a:r>
              <a:rPr lang="en-GB" i="1" dirty="0" smtClean="0"/>
              <a:t>e </a:t>
            </a:r>
            <a:r>
              <a:rPr lang="en-GB" i="1" dirty="0"/>
              <a:t>will make sure local communities know </a:t>
            </a:r>
            <a:r>
              <a:rPr lang="en-GB" i="1" dirty="0" smtClean="0"/>
              <a:t>up-front </a:t>
            </a:r>
            <a:r>
              <a:rPr lang="en-GB" i="1" dirty="0"/>
              <a:t>that necessary infrastructure such as schools and roads will be provided</a:t>
            </a:r>
            <a:r>
              <a:rPr lang="en-GB" dirty="0"/>
              <a:t>”. </a:t>
            </a:r>
          </a:p>
          <a:p>
            <a:endParaRPr lang="en-GB" dirty="0"/>
          </a:p>
          <a:p>
            <a:endParaRPr lang="en-GB" dirty="0"/>
          </a:p>
        </p:txBody>
      </p:sp>
    </p:spTree>
    <p:extLst>
      <p:ext uri="{BB962C8B-B14F-4D97-AF65-F5344CB8AC3E}">
        <p14:creationId xmlns:p14="http://schemas.microsoft.com/office/powerpoint/2010/main" val="3094971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600" smtClean="0"/>
              <a:t>What is a CIL?</a:t>
            </a:r>
            <a:r>
              <a:rPr lang="en-GB" altLang="en-US" sz="3600" smtClean="0"/>
              <a:t/>
            </a:r>
            <a:br>
              <a:rPr lang="en-GB" altLang="en-US" sz="3600" smtClean="0"/>
            </a:br>
            <a:endParaRPr lang="en-US" altLang="en-US" sz="3600" smtClean="0"/>
          </a:p>
        </p:txBody>
      </p:sp>
      <p:sp>
        <p:nvSpPr>
          <p:cNvPr id="25603" name="Rectangle 3"/>
          <p:cNvSpPr>
            <a:spLocks noGrp="1" noChangeArrowheads="1"/>
          </p:cNvSpPr>
          <p:nvPr>
            <p:ph type="body" idx="1"/>
          </p:nvPr>
        </p:nvSpPr>
        <p:spPr/>
        <p:txBody>
          <a:bodyPr/>
          <a:lstStyle/>
          <a:p>
            <a:pPr eaLnBrk="1" hangingPunct="1"/>
            <a:r>
              <a:rPr lang="en-GB" altLang="en-US" smtClean="0"/>
              <a:t>A mechanism for developer contributions</a:t>
            </a:r>
          </a:p>
          <a:p>
            <a:pPr eaLnBrk="1" hangingPunct="1"/>
            <a:r>
              <a:rPr lang="en-GB" altLang="en-US" smtClean="0"/>
              <a:t>To contribute towards infrastructure needed to support the development of the area</a:t>
            </a:r>
          </a:p>
          <a:p>
            <a:pPr eaLnBrk="1" hangingPunct="1"/>
            <a:r>
              <a:rPr lang="en-GB" altLang="en-US" smtClean="0"/>
              <a:t>A charge per square metre of floorspace</a:t>
            </a:r>
          </a:p>
          <a:p>
            <a:pPr eaLnBrk="1" hangingPunct="1"/>
            <a:r>
              <a:rPr lang="en-GB" altLang="en-US" smtClean="0"/>
              <a:t>Not mandatory</a:t>
            </a:r>
            <a:endParaRPr lang="en-US" altLang="en-US" smtClean="0"/>
          </a:p>
        </p:txBody>
      </p:sp>
      <p:pic>
        <p:nvPicPr>
          <p:cNvPr id="25604" name="Picture 4" descr="MP9004237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4054475"/>
            <a:ext cx="34575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646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What is CIL for?</a:t>
            </a:r>
          </a:p>
        </p:txBody>
      </p:sp>
      <p:sp>
        <p:nvSpPr>
          <p:cNvPr id="26627" name="Content Placeholder 2"/>
          <p:cNvSpPr>
            <a:spLocks noGrp="1"/>
          </p:cNvSpPr>
          <p:nvPr>
            <p:ph idx="1"/>
          </p:nvPr>
        </p:nvSpPr>
        <p:spPr/>
        <p:txBody>
          <a:bodyPr/>
          <a:lstStyle/>
          <a:p>
            <a:pPr eaLnBrk="1" hangingPunct="1"/>
            <a:r>
              <a:rPr lang="en-US" altLang="en-US" smtClean="0"/>
              <a:t>To help pay for infrastructure needed to support new development</a:t>
            </a:r>
          </a:p>
          <a:p>
            <a:pPr eaLnBrk="1" hangingPunct="1"/>
            <a:r>
              <a:rPr lang="en-US" altLang="en-US" i="1" smtClean="0"/>
              <a:t>But not to remedy existing deficiencies unless the new scheme will make it worse</a:t>
            </a:r>
            <a:endParaRPr lang="en-US" altLang="en-US" smtClean="0"/>
          </a:p>
          <a:p>
            <a:pPr eaLnBrk="1" hangingPunct="1"/>
            <a:r>
              <a:rPr lang="en-US" altLang="en-US" smtClean="0"/>
              <a:t>Councils must spend the income on infrastructure – but you can decide what (and that can change over time)</a:t>
            </a:r>
          </a:p>
        </p:txBody>
      </p:sp>
    </p:spTree>
    <p:extLst>
      <p:ext uri="{BB962C8B-B14F-4D97-AF65-F5344CB8AC3E}">
        <p14:creationId xmlns:p14="http://schemas.microsoft.com/office/powerpoint/2010/main" val="1635160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sz="3600" smtClean="0"/>
              <a:t>Charging  CIL – some basics</a:t>
            </a:r>
            <a:endParaRPr lang="en-US" altLang="en-US" sz="3600" smtClean="0"/>
          </a:p>
        </p:txBody>
      </p:sp>
      <p:sp>
        <p:nvSpPr>
          <p:cNvPr id="27651" name="Rectangle 3"/>
          <p:cNvSpPr>
            <a:spLocks noGrp="1" noChangeArrowheads="1"/>
          </p:cNvSpPr>
          <p:nvPr>
            <p:ph type="body" idx="1"/>
          </p:nvPr>
        </p:nvSpPr>
        <p:spPr>
          <a:xfrm>
            <a:off x="560388" y="1412875"/>
            <a:ext cx="8915400" cy="4525963"/>
          </a:xfrm>
        </p:spPr>
        <p:txBody>
          <a:bodyPr/>
          <a:lstStyle/>
          <a:p>
            <a:pPr eaLnBrk="1" hangingPunct="1"/>
            <a:r>
              <a:rPr lang="en-GB" altLang="en-US" smtClean="0"/>
              <a:t>£ per square metre on net additional (internal) floorspace</a:t>
            </a:r>
          </a:p>
          <a:p>
            <a:pPr eaLnBrk="1" hangingPunct="1"/>
            <a:r>
              <a:rPr lang="en-GB" altLang="en-US" smtClean="0"/>
              <a:t>Rates can vary by geographic area, use or scale (or all)</a:t>
            </a:r>
          </a:p>
          <a:p>
            <a:pPr eaLnBrk="1" hangingPunct="1"/>
            <a:r>
              <a:rPr lang="en-GB" altLang="en-US" smtClean="0"/>
              <a:t>Due when the development starts</a:t>
            </a:r>
          </a:p>
          <a:p>
            <a:pPr eaLnBrk="1" hangingPunct="1"/>
            <a:r>
              <a:rPr lang="en-GB" altLang="en-US" smtClean="0"/>
              <a:t>It is index linked</a:t>
            </a:r>
          </a:p>
          <a:p>
            <a:pPr eaLnBrk="1" hangingPunct="1"/>
            <a:r>
              <a:rPr lang="en-GB" altLang="en-US" smtClean="0"/>
              <a:t>The landowner is responsible for paying it </a:t>
            </a:r>
          </a:p>
          <a:p>
            <a:pPr eaLnBrk="1" hangingPunct="1"/>
            <a:r>
              <a:rPr lang="en-GB" altLang="en-US" smtClean="0"/>
              <a:t>The local planning authority is the charging authority  (&amp; sets the CIL)</a:t>
            </a:r>
            <a:endParaRPr lang="en-US" altLang="en-US" smtClean="0"/>
          </a:p>
        </p:txBody>
      </p:sp>
    </p:spTree>
    <p:extLst>
      <p:ext uri="{BB962C8B-B14F-4D97-AF65-F5344CB8AC3E}">
        <p14:creationId xmlns:p14="http://schemas.microsoft.com/office/powerpoint/2010/main" val="2355585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z="3600" b="0" smtClean="0"/>
              <a:t/>
            </a:r>
            <a:br>
              <a:rPr lang="en-GB" altLang="en-US" sz="3600" b="0" smtClean="0"/>
            </a:br>
            <a:r>
              <a:rPr lang="en-GB" altLang="en-US" sz="3600" smtClean="0"/>
              <a:t>When does it apply?</a:t>
            </a:r>
            <a:r>
              <a:rPr lang="en-GB" altLang="en-US" sz="3600" b="0" smtClean="0"/>
              <a:t/>
            </a:r>
            <a:br>
              <a:rPr lang="en-GB" altLang="en-US" sz="3600" b="0" smtClean="0"/>
            </a:br>
            <a:endParaRPr lang="en-US" altLang="en-US" sz="3600" b="0" smtClean="0"/>
          </a:p>
        </p:txBody>
      </p:sp>
      <p:sp>
        <p:nvSpPr>
          <p:cNvPr id="28675" name="Rectangle 3"/>
          <p:cNvSpPr>
            <a:spLocks noGrp="1" noChangeArrowheads="1"/>
          </p:cNvSpPr>
          <p:nvPr>
            <p:ph type="body" idx="1"/>
          </p:nvPr>
        </p:nvSpPr>
        <p:spPr>
          <a:xfrm>
            <a:off x="631825" y="1268413"/>
            <a:ext cx="8915400" cy="4525962"/>
          </a:xfrm>
        </p:spPr>
        <p:txBody>
          <a:bodyPr/>
          <a:lstStyle/>
          <a:p>
            <a:pPr eaLnBrk="1" hangingPunct="1"/>
            <a:r>
              <a:rPr lang="en-GB" altLang="en-US" sz="2800" smtClean="0"/>
              <a:t>To all development that involves ‘buildings that people normally go into’</a:t>
            </a:r>
          </a:p>
          <a:p>
            <a:pPr eaLnBrk="1" hangingPunct="1"/>
            <a:r>
              <a:rPr lang="en-GB" altLang="en-US" sz="2800" smtClean="0"/>
              <a:t>Development over 100sqm gross internal floorspace</a:t>
            </a:r>
          </a:p>
          <a:p>
            <a:pPr eaLnBrk="1" hangingPunct="1"/>
            <a:r>
              <a:rPr lang="en-GB" altLang="en-US" sz="2800" smtClean="0"/>
              <a:t>A single dwelling ( even under 100sqm) (but not subdivisions of dwellings)</a:t>
            </a:r>
          </a:p>
          <a:p>
            <a:pPr eaLnBrk="1" hangingPunct="1"/>
            <a:r>
              <a:rPr lang="en-GB" altLang="en-US" sz="2800" smtClean="0"/>
              <a:t>Includes permitted development (it doesn’t have to follow a planning permission)</a:t>
            </a:r>
          </a:p>
          <a:p>
            <a:pPr eaLnBrk="1" hangingPunct="1"/>
            <a:r>
              <a:rPr lang="en-GB" altLang="en-US" sz="2800" smtClean="0"/>
              <a:t>Once set, you can’t pick and choose which developments to charge </a:t>
            </a:r>
          </a:p>
          <a:p>
            <a:pPr eaLnBrk="1" hangingPunct="1"/>
            <a:r>
              <a:rPr lang="en-GB" altLang="en-US" sz="2800" smtClean="0"/>
              <a:t>Exceptions including– self build: annexes and extension</a:t>
            </a:r>
            <a:endParaRPr lang="en-US" altLang="en-US" sz="2800" smtClean="0"/>
          </a:p>
        </p:txBody>
      </p:sp>
    </p:spTree>
    <p:extLst>
      <p:ext uri="{BB962C8B-B14F-4D97-AF65-F5344CB8AC3E}">
        <p14:creationId xmlns:p14="http://schemas.microsoft.com/office/powerpoint/2010/main" val="480352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sz="3600" smtClean="0"/>
              <a:t>Why set a CIL?</a:t>
            </a:r>
            <a:r>
              <a:rPr lang="en-GB" altLang="en-US" sz="3600" b="0" smtClean="0"/>
              <a:t/>
            </a:r>
            <a:br>
              <a:rPr lang="en-GB" altLang="en-US" sz="3600" b="0" smtClean="0"/>
            </a:br>
            <a:endParaRPr lang="en-US" altLang="en-US" sz="3600" b="0" smtClean="0"/>
          </a:p>
        </p:txBody>
      </p:sp>
      <p:sp>
        <p:nvSpPr>
          <p:cNvPr id="29699" name="Rectangle 3"/>
          <p:cNvSpPr>
            <a:spLocks noGrp="1" noChangeArrowheads="1"/>
          </p:cNvSpPr>
          <p:nvPr>
            <p:ph type="body" idx="1"/>
          </p:nvPr>
        </p:nvSpPr>
        <p:spPr>
          <a:xfrm>
            <a:off x="849313" y="1341438"/>
            <a:ext cx="8915400" cy="5072062"/>
          </a:xfrm>
        </p:spPr>
        <p:txBody>
          <a:bodyPr/>
          <a:lstStyle/>
          <a:p>
            <a:pPr eaLnBrk="1" hangingPunct="1"/>
            <a:r>
              <a:rPr lang="en-GB" altLang="en-US" smtClean="0"/>
              <a:t>Money for infrastructure through charging nearly all new development -a little from almost everyone (so fairer)</a:t>
            </a:r>
          </a:p>
          <a:p>
            <a:pPr eaLnBrk="1" hangingPunct="1"/>
            <a:r>
              <a:rPr lang="en-GB" altLang="en-US" smtClean="0"/>
              <a:t>There is a lack of government or other money</a:t>
            </a:r>
          </a:p>
          <a:p>
            <a:pPr eaLnBrk="1" hangingPunct="1"/>
            <a:r>
              <a:rPr lang="en-GB" altLang="en-US" smtClean="0"/>
              <a:t>It is set out in a schedule based on evidence (so more transparent)</a:t>
            </a:r>
          </a:p>
          <a:p>
            <a:pPr eaLnBrk="1" hangingPunct="1"/>
            <a:r>
              <a:rPr lang="en-GB" altLang="en-US" smtClean="0"/>
              <a:t>Developers have certainty</a:t>
            </a:r>
          </a:p>
          <a:p>
            <a:pPr eaLnBrk="1" hangingPunct="1"/>
            <a:r>
              <a:rPr lang="en-GB" altLang="en-US" smtClean="0"/>
              <a:t>Changes to s106 – legal tests and pooling</a:t>
            </a:r>
          </a:p>
        </p:txBody>
      </p:sp>
      <p:pic>
        <p:nvPicPr>
          <p:cNvPr id="297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2725" y="90488"/>
            <a:ext cx="127476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295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CIL- positive economic effect</a:t>
            </a:r>
          </a:p>
        </p:txBody>
      </p:sp>
      <p:sp>
        <p:nvSpPr>
          <p:cNvPr id="3" name="Content Placeholder 2"/>
          <p:cNvSpPr>
            <a:spLocks noGrp="1"/>
          </p:cNvSpPr>
          <p:nvPr>
            <p:ph idx="1"/>
          </p:nvPr>
        </p:nvSpPr>
        <p:spPr/>
        <p:txBody>
          <a:bodyPr/>
          <a:lstStyle/>
          <a:p>
            <a:pPr>
              <a:defRPr/>
            </a:pPr>
            <a:r>
              <a:rPr lang="en-GB" dirty="0" smtClean="0"/>
              <a:t>“By providing additional infrastructure to support development of an area, the levy is expected to have a positive economic effect on development across an area”</a:t>
            </a:r>
          </a:p>
          <a:p>
            <a:pPr marL="0" indent="0">
              <a:buFontTx/>
              <a:buNone/>
              <a:defRPr/>
            </a:pPr>
            <a:r>
              <a:rPr lang="en-GB" dirty="0" smtClean="0"/>
              <a:t>				</a:t>
            </a:r>
            <a:r>
              <a:rPr lang="en-GB" sz="2400" dirty="0" err="1" smtClean="0"/>
              <a:t>para</a:t>
            </a:r>
            <a:r>
              <a:rPr lang="en-GB" sz="2400" dirty="0" smtClean="0"/>
              <a:t>. 8 - CIL Guidance – April. 2013</a:t>
            </a:r>
            <a:endParaRPr lang="en-GB" sz="2400" dirty="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6241">
            <a:off x="1136650" y="4076700"/>
            <a:ext cx="1612900" cy="197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001363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altLang="en-US" smtClean="0"/>
              <a:t>Setting a CIL</a:t>
            </a:r>
            <a:endParaRPr lang="en-US" altLang="en-US" smtClean="0"/>
          </a:p>
        </p:txBody>
      </p:sp>
      <p:sp>
        <p:nvSpPr>
          <p:cNvPr id="31747" name="Rectangle 3"/>
          <p:cNvSpPr>
            <a:spLocks noGrp="1" noChangeArrowheads="1"/>
          </p:cNvSpPr>
          <p:nvPr>
            <p:ph type="body" idx="1"/>
          </p:nvPr>
        </p:nvSpPr>
        <p:spPr>
          <a:xfrm>
            <a:off x="527050" y="1844675"/>
            <a:ext cx="8915400" cy="4525963"/>
          </a:xfrm>
        </p:spPr>
        <p:txBody>
          <a:bodyPr/>
          <a:lstStyle/>
          <a:p>
            <a:pPr eaLnBrk="1" hangingPunct="1"/>
            <a:r>
              <a:rPr lang="en-GB" altLang="en-US" smtClean="0"/>
              <a:t>Identify the aggregate infrastructure funding gap- Is a CIL necessary?</a:t>
            </a:r>
          </a:p>
          <a:p>
            <a:pPr eaLnBrk="1" hangingPunct="1"/>
            <a:r>
              <a:rPr lang="en-GB" altLang="en-US" smtClean="0"/>
              <a:t>What rate is viable to charge?</a:t>
            </a:r>
          </a:p>
          <a:p>
            <a:pPr eaLnBrk="1" hangingPunct="1"/>
            <a:r>
              <a:rPr lang="en-GB" altLang="en-US" smtClean="0"/>
              <a:t>Check out the consequence of the rate on key uses</a:t>
            </a:r>
          </a:p>
          <a:p>
            <a:pPr eaLnBrk="1" hangingPunct="1"/>
            <a:r>
              <a:rPr lang="en-GB" altLang="en-US" smtClean="0"/>
              <a:t>Make sure that the rate is backed by evidence </a:t>
            </a:r>
          </a:p>
          <a:p>
            <a:pPr eaLnBrk="1" hangingPunct="1"/>
            <a:r>
              <a:rPr lang="en-GB" altLang="en-US" smtClean="0"/>
              <a:t>Consultation required</a:t>
            </a:r>
          </a:p>
          <a:p>
            <a:pPr eaLnBrk="1" hangingPunct="1"/>
            <a:r>
              <a:rPr lang="en-GB" altLang="en-US" smtClean="0"/>
              <a:t>Independent examination</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188913"/>
            <a:ext cx="26162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559892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sz="3600" smtClean="0"/>
              <a:t>What you need to set a CIL?</a:t>
            </a:r>
            <a:r>
              <a:rPr lang="en-GB" altLang="en-US" sz="3600" b="0" smtClean="0"/>
              <a:t/>
            </a:r>
            <a:br>
              <a:rPr lang="en-GB" altLang="en-US" sz="3600" b="0" smtClean="0"/>
            </a:br>
            <a:endParaRPr lang="en-US" altLang="en-US" sz="3600" b="0" smtClean="0"/>
          </a:p>
        </p:txBody>
      </p:sp>
      <p:sp>
        <p:nvSpPr>
          <p:cNvPr id="32771" name="Rectangle 3"/>
          <p:cNvSpPr>
            <a:spLocks noGrp="1" noChangeArrowheads="1"/>
          </p:cNvSpPr>
          <p:nvPr>
            <p:ph type="body" idx="1"/>
          </p:nvPr>
        </p:nvSpPr>
        <p:spPr/>
        <p:txBody>
          <a:bodyPr/>
          <a:lstStyle/>
          <a:p>
            <a:pPr eaLnBrk="1" hangingPunct="1"/>
            <a:r>
              <a:rPr lang="en-GB" altLang="en-US" dirty="0" smtClean="0"/>
              <a:t>Growth plan -preferably an up to date development plan </a:t>
            </a:r>
          </a:p>
          <a:p>
            <a:pPr eaLnBrk="1" hangingPunct="1"/>
            <a:r>
              <a:rPr lang="en-GB" altLang="en-US" dirty="0" smtClean="0"/>
              <a:t>Evidence on infrastructure funding gap – aggregate gap</a:t>
            </a:r>
          </a:p>
          <a:p>
            <a:pPr eaLnBrk="1" hangingPunct="1"/>
            <a:r>
              <a:rPr lang="en-GB" altLang="en-US" dirty="0" smtClean="0"/>
              <a:t>Evidence on viability </a:t>
            </a:r>
          </a:p>
          <a:p>
            <a:pPr eaLnBrk="1" hangingPunct="1"/>
            <a:r>
              <a:rPr lang="en-GB" altLang="en-US" dirty="0" smtClean="0"/>
              <a:t>All evidence is </a:t>
            </a:r>
            <a:r>
              <a:rPr lang="ja-JP" altLang="en-GB" dirty="0" smtClean="0">
                <a:ea typeface="ＭＳ Ｐゴシック" panose="020B0600070205080204" pitchFamily="34" charset="-128"/>
              </a:rPr>
              <a:t>‘</a:t>
            </a:r>
            <a:r>
              <a:rPr lang="en-GB" altLang="ja-JP" dirty="0" smtClean="0">
                <a:ea typeface="ＭＳ Ｐゴシック" panose="020B0600070205080204" pitchFamily="34" charset="-128"/>
              </a:rPr>
              <a:t>appropriate available evidence</a:t>
            </a:r>
            <a:r>
              <a:rPr lang="ja-JP" altLang="en-GB" dirty="0" smtClean="0">
                <a:ea typeface="ＭＳ Ｐゴシック" panose="020B0600070205080204" pitchFamily="34" charset="-128"/>
              </a:rPr>
              <a:t>’</a:t>
            </a:r>
            <a:endParaRPr lang="en-GB" altLang="ja-JP" dirty="0" smtClean="0">
              <a:ea typeface="ＭＳ Ｐゴシック" panose="020B0600070205080204" pitchFamily="34" charset="-128"/>
            </a:endParaRPr>
          </a:p>
          <a:p>
            <a:pPr eaLnBrk="1" hangingPunct="1"/>
            <a:r>
              <a:rPr lang="en-GB" altLang="en-US" dirty="0" smtClean="0">
                <a:ea typeface="ＭＳ Ｐゴシック" panose="020B0600070205080204" pitchFamily="34" charset="-128"/>
              </a:rPr>
              <a:t>Rates should be consistent with viability evidence across the area</a:t>
            </a:r>
            <a:endParaRPr lang="en-US" altLang="en-US" dirty="0" smtClean="0"/>
          </a:p>
          <a:p>
            <a:pPr eaLnBrk="1" hangingPunct="1"/>
            <a:endParaRPr lang="en-US" altLang="en-US" dirty="0" smtClean="0"/>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4922">
            <a:off x="8194675" y="352425"/>
            <a:ext cx="14065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648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600" smtClean="0"/>
              <a:t>Strike the Appropriate balance</a:t>
            </a:r>
            <a:r>
              <a:rPr lang="en-GB" altLang="en-US" sz="3600" smtClean="0"/>
              <a:t/>
            </a:r>
            <a:br>
              <a:rPr lang="en-GB" altLang="en-US" sz="3600" smtClean="0"/>
            </a:br>
            <a:endParaRPr lang="en-US" altLang="en-US" sz="3600" smtClean="0"/>
          </a:p>
        </p:txBody>
      </p:sp>
      <p:sp>
        <p:nvSpPr>
          <p:cNvPr id="1261571" name="Rectangle 3"/>
          <p:cNvSpPr>
            <a:spLocks noGrp="1" noChangeArrowheads="1"/>
          </p:cNvSpPr>
          <p:nvPr>
            <p:ph type="body" idx="1"/>
          </p:nvPr>
        </p:nvSpPr>
        <p:spPr>
          <a:xfrm>
            <a:off x="584200" y="1196975"/>
            <a:ext cx="8915400" cy="4929188"/>
          </a:xfrm>
        </p:spPr>
        <p:txBody>
          <a:bodyPr/>
          <a:lstStyle/>
          <a:p>
            <a:pPr marL="0" indent="0" eaLnBrk="1" hangingPunct="1">
              <a:buFontTx/>
              <a:buNone/>
              <a:defRPr/>
            </a:pPr>
            <a:r>
              <a:rPr lang="en-GB" dirty="0" smtClean="0"/>
              <a:t>Between</a:t>
            </a:r>
          </a:p>
          <a:p>
            <a:pPr lvl="1" eaLnBrk="1" hangingPunct="1">
              <a:defRPr/>
            </a:pPr>
            <a:r>
              <a:rPr lang="en-GB" dirty="0" smtClean="0"/>
              <a:t>the desirability of funding the infrastructure gap to support the development of the area from CIL </a:t>
            </a:r>
          </a:p>
          <a:p>
            <a:pPr marL="457200" lvl="1" indent="0" eaLnBrk="1" hangingPunct="1">
              <a:buFontTx/>
              <a:buNone/>
              <a:defRPr/>
            </a:pPr>
            <a:r>
              <a:rPr lang="en-GB" dirty="0" smtClean="0"/>
              <a:t>and</a:t>
            </a:r>
          </a:p>
          <a:p>
            <a:pPr lvl="1" eaLnBrk="1" hangingPunct="1">
              <a:defRPr/>
            </a:pPr>
            <a:r>
              <a:rPr lang="en-GB" dirty="0" smtClean="0"/>
              <a:t>the potential effects (taken as a whole) of the imposition of CIL upon the economic viability of development across the area</a:t>
            </a:r>
            <a:r>
              <a:rPr lang="en-GB" b="1" dirty="0" smtClean="0"/>
              <a:t>.</a:t>
            </a:r>
            <a:endParaRPr lang="en-US" b="1" dirty="0" smtClean="0"/>
          </a:p>
        </p:txBody>
      </p:sp>
      <p:pic>
        <p:nvPicPr>
          <p:cNvPr id="33796" name="Picture 4" descr="MC90029257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925" y="4221163"/>
            <a:ext cx="17176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217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GB" altLang="en-US" smtClean="0"/>
              <a:t>Questions?</a:t>
            </a:r>
            <a:endParaRPr lang="en-US" altLang="en-US" smtClean="0"/>
          </a:p>
        </p:txBody>
      </p:sp>
      <p:sp>
        <p:nvSpPr>
          <p:cNvPr id="62467" name="Rectangle 3"/>
          <p:cNvSpPr>
            <a:spLocks noGrp="1" noChangeArrowheads="1"/>
          </p:cNvSpPr>
          <p:nvPr>
            <p:ph type="body" idx="1"/>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smtClean="0"/>
          </a:p>
        </p:txBody>
      </p:sp>
      <p:pic>
        <p:nvPicPr>
          <p:cNvPr id="62468" name="Picture 8" descr="MC9000786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475" y="1773238"/>
            <a:ext cx="185737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88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Developer contributions</a:t>
            </a:r>
            <a:endParaRPr lang="en-GB" dirty="0"/>
          </a:p>
        </p:txBody>
      </p:sp>
      <p:sp>
        <p:nvSpPr>
          <p:cNvPr id="3" name="Content Placeholder 2"/>
          <p:cNvSpPr>
            <a:spLocks noGrp="1"/>
          </p:cNvSpPr>
          <p:nvPr>
            <p:ph idx="1"/>
          </p:nvPr>
        </p:nvSpPr>
        <p:spPr/>
        <p:txBody>
          <a:bodyPr/>
          <a:lstStyle/>
          <a:p>
            <a:r>
              <a:rPr lang="en-GB" dirty="0" smtClean="0"/>
              <a:t>S106</a:t>
            </a:r>
          </a:p>
          <a:p>
            <a:r>
              <a:rPr lang="en-GB" dirty="0" smtClean="0"/>
              <a:t>CIL</a:t>
            </a:r>
          </a:p>
          <a:p>
            <a:r>
              <a:rPr lang="en-GB" dirty="0" smtClean="0"/>
              <a:t>S278</a:t>
            </a:r>
          </a:p>
          <a:p>
            <a:r>
              <a:rPr lang="en-GB" dirty="0" smtClean="0"/>
              <a:t>Other mechanisms?</a:t>
            </a:r>
            <a:endParaRPr lang="en-GB" dirty="0"/>
          </a:p>
        </p:txBody>
      </p:sp>
    </p:spTree>
    <p:extLst>
      <p:ext uri="{BB962C8B-B14F-4D97-AF65-F5344CB8AC3E}">
        <p14:creationId xmlns:p14="http://schemas.microsoft.com/office/powerpoint/2010/main" val="854818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Developer contributions</a:t>
            </a:r>
            <a:endParaRPr lang="en-GB" dirty="0"/>
          </a:p>
        </p:txBody>
      </p:sp>
      <p:pic>
        <p:nvPicPr>
          <p:cNvPr id="4" name="Content Placeholder 3"/>
          <p:cNvPicPr>
            <a:picLocks noGrp="1" noChangeAspect="1"/>
          </p:cNvPicPr>
          <p:nvPr>
            <p:ph idx="1"/>
          </p:nvPr>
        </p:nvPicPr>
        <p:blipFill>
          <a:blip r:embed="rId2"/>
          <a:stretch>
            <a:fillRect/>
          </a:stretch>
        </p:blipFill>
        <p:spPr>
          <a:xfrm>
            <a:off x="3224808" y="1628800"/>
            <a:ext cx="5478090" cy="4145088"/>
          </a:xfrm>
          <a:prstGeom prst="rect">
            <a:avLst/>
          </a:prstGeom>
        </p:spPr>
      </p:pic>
    </p:spTree>
    <p:extLst>
      <p:ext uri="{BB962C8B-B14F-4D97-AF65-F5344CB8AC3E}">
        <p14:creationId xmlns:p14="http://schemas.microsoft.com/office/powerpoint/2010/main" val="1662626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Review Panel</a:t>
            </a:r>
            <a:endParaRPr lang="en-GB" dirty="0"/>
          </a:p>
        </p:txBody>
      </p:sp>
      <p:pic>
        <p:nvPicPr>
          <p:cNvPr id="5" name="Content Placeholder 4"/>
          <p:cNvPicPr>
            <a:picLocks noGrp="1" noChangeAspect="1"/>
          </p:cNvPicPr>
          <p:nvPr>
            <p:ph idx="1"/>
          </p:nvPr>
        </p:nvPicPr>
        <p:blipFill>
          <a:blip r:embed="rId2"/>
          <a:stretch>
            <a:fillRect/>
          </a:stretch>
        </p:blipFill>
        <p:spPr>
          <a:xfrm>
            <a:off x="1064568" y="1415592"/>
            <a:ext cx="6408712" cy="3943823"/>
          </a:xfrm>
          <a:prstGeom prst="rect">
            <a:avLst/>
          </a:prstGeom>
        </p:spPr>
      </p:pic>
    </p:spTree>
    <p:extLst>
      <p:ext uri="{BB962C8B-B14F-4D97-AF65-F5344CB8AC3E}">
        <p14:creationId xmlns:p14="http://schemas.microsoft.com/office/powerpoint/2010/main" val="2269703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Pooling Restrictions</a:t>
            </a:r>
            <a:endParaRPr lang="en-GB" dirty="0"/>
          </a:p>
        </p:txBody>
      </p:sp>
      <p:sp>
        <p:nvSpPr>
          <p:cNvPr id="3" name="Content Placeholder 2"/>
          <p:cNvSpPr>
            <a:spLocks noGrp="1"/>
          </p:cNvSpPr>
          <p:nvPr>
            <p:ph idx="1"/>
          </p:nvPr>
        </p:nvSpPr>
        <p:spPr/>
        <p:txBody>
          <a:bodyPr/>
          <a:lstStyle/>
          <a:p>
            <a:pPr marL="0" lvl="0" indent="0" eaLnBrk="0" hangingPunct="0">
              <a:buClr>
                <a:srgbClr val="FF0066"/>
              </a:buClr>
              <a:buSzPct val="80000"/>
              <a:buNone/>
            </a:pPr>
            <a:r>
              <a:rPr lang="en-GB" dirty="0">
                <a:solidFill>
                  <a:srgbClr val="000000"/>
                </a:solidFill>
              </a:rPr>
              <a:t>Impact on planning applications</a:t>
            </a:r>
          </a:p>
          <a:p>
            <a:pPr lvl="0" eaLnBrk="0" hangingPunct="0">
              <a:buClr>
                <a:srgbClr val="FF0066"/>
              </a:buClr>
              <a:buSzPct val="80000"/>
              <a:buFont typeface="Wingdings" pitchFamily="2" charset="2"/>
              <a:buChar char="l"/>
            </a:pPr>
            <a:r>
              <a:rPr lang="en-GB" dirty="0">
                <a:solidFill>
                  <a:srgbClr val="000000"/>
                </a:solidFill>
              </a:rPr>
              <a:t>Required planning obligations prohibited </a:t>
            </a:r>
          </a:p>
          <a:p>
            <a:pPr lvl="0" eaLnBrk="0" hangingPunct="0">
              <a:buClr>
                <a:srgbClr val="FF0066"/>
              </a:buClr>
              <a:buSzPct val="80000"/>
              <a:buFont typeface="Wingdings" pitchFamily="2" charset="2"/>
              <a:buChar char="l"/>
            </a:pPr>
            <a:r>
              <a:rPr lang="en-GB" dirty="0">
                <a:solidFill>
                  <a:srgbClr val="000000"/>
                </a:solidFill>
              </a:rPr>
              <a:t>Refusal stopping piecemeal approach resulting in infrastructure </a:t>
            </a:r>
            <a:r>
              <a:rPr lang="en-GB" dirty="0" smtClean="0">
                <a:solidFill>
                  <a:srgbClr val="000000"/>
                </a:solidFill>
              </a:rPr>
              <a:t>shortfall</a:t>
            </a:r>
          </a:p>
          <a:p>
            <a:pPr lvl="0" eaLnBrk="0" hangingPunct="0">
              <a:buClr>
                <a:srgbClr val="FF0066"/>
              </a:buClr>
              <a:buSzPct val="80000"/>
              <a:buFont typeface="Wingdings" pitchFamily="2" charset="2"/>
              <a:buChar char="l"/>
            </a:pPr>
            <a:r>
              <a:rPr lang="en-GB" dirty="0" smtClean="0">
                <a:solidFill>
                  <a:srgbClr val="000000"/>
                </a:solidFill>
              </a:rPr>
              <a:t>Use </a:t>
            </a:r>
            <a:r>
              <a:rPr lang="en-GB" dirty="0">
                <a:solidFill>
                  <a:srgbClr val="000000"/>
                </a:solidFill>
              </a:rPr>
              <a:t>of Grampian conditions</a:t>
            </a:r>
          </a:p>
          <a:p>
            <a:pPr lvl="0" eaLnBrk="0" hangingPunct="0">
              <a:buClr>
                <a:srgbClr val="FF0066"/>
              </a:buClr>
              <a:buSzPct val="80000"/>
              <a:buFont typeface="Wingdings" pitchFamily="2" charset="2"/>
              <a:buChar char="l"/>
            </a:pPr>
            <a:r>
              <a:rPr lang="en-GB" dirty="0">
                <a:solidFill>
                  <a:srgbClr val="000000"/>
                </a:solidFill>
              </a:rPr>
              <a:t>Obligation to deliver infrastructure  </a:t>
            </a:r>
          </a:p>
          <a:p>
            <a:endParaRPr lang="en-GB" dirty="0"/>
          </a:p>
        </p:txBody>
      </p:sp>
    </p:spTree>
    <p:extLst>
      <p:ext uri="{BB962C8B-B14F-4D97-AF65-F5344CB8AC3E}">
        <p14:creationId xmlns:p14="http://schemas.microsoft.com/office/powerpoint/2010/main" val="1774371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S106 exceptions</a:t>
            </a:r>
            <a:endParaRPr lang="en-GB" dirty="0"/>
          </a:p>
        </p:txBody>
      </p:sp>
      <p:sp>
        <p:nvSpPr>
          <p:cNvPr id="3" name="Content Placeholder 2"/>
          <p:cNvSpPr>
            <a:spLocks noGrp="1"/>
          </p:cNvSpPr>
          <p:nvPr>
            <p:ph idx="1"/>
          </p:nvPr>
        </p:nvSpPr>
        <p:spPr/>
        <p:txBody>
          <a:bodyPr/>
          <a:lstStyle/>
          <a:p>
            <a:r>
              <a:rPr lang="en-GB" dirty="0" smtClean="0"/>
              <a:t>Ministerial statement - Starter Homes – exception sites should not be required to make affordable housing or tariff style contributions. </a:t>
            </a:r>
          </a:p>
          <a:p>
            <a:r>
              <a:rPr lang="en-GB" dirty="0"/>
              <a:t>Ministerial statement – </a:t>
            </a:r>
            <a:r>
              <a:rPr lang="en-GB" dirty="0" smtClean="0"/>
              <a:t>Vacant Building Credit and Affordable Homes Threshold – Reading &amp; West Berks case – 15-17</a:t>
            </a:r>
            <a:r>
              <a:rPr lang="en-GB" baseline="30000" dirty="0" smtClean="0"/>
              <a:t>th</a:t>
            </a:r>
            <a:r>
              <a:rPr lang="en-GB" dirty="0" smtClean="0"/>
              <a:t> March 2016 </a:t>
            </a:r>
          </a:p>
        </p:txBody>
      </p:sp>
    </p:spTree>
    <p:extLst>
      <p:ext uri="{BB962C8B-B14F-4D97-AF65-F5344CB8AC3E}">
        <p14:creationId xmlns:p14="http://schemas.microsoft.com/office/powerpoint/2010/main" val="694427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Planning Bill</a:t>
            </a:r>
            <a:endParaRPr lang="en-GB" dirty="0"/>
          </a:p>
        </p:txBody>
      </p:sp>
      <p:sp>
        <p:nvSpPr>
          <p:cNvPr id="3" name="Content Placeholder 2"/>
          <p:cNvSpPr>
            <a:spLocks noGrp="1"/>
          </p:cNvSpPr>
          <p:nvPr>
            <p:ph idx="1"/>
          </p:nvPr>
        </p:nvSpPr>
        <p:spPr>
          <a:xfrm>
            <a:off x="584200" y="1417638"/>
            <a:ext cx="8915400" cy="4525963"/>
          </a:xfrm>
        </p:spPr>
        <p:txBody>
          <a:bodyPr/>
          <a:lstStyle/>
          <a:p>
            <a:endParaRPr lang="en-GB" dirty="0" smtClean="0"/>
          </a:p>
          <a:p>
            <a:r>
              <a:rPr lang="en-GB" dirty="0" smtClean="0"/>
              <a:t>Starter homes</a:t>
            </a:r>
          </a:p>
          <a:p>
            <a:r>
              <a:rPr lang="en-GB" dirty="0" smtClean="0"/>
              <a:t>Clause 143 – s106 -  Affordable housing enforceability - </a:t>
            </a:r>
          </a:p>
          <a:p>
            <a:r>
              <a:rPr lang="en-GB" dirty="0" smtClean="0"/>
              <a:t>Clause 142 –s106 - Dispute Resolution</a:t>
            </a:r>
          </a:p>
          <a:p>
            <a:endParaRPr lang="en-GB" dirty="0"/>
          </a:p>
        </p:txBody>
      </p:sp>
      <p:pic>
        <p:nvPicPr>
          <p:cNvPr id="5" name="Picture 4"/>
          <p:cNvPicPr>
            <a:picLocks noChangeAspect="1"/>
          </p:cNvPicPr>
          <p:nvPr/>
        </p:nvPicPr>
        <p:blipFill>
          <a:blip r:embed="rId2"/>
          <a:stretch>
            <a:fillRect/>
          </a:stretch>
        </p:blipFill>
        <p:spPr>
          <a:xfrm>
            <a:off x="5241032" y="4475076"/>
            <a:ext cx="4258568" cy="2037278"/>
          </a:xfrm>
          <a:prstGeom prst="rect">
            <a:avLst/>
          </a:prstGeom>
        </p:spPr>
      </p:pic>
    </p:spTree>
    <p:extLst>
      <p:ext uri="{BB962C8B-B14F-4D97-AF65-F5344CB8AC3E}">
        <p14:creationId xmlns:p14="http://schemas.microsoft.com/office/powerpoint/2010/main" val="3691256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homes</a:t>
            </a:r>
            <a:endParaRPr lang="en-GB" dirty="0"/>
          </a:p>
        </p:txBody>
      </p:sp>
      <p:sp>
        <p:nvSpPr>
          <p:cNvPr id="3" name="Content Placeholder 2"/>
          <p:cNvSpPr>
            <a:spLocks noGrp="1"/>
          </p:cNvSpPr>
          <p:nvPr>
            <p:ph idx="1"/>
          </p:nvPr>
        </p:nvSpPr>
        <p:spPr>
          <a:xfrm>
            <a:off x="584200" y="1124744"/>
            <a:ext cx="8915400" cy="4525963"/>
          </a:xfrm>
        </p:spPr>
        <p:txBody>
          <a:bodyPr/>
          <a:lstStyle/>
          <a:p>
            <a:pPr marL="285750" lvl="0" indent="-285750" eaLnBrk="0" hangingPunct="0">
              <a:spcBef>
                <a:spcPct val="0"/>
              </a:spcBef>
              <a:buFont typeface="Wingdings" panose="05000000000000000000" pitchFamily="2" charset="2"/>
              <a:buChar char="§"/>
            </a:pPr>
            <a:r>
              <a:rPr lang="en-GB" sz="2400" kern="1200" dirty="0">
                <a:solidFill>
                  <a:srgbClr val="000000"/>
                </a:solidFill>
                <a:latin typeface="Arial" pitchFamily="34" charset="0"/>
              </a:rPr>
              <a:t>Starter Homes exempt from Community Infrastructure Levy and s106 affordable housing contributions</a:t>
            </a:r>
          </a:p>
          <a:p>
            <a:pPr marL="285750" lvl="0" indent="-285750" eaLnBrk="0" hangingPunct="0">
              <a:spcBef>
                <a:spcPct val="0"/>
              </a:spcBef>
              <a:buFont typeface="Wingdings" panose="05000000000000000000" pitchFamily="2" charset="2"/>
              <a:buChar char="§"/>
            </a:pPr>
            <a:endParaRPr lang="en-GB" sz="2400" kern="1200" dirty="0">
              <a:solidFill>
                <a:srgbClr val="000000"/>
              </a:solidFill>
              <a:latin typeface="Arial" pitchFamily="34" charset="0"/>
            </a:endParaRPr>
          </a:p>
          <a:p>
            <a:pPr marL="285750" lvl="0" indent="-285750" eaLnBrk="0" hangingPunct="0">
              <a:spcBef>
                <a:spcPct val="0"/>
              </a:spcBef>
              <a:buFont typeface="Wingdings" panose="05000000000000000000" pitchFamily="2" charset="2"/>
              <a:buChar char="§"/>
            </a:pPr>
            <a:r>
              <a:rPr lang="en-GB" sz="2400" kern="1200" dirty="0">
                <a:solidFill>
                  <a:srgbClr val="000000"/>
                </a:solidFill>
                <a:latin typeface="Arial" pitchFamily="34" charset="0"/>
              </a:rPr>
              <a:t>Proposed changes to NPPF:</a:t>
            </a:r>
          </a:p>
          <a:p>
            <a:pPr lvl="1" eaLnBrk="0" hangingPunct="0">
              <a:spcBef>
                <a:spcPct val="0"/>
              </a:spcBef>
              <a:buFont typeface="Wingdings" panose="05000000000000000000" pitchFamily="2" charset="2"/>
              <a:buChar char="§"/>
            </a:pPr>
            <a:r>
              <a:rPr lang="en-GB" sz="2400" kern="1200" dirty="0">
                <a:solidFill>
                  <a:srgbClr val="000000"/>
                </a:solidFill>
                <a:latin typeface="Arial" pitchFamily="34" charset="0"/>
                <a:ea typeface="+mn-ea"/>
                <a:cs typeface="+mn-cs"/>
              </a:rPr>
              <a:t>Expand ‘exception site’ policy to include other types of underused or unviable brownfield land – retail, leisure and institutional uses </a:t>
            </a:r>
          </a:p>
          <a:p>
            <a:pPr lvl="1" eaLnBrk="0" hangingPunct="0">
              <a:spcBef>
                <a:spcPct val="0"/>
              </a:spcBef>
              <a:buFont typeface="Wingdings" panose="05000000000000000000" pitchFamily="2" charset="2"/>
              <a:buChar char="§"/>
            </a:pPr>
            <a:r>
              <a:rPr lang="en-GB" sz="2400" kern="1200" dirty="0" smtClean="0">
                <a:solidFill>
                  <a:srgbClr val="000000"/>
                </a:solidFill>
                <a:latin typeface="Arial" pitchFamily="34" charset="0"/>
                <a:ea typeface="+mn-ea"/>
                <a:cs typeface="+mn-cs"/>
              </a:rPr>
              <a:t>Expand </a:t>
            </a:r>
            <a:r>
              <a:rPr lang="en-GB" sz="2400" kern="1200" dirty="0">
                <a:solidFill>
                  <a:srgbClr val="000000"/>
                </a:solidFill>
                <a:latin typeface="Arial" pitchFamily="34" charset="0"/>
                <a:ea typeface="+mn-ea"/>
                <a:cs typeface="+mn-cs"/>
              </a:rPr>
              <a:t>definition of affordable housing to include Starter Homes</a:t>
            </a:r>
          </a:p>
          <a:p>
            <a:pPr lvl="1" eaLnBrk="0" hangingPunct="0">
              <a:spcBef>
                <a:spcPct val="0"/>
              </a:spcBef>
              <a:buFont typeface="Wingdings" panose="05000000000000000000" pitchFamily="2" charset="2"/>
              <a:buChar char="§"/>
            </a:pPr>
            <a:r>
              <a:rPr lang="en-GB" sz="2400" kern="1200" dirty="0" smtClean="0">
                <a:solidFill>
                  <a:srgbClr val="000000"/>
                </a:solidFill>
                <a:latin typeface="Arial" pitchFamily="34" charset="0"/>
                <a:ea typeface="+mn-ea"/>
                <a:cs typeface="+mn-cs"/>
              </a:rPr>
              <a:t>Enable </a:t>
            </a:r>
            <a:r>
              <a:rPr lang="en-GB" sz="2400" kern="1200" dirty="0">
                <a:solidFill>
                  <a:srgbClr val="000000"/>
                </a:solidFill>
                <a:latin typeface="Arial" pitchFamily="34" charset="0"/>
                <a:ea typeface="+mn-ea"/>
                <a:cs typeface="+mn-cs"/>
              </a:rPr>
              <a:t>Neighbourhood Plans to designate land for Starter Homes</a:t>
            </a:r>
          </a:p>
          <a:p>
            <a:pPr marL="171450" lvl="0" indent="-171450">
              <a:spcBef>
                <a:spcPct val="0"/>
              </a:spcBef>
              <a:buFont typeface="Arial" pitchFamily="34" charset="0"/>
              <a:buChar char="•"/>
            </a:pPr>
            <a:r>
              <a:rPr lang="en-GB" sz="1200" kern="1200" dirty="0" smtClean="0">
                <a:solidFill>
                  <a:srgbClr val="000000"/>
                </a:solidFill>
                <a:latin typeface="Arial" pitchFamily="34" charset="0"/>
              </a:rPr>
              <a:t>Source DCLG</a:t>
            </a:r>
            <a:endParaRPr lang="en-GB" sz="1200" kern="1200" dirty="0">
              <a:solidFill>
                <a:srgbClr val="000000"/>
              </a:solidFill>
              <a:latin typeface="Arial" pitchFamily="34" charset="0"/>
            </a:endParaRPr>
          </a:p>
          <a:p>
            <a:endParaRPr lang="en-GB" dirty="0"/>
          </a:p>
        </p:txBody>
      </p:sp>
    </p:spTree>
    <p:extLst>
      <p:ext uri="{BB962C8B-B14F-4D97-AF65-F5344CB8AC3E}">
        <p14:creationId xmlns:p14="http://schemas.microsoft.com/office/powerpoint/2010/main" val="291348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915400" cy="1143000"/>
          </a:xfrm>
        </p:spPr>
        <p:txBody>
          <a:bodyPr/>
          <a:lstStyle/>
          <a:p>
            <a:r>
              <a:rPr lang="en-GB" dirty="0" smtClean="0"/>
              <a:t>Housing </a:t>
            </a:r>
            <a:r>
              <a:rPr lang="en-GB" dirty="0"/>
              <a:t>and Planning Bill – Starter Homes provisions</a:t>
            </a:r>
          </a:p>
        </p:txBody>
      </p:sp>
      <p:sp>
        <p:nvSpPr>
          <p:cNvPr id="3" name="Content Placeholder 2"/>
          <p:cNvSpPr>
            <a:spLocks noGrp="1"/>
          </p:cNvSpPr>
          <p:nvPr>
            <p:ph idx="1"/>
          </p:nvPr>
        </p:nvSpPr>
        <p:spPr/>
        <p:txBody>
          <a:bodyPr/>
          <a:lstStyle/>
          <a:p>
            <a:pPr lvl="0" eaLnBrk="0" hangingPunct="0">
              <a:spcBef>
                <a:spcPts val="0"/>
              </a:spcBef>
              <a:spcAft>
                <a:spcPts val="1200"/>
              </a:spcAft>
              <a:buFont typeface="Wingdings" panose="05000000000000000000" pitchFamily="2" charset="2"/>
              <a:buChar char="§"/>
            </a:pPr>
            <a:r>
              <a:rPr lang="en-GB" sz="1800" dirty="0">
                <a:solidFill>
                  <a:srgbClr val="000000"/>
                </a:solidFill>
              </a:rPr>
              <a:t>Bill progressing through Parliament- currently in House of Lords</a:t>
            </a:r>
          </a:p>
          <a:p>
            <a:pPr lvl="0" eaLnBrk="0" hangingPunct="0">
              <a:spcBef>
                <a:spcPts val="0"/>
              </a:spcBef>
              <a:spcAft>
                <a:spcPts val="1200"/>
              </a:spcAft>
              <a:buFont typeface="Wingdings" panose="05000000000000000000" pitchFamily="2" charset="2"/>
              <a:buChar char="§"/>
            </a:pPr>
            <a:r>
              <a:rPr lang="en-GB" sz="1800" dirty="0">
                <a:solidFill>
                  <a:srgbClr val="000000"/>
                </a:solidFill>
              </a:rPr>
              <a:t>Seven clauses:</a:t>
            </a:r>
          </a:p>
          <a:p>
            <a:pPr lvl="1" eaLnBrk="0" hangingPunct="0">
              <a:spcBef>
                <a:spcPts val="0"/>
              </a:spcBef>
              <a:spcAft>
                <a:spcPts val="1200"/>
              </a:spcAft>
              <a:buFont typeface="Courier New" panose="02070309020205020404" pitchFamily="49" charset="0"/>
              <a:buChar char="o"/>
            </a:pPr>
            <a:r>
              <a:rPr lang="en-GB" sz="1800" dirty="0">
                <a:solidFill>
                  <a:srgbClr val="000000"/>
                </a:solidFill>
              </a:rPr>
              <a:t>Legal definition for Starter Homes </a:t>
            </a:r>
          </a:p>
          <a:p>
            <a:pPr lvl="1" eaLnBrk="0" hangingPunct="0">
              <a:spcBef>
                <a:spcPts val="0"/>
              </a:spcBef>
              <a:spcAft>
                <a:spcPts val="1200"/>
              </a:spcAft>
              <a:buFont typeface="Courier New" panose="02070309020205020404" pitchFamily="49" charset="0"/>
              <a:buChar char="o"/>
            </a:pPr>
            <a:r>
              <a:rPr lang="en-GB" sz="1800" dirty="0">
                <a:solidFill>
                  <a:srgbClr val="000000"/>
                </a:solidFill>
              </a:rPr>
              <a:t>Define who can purchase</a:t>
            </a:r>
          </a:p>
          <a:p>
            <a:pPr lvl="1" eaLnBrk="0" hangingPunct="0">
              <a:spcBef>
                <a:spcPts val="0"/>
              </a:spcBef>
              <a:spcAft>
                <a:spcPts val="1200"/>
              </a:spcAft>
              <a:buFont typeface="Courier New" panose="02070309020205020404" pitchFamily="49" charset="0"/>
              <a:buChar char="o"/>
            </a:pPr>
            <a:r>
              <a:rPr lang="en-GB" sz="1800" dirty="0">
                <a:solidFill>
                  <a:srgbClr val="000000"/>
                </a:solidFill>
              </a:rPr>
              <a:t>Set price caps – and allow these to be varied by regulation</a:t>
            </a:r>
          </a:p>
          <a:p>
            <a:pPr lvl="1" eaLnBrk="0" hangingPunct="0">
              <a:spcBef>
                <a:spcPts val="0"/>
              </a:spcBef>
              <a:spcAft>
                <a:spcPts val="1200"/>
              </a:spcAft>
              <a:buFont typeface="Courier New" panose="02070309020205020404" pitchFamily="49" charset="0"/>
              <a:buChar char="o"/>
            </a:pPr>
            <a:r>
              <a:rPr lang="en-GB" sz="1800" dirty="0">
                <a:solidFill>
                  <a:srgbClr val="000000"/>
                </a:solidFill>
              </a:rPr>
              <a:t>Place duty on Local Authorities to promote Starter Homes in their area – including that Starter Homes are built on all ‘reasonably sized sites’ (details to be provided in secondary legislation)</a:t>
            </a:r>
          </a:p>
          <a:p>
            <a:pPr lvl="1" eaLnBrk="0" hangingPunct="0">
              <a:spcBef>
                <a:spcPts val="0"/>
              </a:spcBef>
              <a:spcAft>
                <a:spcPts val="1200"/>
              </a:spcAft>
              <a:buFont typeface="Courier New" panose="02070309020205020404" pitchFamily="49" charset="0"/>
              <a:buChar char="o"/>
            </a:pPr>
            <a:r>
              <a:rPr lang="en-GB" sz="1800" dirty="0">
                <a:solidFill>
                  <a:srgbClr val="000000"/>
                </a:solidFill>
              </a:rPr>
              <a:t>Require Local Authorities to report progress through Annual Monitoring</a:t>
            </a:r>
          </a:p>
          <a:p>
            <a:pPr lvl="1" eaLnBrk="0" hangingPunct="0">
              <a:spcBef>
                <a:spcPts val="0"/>
              </a:spcBef>
              <a:spcAft>
                <a:spcPts val="1200"/>
              </a:spcAft>
              <a:buFont typeface="Courier New" panose="02070309020205020404" pitchFamily="49" charset="0"/>
              <a:buChar char="o"/>
            </a:pPr>
            <a:r>
              <a:rPr lang="en-GB" sz="1800" dirty="0">
                <a:solidFill>
                  <a:srgbClr val="000000"/>
                </a:solidFill>
              </a:rPr>
              <a:t>Enable Government to issue ‘compliance direction’ where Local Authorities don’t meet their statutory duty</a:t>
            </a:r>
          </a:p>
          <a:p>
            <a:r>
              <a:rPr lang="en-GB" sz="1200" dirty="0" smtClean="0"/>
              <a:t>Source DCLG</a:t>
            </a:r>
            <a:endParaRPr lang="en-GB" sz="1200" dirty="0"/>
          </a:p>
        </p:txBody>
      </p:sp>
    </p:spTree>
    <p:extLst>
      <p:ext uri="{BB962C8B-B14F-4D97-AF65-F5344CB8AC3E}">
        <p14:creationId xmlns:p14="http://schemas.microsoft.com/office/powerpoint/2010/main" val="310867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sz="3200" dirty="0" smtClean="0"/>
              <a:t>Clause -143: </a:t>
            </a:r>
            <a:br>
              <a:rPr lang="en-GB" sz="3200" dirty="0" smtClean="0"/>
            </a:br>
            <a:r>
              <a:rPr lang="en-GB" sz="3200" dirty="0" smtClean="0"/>
              <a:t>Enforceability </a:t>
            </a:r>
            <a:r>
              <a:rPr lang="en-GB" sz="3200" dirty="0"/>
              <a:t>of planning obligations regarding affordable housing</a:t>
            </a:r>
            <a:r>
              <a:rPr lang="en-GB" dirty="0"/>
              <a:t/>
            </a:r>
            <a:br>
              <a:rPr lang="en-GB" dirty="0"/>
            </a:br>
            <a:endParaRPr lang="en-GB" dirty="0"/>
          </a:p>
        </p:txBody>
      </p:sp>
      <p:sp>
        <p:nvSpPr>
          <p:cNvPr id="3" name="Content Placeholder 2"/>
          <p:cNvSpPr>
            <a:spLocks noGrp="1"/>
          </p:cNvSpPr>
          <p:nvPr>
            <p:ph idx="1"/>
          </p:nvPr>
        </p:nvSpPr>
        <p:spPr>
          <a:xfrm>
            <a:off x="565263" y="1772816"/>
            <a:ext cx="8915400" cy="4525963"/>
          </a:xfrm>
        </p:spPr>
        <p:txBody>
          <a:bodyPr/>
          <a:lstStyle/>
          <a:p>
            <a:pPr marL="0" indent="0">
              <a:buNone/>
            </a:pPr>
            <a:r>
              <a:rPr lang="en-GB" sz="2400" b="1" dirty="0"/>
              <a:t>106ZB</a:t>
            </a:r>
            <a:endParaRPr lang="en-GB" sz="2400" b="1" dirty="0" smtClean="0"/>
          </a:p>
          <a:p>
            <a:pPr marL="457200" indent="-457200">
              <a:buAutoNum type="arabicParenBoth"/>
            </a:pPr>
            <a:r>
              <a:rPr lang="en-GB" sz="2200" dirty="0" err="1" smtClean="0"/>
              <a:t>Regs</a:t>
            </a:r>
            <a:r>
              <a:rPr lang="en-GB" sz="2200" dirty="0" smtClean="0"/>
              <a:t> may impose restrictions or conditions on the enforceability of planning obligations entered into with regard to the provision of—</a:t>
            </a:r>
          </a:p>
          <a:p>
            <a:pPr marL="457200" indent="-457200">
              <a:buAutoNum type="arabicParenBoth"/>
            </a:pPr>
            <a:r>
              <a:rPr lang="en-GB" sz="2200" dirty="0" smtClean="0"/>
              <a:t>(a) affordable housing, or</a:t>
            </a:r>
          </a:p>
          <a:p>
            <a:pPr marL="0" indent="0">
              <a:buNone/>
            </a:pPr>
            <a:r>
              <a:rPr lang="en-GB" sz="2200" dirty="0" smtClean="0"/>
              <a:t>(b) prescribed descriptions of affordable housing.</a:t>
            </a:r>
          </a:p>
          <a:p>
            <a:pPr marL="0" indent="0">
              <a:buNone/>
            </a:pPr>
            <a:r>
              <a:rPr lang="en-GB" sz="2200" dirty="0" smtClean="0"/>
              <a:t>(2) Regulations under this section—</a:t>
            </a:r>
          </a:p>
          <a:p>
            <a:pPr marL="0" indent="0">
              <a:buNone/>
            </a:pPr>
            <a:r>
              <a:rPr lang="en-GB" sz="2200" dirty="0" smtClean="0"/>
              <a:t>(a) may make consequential, supplementary, incidental,</a:t>
            </a:r>
          </a:p>
          <a:p>
            <a:pPr marL="0" indent="0">
              <a:buNone/>
            </a:pPr>
            <a:r>
              <a:rPr lang="en-GB" sz="2200" dirty="0" smtClean="0"/>
              <a:t>transitional or saving provision;</a:t>
            </a:r>
          </a:p>
          <a:p>
            <a:pPr marL="0" indent="0">
              <a:buNone/>
            </a:pPr>
            <a:r>
              <a:rPr lang="en-GB" sz="2200" dirty="0" smtClean="0"/>
              <a:t>(b) may impose different restrictions or conditions (or none)</a:t>
            </a:r>
          </a:p>
          <a:p>
            <a:pPr marL="0" indent="0">
              <a:buNone/>
            </a:pPr>
            <a:r>
              <a:rPr lang="en-GB" sz="2200" dirty="0" smtClean="0"/>
              <a:t>depending on the size, scale or nature of the site or the proposed development to which any planning obligations would relate.</a:t>
            </a:r>
          </a:p>
          <a:p>
            <a:pPr marL="0" indent="0">
              <a:buNone/>
            </a:pPr>
            <a:endParaRPr lang="en-GB" sz="2400" dirty="0"/>
          </a:p>
          <a:p>
            <a:pPr marL="457200" indent="-457200">
              <a:buAutoNum type="arabicParenBoth"/>
            </a:pPr>
            <a:endParaRPr lang="en-GB" sz="2400" dirty="0"/>
          </a:p>
        </p:txBody>
      </p:sp>
    </p:spTree>
    <p:extLst>
      <p:ext uri="{BB962C8B-B14F-4D97-AF65-F5344CB8AC3E}">
        <p14:creationId xmlns:p14="http://schemas.microsoft.com/office/powerpoint/2010/main" val="1271332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S106 - Dispute resolution</a:t>
            </a:r>
            <a:endParaRPr lang="en-GB" dirty="0"/>
          </a:p>
        </p:txBody>
      </p:sp>
      <p:pic>
        <p:nvPicPr>
          <p:cNvPr id="5" name="Picture 4"/>
          <p:cNvPicPr>
            <a:picLocks noChangeAspect="1"/>
          </p:cNvPicPr>
          <p:nvPr/>
        </p:nvPicPr>
        <p:blipFill>
          <a:blip r:embed="rId2"/>
          <a:stretch>
            <a:fillRect/>
          </a:stretch>
        </p:blipFill>
        <p:spPr>
          <a:xfrm>
            <a:off x="3080792" y="3717032"/>
            <a:ext cx="3573189" cy="2474764"/>
          </a:xfrm>
          <a:prstGeom prst="rect">
            <a:avLst/>
          </a:prstGeom>
        </p:spPr>
      </p:pic>
      <p:pic>
        <p:nvPicPr>
          <p:cNvPr id="6" name="Picture 5"/>
          <p:cNvPicPr>
            <a:picLocks noChangeAspect="1"/>
          </p:cNvPicPr>
          <p:nvPr/>
        </p:nvPicPr>
        <p:blipFill>
          <a:blip r:embed="rId3"/>
          <a:stretch>
            <a:fillRect/>
          </a:stretch>
        </p:blipFill>
        <p:spPr>
          <a:xfrm>
            <a:off x="5790978" y="1422514"/>
            <a:ext cx="3120716" cy="1981655"/>
          </a:xfrm>
          <a:prstGeom prst="rect">
            <a:avLst/>
          </a:prstGeom>
        </p:spPr>
      </p:pic>
      <p:pic>
        <p:nvPicPr>
          <p:cNvPr id="7" name="Picture 6"/>
          <p:cNvPicPr>
            <a:picLocks noChangeAspect="1"/>
          </p:cNvPicPr>
          <p:nvPr/>
        </p:nvPicPr>
        <p:blipFill>
          <a:blip r:embed="rId4"/>
          <a:stretch>
            <a:fillRect/>
          </a:stretch>
        </p:blipFill>
        <p:spPr>
          <a:xfrm>
            <a:off x="876764" y="1730500"/>
            <a:ext cx="3212140" cy="2141427"/>
          </a:xfrm>
          <a:prstGeom prst="rect">
            <a:avLst/>
          </a:prstGeom>
        </p:spPr>
      </p:pic>
      <p:sp>
        <p:nvSpPr>
          <p:cNvPr id="9" name="Content Placeholder 8"/>
          <p:cNvSpPr>
            <a:spLocks noGrp="1"/>
          </p:cNvSpPr>
          <p:nvPr>
            <p:ph idx="1"/>
          </p:nvPr>
        </p:nvSpPr>
        <p:spPr/>
        <p:txBody>
          <a:bodyPr/>
          <a:lstStyle/>
          <a:p>
            <a:endParaRPr lang="en-GB" dirty="0"/>
          </a:p>
        </p:txBody>
      </p:sp>
    </p:spTree>
    <p:extLst>
      <p:ext uri="{BB962C8B-B14F-4D97-AF65-F5344CB8AC3E}">
        <p14:creationId xmlns:p14="http://schemas.microsoft.com/office/powerpoint/2010/main" val="2214777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513139" y="549276"/>
            <a:ext cx="5494337" cy="1069975"/>
          </a:xfrm>
        </p:spPr>
        <p:txBody>
          <a:bodyPr/>
          <a:lstStyle/>
          <a:p>
            <a:r>
              <a:rPr lang="en-GB" altLang="en-US" sz="2800"/>
              <a:t>Clause 142 of the Housing and Planning Act: </a:t>
            </a:r>
          </a:p>
        </p:txBody>
      </p:sp>
      <p:sp>
        <p:nvSpPr>
          <p:cNvPr id="7171"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876684-1CDF-4A90-A635-D8CFD48C697F}" type="slidenum">
              <a:rPr lang="en-GB" altLang="en-US">
                <a:solidFill>
                  <a:srgbClr val="000000"/>
                </a:solidFill>
              </a:rPr>
              <a:pPr/>
              <a:t>39</a:t>
            </a:fld>
            <a:endParaRPr lang="en-GB" altLang="en-US">
              <a:solidFill>
                <a:srgbClr val="000000"/>
              </a:solidFill>
            </a:endParaRPr>
          </a:p>
        </p:txBody>
      </p:sp>
      <p:sp>
        <p:nvSpPr>
          <p:cNvPr id="7172" name="Content Placeholder 2"/>
          <p:cNvSpPr txBox="1">
            <a:spLocks/>
          </p:cNvSpPr>
          <p:nvPr/>
        </p:nvSpPr>
        <p:spPr bwMode="auto">
          <a:xfrm>
            <a:off x="631825" y="1571625"/>
            <a:ext cx="8281988"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en-GB" altLang="en-US" sz="2000" dirty="0">
                <a:solidFill>
                  <a:srgbClr val="000000"/>
                </a:solidFill>
              </a:rPr>
              <a:t>142 Resolution of disputes about planning obligations</a:t>
            </a:r>
          </a:p>
          <a:p>
            <a:pPr eaLnBrk="0" hangingPunct="0">
              <a:spcBef>
                <a:spcPct val="20000"/>
              </a:spcBef>
            </a:pPr>
            <a:endParaRPr lang="en-GB" altLang="en-US" sz="2000" dirty="0">
              <a:solidFill>
                <a:srgbClr val="000000"/>
              </a:solidFill>
            </a:endParaRPr>
          </a:p>
          <a:p>
            <a:pPr eaLnBrk="0" hangingPunct="0">
              <a:spcBef>
                <a:spcPct val="20000"/>
              </a:spcBef>
            </a:pPr>
            <a:r>
              <a:rPr lang="en-GB" altLang="en-US" sz="2000" b="0" dirty="0">
                <a:solidFill>
                  <a:srgbClr val="000000"/>
                </a:solidFill>
              </a:rPr>
              <a:t>(1) After section 106 of the Town and Country Planning Act 1990 (planning</a:t>
            </a:r>
          </a:p>
          <a:p>
            <a:pPr eaLnBrk="0" hangingPunct="0">
              <a:spcBef>
                <a:spcPct val="20000"/>
              </a:spcBef>
            </a:pPr>
            <a:r>
              <a:rPr lang="en-GB" altLang="en-US" sz="2000" b="0" dirty="0">
                <a:solidFill>
                  <a:srgbClr val="000000"/>
                </a:solidFill>
              </a:rPr>
              <a:t>obligations) insert—</a:t>
            </a:r>
          </a:p>
          <a:p>
            <a:pPr eaLnBrk="0" hangingPunct="0">
              <a:spcBef>
                <a:spcPct val="20000"/>
              </a:spcBef>
            </a:pPr>
            <a:r>
              <a:rPr lang="en-GB" altLang="en-US" sz="2000" b="0" dirty="0">
                <a:solidFill>
                  <a:srgbClr val="000000"/>
                </a:solidFill>
              </a:rPr>
              <a:t>“106ZA Resolution of disputes about planning obligations</a:t>
            </a:r>
          </a:p>
          <a:p>
            <a:pPr eaLnBrk="0" hangingPunct="0">
              <a:spcBef>
                <a:spcPct val="20000"/>
              </a:spcBef>
            </a:pPr>
            <a:r>
              <a:rPr lang="en-GB" altLang="en-US" sz="2000" b="0" dirty="0">
                <a:solidFill>
                  <a:srgbClr val="000000"/>
                </a:solidFill>
              </a:rPr>
              <a:t>Schedule 9A (resolution of disputes about planning obligations) has</a:t>
            </a:r>
          </a:p>
          <a:p>
            <a:pPr eaLnBrk="0" hangingPunct="0">
              <a:spcBef>
                <a:spcPct val="20000"/>
              </a:spcBef>
            </a:pPr>
            <a:r>
              <a:rPr lang="en-GB" altLang="en-US" sz="2000" b="0" dirty="0">
                <a:solidFill>
                  <a:srgbClr val="000000"/>
                </a:solidFill>
              </a:rPr>
              <a:t>effect.”</a:t>
            </a:r>
          </a:p>
          <a:p>
            <a:pPr eaLnBrk="0" hangingPunct="0">
              <a:spcBef>
                <a:spcPct val="20000"/>
              </a:spcBef>
            </a:pPr>
            <a:r>
              <a:rPr lang="en-GB" altLang="en-US" sz="2000" b="0" dirty="0">
                <a:solidFill>
                  <a:srgbClr val="000000"/>
                </a:solidFill>
              </a:rPr>
              <a:t>(2) After Schedule 9 to that Act insert, as Schedule 9A, the Schedule set out in</a:t>
            </a:r>
          </a:p>
          <a:p>
            <a:pPr eaLnBrk="0" hangingPunct="0">
              <a:spcBef>
                <a:spcPct val="20000"/>
              </a:spcBef>
            </a:pPr>
            <a:r>
              <a:rPr lang="en-GB" altLang="en-US" sz="2000" b="0" dirty="0">
                <a:solidFill>
                  <a:srgbClr val="000000"/>
                </a:solidFill>
              </a:rPr>
              <a:t>Schedule 13 to this Act.</a:t>
            </a:r>
          </a:p>
          <a:p>
            <a:pPr eaLnBrk="0" hangingPunct="0">
              <a:spcBef>
                <a:spcPct val="20000"/>
              </a:spcBef>
            </a:pPr>
            <a:r>
              <a:rPr lang="en-GB" altLang="en-US" sz="2000" b="0" dirty="0">
                <a:solidFill>
                  <a:srgbClr val="000000"/>
                </a:solidFill>
              </a:rPr>
              <a:t>(3) In section 106 of that Act, in subsection (1), for “and sections 106A to 106C”</a:t>
            </a:r>
          </a:p>
          <a:p>
            <a:pPr eaLnBrk="0" hangingPunct="0">
              <a:spcBef>
                <a:spcPct val="20000"/>
              </a:spcBef>
            </a:pPr>
            <a:r>
              <a:rPr lang="en-GB" altLang="en-US" sz="2000" b="0" dirty="0">
                <a:solidFill>
                  <a:srgbClr val="000000"/>
                </a:solidFill>
              </a:rPr>
              <a:t>substitute “, sections 106A to 106C and Schedule 9A.</a:t>
            </a:r>
          </a:p>
        </p:txBody>
      </p:sp>
    </p:spTree>
    <p:extLst>
      <p:ext uri="{BB962C8B-B14F-4D97-AF65-F5344CB8AC3E}">
        <p14:creationId xmlns:p14="http://schemas.microsoft.com/office/powerpoint/2010/main" val="2279688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
            </a:r>
            <a:br>
              <a:rPr lang="en-US" altLang="en-US" smtClean="0"/>
            </a:br>
            <a:r>
              <a:rPr lang="en-US" altLang="en-US" smtClean="0"/>
              <a:t> s106 obligations can:</a:t>
            </a:r>
            <a:br>
              <a:rPr lang="en-US" altLang="en-US" smtClean="0"/>
            </a:br>
            <a:endParaRPr lang="en-GB" altLang="en-US" smtClean="0"/>
          </a:p>
        </p:txBody>
      </p:sp>
      <p:sp>
        <p:nvSpPr>
          <p:cNvPr id="15363" name="Content Placeholder 2"/>
          <p:cNvSpPr>
            <a:spLocks noGrp="1"/>
          </p:cNvSpPr>
          <p:nvPr>
            <p:ph idx="1"/>
          </p:nvPr>
        </p:nvSpPr>
        <p:spPr/>
        <p:txBody>
          <a:bodyPr/>
          <a:lstStyle/>
          <a:p>
            <a:r>
              <a:rPr lang="en-US" altLang="en-US" smtClean="0"/>
              <a:t>restrict the development or use of the land in any specified way </a:t>
            </a:r>
          </a:p>
          <a:p>
            <a:r>
              <a:rPr lang="en-US" altLang="en-US" smtClean="0"/>
              <a:t>require specified operations or activities to be carried out in, on, under or over the land </a:t>
            </a:r>
          </a:p>
          <a:p>
            <a:r>
              <a:rPr lang="en-US" altLang="en-US" smtClean="0"/>
              <a:t>require the land to be used in any specified way; or </a:t>
            </a:r>
          </a:p>
          <a:p>
            <a:r>
              <a:rPr lang="en-US" altLang="en-US" smtClean="0"/>
              <a:t>require a sum or sums to be paid to the authority (or, to the Greater London Authority) on a specified date or dates or periodically.</a:t>
            </a:r>
          </a:p>
          <a:p>
            <a:endParaRPr lang="en-GB" altLang="en-US" smtClean="0"/>
          </a:p>
        </p:txBody>
      </p:sp>
    </p:spTree>
    <p:extLst>
      <p:ext uri="{BB962C8B-B14F-4D97-AF65-F5344CB8AC3E}">
        <p14:creationId xmlns:p14="http://schemas.microsoft.com/office/powerpoint/2010/main" val="4152567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GB" altLang="en-US" smtClean="0"/>
              <a:t>Dispute Resolution</a:t>
            </a:r>
          </a:p>
        </p:txBody>
      </p:sp>
      <p:sp>
        <p:nvSpPr>
          <p:cNvPr id="6" name="Content Placeholder 5"/>
          <p:cNvSpPr>
            <a:spLocks noGrp="1"/>
          </p:cNvSpPr>
          <p:nvPr>
            <p:ph idx="1"/>
          </p:nvPr>
        </p:nvSpPr>
        <p:spPr>
          <a:xfrm>
            <a:off x="849313" y="1773239"/>
            <a:ext cx="8229600" cy="4281487"/>
          </a:xfrm>
        </p:spPr>
        <p:txBody>
          <a:bodyPr/>
          <a:lstStyle/>
          <a:p>
            <a:pPr marL="0" indent="0">
              <a:buNone/>
              <a:defRPr/>
            </a:pPr>
            <a:r>
              <a:rPr lang="en-GB" b="1" dirty="0"/>
              <a:t> </a:t>
            </a:r>
            <a:r>
              <a:rPr lang="en-GB" b="1" dirty="0" smtClean="0"/>
              <a:t>    Decision Making Stage</a:t>
            </a:r>
            <a:endParaRPr lang="en-GB" dirty="0"/>
          </a:p>
          <a:p>
            <a:pPr>
              <a:defRPr/>
            </a:pPr>
            <a:r>
              <a:rPr lang="en-GB" dirty="0" smtClean="0"/>
              <a:t>All section 106 terms to be agreed within prescribed time - time period to be </a:t>
            </a:r>
            <a:r>
              <a:rPr lang="en-GB" dirty="0" smtClean="0">
                <a:solidFill>
                  <a:schemeClr val="accent2"/>
                </a:solidFill>
              </a:rPr>
              <a:t>set in regulations</a:t>
            </a:r>
            <a:r>
              <a:rPr lang="en-GB" dirty="0" smtClean="0">
                <a:solidFill>
                  <a:srgbClr val="C00000"/>
                </a:solidFill>
              </a:rPr>
              <a:t> </a:t>
            </a:r>
            <a:r>
              <a:rPr lang="en-GB" dirty="0" smtClean="0"/>
              <a:t>but likely to reflect existing statutory timeframes for determining applications</a:t>
            </a:r>
          </a:p>
          <a:p>
            <a:pPr>
              <a:defRPr/>
            </a:pPr>
            <a:endParaRPr lang="en-GB" dirty="0" smtClean="0"/>
          </a:p>
          <a:p>
            <a:pPr marL="0" indent="0">
              <a:buNone/>
              <a:defRPr/>
            </a:pPr>
            <a:r>
              <a:rPr lang="en-GB" b="1" dirty="0" smtClean="0"/>
              <a:t>     Post-decision Stage</a:t>
            </a:r>
            <a:endParaRPr lang="en-GB" b="1" dirty="0"/>
          </a:p>
          <a:p>
            <a:pPr>
              <a:defRPr/>
            </a:pPr>
            <a:r>
              <a:rPr lang="en-GB" dirty="0" smtClean="0"/>
              <a:t>After prescribed time - if any outstanding section 106 planning obligations – LPA, applicant or </a:t>
            </a:r>
            <a:r>
              <a:rPr lang="en-GB" dirty="0" smtClean="0">
                <a:solidFill>
                  <a:schemeClr val="accent2"/>
                </a:solidFill>
              </a:rPr>
              <a:t>other party prescribed in regulations</a:t>
            </a:r>
            <a:r>
              <a:rPr lang="en-GB" dirty="0" smtClean="0"/>
              <a:t>, can write to the Secretary of State requesting that a person be appointed to help resolve outstanding issues.</a:t>
            </a:r>
          </a:p>
          <a:p>
            <a:pPr>
              <a:defRPr/>
            </a:pPr>
            <a:r>
              <a:rPr lang="en-GB" dirty="0" smtClean="0"/>
              <a:t>The Secretary of State must be satisfied that LPA likely to grant permission.</a:t>
            </a:r>
          </a:p>
          <a:p>
            <a:pPr>
              <a:defRPr/>
            </a:pPr>
            <a:r>
              <a:rPr lang="en-GB" dirty="0" smtClean="0"/>
              <a:t>Short “cooling-off” period during which other options could be pursued (e.g. resolve outstanding issues, LPA refuse application, applicant could appeal for non-determination.)</a:t>
            </a:r>
          </a:p>
          <a:p>
            <a:pPr>
              <a:defRPr/>
            </a:pPr>
            <a:endParaRPr lang="en-GB" dirty="0"/>
          </a:p>
        </p:txBody>
      </p:sp>
      <p:sp>
        <p:nvSpPr>
          <p:cNvPr id="4100" name="Slide Number Placehold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7BB266-F85D-4F8A-886F-1FC22D761D31}" type="slidenum">
              <a:rPr lang="en-GB" altLang="en-US">
                <a:solidFill>
                  <a:srgbClr val="000000"/>
                </a:solidFill>
              </a:rPr>
              <a:pPr/>
              <a:t>40</a:t>
            </a:fld>
            <a:endParaRPr lang="en-GB" altLang="en-US">
              <a:solidFill>
                <a:srgbClr val="000000"/>
              </a:solidFill>
            </a:endParaRPr>
          </a:p>
        </p:txBody>
      </p:sp>
    </p:spTree>
    <p:extLst>
      <p:ext uri="{BB962C8B-B14F-4D97-AF65-F5344CB8AC3E}">
        <p14:creationId xmlns:p14="http://schemas.microsoft.com/office/powerpoint/2010/main" val="3551338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GB" altLang="en-US" smtClean="0"/>
              <a:t>Dispute Resolution</a:t>
            </a:r>
          </a:p>
        </p:txBody>
      </p:sp>
      <p:sp>
        <p:nvSpPr>
          <p:cNvPr id="6" name="Content Placeholder 5"/>
          <p:cNvSpPr>
            <a:spLocks noGrp="1"/>
          </p:cNvSpPr>
          <p:nvPr>
            <p:ph idx="1"/>
          </p:nvPr>
        </p:nvSpPr>
        <p:spPr>
          <a:xfrm>
            <a:off x="920750" y="1557338"/>
            <a:ext cx="8229600" cy="4608512"/>
          </a:xfrm>
        </p:spPr>
        <p:txBody>
          <a:bodyPr/>
          <a:lstStyle/>
          <a:p>
            <a:pPr marL="0" indent="0">
              <a:buNone/>
              <a:defRPr/>
            </a:pPr>
            <a:r>
              <a:rPr lang="en-GB" sz="1600" b="1" dirty="0"/>
              <a:t>     </a:t>
            </a:r>
          </a:p>
          <a:p>
            <a:pPr marL="0" indent="0">
              <a:buNone/>
              <a:defRPr/>
            </a:pPr>
            <a:r>
              <a:rPr lang="en-GB" sz="1600" b="1" dirty="0"/>
              <a:t>      </a:t>
            </a:r>
            <a:r>
              <a:rPr lang="en-GB" b="1" dirty="0" smtClean="0"/>
              <a:t>Dispute Resolution – Appointed Person</a:t>
            </a:r>
          </a:p>
          <a:p>
            <a:pPr marL="0" indent="0">
              <a:buNone/>
              <a:defRPr/>
            </a:pPr>
            <a:endParaRPr lang="en-GB" dirty="0"/>
          </a:p>
          <a:p>
            <a:pPr>
              <a:defRPr/>
            </a:pPr>
            <a:r>
              <a:rPr lang="en-GB" dirty="0" smtClean="0"/>
              <a:t>Person appointed to deal with dispute - delivery body and qualifications of the appointed person</a:t>
            </a:r>
            <a:r>
              <a:rPr lang="en-GB" dirty="0" smtClean="0">
                <a:solidFill>
                  <a:schemeClr val="accent2"/>
                </a:solidFill>
              </a:rPr>
              <a:t> to be determined</a:t>
            </a:r>
            <a:r>
              <a:rPr lang="en-GB" dirty="0"/>
              <a:t> </a:t>
            </a:r>
            <a:r>
              <a:rPr lang="en-GB" dirty="0" smtClean="0">
                <a:solidFill>
                  <a:schemeClr val="accent2"/>
                </a:solidFill>
              </a:rPr>
              <a:t>through regulations</a:t>
            </a:r>
            <a:r>
              <a:rPr lang="en-GB" dirty="0" smtClean="0"/>
              <a:t>.</a:t>
            </a:r>
          </a:p>
          <a:p>
            <a:pPr>
              <a:defRPr/>
            </a:pPr>
            <a:r>
              <a:rPr lang="en-GB" dirty="0" smtClean="0"/>
              <a:t>LPA and applicant must engage in process – irrespective of who applied.</a:t>
            </a:r>
          </a:p>
          <a:p>
            <a:pPr>
              <a:defRPr/>
            </a:pPr>
            <a:r>
              <a:rPr lang="en-GB" dirty="0" smtClean="0"/>
              <a:t>Appointed person can award costs for not engaging in process.</a:t>
            </a:r>
          </a:p>
          <a:p>
            <a:pPr>
              <a:defRPr/>
            </a:pPr>
            <a:r>
              <a:rPr lang="en-GB" dirty="0" smtClean="0"/>
              <a:t>Appointed person to have a limited period to issue a report – </a:t>
            </a:r>
            <a:r>
              <a:rPr lang="en-GB" dirty="0" smtClean="0">
                <a:solidFill>
                  <a:schemeClr val="accent2"/>
                </a:solidFill>
              </a:rPr>
              <a:t>to be set through regulations</a:t>
            </a:r>
            <a:r>
              <a:rPr lang="en-GB" dirty="0" smtClean="0"/>
              <a:t>.</a:t>
            </a:r>
          </a:p>
          <a:p>
            <a:pPr>
              <a:defRPr/>
            </a:pPr>
            <a:r>
              <a:rPr lang="en-GB" dirty="0" smtClean="0"/>
              <a:t>Appointed person to have reference to any section 106 template to be published by the DCLG.</a:t>
            </a:r>
          </a:p>
          <a:p>
            <a:pPr>
              <a:defRPr/>
            </a:pPr>
            <a:r>
              <a:rPr lang="en-GB" dirty="0" smtClean="0"/>
              <a:t>Report to set out process undertaken, any agreed planning obligations, and recommendations for any matters that were still in dispute.</a:t>
            </a:r>
          </a:p>
          <a:p>
            <a:pPr>
              <a:defRPr/>
            </a:pPr>
            <a:r>
              <a:rPr lang="en-GB" dirty="0" smtClean="0"/>
              <a:t>Report published by Local Planning Authority.</a:t>
            </a:r>
          </a:p>
          <a:p>
            <a:pPr>
              <a:defRPr/>
            </a:pPr>
            <a:endParaRPr lang="en-GB" sz="1600" dirty="0"/>
          </a:p>
        </p:txBody>
      </p:sp>
      <p:sp>
        <p:nvSpPr>
          <p:cNvPr id="5124" name="Slide Number Placehold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E64670-CE4C-40F4-8373-9694C970BA10}" type="slidenum">
              <a:rPr lang="en-GB" altLang="en-US">
                <a:solidFill>
                  <a:srgbClr val="000000"/>
                </a:solidFill>
              </a:rPr>
              <a:pPr/>
              <a:t>41</a:t>
            </a:fld>
            <a:endParaRPr lang="en-GB" altLang="en-US">
              <a:solidFill>
                <a:srgbClr val="000000"/>
              </a:solidFill>
            </a:endParaRPr>
          </a:p>
        </p:txBody>
      </p:sp>
    </p:spTree>
    <p:extLst>
      <p:ext uri="{BB962C8B-B14F-4D97-AF65-F5344CB8AC3E}">
        <p14:creationId xmlns:p14="http://schemas.microsoft.com/office/powerpoint/2010/main" val="509553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Dispute Resolution</a:t>
            </a:r>
          </a:p>
        </p:txBody>
      </p:sp>
      <p:sp>
        <p:nvSpPr>
          <p:cNvPr id="3" name="Content Placeholder 2"/>
          <p:cNvSpPr>
            <a:spLocks noGrp="1"/>
          </p:cNvSpPr>
          <p:nvPr>
            <p:ph idx="1"/>
          </p:nvPr>
        </p:nvSpPr>
        <p:spPr>
          <a:xfrm>
            <a:off x="838200" y="1557338"/>
            <a:ext cx="8229600" cy="4824412"/>
          </a:xfrm>
        </p:spPr>
        <p:txBody>
          <a:bodyPr/>
          <a:lstStyle/>
          <a:p>
            <a:pPr marL="0" indent="0">
              <a:buNone/>
              <a:defRPr/>
            </a:pPr>
            <a:r>
              <a:rPr lang="en-GB" b="1" dirty="0" smtClean="0"/>
              <a:t> Post-Dispute Resolution</a:t>
            </a:r>
          </a:p>
          <a:p>
            <a:pPr marL="0" indent="0">
              <a:buNone/>
              <a:defRPr/>
            </a:pPr>
            <a:endParaRPr lang="en-GB" b="1" dirty="0" smtClean="0"/>
          </a:p>
          <a:p>
            <a:pPr>
              <a:defRPr/>
            </a:pPr>
            <a:r>
              <a:rPr lang="en-GB" dirty="0" smtClean="0"/>
              <a:t>Short additional period for completing any section 106 obligations - time period to be </a:t>
            </a:r>
            <a:r>
              <a:rPr lang="en-GB" dirty="0" smtClean="0">
                <a:solidFill>
                  <a:schemeClr val="accent2"/>
                </a:solidFill>
              </a:rPr>
              <a:t>set out in regulations</a:t>
            </a:r>
            <a:r>
              <a:rPr lang="en-GB" dirty="0" smtClean="0"/>
              <a:t>. Then:</a:t>
            </a:r>
          </a:p>
          <a:p>
            <a:pPr lvl="1">
              <a:defRPr/>
            </a:pPr>
            <a:r>
              <a:rPr lang="en-GB" sz="1800" dirty="0"/>
              <a:t>Where no obligations are entered into with a specified period – to be set out in regulations - the application must be refused.</a:t>
            </a:r>
          </a:p>
          <a:p>
            <a:pPr lvl="1">
              <a:defRPr/>
            </a:pPr>
            <a:r>
              <a:rPr lang="en-GB" sz="1800" dirty="0"/>
              <a:t>Where planning obligations are entered into in line with the report – or alternative terms are agreed - then the LPA must not refuse permission for reasons relating to the appropriateness of the planning obligations. Must be done within a specific period of time – </a:t>
            </a:r>
            <a:r>
              <a:rPr lang="en-GB" sz="1800" dirty="0">
                <a:solidFill>
                  <a:schemeClr val="accent2"/>
                </a:solidFill>
              </a:rPr>
              <a:t>to be set out in regulations</a:t>
            </a:r>
            <a:r>
              <a:rPr lang="en-GB" sz="1800" dirty="0"/>
              <a:t>. </a:t>
            </a:r>
          </a:p>
          <a:p>
            <a:pPr lvl="1">
              <a:defRPr/>
            </a:pPr>
            <a:r>
              <a:rPr lang="en-GB" sz="1800" dirty="0">
                <a:solidFill>
                  <a:schemeClr val="accent2"/>
                </a:solidFill>
              </a:rPr>
              <a:t>Regulations will set out </a:t>
            </a:r>
            <a:r>
              <a:rPr lang="en-GB" sz="1800" dirty="0"/>
              <a:t>restrictions on the LPAs ability to ask for additional obligations after the report is issued.</a:t>
            </a:r>
          </a:p>
          <a:p>
            <a:pPr lvl="1">
              <a:defRPr/>
            </a:pPr>
            <a:r>
              <a:rPr lang="en-GB" sz="1800" dirty="0">
                <a:solidFill>
                  <a:schemeClr val="accent2"/>
                </a:solidFill>
              </a:rPr>
              <a:t>Regulations will set out </a:t>
            </a:r>
            <a:r>
              <a:rPr lang="en-GB" sz="1800" dirty="0"/>
              <a:t>circumstances where the above will not apply e.g. extending the specified period to enable planning obligations to be agreed. </a:t>
            </a:r>
          </a:p>
          <a:p>
            <a:pPr>
              <a:defRPr/>
            </a:pPr>
            <a:endParaRPr lang="en-GB" dirty="0"/>
          </a:p>
        </p:txBody>
      </p:sp>
      <p:sp>
        <p:nvSpPr>
          <p:cNvPr id="614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7F18EF-E426-4034-BC5D-408500CA1087}" type="slidenum">
              <a:rPr lang="en-GB" altLang="en-US">
                <a:solidFill>
                  <a:srgbClr val="000000"/>
                </a:solidFill>
              </a:rPr>
              <a:pPr/>
              <a:t>42</a:t>
            </a:fld>
            <a:endParaRPr lang="en-GB" altLang="en-US">
              <a:solidFill>
                <a:srgbClr val="000000"/>
              </a:solidFill>
            </a:endParaRPr>
          </a:p>
        </p:txBody>
      </p:sp>
    </p:spTree>
    <p:extLst>
      <p:ext uri="{BB962C8B-B14F-4D97-AF65-F5344CB8AC3E}">
        <p14:creationId xmlns:p14="http://schemas.microsoft.com/office/powerpoint/2010/main" val="1743303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24214" y="549276"/>
            <a:ext cx="5926137" cy="1069975"/>
          </a:xfrm>
        </p:spPr>
        <p:txBody>
          <a:bodyPr/>
          <a:lstStyle/>
          <a:p>
            <a:r>
              <a:rPr lang="en-GB" altLang="en-US" sz="2800"/>
              <a:t>Regulations</a:t>
            </a:r>
          </a:p>
        </p:txBody>
      </p:sp>
      <p:sp>
        <p:nvSpPr>
          <p:cNvPr id="3" name="Content Placeholder 2"/>
          <p:cNvSpPr>
            <a:spLocks noGrp="1"/>
          </p:cNvSpPr>
          <p:nvPr>
            <p:ph idx="1"/>
          </p:nvPr>
        </p:nvSpPr>
        <p:spPr>
          <a:xfrm>
            <a:off x="739776" y="1700214"/>
            <a:ext cx="8785225" cy="4321175"/>
          </a:xfrm>
        </p:spPr>
        <p:txBody>
          <a:bodyPr/>
          <a:lstStyle/>
          <a:p>
            <a:pPr marL="0" indent="0">
              <a:spcBef>
                <a:spcPts val="1200"/>
              </a:spcBef>
              <a:buNone/>
              <a:defRPr/>
            </a:pPr>
            <a:r>
              <a:rPr lang="en-GB" b="1" dirty="0" smtClean="0"/>
              <a:t>The Secretary of State can make regulations setting out:</a:t>
            </a:r>
          </a:p>
          <a:p>
            <a:pPr marL="0" indent="0">
              <a:spcBef>
                <a:spcPts val="1200"/>
              </a:spcBef>
              <a:buNone/>
              <a:defRPr/>
            </a:pPr>
            <a:endParaRPr lang="en-GB" b="1" dirty="0"/>
          </a:p>
          <a:p>
            <a:pPr>
              <a:spcBef>
                <a:spcPts val="1200"/>
              </a:spcBef>
              <a:buFont typeface="Arial" panose="020B0604020202020204" pitchFamily="34" charset="0"/>
              <a:buChar char="•"/>
              <a:defRPr/>
            </a:pPr>
            <a:r>
              <a:rPr lang="en-GB" dirty="0"/>
              <a:t>w</a:t>
            </a:r>
            <a:r>
              <a:rPr lang="en-GB" dirty="0" smtClean="0"/>
              <a:t>ho</a:t>
            </a:r>
            <a:r>
              <a:rPr lang="en-GB" dirty="0"/>
              <a:t>, other than the local planning authority and applicant, could make a request for the appointment of a </a:t>
            </a:r>
            <a:r>
              <a:rPr lang="en-GB" dirty="0" smtClean="0"/>
              <a:t>person;</a:t>
            </a:r>
          </a:p>
          <a:p>
            <a:pPr>
              <a:spcBef>
                <a:spcPts val="1200"/>
              </a:spcBef>
              <a:buFont typeface="Arial" panose="020B0604020202020204" pitchFamily="34" charset="0"/>
              <a:buChar char="•"/>
              <a:defRPr/>
            </a:pPr>
            <a:r>
              <a:rPr lang="en-GB" dirty="0" smtClean="0"/>
              <a:t>the </a:t>
            </a:r>
            <a:r>
              <a:rPr lang="en-GB" dirty="0"/>
              <a:t>timing and form of </a:t>
            </a:r>
            <a:r>
              <a:rPr lang="en-GB" dirty="0" smtClean="0"/>
              <a:t>requests;</a:t>
            </a:r>
          </a:p>
          <a:p>
            <a:pPr>
              <a:spcBef>
                <a:spcPts val="1200"/>
              </a:spcBef>
              <a:buFont typeface="Arial" panose="020B0604020202020204" pitchFamily="34" charset="0"/>
              <a:buChar char="•"/>
              <a:defRPr/>
            </a:pPr>
            <a:r>
              <a:rPr lang="en-GB" dirty="0" smtClean="0"/>
              <a:t>that </a:t>
            </a:r>
            <a:r>
              <a:rPr lang="en-GB" dirty="0"/>
              <a:t>a person can be appointed if outstanding issues have not been resolved within set timeframes (regardless of whether there is a request</a:t>
            </a:r>
            <a:r>
              <a:rPr lang="en-GB" dirty="0" smtClean="0"/>
              <a:t>);</a:t>
            </a:r>
          </a:p>
          <a:p>
            <a:pPr>
              <a:spcBef>
                <a:spcPts val="1200"/>
              </a:spcBef>
              <a:buFont typeface="Arial" panose="020B0604020202020204" pitchFamily="34" charset="0"/>
              <a:buChar char="•"/>
              <a:defRPr/>
            </a:pPr>
            <a:r>
              <a:rPr lang="en-GB" dirty="0" smtClean="0"/>
              <a:t>further </a:t>
            </a:r>
            <a:r>
              <a:rPr lang="en-GB" dirty="0"/>
              <a:t>detail about appointments, including about when a request cannot be made and about when a request could be </a:t>
            </a:r>
            <a:r>
              <a:rPr lang="en-GB" dirty="0" smtClean="0"/>
              <a:t>refused;</a:t>
            </a:r>
          </a:p>
          <a:p>
            <a:pPr>
              <a:spcBef>
                <a:spcPts val="1200"/>
              </a:spcBef>
              <a:buFont typeface="Arial" panose="020B0604020202020204" pitchFamily="34" charset="0"/>
              <a:buChar char="•"/>
              <a:defRPr/>
            </a:pPr>
            <a:r>
              <a:rPr lang="en-GB" dirty="0" smtClean="0"/>
              <a:t>what </a:t>
            </a:r>
            <a:r>
              <a:rPr lang="en-GB" dirty="0"/>
              <a:t>qualifications or experience the appointed person must have; </a:t>
            </a:r>
            <a:r>
              <a:rPr lang="en-GB" dirty="0" smtClean="0"/>
              <a:t>and</a:t>
            </a:r>
          </a:p>
          <a:p>
            <a:pPr>
              <a:spcBef>
                <a:spcPts val="1200"/>
              </a:spcBef>
              <a:buFont typeface="Arial" panose="020B0604020202020204" pitchFamily="34" charset="0"/>
              <a:buChar char="•"/>
              <a:defRPr/>
            </a:pPr>
            <a:r>
              <a:rPr lang="en-GB" dirty="0" smtClean="0"/>
              <a:t>any </a:t>
            </a:r>
            <a:r>
              <a:rPr lang="en-GB" dirty="0"/>
              <a:t>fees payable.</a:t>
            </a:r>
            <a:endParaRPr lang="en-GB" dirty="0" smtClean="0"/>
          </a:p>
        </p:txBody>
      </p:sp>
      <p:sp>
        <p:nvSpPr>
          <p:cNvPr id="8196"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D04748-EA1D-404D-BEA5-0B3B953C33E6}" type="slidenum">
              <a:rPr lang="en-GB" altLang="en-US">
                <a:solidFill>
                  <a:srgbClr val="000000"/>
                </a:solidFill>
              </a:rPr>
              <a:pPr/>
              <a:t>43</a:t>
            </a:fld>
            <a:endParaRPr lang="en-GB" altLang="en-US">
              <a:solidFill>
                <a:srgbClr val="000000"/>
              </a:solidFill>
            </a:endParaRPr>
          </a:p>
        </p:txBody>
      </p:sp>
    </p:spTree>
    <p:extLst>
      <p:ext uri="{BB962C8B-B14F-4D97-AF65-F5344CB8AC3E}">
        <p14:creationId xmlns:p14="http://schemas.microsoft.com/office/powerpoint/2010/main" val="2323293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Busy </a:t>
            </a:r>
            <a:r>
              <a:rPr lang="en-GB" dirty="0"/>
              <a:t>Summer</a:t>
            </a:r>
          </a:p>
        </p:txBody>
      </p:sp>
      <p:sp>
        <p:nvSpPr>
          <p:cNvPr id="3" name="Content Placeholder 2"/>
          <p:cNvSpPr>
            <a:spLocks noGrp="1"/>
          </p:cNvSpPr>
          <p:nvPr>
            <p:ph idx="1"/>
          </p:nvPr>
        </p:nvSpPr>
        <p:spPr/>
        <p:txBody>
          <a:bodyPr/>
          <a:lstStyle/>
          <a:p>
            <a:endParaRPr lang="en-GB" dirty="0" smtClean="0"/>
          </a:p>
          <a:p>
            <a:r>
              <a:rPr lang="en-GB" dirty="0" smtClean="0"/>
              <a:t>Housing and Planning Bill</a:t>
            </a:r>
          </a:p>
          <a:p>
            <a:r>
              <a:rPr lang="en-GB" dirty="0" smtClean="0"/>
              <a:t>NPPF changes</a:t>
            </a:r>
          </a:p>
          <a:p>
            <a:r>
              <a:rPr lang="en-GB" dirty="0" smtClean="0"/>
              <a:t>Local </a:t>
            </a:r>
            <a:r>
              <a:rPr lang="en-GB" dirty="0"/>
              <a:t>P</a:t>
            </a:r>
            <a:r>
              <a:rPr lang="en-GB" dirty="0" smtClean="0"/>
              <a:t>lan Panel report</a:t>
            </a:r>
          </a:p>
          <a:p>
            <a:r>
              <a:rPr lang="en-GB" dirty="0" smtClean="0"/>
              <a:t>CIL panel report</a:t>
            </a:r>
            <a:endParaRPr lang="en-GB" dirty="0"/>
          </a:p>
        </p:txBody>
      </p:sp>
      <p:pic>
        <p:nvPicPr>
          <p:cNvPr id="4" name="Picture 3"/>
          <p:cNvPicPr>
            <a:picLocks noChangeAspect="1"/>
          </p:cNvPicPr>
          <p:nvPr/>
        </p:nvPicPr>
        <p:blipFill>
          <a:blip r:embed="rId2"/>
          <a:stretch>
            <a:fillRect/>
          </a:stretch>
        </p:blipFill>
        <p:spPr>
          <a:xfrm>
            <a:off x="128464" y="116632"/>
            <a:ext cx="2237426" cy="2036240"/>
          </a:xfrm>
          <a:prstGeom prst="rect">
            <a:avLst/>
          </a:prstGeom>
        </p:spPr>
      </p:pic>
      <p:pic>
        <p:nvPicPr>
          <p:cNvPr id="5" name="Picture 4"/>
          <p:cNvPicPr>
            <a:picLocks noChangeAspect="1"/>
          </p:cNvPicPr>
          <p:nvPr/>
        </p:nvPicPr>
        <p:blipFill>
          <a:blip r:embed="rId3"/>
          <a:stretch>
            <a:fillRect/>
          </a:stretch>
        </p:blipFill>
        <p:spPr>
          <a:xfrm>
            <a:off x="6249144" y="4814554"/>
            <a:ext cx="3482752" cy="1712353"/>
          </a:xfrm>
          <a:prstGeom prst="rect">
            <a:avLst/>
          </a:prstGeom>
        </p:spPr>
      </p:pic>
    </p:spTree>
    <p:extLst>
      <p:ext uri="{BB962C8B-B14F-4D97-AF65-F5344CB8AC3E}">
        <p14:creationId xmlns:p14="http://schemas.microsoft.com/office/powerpoint/2010/main" val="3923908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GB" altLang="en-US" smtClean="0"/>
              <a:t>Questions?</a:t>
            </a:r>
            <a:endParaRPr lang="en-US" altLang="en-US" smtClean="0"/>
          </a:p>
        </p:txBody>
      </p:sp>
      <p:sp>
        <p:nvSpPr>
          <p:cNvPr id="62467" name="Rectangle 3"/>
          <p:cNvSpPr>
            <a:spLocks noGrp="1" noChangeArrowheads="1"/>
          </p:cNvSpPr>
          <p:nvPr>
            <p:ph type="body" idx="1"/>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smtClean="0"/>
          </a:p>
        </p:txBody>
      </p:sp>
      <p:pic>
        <p:nvPicPr>
          <p:cNvPr id="62468" name="Picture 8" descr="MC9000786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475" y="1773238"/>
            <a:ext cx="185737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632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altLang="en-US" smtClean="0"/>
          </a:p>
        </p:txBody>
      </p:sp>
      <p:sp>
        <p:nvSpPr>
          <p:cNvPr id="63491" name="Rectangle 3"/>
          <p:cNvSpPr>
            <a:spLocks noGrp="1" noChangeArrowheads="1"/>
          </p:cNvSpPr>
          <p:nvPr>
            <p:ph type="body" idx="1"/>
          </p:nvPr>
        </p:nvSpPr>
        <p:spPr/>
        <p:txBody>
          <a:bodyPr/>
          <a:lstStyle/>
          <a:p>
            <a:pPr eaLnBrk="1" hangingPunct="1"/>
            <a:endParaRPr lang="en-US" altLang="en-US" smtClean="0"/>
          </a:p>
        </p:txBody>
      </p:sp>
      <p:pic>
        <p:nvPicPr>
          <p:cNvPr id="63492" name="Picture 4" descr="pas_contact_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906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7925" name="Text Box 5"/>
          <p:cNvSpPr txBox="1">
            <a:spLocks noChangeArrowheads="1"/>
          </p:cNvSpPr>
          <p:nvPr/>
        </p:nvSpPr>
        <p:spPr bwMode="auto">
          <a:xfrm>
            <a:off x="1116013" y="2492375"/>
            <a:ext cx="75088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4000">
                <a:solidFill>
                  <a:srgbClr val="000000"/>
                </a:solidFill>
                <a:latin typeface="Arial" charset="0"/>
                <a:ea typeface="ＭＳ Ｐゴシック" charset="0"/>
                <a:cs typeface="Arial" panose="020B0604020202020204" pitchFamily="34" charset="0"/>
              </a:rPr>
              <a:t>Contact us</a:t>
            </a:r>
            <a:br>
              <a:rPr lang="en-GB" sz="4000">
                <a:solidFill>
                  <a:srgbClr val="000000"/>
                </a:solidFill>
                <a:latin typeface="Arial" charset="0"/>
                <a:ea typeface="ＭＳ Ｐゴシック" charset="0"/>
                <a:cs typeface="Arial" panose="020B0604020202020204" pitchFamily="34" charset="0"/>
              </a:rPr>
            </a:br>
            <a:r>
              <a:rPr lang="en-GB">
                <a:solidFill>
                  <a:srgbClr val="000000"/>
                </a:solidFill>
                <a:latin typeface="Arial" charset="0"/>
                <a:ea typeface="ＭＳ Ｐゴシック" charset="0"/>
                <a:cs typeface="Arial" panose="020B0604020202020204" pitchFamily="34" charset="0"/>
              </a:rPr>
              <a:t/>
            </a:r>
            <a:br>
              <a:rPr lang="en-GB">
                <a:solidFill>
                  <a:srgbClr val="000000"/>
                </a:solidFill>
                <a:latin typeface="Arial" charset="0"/>
                <a:ea typeface="ＭＳ Ｐゴシック" charset="0"/>
                <a:cs typeface="Arial" panose="020B0604020202020204" pitchFamily="34" charset="0"/>
              </a:rPr>
            </a:br>
            <a:r>
              <a:rPr lang="en-GB" sz="4000" b="0">
                <a:solidFill>
                  <a:srgbClr val="000000"/>
                </a:solidFill>
                <a:latin typeface="Arial" charset="0"/>
                <a:ea typeface="ＭＳ Ｐゴシック" charset="0"/>
                <a:cs typeface="Arial" panose="020B0604020202020204" pitchFamily="34" charset="0"/>
              </a:rPr>
              <a:t>email   </a:t>
            </a:r>
            <a:r>
              <a:rPr lang="en-GB" sz="4000">
                <a:solidFill>
                  <a:srgbClr val="669900"/>
                </a:solidFill>
                <a:latin typeface="Arial" charset="0"/>
                <a:ea typeface="ＭＳ Ｐゴシック" charset="0"/>
                <a:cs typeface="Arial" panose="020B0604020202020204" pitchFamily="34" charset="0"/>
              </a:rPr>
              <a:t>pas@local.gov.uk</a:t>
            </a:r>
          </a:p>
          <a:p>
            <a:pPr>
              <a:defRPr/>
            </a:pPr>
            <a:r>
              <a:rPr lang="en-GB" sz="4000" b="0">
                <a:solidFill>
                  <a:srgbClr val="000000"/>
                </a:solidFill>
                <a:latin typeface="Arial" charset="0"/>
                <a:ea typeface="ＭＳ Ｐゴシック" charset="0"/>
                <a:cs typeface="Arial" panose="020B0604020202020204" pitchFamily="34" charset="0"/>
              </a:rPr>
              <a:t>web     </a:t>
            </a:r>
            <a:r>
              <a:rPr lang="en-GB" sz="4000">
                <a:solidFill>
                  <a:srgbClr val="669900"/>
                </a:solidFill>
                <a:latin typeface="Arial" charset="0"/>
                <a:ea typeface="ＭＳ Ｐゴシック" charset="0"/>
                <a:cs typeface="Arial" panose="020B0604020202020204" pitchFamily="34" charset="0"/>
              </a:rPr>
              <a:t>www.pas.gov.uk</a:t>
            </a:r>
          </a:p>
          <a:p>
            <a:pPr>
              <a:defRPr/>
            </a:pPr>
            <a:r>
              <a:rPr lang="en-GB" sz="4000" b="0">
                <a:solidFill>
                  <a:srgbClr val="000000"/>
                </a:solidFill>
                <a:latin typeface="Arial" charset="0"/>
                <a:ea typeface="ＭＳ Ｐゴシック" charset="0"/>
                <a:cs typeface="Arial" panose="020B0604020202020204" pitchFamily="34" charset="0"/>
              </a:rPr>
              <a:t>phone  </a:t>
            </a:r>
            <a:r>
              <a:rPr lang="en-GB" sz="4000">
                <a:solidFill>
                  <a:srgbClr val="000000"/>
                </a:solidFill>
                <a:latin typeface="Arial" charset="0"/>
                <a:ea typeface="ＭＳ Ｐゴシック" charset="0"/>
                <a:cs typeface="Arial" panose="020B0604020202020204" pitchFamily="34" charset="0"/>
              </a:rPr>
              <a:t>020 7664 3000</a:t>
            </a:r>
            <a:endParaRPr lang="en-US" sz="4000">
              <a:solidFill>
                <a:srgbClr val="000000"/>
              </a:solidFill>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30166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S106 can:</a:t>
            </a:r>
            <a:endParaRPr lang="en-GB" dirty="0"/>
          </a:p>
        </p:txBody>
      </p:sp>
      <p:sp>
        <p:nvSpPr>
          <p:cNvPr id="3" name="Content Placeholder 2"/>
          <p:cNvSpPr>
            <a:spLocks noGrp="1"/>
          </p:cNvSpPr>
          <p:nvPr>
            <p:ph idx="1"/>
          </p:nvPr>
        </p:nvSpPr>
        <p:spPr/>
        <p:txBody>
          <a:bodyPr/>
          <a:lstStyle/>
          <a:p>
            <a:r>
              <a:rPr lang="en-US" dirty="0"/>
              <a:t>be subject to conditions, </a:t>
            </a:r>
            <a:endParaRPr lang="en-US" dirty="0" smtClean="0"/>
          </a:p>
          <a:p>
            <a:r>
              <a:rPr lang="en-US" dirty="0" smtClean="0"/>
              <a:t>specify </a:t>
            </a:r>
            <a:r>
              <a:rPr lang="en-US" dirty="0"/>
              <a:t>restrictions definitely or indefinitely, </a:t>
            </a:r>
            <a:endParaRPr lang="en-US" dirty="0" smtClean="0"/>
          </a:p>
          <a:p>
            <a:r>
              <a:rPr lang="en-US" dirty="0"/>
              <a:t>A</a:t>
            </a:r>
            <a:r>
              <a:rPr lang="en-US" dirty="0" smtClean="0"/>
              <a:t>nd </a:t>
            </a:r>
            <a:r>
              <a:rPr lang="en-US" dirty="0"/>
              <a:t>in terms of payments the timing of these can be specified in the obligation.</a:t>
            </a:r>
          </a:p>
          <a:p>
            <a:pPr marL="0" indent="0">
              <a:buNone/>
            </a:pPr>
            <a:endParaRPr lang="en-US" dirty="0" smtClean="0"/>
          </a:p>
          <a:p>
            <a:pPr marL="0" indent="0">
              <a:buNone/>
            </a:pPr>
            <a:r>
              <a:rPr lang="en-US" dirty="0" smtClean="0"/>
              <a:t>If </a:t>
            </a:r>
            <a:r>
              <a:rPr lang="en-US" dirty="0"/>
              <a:t>the s106 is not complied with, it is enforceable against the person that entered into the obligation and any subsequent owner. </a:t>
            </a:r>
            <a:endParaRPr lang="en-US" dirty="0" smtClean="0"/>
          </a:p>
          <a:p>
            <a:pPr marL="0" indent="0">
              <a:buNone/>
            </a:pPr>
            <a:r>
              <a:rPr lang="en-US" dirty="0" smtClean="0"/>
              <a:t>The </a:t>
            </a:r>
            <a:r>
              <a:rPr lang="en-US" dirty="0"/>
              <a:t>s106 can be enforced by injunction.</a:t>
            </a:r>
          </a:p>
          <a:p>
            <a:endParaRPr lang="en-GB" dirty="0"/>
          </a:p>
        </p:txBody>
      </p:sp>
    </p:spTree>
    <p:extLst>
      <p:ext uri="{BB962C8B-B14F-4D97-AF65-F5344CB8AC3E}">
        <p14:creationId xmlns:p14="http://schemas.microsoft.com/office/powerpoint/2010/main" val="379603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S106 Obligations</a:t>
            </a:r>
            <a:endParaRPr lang="en-US" altLang="en-US" smtClean="0"/>
          </a:p>
        </p:txBody>
      </p:sp>
      <p:sp>
        <p:nvSpPr>
          <p:cNvPr id="16387" name="Rectangle 3"/>
          <p:cNvSpPr>
            <a:spLocks noGrp="1" noChangeArrowheads="1"/>
          </p:cNvSpPr>
          <p:nvPr>
            <p:ph type="body" idx="1"/>
          </p:nvPr>
        </p:nvSpPr>
        <p:spPr/>
        <p:txBody>
          <a:bodyPr/>
          <a:lstStyle/>
          <a:p>
            <a:pPr eaLnBrk="1" hangingPunct="1"/>
            <a:endParaRPr lang="en-GB" altLang="en-US" dirty="0" smtClean="0"/>
          </a:p>
          <a:p>
            <a:pPr eaLnBrk="1" hangingPunct="1"/>
            <a:r>
              <a:rPr lang="en-GB" altLang="en-US" dirty="0"/>
              <a:t>R</a:t>
            </a:r>
            <a:r>
              <a:rPr lang="en-GB" altLang="en-US" dirty="0" smtClean="0"/>
              <a:t>eality-post </a:t>
            </a:r>
            <a:r>
              <a:rPr lang="en-GB" altLang="en-US" dirty="0"/>
              <a:t>2008: </a:t>
            </a:r>
          </a:p>
          <a:p>
            <a:pPr lvl="1" eaLnBrk="1" hangingPunct="1">
              <a:buFont typeface="Wingdings" pitchFamily="2" charset="2"/>
              <a:buChar char="Ø"/>
            </a:pPr>
            <a:r>
              <a:rPr lang="en-GB" altLang="en-US" dirty="0"/>
              <a:t>Times have changed – viability</a:t>
            </a:r>
          </a:p>
          <a:p>
            <a:pPr lvl="1" eaLnBrk="1" hangingPunct="1">
              <a:buFont typeface="Wingdings" pitchFamily="2" charset="2"/>
              <a:buChar char="Ø"/>
            </a:pPr>
            <a:r>
              <a:rPr lang="en-GB" altLang="en-US" dirty="0"/>
              <a:t>Times have changed - legislation</a:t>
            </a:r>
            <a:endParaRPr lang="en-US" altLang="en-US" dirty="0"/>
          </a:p>
          <a:p>
            <a:pPr eaLnBrk="1" hangingPunct="1"/>
            <a:r>
              <a:rPr lang="en-GB" altLang="en-US" dirty="0" smtClean="0"/>
              <a:t>Ongoing changes since 2008</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513" y="1412875"/>
            <a:ext cx="1997075" cy="199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513" y="4640263"/>
            <a:ext cx="2190750" cy="163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998908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GB" altLang="en-US" dirty="0" smtClean="0"/>
              <a:t>S106 – legal tests- CIL </a:t>
            </a:r>
            <a:r>
              <a:rPr lang="en-GB" altLang="en-US" dirty="0" err="1"/>
              <a:t>R</a:t>
            </a:r>
            <a:r>
              <a:rPr lang="en-GB" altLang="en-US" dirty="0" err="1" smtClean="0"/>
              <a:t>egs</a:t>
            </a:r>
            <a:endParaRPr lang="en-US" altLang="en-US" dirty="0" smtClean="0"/>
          </a:p>
        </p:txBody>
      </p:sp>
      <p:sp>
        <p:nvSpPr>
          <p:cNvPr id="1239043" name="Rectangle 3"/>
          <p:cNvSpPr>
            <a:spLocks noGrp="1" noChangeArrowheads="1"/>
          </p:cNvSpPr>
          <p:nvPr>
            <p:ph type="body" idx="4294967295"/>
          </p:nvPr>
        </p:nvSpPr>
        <p:spPr>
          <a:xfrm>
            <a:off x="344488" y="1196975"/>
            <a:ext cx="9155112" cy="5472113"/>
          </a:xfrm>
        </p:spPr>
        <p:txBody>
          <a:bodyPr/>
          <a:lstStyle/>
          <a:p>
            <a:pPr lvl="1" eaLnBrk="1" hangingPunct="1">
              <a:buFontTx/>
              <a:buChar char="•"/>
              <a:defRPr/>
            </a:pPr>
            <a:endParaRPr lang="en-GB" sz="2400" dirty="0" smtClean="0"/>
          </a:p>
          <a:p>
            <a:pPr lvl="1" eaLnBrk="1" hangingPunct="1">
              <a:buFontTx/>
              <a:buChar char="•"/>
              <a:defRPr/>
            </a:pPr>
            <a:r>
              <a:rPr lang="en-GB" b="1" dirty="0" smtClean="0"/>
              <a:t>If the development is capable of being charged CIL</a:t>
            </a:r>
            <a:r>
              <a:rPr lang="en-GB" dirty="0" smtClean="0"/>
              <a:t>, the S106 obligation must meet these legal tests:</a:t>
            </a:r>
          </a:p>
          <a:p>
            <a:pPr marL="457200" lvl="1" indent="0" eaLnBrk="1" hangingPunct="1">
              <a:buFontTx/>
              <a:buNone/>
              <a:defRPr/>
            </a:pPr>
            <a:endParaRPr lang="en-GB" dirty="0" smtClean="0"/>
          </a:p>
          <a:p>
            <a:pPr lvl="2" eaLnBrk="1" hangingPunct="1">
              <a:defRPr/>
            </a:pPr>
            <a:r>
              <a:rPr lang="en-US" b="1" dirty="0" smtClean="0"/>
              <a:t>NECESSARY </a:t>
            </a:r>
            <a:r>
              <a:rPr lang="en-US" dirty="0" smtClean="0"/>
              <a:t>to make the development acceptable in planning terms</a:t>
            </a:r>
          </a:p>
          <a:p>
            <a:pPr lvl="2" eaLnBrk="1" hangingPunct="1">
              <a:defRPr/>
            </a:pPr>
            <a:r>
              <a:rPr lang="en-US" b="1" dirty="0" smtClean="0"/>
              <a:t>DIRECTLY RELATED</a:t>
            </a:r>
            <a:r>
              <a:rPr lang="en-US" dirty="0" smtClean="0"/>
              <a:t> to the development </a:t>
            </a:r>
          </a:p>
          <a:p>
            <a:pPr lvl="2" eaLnBrk="1" hangingPunct="1">
              <a:defRPr/>
            </a:pPr>
            <a:r>
              <a:rPr lang="en-US" b="1" dirty="0" smtClean="0"/>
              <a:t>FAIRLY AND REASONABLY</a:t>
            </a:r>
            <a:r>
              <a:rPr lang="en-US" dirty="0" smtClean="0"/>
              <a:t> related in kind and scale to the development</a:t>
            </a:r>
          </a:p>
        </p:txBody>
      </p:sp>
    </p:spTree>
    <p:extLst>
      <p:ext uri="{BB962C8B-B14F-4D97-AF65-F5344CB8AC3E}">
        <p14:creationId xmlns:p14="http://schemas.microsoft.com/office/powerpoint/2010/main" val="1566905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S106 Policy tests - NPPF</a:t>
            </a:r>
            <a:endParaRPr lang="en-GB" dirty="0"/>
          </a:p>
        </p:txBody>
      </p:sp>
      <p:sp>
        <p:nvSpPr>
          <p:cNvPr id="3" name="Content Placeholder 2"/>
          <p:cNvSpPr>
            <a:spLocks noGrp="1"/>
          </p:cNvSpPr>
          <p:nvPr>
            <p:ph idx="1"/>
          </p:nvPr>
        </p:nvSpPr>
        <p:spPr/>
        <p:txBody>
          <a:bodyPr/>
          <a:lstStyle/>
          <a:p>
            <a:r>
              <a:rPr lang="en-US" i="1" dirty="0"/>
              <a:t>204. Planning obligations should only be sought where they meet all of the following tests: </a:t>
            </a:r>
            <a:endParaRPr lang="en-US" dirty="0"/>
          </a:p>
          <a:p>
            <a:r>
              <a:rPr lang="en-US" i="1" dirty="0"/>
              <a:t>necessary to make the development acceptable in planning terms </a:t>
            </a:r>
            <a:endParaRPr lang="en-US" dirty="0"/>
          </a:p>
          <a:p>
            <a:r>
              <a:rPr lang="en-US" i="1" dirty="0"/>
              <a:t>directly related to the development; and </a:t>
            </a:r>
            <a:endParaRPr lang="en-US" dirty="0"/>
          </a:p>
          <a:p>
            <a:r>
              <a:rPr lang="en-US" i="1" dirty="0"/>
              <a:t>fairly and reasonably related in scale and kind to the development." </a:t>
            </a:r>
            <a:endParaRPr lang="en-US" dirty="0"/>
          </a:p>
          <a:p>
            <a:endParaRPr lang="en-GB" dirty="0"/>
          </a:p>
        </p:txBody>
      </p:sp>
    </p:spTree>
    <p:extLst>
      <p:ext uri="{BB962C8B-B14F-4D97-AF65-F5344CB8AC3E}">
        <p14:creationId xmlns:p14="http://schemas.microsoft.com/office/powerpoint/2010/main" val="305849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S106 obligations</a:t>
            </a:r>
          </a:p>
        </p:txBody>
      </p:sp>
      <p:sp>
        <p:nvSpPr>
          <p:cNvPr id="19459" name="Content Placeholder 2"/>
          <p:cNvSpPr>
            <a:spLocks noGrp="1"/>
          </p:cNvSpPr>
          <p:nvPr>
            <p:ph idx="1"/>
          </p:nvPr>
        </p:nvSpPr>
        <p:spPr/>
        <p:txBody>
          <a:bodyPr/>
          <a:lstStyle/>
          <a:p>
            <a:pPr eaLnBrk="1" hangingPunct="1"/>
            <a:r>
              <a:rPr lang="en-US" altLang="en-US" sz="2800" dirty="0" smtClean="0"/>
              <a:t>Site specific mitigation measures</a:t>
            </a:r>
          </a:p>
          <a:p>
            <a:pPr eaLnBrk="1" hangingPunct="1"/>
            <a:endParaRPr lang="en-US" altLang="en-US" sz="2800" dirty="0" smtClean="0"/>
          </a:p>
          <a:p>
            <a:pPr eaLnBrk="1" hangingPunct="1"/>
            <a:r>
              <a:rPr lang="en-US" altLang="en-US" sz="2800" dirty="0" smtClean="0"/>
              <a:t>Pooling issues –A planning obligation may not constitute a reason for granting planning permission..</a:t>
            </a:r>
          </a:p>
          <a:p>
            <a:pPr marL="0" indent="0" eaLnBrk="1" hangingPunct="1">
              <a:buNone/>
            </a:pPr>
            <a:r>
              <a:rPr lang="en-US" altLang="en-US" sz="2800" smtClean="0"/>
              <a:t>if there are … </a:t>
            </a:r>
            <a:r>
              <a:rPr lang="en-US" altLang="en-US" sz="2800" dirty="0" smtClean="0"/>
              <a:t>5 or more separate planning obligations within  the area of the charging authority for project or type of infrastructure</a:t>
            </a:r>
          </a:p>
          <a:p>
            <a:pPr eaLnBrk="1" hangingPunct="1">
              <a:buFontTx/>
              <a:buNone/>
            </a:pPr>
            <a:endParaRPr lang="en-US" altLang="en-US" dirty="0" smtClean="0"/>
          </a:p>
        </p:txBody>
      </p:sp>
      <p:pic>
        <p:nvPicPr>
          <p:cNvPr id="19460" name="Picture 4" descr="NPP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1060">
            <a:off x="8284217" y="4655493"/>
            <a:ext cx="127793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735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D introductory slide pack - draft 1">
  <a:themeElements>
    <a:clrScheme name="DCLG_Powerpoint template 1">
      <a:dk1>
        <a:srgbClr val="000000"/>
      </a:dk1>
      <a:lt1>
        <a:srgbClr val="B2B2B2"/>
      </a:lt1>
      <a:dk2>
        <a:srgbClr val="009999"/>
      </a:dk2>
      <a:lt2>
        <a:srgbClr val="000000"/>
      </a:lt2>
      <a:accent1>
        <a:srgbClr val="009999"/>
      </a:accent1>
      <a:accent2>
        <a:srgbClr val="CC3333"/>
      </a:accent2>
      <a:accent3>
        <a:srgbClr val="D5D5D5"/>
      </a:accent3>
      <a:accent4>
        <a:srgbClr val="000000"/>
      </a:accent4>
      <a:accent5>
        <a:srgbClr val="AACACA"/>
      </a:accent5>
      <a:accent6>
        <a:srgbClr val="B92D2D"/>
      </a:accent6>
      <a:hlink>
        <a:srgbClr val="993366"/>
      </a:hlink>
      <a:folHlink>
        <a:srgbClr val="CC6600"/>
      </a:folHlink>
    </a:clrScheme>
    <a:fontScheme name="DCLG_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CLG_Powerpoint template 1">
        <a:dk1>
          <a:srgbClr val="000000"/>
        </a:dk1>
        <a:lt1>
          <a:srgbClr val="B2B2B2"/>
        </a:lt1>
        <a:dk2>
          <a:srgbClr val="009999"/>
        </a:dk2>
        <a:lt2>
          <a:srgbClr val="000000"/>
        </a:lt2>
        <a:accent1>
          <a:srgbClr val="009999"/>
        </a:accent1>
        <a:accent2>
          <a:srgbClr val="CC3333"/>
        </a:accent2>
        <a:accent3>
          <a:srgbClr val="D5D5D5"/>
        </a:accent3>
        <a:accent4>
          <a:srgbClr val="000000"/>
        </a:accent4>
        <a:accent5>
          <a:srgbClr val="AACACA"/>
        </a:accent5>
        <a:accent6>
          <a:srgbClr val="B92D2D"/>
        </a:accent6>
        <a:hlink>
          <a:srgbClr val="993366"/>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BI PPT template_Eric">
  <a:themeElements>
    <a:clrScheme name="LBI PPT template_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BI PPT template_Eric">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Lucida Grande" pitchFamily="-28"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Lucida Grande" pitchFamily="-28" charset="0"/>
            <a:ea typeface="ＭＳ Ｐゴシック" pitchFamily="-28" charset="-128"/>
          </a:defRPr>
        </a:defPPr>
      </a:lstStyle>
    </a:lnDef>
  </a:objectDefaults>
  <a:extraClrSchemeLst>
    <a:extraClrScheme>
      <a:clrScheme name="LBI PPT template_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BI PPT template_Er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BI PPT template_Er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BI PPT template_Er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BI PPT template_Er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BI PPT template_Er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BI PPT template_Er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BI PPT template_Er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BI PPT template_Er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BI PPT template_Er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BI PPT template_Er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BI PPT template_Er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CA Corporate Presentation 01 March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ew_Brand_Pres">
  <a:themeElements>
    <a:clrScheme name="New_Brand_P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_Brand_P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New_Brand_P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Brand_P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Brand_P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Brand_P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Brand_P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Brand_P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Brand_P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Brand_P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Brand_P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Brand_P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Brand_P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Brand_P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9311</TotalTime>
  <Words>4804</Words>
  <Application>Microsoft Office PowerPoint</Application>
  <PresentationFormat>A4 Paper (210x297 mm)</PresentationFormat>
  <Paragraphs>457</Paragraphs>
  <Slides>46</Slides>
  <Notes>28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46</vt:i4>
      </vt:variant>
    </vt:vector>
  </HeadingPairs>
  <TitlesOfParts>
    <vt:vector size="59" baseType="lpstr">
      <vt:lpstr>ＭＳ Ｐゴシック</vt:lpstr>
      <vt:lpstr>Arial</vt:lpstr>
      <vt:lpstr>Calibri</vt:lpstr>
      <vt:lpstr>Courier New</vt:lpstr>
      <vt:lpstr>Times</vt:lpstr>
      <vt:lpstr>Wingdings</vt:lpstr>
      <vt:lpstr>LG Group 2</vt:lpstr>
      <vt:lpstr>1_Office Theme</vt:lpstr>
      <vt:lpstr>PD introductory slide pack - draft 1</vt:lpstr>
      <vt:lpstr>LBI PPT template_Eric</vt:lpstr>
      <vt:lpstr>HCA Corporate Presentation 01 March 2013</vt:lpstr>
      <vt:lpstr>New_Brand_Pres</vt:lpstr>
      <vt:lpstr>1_LG Group 2</vt:lpstr>
      <vt:lpstr>Development contributions –  S106 &amp; CIL - update</vt:lpstr>
      <vt:lpstr>Developer contributions - context</vt:lpstr>
      <vt:lpstr>Developer contributions</vt:lpstr>
      <vt:lpstr>  s106 obligations can: </vt:lpstr>
      <vt:lpstr>S106 can:</vt:lpstr>
      <vt:lpstr>S106 Obligations</vt:lpstr>
      <vt:lpstr>S106 – legal tests- CIL Regs</vt:lpstr>
      <vt:lpstr>S106 Policy tests - NPPF</vt:lpstr>
      <vt:lpstr>S106 obligations</vt:lpstr>
      <vt:lpstr>S106 and policy making</vt:lpstr>
      <vt:lpstr>Supplementary planning documents</vt:lpstr>
      <vt:lpstr>Delivery and viability of development</vt:lpstr>
      <vt:lpstr>Renegotiation of s106 A</vt:lpstr>
      <vt:lpstr>Renegotiation of s 106BA</vt:lpstr>
      <vt:lpstr>Appeals</vt:lpstr>
      <vt:lpstr>S106 exceptions</vt:lpstr>
      <vt:lpstr>Questions?</vt:lpstr>
      <vt:lpstr>Highway agreements – s 278</vt:lpstr>
      <vt:lpstr>CIL</vt:lpstr>
      <vt:lpstr>What is a CIL? </vt:lpstr>
      <vt:lpstr>What is CIL for?</vt:lpstr>
      <vt:lpstr>Charging  CIL – some basics</vt:lpstr>
      <vt:lpstr> When does it apply? </vt:lpstr>
      <vt:lpstr>Why set a CIL? </vt:lpstr>
      <vt:lpstr>CIL- positive economic effect</vt:lpstr>
      <vt:lpstr>Setting a CIL</vt:lpstr>
      <vt:lpstr>What you need to set a CIL? </vt:lpstr>
      <vt:lpstr>Strike the Appropriate balance </vt:lpstr>
      <vt:lpstr>Questions?</vt:lpstr>
      <vt:lpstr>Developer contributions</vt:lpstr>
      <vt:lpstr>CIL Review Panel</vt:lpstr>
      <vt:lpstr>Pooling Restrictions</vt:lpstr>
      <vt:lpstr>S106 exceptions</vt:lpstr>
      <vt:lpstr>Housing and Planning Bill</vt:lpstr>
      <vt:lpstr>Starter homes</vt:lpstr>
      <vt:lpstr>Housing and Planning Bill – Starter Homes provisions</vt:lpstr>
      <vt:lpstr> Clause -143:  Enforceability of planning obligations regarding affordable housing </vt:lpstr>
      <vt:lpstr>S106 - Dispute resolution</vt:lpstr>
      <vt:lpstr>Clause 142 of the Housing and Planning Act: </vt:lpstr>
      <vt:lpstr>Dispute Resolution</vt:lpstr>
      <vt:lpstr>Dispute Resolution</vt:lpstr>
      <vt:lpstr>Dispute Resolution</vt:lpstr>
      <vt:lpstr>Regulations</vt:lpstr>
      <vt:lpstr>  Busy Summer</vt:lpstr>
      <vt:lpstr>Questions?</vt:lpstr>
      <vt:lpstr>PowerPoint Presentation</vt:lpstr>
    </vt:vector>
  </TitlesOfParts>
  <Company>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Stephen Barker</cp:lastModifiedBy>
  <cp:revision>185</cp:revision>
  <cp:lastPrinted>2013-03-20T15:04:09Z</cp:lastPrinted>
  <dcterms:created xsi:type="dcterms:W3CDTF">2010-06-21T13:45:43Z</dcterms:created>
  <dcterms:modified xsi:type="dcterms:W3CDTF">2016-03-07T16:09:55Z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