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28" r:id="rId1"/>
  </p:sldMasterIdLst>
  <p:notesMasterIdLst>
    <p:notesMasterId r:id="rId42"/>
  </p:notesMasterIdLst>
  <p:handoutMasterIdLst>
    <p:handoutMasterId r:id="rId43"/>
  </p:handoutMasterIdLst>
  <p:sldIdLst>
    <p:sldId id="458" r:id="rId2"/>
    <p:sldId id="645" r:id="rId3"/>
    <p:sldId id="646" r:id="rId4"/>
    <p:sldId id="674" r:id="rId5"/>
    <p:sldId id="644" r:id="rId6"/>
    <p:sldId id="650" r:id="rId7"/>
    <p:sldId id="678" r:id="rId8"/>
    <p:sldId id="679" r:id="rId9"/>
    <p:sldId id="623" r:id="rId10"/>
    <p:sldId id="655" r:id="rId11"/>
    <p:sldId id="656" r:id="rId12"/>
    <p:sldId id="657" r:id="rId13"/>
    <p:sldId id="647" r:id="rId14"/>
    <p:sldId id="648" r:id="rId15"/>
    <p:sldId id="661" r:id="rId16"/>
    <p:sldId id="643" r:id="rId17"/>
    <p:sldId id="621" r:id="rId18"/>
    <p:sldId id="662" r:id="rId19"/>
    <p:sldId id="663" r:id="rId20"/>
    <p:sldId id="676" r:id="rId21"/>
    <p:sldId id="677" r:id="rId22"/>
    <p:sldId id="664" r:id="rId23"/>
    <p:sldId id="665" r:id="rId24"/>
    <p:sldId id="666" r:id="rId25"/>
    <p:sldId id="649" r:id="rId26"/>
    <p:sldId id="660" r:id="rId27"/>
    <p:sldId id="670" r:id="rId28"/>
    <p:sldId id="671" r:id="rId29"/>
    <p:sldId id="672" r:id="rId30"/>
    <p:sldId id="673" r:id="rId31"/>
    <p:sldId id="653" r:id="rId32"/>
    <p:sldId id="651" r:id="rId33"/>
    <p:sldId id="652" r:id="rId34"/>
    <p:sldId id="639" r:id="rId35"/>
    <p:sldId id="638" r:id="rId36"/>
    <p:sldId id="642" r:id="rId37"/>
    <p:sldId id="667" r:id="rId38"/>
    <p:sldId id="680" r:id="rId39"/>
    <p:sldId id="654" r:id="rId40"/>
    <p:sldId id="602" r:id="rId41"/>
  </p:sldIdLst>
  <p:sldSz cx="9144000" cy="6858000" type="screen4x3"/>
  <p:notesSz cx="6797675" cy="9982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35D"/>
    <a:srgbClr val="008000"/>
    <a:srgbClr val="3F4C3E"/>
    <a:srgbClr val="0000FF"/>
    <a:srgbClr val="00CC00"/>
    <a:srgbClr val="0033CC"/>
    <a:srgbClr val="465147"/>
    <a:srgbClr val="6E7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35" autoAdjust="0"/>
    <p:restoredTop sz="90406" autoAdjust="0"/>
  </p:normalViewPr>
  <p:slideViewPr>
    <p:cSldViewPr>
      <p:cViewPr varScale="1">
        <p:scale>
          <a:sx n="40" d="100"/>
          <a:sy n="40" d="100"/>
        </p:scale>
        <p:origin x="7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whitaa\AppData\Local\Microsoft\Windows\Temporary%20Internet%20Files\Content.Outlook\9M56GD8G\HBF%20Report%20Charts%20-%202015%20Q2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dirty="0"/>
              <a:t>Housing </a:t>
            </a:r>
            <a:r>
              <a:rPr lang="en-GB" dirty="0" smtClean="0"/>
              <a:t>Completions </a:t>
            </a:r>
            <a:r>
              <a:rPr lang="en-GB" dirty="0"/>
              <a:t>(England)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6869331207017"/>
          <c:y val="0.13872832369942201"/>
          <c:w val="0.85351776637097498"/>
          <c:h val="0.67919680884216604"/>
        </c:manualLayout>
      </c:layout>
      <c:areaChart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rgbClr val="DD0806"/>
            </a:solidFill>
            <a:ln w="25400">
              <a:noFill/>
            </a:ln>
          </c:spPr>
          <c:cat>
            <c:numRef>
              <c:f>Sheet1!$A$4:$A$72</c:f>
              <c:numCache>
                <c:formatCode>General</c:formatCode>
                <c:ptCount val="69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</c:numCache>
            </c:numRef>
          </c:cat>
          <c:val>
            <c:numRef>
              <c:f>Sheet1!$B$4:$B$72</c:f>
              <c:numCache>
                <c:formatCode>[$-409]#,##0;[$-409]"("#,##0")"</c:formatCode>
                <c:ptCount val="69"/>
                <c:pt idx="0">
                  <c:v>28760</c:v>
                </c:pt>
                <c:pt idx="1">
                  <c:v>38630</c:v>
                </c:pt>
                <c:pt idx="2">
                  <c:v>30370</c:v>
                </c:pt>
                <c:pt idx="3">
                  <c:v>23800</c:v>
                </c:pt>
                <c:pt idx="4">
                  <c:v>25310</c:v>
                </c:pt>
                <c:pt idx="5">
                  <c:v>20170</c:v>
                </c:pt>
                <c:pt idx="6">
                  <c:v>30500</c:v>
                </c:pt>
                <c:pt idx="7">
                  <c:v>58270</c:v>
                </c:pt>
                <c:pt idx="8">
                  <c:v>85380</c:v>
                </c:pt>
                <c:pt idx="9">
                  <c:v>106800</c:v>
                </c:pt>
                <c:pt idx="10">
                  <c:v>115940</c:v>
                </c:pt>
                <c:pt idx="11">
                  <c:v>118820</c:v>
                </c:pt>
                <c:pt idx="12">
                  <c:v>119910</c:v>
                </c:pt>
                <c:pt idx="13">
                  <c:v>141510</c:v>
                </c:pt>
                <c:pt idx="14">
                  <c:v>156020</c:v>
                </c:pt>
                <c:pt idx="15">
                  <c:v>163350</c:v>
                </c:pt>
                <c:pt idx="16">
                  <c:v>159520</c:v>
                </c:pt>
                <c:pt idx="17">
                  <c:v>160630</c:v>
                </c:pt>
                <c:pt idx="18">
                  <c:v>200670</c:v>
                </c:pt>
                <c:pt idx="19">
                  <c:v>196750</c:v>
                </c:pt>
                <c:pt idx="20">
                  <c:v>187890</c:v>
                </c:pt>
                <c:pt idx="21">
                  <c:v>183720</c:v>
                </c:pt>
                <c:pt idx="22">
                  <c:v>203320</c:v>
                </c:pt>
                <c:pt idx="23">
                  <c:v>164070</c:v>
                </c:pt>
                <c:pt idx="24">
                  <c:v>153440</c:v>
                </c:pt>
                <c:pt idx="25">
                  <c:v>170820</c:v>
                </c:pt>
                <c:pt idx="26">
                  <c:v>173990</c:v>
                </c:pt>
                <c:pt idx="27">
                  <c:v>163460</c:v>
                </c:pt>
                <c:pt idx="28">
                  <c:v>121490</c:v>
                </c:pt>
                <c:pt idx="29">
                  <c:v>131480</c:v>
                </c:pt>
                <c:pt idx="30">
                  <c:v>130900</c:v>
                </c:pt>
                <c:pt idx="31">
                  <c:v>121570</c:v>
                </c:pt>
                <c:pt idx="32">
                  <c:v>127490</c:v>
                </c:pt>
                <c:pt idx="33">
                  <c:v>118390</c:v>
                </c:pt>
                <c:pt idx="34">
                  <c:v>110230</c:v>
                </c:pt>
                <c:pt idx="35">
                  <c:v>98900</c:v>
                </c:pt>
                <c:pt idx="36">
                  <c:v>108790</c:v>
                </c:pt>
                <c:pt idx="37">
                  <c:v>129490</c:v>
                </c:pt>
                <c:pt idx="38">
                  <c:v>138970</c:v>
                </c:pt>
                <c:pt idx="39">
                  <c:v>135460</c:v>
                </c:pt>
                <c:pt idx="40">
                  <c:v>148890</c:v>
                </c:pt>
                <c:pt idx="41">
                  <c:v>161740</c:v>
                </c:pt>
                <c:pt idx="42">
                  <c:v>176020</c:v>
                </c:pt>
                <c:pt idx="43">
                  <c:v>154000</c:v>
                </c:pt>
                <c:pt idx="44">
                  <c:v>136060</c:v>
                </c:pt>
                <c:pt idx="45">
                  <c:v>131170</c:v>
                </c:pt>
                <c:pt idx="46">
                  <c:v>119530</c:v>
                </c:pt>
                <c:pt idx="47">
                  <c:v>116630</c:v>
                </c:pt>
                <c:pt idx="48">
                  <c:v>122700</c:v>
                </c:pt>
                <c:pt idx="49">
                  <c:v>125470</c:v>
                </c:pt>
                <c:pt idx="50">
                  <c:v>121550</c:v>
                </c:pt>
                <c:pt idx="51">
                  <c:v>128240</c:v>
                </c:pt>
                <c:pt idx="52">
                  <c:v>122510</c:v>
                </c:pt>
                <c:pt idx="53">
                  <c:v>123180</c:v>
                </c:pt>
                <c:pt idx="54">
                  <c:v>118330</c:v>
                </c:pt>
                <c:pt idx="55">
                  <c:v>114850</c:v>
                </c:pt>
                <c:pt idx="56">
                  <c:v>123320</c:v>
                </c:pt>
                <c:pt idx="57">
                  <c:v>131060</c:v>
                </c:pt>
                <c:pt idx="58">
                  <c:v>137330</c:v>
                </c:pt>
                <c:pt idx="59">
                  <c:v>141740</c:v>
                </c:pt>
                <c:pt idx="60">
                  <c:v>139910</c:v>
                </c:pt>
                <c:pt idx="61">
                  <c:v>154210</c:v>
                </c:pt>
                <c:pt idx="62">
                  <c:v>121100</c:v>
                </c:pt>
                <c:pt idx="63">
                  <c:v>97620</c:v>
                </c:pt>
                <c:pt idx="64">
                  <c:v>83280</c:v>
                </c:pt>
                <c:pt idx="65">
                  <c:v>85870</c:v>
                </c:pt>
                <c:pt idx="66">
                  <c:v>88740</c:v>
                </c:pt>
                <c:pt idx="67">
                  <c:v>87040</c:v>
                </c:pt>
                <c:pt idx="68">
                  <c:v>93660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Housing associations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cat>
            <c:numRef>
              <c:f>Sheet1!$A$4:$A$72</c:f>
              <c:numCache>
                <c:formatCode>General</c:formatCode>
                <c:ptCount val="69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</c:numCache>
            </c:numRef>
          </c:cat>
          <c:val>
            <c:numRef>
              <c:f>Sheet1!$C$4:$C$72</c:f>
              <c:numCache>
                <c:formatCode>[$-409]#,##0;[$-409]"("#,##0")"</c:formatCode>
                <c:ptCount val="69"/>
                <c:pt idx="0">
                  <c:v>100</c:v>
                </c:pt>
                <c:pt idx="1">
                  <c:v>860</c:v>
                </c:pt>
                <c:pt idx="2">
                  <c:v>1820</c:v>
                </c:pt>
                <c:pt idx="3">
                  <c:v>1330</c:v>
                </c:pt>
                <c:pt idx="4">
                  <c:v>1500</c:v>
                </c:pt>
                <c:pt idx="5">
                  <c:v>1610</c:v>
                </c:pt>
                <c:pt idx="6">
                  <c:v>1800</c:v>
                </c:pt>
                <c:pt idx="7">
                  <c:v>7200</c:v>
                </c:pt>
                <c:pt idx="8">
                  <c:v>14020</c:v>
                </c:pt>
                <c:pt idx="9">
                  <c:v>4350</c:v>
                </c:pt>
                <c:pt idx="10">
                  <c:v>2400</c:v>
                </c:pt>
                <c:pt idx="11">
                  <c:v>1880</c:v>
                </c:pt>
                <c:pt idx="12">
                  <c:v>1120</c:v>
                </c:pt>
                <c:pt idx="13">
                  <c:v>1100</c:v>
                </c:pt>
                <c:pt idx="14">
                  <c:v>1650</c:v>
                </c:pt>
                <c:pt idx="15">
                  <c:v>1560</c:v>
                </c:pt>
                <c:pt idx="16">
                  <c:v>1550</c:v>
                </c:pt>
                <c:pt idx="17">
                  <c:v>1930</c:v>
                </c:pt>
                <c:pt idx="18">
                  <c:v>2850</c:v>
                </c:pt>
                <c:pt idx="19">
                  <c:v>3620</c:v>
                </c:pt>
                <c:pt idx="20">
                  <c:v>4100</c:v>
                </c:pt>
                <c:pt idx="21">
                  <c:v>4520</c:v>
                </c:pt>
                <c:pt idx="22">
                  <c:v>5540</c:v>
                </c:pt>
                <c:pt idx="23">
                  <c:v>7100</c:v>
                </c:pt>
                <c:pt idx="24">
                  <c:v>8180</c:v>
                </c:pt>
                <c:pt idx="25">
                  <c:v>10170</c:v>
                </c:pt>
                <c:pt idx="26">
                  <c:v>6900</c:v>
                </c:pt>
                <c:pt idx="27">
                  <c:v>8340</c:v>
                </c:pt>
                <c:pt idx="28">
                  <c:v>9260</c:v>
                </c:pt>
                <c:pt idx="29">
                  <c:v>13650</c:v>
                </c:pt>
                <c:pt idx="30">
                  <c:v>14440</c:v>
                </c:pt>
                <c:pt idx="31">
                  <c:v>24190</c:v>
                </c:pt>
                <c:pt idx="32">
                  <c:v>20570</c:v>
                </c:pt>
                <c:pt idx="33">
                  <c:v>16280</c:v>
                </c:pt>
                <c:pt idx="34">
                  <c:v>19300</c:v>
                </c:pt>
                <c:pt idx="35">
                  <c:v>16820</c:v>
                </c:pt>
                <c:pt idx="36">
                  <c:v>11180</c:v>
                </c:pt>
                <c:pt idx="37">
                  <c:v>14340</c:v>
                </c:pt>
                <c:pt idx="38">
                  <c:v>13920</c:v>
                </c:pt>
                <c:pt idx="39">
                  <c:v>11300</c:v>
                </c:pt>
                <c:pt idx="40">
                  <c:v>10620</c:v>
                </c:pt>
                <c:pt idx="41">
                  <c:v>10940</c:v>
                </c:pt>
                <c:pt idx="42">
                  <c:v>10780</c:v>
                </c:pt>
                <c:pt idx="43">
                  <c:v>10650</c:v>
                </c:pt>
                <c:pt idx="44">
                  <c:v>13820</c:v>
                </c:pt>
                <c:pt idx="45">
                  <c:v>15300</c:v>
                </c:pt>
                <c:pt idx="46">
                  <c:v>20790</c:v>
                </c:pt>
                <c:pt idx="47">
                  <c:v>29780</c:v>
                </c:pt>
                <c:pt idx="48">
                  <c:v>30850</c:v>
                </c:pt>
                <c:pt idx="49">
                  <c:v>30890</c:v>
                </c:pt>
                <c:pt idx="50">
                  <c:v>27030</c:v>
                </c:pt>
                <c:pt idx="51">
                  <c:v>20970</c:v>
                </c:pt>
                <c:pt idx="52">
                  <c:v>19900</c:v>
                </c:pt>
                <c:pt idx="53">
                  <c:v>17780</c:v>
                </c:pt>
                <c:pt idx="54">
                  <c:v>16680</c:v>
                </c:pt>
                <c:pt idx="55">
                  <c:v>14500</c:v>
                </c:pt>
                <c:pt idx="56">
                  <c:v>13310</c:v>
                </c:pt>
                <c:pt idx="57">
                  <c:v>12820</c:v>
                </c:pt>
                <c:pt idx="58">
                  <c:v>16600</c:v>
                </c:pt>
                <c:pt idx="59">
                  <c:v>17540</c:v>
                </c:pt>
                <c:pt idx="60">
                  <c:v>20660</c:v>
                </c:pt>
                <c:pt idx="61">
                  <c:v>22180</c:v>
                </c:pt>
                <c:pt idx="62">
                  <c:v>26470</c:v>
                </c:pt>
                <c:pt idx="63">
                  <c:v>26990</c:v>
                </c:pt>
                <c:pt idx="64">
                  <c:v>22650</c:v>
                </c:pt>
                <c:pt idx="65">
                  <c:v>25940</c:v>
                </c:pt>
                <c:pt idx="66">
                  <c:v>25440</c:v>
                </c:pt>
                <c:pt idx="67">
                  <c:v>21610</c:v>
                </c:pt>
                <c:pt idx="68">
                  <c:v>23920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Local authorities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numRef>
              <c:f>Sheet1!$A$4:$A$72</c:f>
              <c:numCache>
                <c:formatCode>General</c:formatCode>
                <c:ptCount val="69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</c:numCache>
            </c:numRef>
          </c:cat>
          <c:val>
            <c:numRef>
              <c:f>Sheet1!$D$4:$D$72</c:f>
              <c:numCache>
                <c:formatCode>[$-409]#,##0;[$-409]"("#,##0")"</c:formatCode>
                <c:ptCount val="69"/>
                <c:pt idx="0">
                  <c:v>20400</c:v>
                </c:pt>
                <c:pt idx="1">
                  <c:v>81370</c:v>
                </c:pt>
                <c:pt idx="2">
                  <c:v>161400</c:v>
                </c:pt>
                <c:pt idx="3">
                  <c:v>136980</c:v>
                </c:pt>
                <c:pt idx="4">
                  <c:v>136530</c:v>
                </c:pt>
                <c:pt idx="5">
                  <c:v>140510</c:v>
                </c:pt>
                <c:pt idx="6">
                  <c:v>164620</c:v>
                </c:pt>
                <c:pt idx="7">
                  <c:v>198210</c:v>
                </c:pt>
                <c:pt idx="8">
                  <c:v>193710</c:v>
                </c:pt>
                <c:pt idx="9">
                  <c:v>158860</c:v>
                </c:pt>
                <c:pt idx="10">
                  <c:v>137750</c:v>
                </c:pt>
                <c:pt idx="11">
                  <c:v>135660</c:v>
                </c:pt>
                <c:pt idx="12">
                  <c:v>110120</c:v>
                </c:pt>
                <c:pt idx="13">
                  <c:v>95990</c:v>
                </c:pt>
                <c:pt idx="14">
                  <c:v>99950</c:v>
                </c:pt>
                <c:pt idx="15">
                  <c:v>91250</c:v>
                </c:pt>
                <c:pt idx="16">
                  <c:v>102490</c:v>
                </c:pt>
                <c:pt idx="17">
                  <c:v>94020</c:v>
                </c:pt>
                <c:pt idx="18">
                  <c:v>114020</c:v>
                </c:pt>
                <c:pt idx="19">
                  <c:v>127290</c:v>
                </c:pt>
                <c:pt idx="20">
                  <c:v>138140</c:v>
                </c:pt>
                <c:pt idx="21">
                  <c:v>154500</c:v>
                </c:pt>
                <c:pt idx="22">
                  <c:v>143680</c:v>
                </c:pt>
                <c:pt idx="23">
                  <c:v>135700</c:v>
                </c:pt>
                <c:pt idx="24">
                  <c:v>130180</c:v>
                </c:pt>
                <c:pt idx="25">
                  <c:v>113680</c:v>
                </c:pt>
                <c:pt idx="26">
                  <c:v>91630</c:v>
                </c:pt>
                <c:pt idx="27">
                  <c:v>77920</c:v>
                </c:pt>
                <c:pt idx="28">
                  <c:v>98610</c:v>
                </c:pt>
                <c:pt idx="29">
                  <c:v>116330</c:v>
                </c:pt>
                <c:pt idx="30">
                  <c:v>118090</c:v>
                </c:pt>
                <c:pt idx="31">
                  <c:v>115840</c:v>
                </c:pt>
                <c:pt idx="32">
                  <c:v>93300</c:v>
                </c:pt>
                <c:pt idx="33">
                  <c:v>74790</c:v>
                </c:pt>
                <c:pt idx="34">
                  <c:v>74840</c:v>
                </c:pt>
                <c:pt idx="35">
                  <c:v>54880</c:v>
                </c:pt>
                <c:pt idx="36">
                  <c:v>31660</c:v>
                </c:pt>
                <c:pt idx="37">
                  <c:v>29900</c:v>
                </c:pt>
                <c:pt idx="38">
                  <c:v>29190</c:v>
                </c:pt>
                <c:pt idx="39">
                  <c:v>23280</c:v>
                </c:pt>
                <c:pt idx="40">
                  <c:v>19630</c:v>
                </c:pt>
                <c:pt idx="41">
                  <c:v>16620</c:v>
                </c:pt>
                <c:pt idx="42">
                  <c:v>16130</c:v>
                </c:pt>
                <c:pt idx="43">
                  <c:v>14700</c:v>
                </c:pt>
                <c:pt idx="44">
                  <c:v>14020</c:v>
                </c:pt>
                <c:pt idx="45">
                  <c:v>8130</c:v>
                </c:pt>
                <c:pt idx="46">
                  <c:v>3510</c:v>
                </c:pt>
                <c:pt idx="47">
                  <c:v>1420</c:v>
                </c:pt>
                <c:pt idx="48">
                  <c:v>1090</c:v>
                </c:pt>
                <c:pt idx="49">
                  <c:v>790</c:v>
                </c:pt>
                <c:pt idx="50">
                  <c:v>510</c:v>
                </c:pt>
                <c:pt idx="51">
                  <c:v>290</c:v>
                </c:pt>
                <c:pt idx="52">
                  <c:v>240</c:v>
                </c:pt>
                <c:pt idx="53">
                  <c:v>50</c:v>
                </c:pt>
                <c:pt idx="54">
                  <c:v>90</c:v>
                </c:pt>
                <c:pt idx="55">
                  <c:v>160</c:v>
                </c:pt>
                <c:pt idx="56">
                  <c:v>180</c:v>
                </c:pt>
                <c:pt idx="57">
                  <c:v>180</c:v>
                </c:pt>
                <c:pt idx="58">
                  <c:v>130</c:v>
                </c:pt>
                <c:pt idx="59">
                  <c:v>180</c:v>
                </c:pt>
                <c:pt idx="60">
                  <c:v>280</c:v>
                </c:pt>
                <c:pt idx="61">
                  <c:v>250</c:v>
                </c:pt>
                <c:pt idx="62">
                  <c:v>430</c:v>
                </c:pt>
                <c:pt idx="63">
                  <c:v>360</c:v>
                </c:pt>
                <c:pt idx="64">
                  <c:v>790</c:v>
                </c:pt>
                <c:pt idx="65">
                  <c:v>2230</c:v>
                </c:pt>
                <c:pt idx="66">
                  <c:v>1410</c:v>
                </c:pt>
                <c:pt idx="67">
                  <c:v>840</c:v>
                </c:pt>
                <c:pt idx="68">
                  <c:v>1180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964280"/>
        <c:axId val="282970160"/>
      </c:areaChart>
      <c:catAx>
        <c:axId val="282964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2970160"/>
        <c:crosses val="autoZero"/>
        <c:auto val="1"/>
        <c:lblAlgn val="ctr"/>
        <c:lblOffset val="100"/>
        <c:noMultiLvlLbl val="0"/>
      </c:catAx>
      <c:valAx>
        <c:axId val="2829701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Completions (000)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[$-409]#,##0;[$-409]&quot;(&quot;#,##0&quot;)&quot;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2964280"/>
        <c:crosses val="autoZero"/>
        <c:crossBetween val="midCat"/>
        <c:dispUnits>
          <c:builtInUnit val="thousands"/>
        </c:dispUnits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3261172496863199"/>
          <c:y val="0.90405904059040598"/>
          <c:w val="0.76995991333827996"/>
          <c:h val="7.564575645756460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House Building (England)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9090088131874213E-2"/>
          <c:y val="0.1282146404564459"/>
          <c:w val="0.87499085290991296"/>
          <c:h val="0.646515673003626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Private starts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Sheet1!$A$4:$A$40</c:f>
              <c:strCache>
                <c:ptCount val="37"/>
                <c:pt idx="0">
                  <c:v>2006 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2007 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2008 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2009 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2010 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2011 Q1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2012 Q1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2013 Q1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2014 Q1</c:v>
                </c:pt>
                <c:pt idx="33">
                  <c:v>Q2</c:v>
                </c:pt>
                <c:pt idx="34">
                  <c:v>Q3</c:v>
                </c:pt>
                <c:pt idx="35">
                  <c:v>Q4</c:v>
                </c:pt>
                <c:pt idx="36">
                  <c:v>2015 Q1</c:v>
                </c:pt>
              </c:strCache>
            </c:strRef>
          </c:cat>
          <c:val>
            <c:numRef>
              <c:f>Sheet1!$B$4:$B$40</c:f>
              <c:numCache>
                <c:formatCode>[$-10409]#,##0;\(#,##0\)</c:formatCode>
                <c:ptCount val="37"/>
                <c:pt idx="0">
                  <c:v>41470</c:v>
                </c:pt>
                <c:pt idx="1">
                  <c:v>37390</c:v>
                </c:pt>
                <c:pt idx="2">
                  <c:v>35330</c:v>
                </c:pt>
                <c:pt idx="3">
                  <c:v>34570</c:v>
                </c:pt>
                <c:pt idx="4">
                  <c:v>43130</c:v>
                </c:pt>
                <c:pt idx="5">
                  <c:v>38750</c:v>
                </c:pt>
                <c:pt idx="6">
                  <c:v>38760</c:v>
                </c:pt>
                <c:pt idx="7">
                  <c:v>39390</c:v>
                </c:pt>
                <c:pt idx="8">
                  <c:v>30220</c:v>
                </c:pt>
                <c:pt idx="9">
                  <c:v>23100</c:v>
                </c:pt>
                <c:pt idx="10">
                  <c:v>14850</c:v>
                </c:pt>
                <c:pt idx="11">
                  <c:v>13690</c:v>
                </c:pt>
                <c:pt idx="12">
                  <c:v>12450</c:v>
                </c:pt>
                <c:pt idx="13">
                  <c:v>14450</c:v>
                </c:pt>
                <c:pt idx="14">
                  <c:v>18930</c:v>
                </c:pt>
                <c:pt idx="15">
                  <c:v>19630</c:v>
                </c:pt>
                <c:pt idx="16">
                  <c:v>21880</c:v>
                </c:pt>
                <c:pt idx="17">
                  <c:v>22660</c:v>
                </c:pt>
                <c:pt idx="18">
                  <c:v>20900</c:v>
                </c:pt>
                <c:pt idx="19">
                  <c:v>19030</c:v>
                </c:pt>
                <c:pt idx="20">
                  <c:v>20800</c:v>
                </c:pt>
                <c:pt idx="21">
                  <c:v>22110</c:v>
                </c:pt>
                <c:pt idx="22">
                  <c:v>22020</c:v>
                </c:pt>
                <c:pt idx="23">
                  <c:v>22600</c:v>
                </c:pt>
                <c:pt idx="24">
                  <c:v>20240</c:v>
                </c:pt>
                <c:pt idx="25">
                  <c:v>18540</c:v>
                </c:pt>
                <c:pt idx="26" formatCode="_-* #,##0_-;\-* #,##0_-;_-* &quot;-&quot;??_-;_-@_-">
                  <c:v>20420</c:v>
                </c:pt>
                <c:pt idx="27" formatCode="_-* #,##0_-;\-* #,##0_-;_-* &quot;-&quot;??_-;_-@_-">
                  <c:v>20920</c:v>
                </c:pt>
                <c:pt idx="28">
                  <c:v>22750</c:v>
                </c:pt>
                <c:pt idx="29">
                  <c:v>24170</c:v>
                </c:pt>
                <c:pt idx="30">
                  <c:v>26090</c:v>
                </c:pt>
                <c:pt idx="31">
                  <c:v>25700</c:v>
                </c:pt>
                <c:pt idx="32" formatCode="[$-409]#,##0;[$-409]&quot;(&quot;#,##0&quot;)&quot;">
                  <c:v>29430</c:v>
                </c:pt>
                <c:pt idx="33" formatCode="[$-409]#,##0;[$-409]&quot;(&quot;#,##0&quot;)&quot;">
                  <c:v>29880</c:v>
                </c:pt>
                <c:pt idx="34" formatCode="[$-409]#,##0;[$-409]&quot;(&quot;#,##0&quot;)&quot;">
                  <c:v>27080</c:v>
                </c:pt>
                <c:pt idx="35" formatCode="[$-409]#,##0;[$-409]&quot;(&quot;#,##0&quot;)&quot;">
                  <c:v>25790</c:v>
                </c:pt>
                <c:pt idx="36" formatCode="_-* #,##0_-;\-* #,##0_-;_-* &quot;-&quot;??_-;_-@_-">
                  <c:v>33540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Private completions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Sheet1!$A$4:$A$40</c:f>
              <c:strCache>
                <c:ptCount val="37"/>
                <c:pt idx="0">
                  <c:v>2006 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2007 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2008 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2009 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2010 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2011 Q1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2012 Q1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2013 Q1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2014 Q1</c:v>
                </c:pt>
                <c:pt idx="33">
                  <c:v>Q2</c:v>
                </c:pt>
                <c:pt idx="34">
                  <c:v>Q3</c:v>
                </c:pt>
                <c:pt idx="35">
                  <c:v>Q4</c:v>
                </c:pt>
                <c:pt idx="36">
                  <c:v>2015 Q1</c:v>
                </c:pt>
              </c:strCache>
            </c:strRef>
          </c:cat>
          <c:val>
            <c:numRef>
              <c:f>Sheet1!$C$4:$C$40</c:f>
              <c:numCache>
                <c:formatCode>General</c:formatCode>
                <c:ptCount val="37"/>
                <c:pt idx="0">
                  <c:v>36680</c:v>
                </c:pt>
                <c:pt idx="1">
                  <c:v>36640</c:v>
                </c:pt>
                <c:pt idx="2">
                  <c:v>34370</c:v>
                </c:pt>
                <c:pt idx="3">
                  <c:v>32680</c:v>
                </c:pt>
                <c:pt idx="4">
                  <c:v>42850</c:v>
                </c:pt>
                <c:pt idx="5">
                  <c:v>37170</c:v>
                </c:pt>
                <c:pt idx="6">
                  <c:v>36980</c:v>
                </c:pt>
                <c:pt idx="7">
                  <c:v>37940</c:v>
                </c:pt>
                <c:pt idx="8">
                  <c:v>34650</c:v>
                </c:pt>
                <c:pt idx="9">
                  <c:v>31240</c:v>
                </c:pt>
                <c:pt idx="10">
                  <c:v>29150</c:v>
                </c:pt>
                <c:pt idx="11">
                  <c:v>26890</c:v>
                </c:pt>
                <c:pt idx="12">
                  <c:v>26370</c:v>
                </c:pt>
                <c:pt idx="13">
                  <c:v>24390</c:v>
                </c:pt>
                <c:pt idx="14">
                  <c:v>23730</c:v>
                </c:pt>
                <c:pt idx="15">
                  <c:v>23500</c:v>
                </c:pt>
                <c:pt idx="16">
                  <c:v>21240</c:v>
                </c:pt>
                <c:pt idx="17">
                  <c:v>21230</c:v>
                </c:pt>
                <c:pt idx="18">
                  <c:v>21650</c:v>
                </c:pt>
                <c:pt idx="19">
                  <c:v>19430</c:v>
                </c:pt>
                <c:pt idx="20">
                  <c:v>21120</c:v>
                </c:pt>
                <c:pt idx="21">
                  <c:v>21740</c:v>
                </c:pt>
                <c:pt idx="22">
                  <c:v>21120</c:v>
                </c:pt>
                <c:pt idx="23">
                  <c:v>21640</c:v>
                </c:pt>
                <c:pt idx="24">
                  <c:v>24180</c:v>
                </c:pt>
                <c:pt idx="25">
                  <c:v>21720</c:v>
                </c:pt>
                <c:pt idx="26" formatCode="_-* #,##0_-;\-* #,##0_-;_-* &quot;-&quot;??_-;_-@_-">
                  <c:v>21120</c:v>
                </c:pt>
                <c:pt idx="27" formatCode="_-* #,##0_-;\-* #,##0_-;_-* &quot;-&quot;??_-;_-@_-">
                  <c:v>21810</c:v>
                </c:pt>
                <c:pt idx="28" formatCode="_-* #,##0_-;\-* #,##0_-;_-* &quot;-&quot;??_-;_-@_-">
                  <c:v>19720</c:v>
                </c:pt>
                <c:pt idx="29" formatCode="_-* #,##0_-;\-* #,##0_-;_-* &quot;-&quot;??_-;_-@_-">
                  <c:v>22280</c:v>
                </c:pt>
                <c:pt idx="30" formatCode="_-* #,##0_-;\-* #,##0_-;_-* &quot;-&quot;??_-;_-@_-">
                  <c:v>22150</c:v>
                </c:pt>
                <c:pt idx="31" formatCode="_-* #,##0_-;\-* #,##0_-;_-* &quot;-&quot;??_-;_-@_-">
                  <c:v>22750</c:v>
                </c:pt>
                <c:pt idx="32" formatCode="[$-10409]#,##0;\(#,##0\)">
                  <c:v>22710</c:v>
                </c:pt>
                <c:pt idx="33" formatCode="[$-10409]#,##0;\(#,##0\)">
                  <c:v>23230</c:v>
                </c:pt>
                <c:pt idx="34" formatCode="[$-10409]#,##0;\(#,##0\)">
                  <c:v>23280</c:v>
                </c:pt>
                <c:pt idx="35" formatCode="[$-10409]#,##0;\(#,##0\)">
                  <c:v>24260</c:v>
                </c:pt>
                <c:pt idx="36" formatCode="_-* #,##0_-;\-* #,##0_-;_-* &quot;-&quot;??_-;_-@_-">
                  <c:v>25970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Social starts</c:v>
                </c:pt>
              </c:strCache>
            </c:strRef>
          </c:tx>
          <c:marker>
            <c:symbol val="none"/>
          </c:marker>
          <c:cat>
            <c:strRef>
              <c:f>Sheet1!$A$4:$A$40</c:f>
              <c:strCache>
                <c:ptCount val="37"/>
                <c:pt idx="0">
                  <c:v>2006 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2007 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2008 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2009 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2010 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2011 Q1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2012 Q1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2013 Q1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2014 Q1</c:v>
                </c:pt>
                <c:pt idx="33">
                  <c:v>Q2</c:v>
                </c:pt>
                <c:pt idx="34">
                  <c:v>Q3</c:v>
                </c:pt>
                <c:pt idx="35">
                  <c:v>Q4</c:v>
                </c:pt>
                <c:pt idx="36">
                  <c:v>2015 Q1</c:v>
                </c:pt>
              </c:strCache>
            </c:strRef>
          </c:cat>
          <c:val>
            <c:numRef>
              <c:f>Sheet1!$D$4:$D$40</c:f>
              <c:numCache>
                <c:formatCode>General</c:formatCode>
                <c:ptCount val="37"/>
                <c:pt idx="0">
                  <c:v>6050</c:v>
                </c:pt>
                <c:pt idx="1">
                  <c:v>4770</c:v>
                </c:pt>
                <c:pt idx="2">
                  <c:v>4970</c:v>
                </c:pt>
                <c:pt idx="3">
                  <c:v>5580</c:v>
                </c:pt>
                <c:pt idx="4">
                  <c:v>5870</c:v>
                </c:pt>
                <c:pt idx="5">
                  <c:v>5650</c:v>
                </c:pt>
                <c:pt idx="6">
                  <c:v>6090</c:v>
                </c:pt>
                <c:pt idx="7">
                  <c:v>6120</c:v>
                </c:pt>
                <c:pt idx="8">
                  <c:v>6720</c:v>
                </c:pt>
                <c:pt idx="9">
                  <c:v>6940</c:v>
                </c:pt>
                <c:pt idx="10">
                  <c:v>5430</c:v>
                </c:pt>
                <c:pt idx="11">
                  <c:v>5070</c:v>
                </c:pt>
                <c:pt idx="12">
                  <c:v>4640</c:v>
                </c:pt>
                <c:pt idx="13">
                  <c:v>4740</c:v>
                </c:pt>
                <c:pt idx="14">
                  <c:v>5580</c:v>
                </c:pt>
                <c:pt idx="15">
                  <c:v>5770</c:v>
                </c:pt>
                <c:pt idx="16">
                  <c:v>6080</c:v>
                </c:pt>
                <c:pt idx="17">
                  <c:v>7690</c:v>
                </c:pt>
                <c:pt idx="18">
                  <c:v>6600</c:v>
                </c:pt>
                <c:pt idx="19">
                  <c:v>5040</c:v>
                </c:pt>
                <c:pt idx="20">
                  <c:v>6530</c:v>
                </c:pt>
                <c:pt idx="21">
                  <c:v>6880</c:v>
                </c:pt>
                <c:pt idx="22">
                  <c:v>5880</c:v>
                </c:pt>
                <c:pt idx="23">
                  <c:v>5870</c:v>
                </c:pt>
                <c:pt idx="24">
                  <c:v>4700</c:v>
                </c:pt>
                <c:pt idx="25">
                  <c:v>4430</c:v>
                </c:pt>
                <c:pt idx="26" formatCode="_-* #,##0_-;\-* #,##0_-;_-* &quot;-&quot;??_-;_-@_-">
                  <c:v>5680</c:v>
                </c:pt>
                <c:pt idx="27" formatCode="_-* #,##0_-;\-* #,##0_-;_-* &quot;-&quot;??_-;_-@_-">
                  <c:v>5830</c:v>
                </c:pt>
                <c:pt idx="28" formatCode="_-* #,##0_-;\-* #,##0_-;_-* &quot;-&quot;??_-;_-@_-">
                  <c:v>5880</c:v>
                </c:pt>
                <c:pt idx="29" formatCode="_-* #,##0_-;\-* #,##0_-;_-* &quot;-&quot;??_-;_-@_-">
                  <c:v>6600</c:v>
                </c:pt>
                <c:pt idx="30" formatCode="_-* #,##0_-;\-* #,##0_-;_-* &quot;-&quot;??_-;_-@_-">
                  <c:v>6510</c:v>
                </c:pt>
                <c:pt idx="31" formatCode="_-* #,##0_-;\-* #,##0_-;_-* &quot;-&quot;??_-;_-@_-">
                  <c:v>6950</c:v>
                </c:pt>
                <c:pt idx="32" formatCode="_-* #,##0_-;\-* #,##0_-;_-* &quot;-&quot;??_-;_-@_-">
                  <c:v>6870</c:v>
                </c:pt>
                <c:pt idx="33" formatCode="_-* #,##0_-;\-* #,##0_-;_-* &quot;-&quot;??_-;_-@_-">
                  <c:v>6900</c:v>
                </c:pt>
                <c:pt idx="34" formatCode="_-* #,##0_-;\-* #,##0_-;_-* &quot;-&quot;??_-;_-@_-">
                  <c:v>6440</c:v>
                </c:pt>
                <c:pt idx="35" formatCode="_-* #,##0_-;\-* #,##0_-;_-* &quot;-&quot;??_-;_-@_-">
                  <c:v>4910</c:v>
                </c:pt>
                <c:pt idx="36" formatCode="_-* #,##0_-;\-* #,##0_-;_-* &quot;-&quot;??_-;_-@_-">
                  <c:v>6770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Social completions</c:v>
                </c:pt>
              </c:strCache>
            </c:strRef>
          </c:tx>
          <c:marker>
            <c:symbol val="none"/>
          </c:marker>
          <c:cat>
            <c:strRef>
              <c:f>Sheet1!$A$4:$A$40</c:f>
              <c:strCache>
                <c:ptCount val="37"/>
                <c:pt idx="0">
                  <c:v>2006 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2007 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2008 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2009 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2010 Q1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2011 Q1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2012 Q1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2013 Q1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2014 Q1</c:v>
                </c:pt>
                <c:pt idx="33">
                  <c:v>Q2</c:v>
                </c:pt>
                <c:pt idx="34">
                  <c:v>Q3</c:v>
                </c:pt>
                <c:pt idx="35">
                  <c:v>Q4</c:v>
                </c:pt>
                <c:pt idx="36">
                  <c:v>2015 Q1</c:v>
                </c:pt>
              </c:strCache>
            </c:strRef>
          </c:cat>
          <c:val>
            <c:numRef>
              <c:f>Sheet1!$E$4:$E$40</c:f>
              <c:numCache>
                <c:formatCode>General</c:formatCode>
                <c:ptCount val="37"/>
                <c:pt idx="0">
                  <c:v>4680</c:v>
                </c:pt>
                <c:pt idx="1">
                  <c:v>5390</c:v>
                </c:pt>
                <c:pt idx="2">
                  <c:v>5820</c:v>
                </c:pt>
                <c:pt idx="3">
                  <c:v>5200</c:v>
                </c:pt>
                <c:pt idx="4">
                  <c:v>5590</c:v>
                </c:pt>
                <c:pt idx="5">
                  <c:v>5220</c:v>
                </c:pt>
                <c:pt idx="6">
                  <c:v>5270</c:v>
                </c:pt>
                <c:pt idx="7">
                  <c:v>6280</c:v>
                </c:pt>
                <c:pt idx="8">
                  <c:v>6390</c:v>
                </c:pt>
                <c:pt idx="9">
                  <c:v>6420</c:v>
                </c:pt>
                <c:pt idx="10">
                  <c:v>6860</c:v>
                </c:pt>
                <c:pt idx="11">
                  <c:v>7310</c:v>
                </c:pt>
                <c:pt idx="12">
                  <c:v>6500</c:v>
                </c:pt>
                <c:pt idx="13">
                  <c:v>6710</c:v>
                </c:pt>
                <c:pt idx="14">
                  <c:v>8370</c:v>
                </c:pt>
                <c:pt idx="15">
                  <c:v>6190</c:v>
                </c:pt>
                <c:pt idx="16">
                  <c:v>5960</c:v>
                </c:pt>
                <c:pt idx="17">
                  <c:v>6060</c:v>
                </c:pt>
                <c:pt idx="18">
                  <c:v>5350</c:v>
                </c:pt>
                <c:pt idx="19">
                  <c:v>6070</c:v>
                </c:pt>
                <c:pt idx="20">
                  <c:v>6970</c:v>
                </c:pt>
                <c:pt idx="21">
                  <c:v>6930</c:v>
                </c:pt>
                <c:pt idx="22">
                  <c:v>6560</c:v>
                </c:pt>
                <c:pt idx="23">
                  <c:v>7480</c:v>
                </c:pt>
                <c:pt idx="24">
                  <c:v>7940</c:v>
                </c:pt>
                <c:pt idx="25">
                  <c:v>6980</c:v>
                </c:pt>
                <c:pt idx="26" formatCode="_-* #,##0_-;\-* #,##0_-;_-* &quot;-&quot;??_-;_-@_-">
                  <c:v>6060</c:v>
                </c:pt>
                <c:pt idx="27" formatCode="_-* #,##0_-;\-* #,##0_-;_-* &quot;-&quot;??_-;_-@_-">
                  <c:v>5480</c:v>
                </c:pt>
                <c:pt idx="28" formatCode="_-* #,##0_-;\-* #,##0_-;_-* &quot;-&quot;??_-;_-@_-">
                  <c:v>5100</c:v>
                </c:pt>
                <c:pt idx="29" formatCode="_-* #,##0_-;\-* #,##0_-;_-* &quot;-&quot;??_-;_-@_-">
                  <c:v>5200</c:v>
                </c:pt>
                <c:pt idx="30" formatCode="_-* #,##0_-;\-* #,##0_-;_-* &quot;-&quot;??_-;_-@_-">
                  <c:v>6590</c:v>
                </c:pt>
                <c:pt idx="31" formatCode="_-* #,##0_-;\-* #,##0_-;_-* &quot;-&quot;??_-;_-@_-">
                  <c:v>5750</c:v>
                </c:pt>
                <c:pt idx="32" formatCode="_-* #,##0_-;\-* #,##0_-;_-* &quot;-&quot;??_-;_-@_-">
                  <c:v>5390</c:v>
                </c:pt>
                <c:pt idx="33" formatCode="_-* #,##0_-;\-* #,##0_-;_-* &quot;-&quot;??_-;_-@_-">
                  <c:v>6260</c:v>
                </c:pt>
                <c:pt idx="34" formatCode="_-* #,##0_-;\-* #,##0_-;_-* &quot;-&quot;??_-;_-@_-">
                  <c:v>7120</c:v>
                </c:pt>
                <c:pt idx="35" formatCode="_-* #,##0_-;\-* #,##0_-;_-* &quot;-&quot;??_-;_-@_-">
                  <c:v>6590</c:v>
                </c:pt>
                <c:pt idx="36" formatCode="_-* #,##0_-;\-* #,##0_-;_-* &quot;-&quot;??_-;_-@_-">
                  <c:v>8070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969768"/>
        <c:axId val="282964672"/>
      </c:lineChart>
      <c:catAx>
        <c:axId val="28296976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2964672"/>
        <c:crosses val="autoZero"/>
        <c:auto val="1"/>
        <c:lblAlgn val="ctr"/>
        <c:lblOffset val="100"/>
        <c:tickLblSkip val="4"/>
        <c:noMultiLvlLbl val="0"/>
      </c:catAx>
      <c:valAx>
        <c:axId val="2829646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Quarterly dwellings (000, sa)</a:t>
                </a:r>
              </a:p>
            </c:rich>
          </c:tx>
          <c:layout>
            <c:manualLayout>
              <c:xMode val="edge"/>
              <c:yMode val="edge"/>
              <c:x val="1.4343495524597887E-2"/>
              <c:y val="0.1376762828724500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2969768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4.4871794871794872E-2"/>
          <c:y val="0.92841648590021697"/>
          <c:w val="0.91794992933575614"/>
          <c:h val="5.2060737527114931E-2"/>
        </c:manualLayout>
      </c:layout>
      <c:overlay val="0"/>
      <c:txPr>
        <a:bodyPr/>
        <a:lstStyle/>
        <a:p>
          <a:pPr>
            <a:defRPr sz="118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83263722469474"/>
          <c:y val="6.2435541145592112E-2"/>
          <c:w val="0.76027095743466955"/>
          <c:h val="0.72050177551335493"/>
        </c:manualLayout>
      </c:layout>
      <c:barChart>
        <c:barDir val="col"/>
        <c:grouping val="clustered"/>
        <c:varyColors val="0"/>
        <c:ser>
          <c:idx val="4"/>
          <c:order val="0"/>
          <c:tx>
            <c:v>Units</c:v>
          </c:tx>
          <c:spPr>
            <a:solidFill>
              <a:srgbClr val="93D95C"/>
            </a:solidFill>
            <a:ln w="25400">
              <a:noFill/>
            </a:ln>
          </c:spPr>
          <c:invertIfNegative val="0"/>
          <c:cat>
            <c:strRef>
              <c:f>'[1]Pivot '!$C$53:$C$90</c:f>
              <c:strCache>
                <c:ptCount val="38"/>
                <c:pt idx="0">
                  <c:v>2006 Q1</c:v>
                </c:pt>
                <c:pt idx="1">
                  <c:v>2006 Q2</c:v>
                </c:pt>
                <c:pt idx="2">
                  <c:v>2006 Q3</c:v>
                </c:pt>
                <c:pt idx="3">
                  <c:v>2006 Q4</c:v>
                </c:pt>
                <c:pt idx="4">
                  <c:v>2007 Q1</c:v>
                </c:pt>
                <c:pt idx="5">
                  <c:v>2007 Q2</c:v>
                </c:pt>
                <c:pt idx="6">
                  <c:v>2007 Q3</c:v>
                </c:pt>
                <c:pt idx="7">
                  <c:v>2007 Q4</c:v>
                </c:pt>
                <c:pt idx="8">
                  <c:v>2008 Q1</c:v>
                </c:pt>
                <c:pt idx="9">
                  <c:v>2008 Q2</c:v>
                </c:pt>
                <c:pt idx="10">
                  <c:v>2008 Q3</c:v>
                </c:pt>
                <c:pt idx="11">
                  <c:v>2008 Q4</c:v>
                </c:pt>
                <c:pt idx="12">
                  <c:v>2009 Q1</c:v>
                </c:pt>
                <c:pt idx="13">
                  <c:v>2009 Q2</c:v>
                </c:pt>
                <c:pt idx="14">
                  <c:v>2009 Q3</c:v>
                </c:pt>
                <c:pt idx="15">
                  <c:v>2009 Q4</c:v>
                </c:pt>
                <c:pt idx="16">
                  <c:v>2010 Q1</c:v>
                </c:pt>
                <c:pt idx="17">
                  <c:v>2010 Q2</c:v>
                </c:pt>
                <c:pt idx="18">
                  <c:v>2010 Q3</c:v>
                </c:pt>
                <c:pt idx="19">
                  <c:v>2010 Q4</c:v>
                </c:pt>
                <c:pt idx="20">
                  <c:v>2011 Q1</c:v>
                </c:pt>
                <c:pt idx="21">
                  <c:v>2011 Q2</c:v>
                </c:pt>
                <c:pt idx="22">
                  <c:v>2011 Q3</c:v>
                </c:pt>
                <c:pt idx="23">
                  <c:v>2011 Q4</c:v>
                </c:pt>
                <c:pt idx="24">
                  <c:v>2012 Q1</c:v>
                </c:pt>
                <c:pt idx="25">
                  <c:v>2012 Q2</c:v>
                </c:pt>
                <c:pt idx="26">
                  <c:v>2012 Q3</c:v>
                </c:pt>
                <c:pt idx="27">
                  <c:v>2012 Q4</c:v>
                </c:pt>
                <c:pt idx="28">
                  <c:v>2013 Q1</c:v>
                </c:pt>
                <c:pt idx="29">
                  <c:v>2013 Q2</c:v>
                </c:pt>
                <c:pt idx="30">
                  <c:v>2013 Q3</c:v>
                </c:pt>
                <c:pt idx="31">
                  <c:v>2013 Q4</c:v>
                </c:pt>
                <c:pt idx="32">
                  <c:v>2014 Q1</c:v>
                </c:pt>
                <c:pt idx="33">
                  <c:v>2014 Q2</c:v>
                </c:pt>
                <c:pt idx="34">
                  <c:v>2014 Q3</c:v>
                </c:pt>
                <c:pt idx="35">
                  <c:v>2014 Q4</c:v>
                </c:pt>
                <c:pt idx="36">
                  <c:v>2015 Q1</c:v>
                </c:pt>
                <c:pt idx="37">
                  <c:v>2015 Q2</c:v>
                </c:pt>
              </c:strCache>
            </c:strRef>
          </c:cat>
          <c:val>
            <c:numRef>
              <c:f>'[1]Pivot '!$R$53:$R$90</c:f>
              <c:numCache>
                <c:formatCode>General</c:formatCode>
                <c:ptCount val="38"/>
                <c:pt idx="0">
                  <c:v>72853</c:v>
                </c:pt>
                <c:pt idx="1">
                  <c:v>62350</c:v>
                </c:pt>
                <c:pt idx="2">
                  <c:v>56007</c:v>
                </c:pt>
                <c:pt idx="3">
                  <c:v>72414</c:v>
                </c:pt>
                <c:pt idx="4">
                  <c:v>63759</c:v>
                </c:pt>
                <c:pt idx="5">
                  <c:v>60774</c:v>
                </c:pt>
                <c:pt idx="6">
                  <c:v>63197</c:v>
                </c:pt>
                <c:pt idx="7">
                  <c:v>64611</c:v>
                </c:pt>
                <c:pt idx="8">
                  <c:v>66802</c:v>
                </c:pt>
                <c:pt idx="9">
                  <c:v>52078</c:v>
                </c:pt>
                <c:pt idx="10">
                  <c:v>37240</c:v>
                </c:pt>
                <c:pt idx="11">
                  <c:v>41874</c:v>
                </c:pt>
                <c:pt idx="12">
                  <c:v>35462</c:v>
                </c:pt>
                <c:pt idx="13">
                  <c:v>25162</c:v>
                </c:pt>
                <c:pt idx="14">
                  <c:v>44623</c:v>
                </c:pt>
                <c:pt idx="15">
                  <c:v>42457</c:v>
                </c:pt>
                <c:pt idx="16">
                  <c:v>45620</c:v>
                </c:pt>
                <c:pt idx="17">
                  <c:v>39129</c:v>
                </c:pt>
                <c:pt idx="18">
                  <c:v>36411</c:v>
                </c:pt>
                <c:pt idx="19">
                  <c:v>32953</c:v>
                </c:pt>
                <c:pt idx="20">
                  <c:v>38420</c:v>
                </c:pt>
                <c:pt idx="21">
                  <c:v>29098</c:v>
                </c:pt>
                <c:pt idx="22">
                  <c:v>32928</c:v>
                </c:pt>
                <c:pt idx="23">
                  <c:v>31732</c:v>
                </c:pt>
                <c:pt idx="24">
                  <c:v>41874</c:v>
                </c:pt>
                <c:pt idx="25">
                  <c:v>28310</c:v>
                </c:pt>
                <c:pt idx="26">
                  <c:v>36525</c:v>
                </c:pt>
                <c:pt idx="27">
                  <c:v>51004</c:v>
                </c:pt>
                <c:pt idx="28">
                  <c:v>44876</c:v>
                </c:pt>
                <c:pt idx="29">
                  <c:v>40573</c:v>
                </c:pt>
                <c:pt idx="30">
                  <c:v>48728</c:v>
                </c:pt>
                <c:pt idx="31">
                  <c:v>57645</c:v>
                </c:pt>
                <c:pt idx="32">
                  <c:v>50525</c:v>
                </c:pt>
                <c:pt idx="33">
                  <c:v>61986</c:v>
                </c:pt>
                <c:pt idx="34">
                  <c:v>48772</c:v>
                </c:pt>
                <c:pt idx="35">
                  <c:v>58432</c:v>
                </c:pt>
                <c:pt idx="36">
                  <c:v>58184</c:v>
                </c:pt>
                <c:pt idx="37">
                  <c:v>41997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82971336"/>
        <c:axId val="282965064"/>
      </c:barChart>
      <c:lineChart>
        <c:grouping val="standard"/>
        <c:varyColors val="0"/>
        <c:ser>
          <c:idx val="0"/>
          <c:order val="1"/>
          <c:tx>
            <c:v>Projects</c:v>
          </c:tx>
          <c:marker>
            <c:symbol val="none"/>
          </c:marker>
          <c:val>
            <c:numRef>
              <c:f>'[1]Pivot '!$AI$53:$AI$90</c:f>
              <c:numCache>
                <c:formatCode>General</c:formatCode>
                <c:ptCount val="38"/>
                <c:pt idx="0">
                  <c:v>1296</c:v>
                </c:pt>
                <c:pt idx="1">
                  <c:v>1196</c:v>
                </c:pt>
                <c:pt idx="2">
                  <c:v>1132</c:v>
                </c:pt>
                <c:pt idx="3">
                  <c:v>1285</c:v>
                </c:pt>
                <c:pt idx="4">
                  <c:v>1258</c:v>
                </c:pt>
                <c:pt idx="5">
                  <c:v>1249</c:v>
                </c:pt>
                <c:pt idx="6">
                  <c:v>1250</c:v>
                </c:pt>
                <c:pt idx="7">
                  <c:v>1260</c:v>
                </c:pt>
                <c:pt idx="8">
                  <c:v>1268</c:v>
                </c:pt>
                <c:pt idx="9">
                  <c:v>1021</c:v>
                </c:pt>
                <c:pt idx="10">
                  <c:v>819</c:v>
                </c:pt>
                <c:pt idx="11">
                  <c:v>704</c:v>
                </c:pt>
                <c:pt idx="12">
                  <c:v>658</c:v>
                </c:pt>
                <c:pt idx="13">
                  <c:v>513</c:v>
                </c:pt>
                <c:pt idx="14">
                  <c:v>668</c:v>
                </c:pt>
                <c:pt idx="15">
                  <c:v>694</c:v>
                </c:pt>
                <c:pt idx="16">
                  <c:v>824</c:v>
                </c:pt>
                <c:pt idx="17">
                  <c:v>704</c:v>
                </c:pt>
                <c:pt idx="18">
                  <c:v>713</c:v>
                </c:pt>
                <c:pt idx="19">
                  <c:v>710</c:v>
                </c:pt>
                <c:pt idx="20">
                  <c:v>779</c:v>
                </c:pt>
                <c:pt idx="21">
                  <c:v>595</c:v>
                </c:pt>
                <c:pt idx="22">
                  <c:v>601</c:v>
                </c:pt>
                <c:pt idx="23">
                  <c:v>575</c:v>
                </c:pt>
                <c:pt idx="24">
                  <c:v>789</c:v>
                </c:pt>
                <c:pt idx="25">
                  <c:v>570</c:v>
                </c:pt>
                <c:pt idx="26">
                  <c:v>627</c:v>
                </c:pt>
                <c:pt idx="27">
                  <c:v>812</c:v>
                </c:pt>
                <c:pt idx="28">
                  <c:v>861</c:v>
                </c:pt>
                <c:pt idx="29">
                  <c:v>722</c:v>
                </c:pt>
                <c:pt idx="30">
                  <c:v>927</c:v>
                </c:pt>
                <c:pt idx="31">
                  <c:v>948</c:v>
                </c:pt>
                <c:pt idx="32">
                  <c:v>754</c:v>
                </c:pt>
                <c:pt idx="33">
                  <c:v>780</c:v>
                </c:pt>
                <c:pt idx="34">
                  <c:v>783</c:v>
                </c:pt>
                <c:pt idx="35">
                  <c:v>913</c:v>
                </c:pt>
                <c:pt idx="36">
                  <c:v>957</c:v>
                </c:pt>
                <c:pt idx="37">
                  <c:v>670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965848"/>
        <c:axId val="282965456"/>
      </c:lineChart>
      <c:catAx>
        <c:axId val="282971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28296506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829650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units</a:t>
                </a:r>
              </a:p>
            </c:rich>
          </c:tx>
          <c:layout>
            <c:manualLayout>
              <c:xMode val="edge"/>
              <c:yMode val="edge"/>
              <c:x val="9.0908247776448504E-3"/>
              <c:y val="0.4024337641757044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 w="9525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82971336"/>
        <c:crosses val="autoZero"/>
        <c:crossBetween val="between"/>
      </c:valAx>
      <c:valAx>
        <c:axId val="2829654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Projects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2965848"/>
        <c:crosses val="max"/>
        <c:crossBetween val="between"/>
      </c:valAx>
      <c:catAx>
        <c:axId val="282965848"/>
        <c:scaling>
          <c:orientation val="minMax"/>
        </c:scaling>
        <c:delete val="1"/>
        <c:axPos val="b"/>
        <c:majorTickMark val="out"/>
        <c:minorTickMark val="none"/>
        <c:tickLblPos val="none"/>
        <c:crossAx val="28296545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128686522880288"/>
          <c:y val="0.13494037864556271"/>
          <c:w val="0.13799420289855074"/>
          <c:h val="0.11421399736200485"/>
        </c:manualLayout>
      </c:layout>
      <c:overlay val="1"/>
    </c:legend>
    <c:plotVisOnly val="1"/>
    <c:dispBlanksAs val="gap"/>
    <c:showDLblsOverMax val="0"/>
  </c:chart>
  <c:spPr>
    <a:noFill/>
    <a:ln w="25400">
      <a:gradFill>
        <a:gsLst>
          <a:gs pos="0">
            <a:srgbClr val="7BC143"/>
          </a:gs>
          <a:gs pos="70000">
            <a:srgbClr val="E1E8F5"/>
          </a:gs>
        </a:gsLst>
        <a:lin ang="5400000" scaled="0"/>
      </a:gradFill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0.22793</cdr:x>
      <cdr:y>0.75904</cdr:y>
    </cdr:from>
    <cdr:to>
      <cdr:x>0.43399</cdr:x>
      <cdr:y>0.90456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8011" y="4536503"/>
          <a:ext cx="1869584" cy="869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>
              <a:latin typeface="Arial" pitchFamily="34" charset="0"/>
              <a:cs typeface="Arial" pitchFamily="34" charset="0"/>
            </a:rPr>
            <a:t>Source: DCLG</a:t>
          </a:r>
        </a:p>
      </cdr:txBody>
    </cdr:sp>
  </cdr:relSizeAnchor>
  <cdr:relSizeAnchor xmlns:cdr="http://schemas.openxmlformats.org/drawingml/2006/chartDrawing">
    <cdr:from>
      <cdr:x>0.20635</cdr:x>
      <cdr:y>0.13253</cdr:y>
    </cdr:from>
    <cdr:to>
      <cdr:x>0.40476</cdr:x>
      <cdr:y>0.22892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792088"/>
          <a:ext cx="18002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Private sector share</a:t>
          </a:r>
        </a:p>
        <a:p xmlns:a="http://schemas.openxmlformats.org/drawingml/2006/main">
          <a:r>
            <a:rPr lang="en-GB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1954-80: 54%</a:t>
          </a:r>
          <a:endParaRPr lang="en-GB" sz="14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0.17867</cdr:x>
      <cdr:y>0.58584</cdr:y>
    </cdr:from>
    <cdr:to>
      <cdr:x>0.60944</cdr:x>
      <cdr:y>0.67239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9149" y="1609725"/>
          <a:ext cx="197167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0.13582</cdr:x>
      <cdr:y>0.60878</cdr:y>
    </cdr:from>
    <cdr:to>
      <cdr:x>0.25768</cdr:x>
      <cdr:y>0.74496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9520" y="2750636"/>
          <a:ext cx="914400" cy="614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Source: DCLG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0.12696</cdr:x>
      <cdr:y>0.92208</cdr:y>
    </cdr:from>
    <cdr:to>
      <cdr:x>0.71297</cdr:x>
      <cdr:y>0.97408</cdr:y>
    </cdr:to>
    <cdr:sp macro="" textlink="">
      <cdr:nvSpPr>
        <cdr:cNvPr id="6246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4798" y="3583383"/>
          <a:ext cx="3114614" cy="2020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900" b="0" i="0" u="none" strike="noStrike" baseline="0">
              <a:solidFill>
                <a:srgbClr val="000000"/>
              </a:solidFill>
              <a:latin typeface="+mn-lt"/>
              <a:cs typeface="Arial"/>
            </a:rPr>
            <a:t>Source: Glenigan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B2EDFA0-F81F-403D-A154-C730983BEF91}" type="datetimeFigureOut">
              <a:rPr lang="en-US"/>
              <a:pPr>
                <a:defRPr/>
              </a:pPr>
              <a:t>11/18/2015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0936"/>
            <a:ext cx="2946400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80936"/>
            <a:ext cx="2946400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9DB0A49-AE8E-4148-BFA3-E8311149BC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840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37B4B94-DE0C-46C4-88B1-5411674A949A}" type="datetimeFigureOut">
              <a:rPr lang="en-US"/>
              <a:pPr>
                <a:defRPr/>
              </a:pPr>
              <a:t>11/18/2015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41266"/>
            <a:ext cx="5438775" cy="449222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0936"/>
            <a:ext cx="2946400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80936"/>
            <a:ext cx="2946400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91F9A0C-A59D-4370-9365-740BA28361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817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1E4745-5108-4909-AC33-54655F31CDB2}" type="slidenum">
              <a:rPr lang="en-GB" smtClean="0">
                <a:ea typeface="ＭＳ Ｐゴシック" pitchFamily="34" charset="-128"/>
              </a:rPr>
              <a:pPr/>
              <a:t>1</a:t>
            </a:fld>
            <a:endParaRPr lang="en-GB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26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2B17A-0799-4532-966F-1E450FAEBDD5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596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F9A0C-A59D-4370-9365-740BA2836106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16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3F12DE-4208-473A-A37B-3BC445B9CC12}" type="slidenum">
              <a:rPr lang="en-GB" smtClean="0">
                <a:latin typeface="Arial" charset="0"/>
              </a:rPr>
              <a:pPr/>
              <a:t>9</a:t>
            </a:fld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90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E0502A-1167-4309-9C33-14A4FFA341CA}" type="slidenum">
              <a:rPr lang="en-GB" smtClean="0">
                <a:latin typeface="Arial" charset="0"/>
              </a:rPr>
              <a:pPr/>
              <a:t>27</a:t>
            </a:fld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3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E0502A-1167-4309-9C33-14A4FFA341CA}" type="slidenum">
              <a:rPr lang="en-GB" smtClean="0">
                <a:latin typeface="Arial" charset="0"/>
              </a:rPr>
              <a:pPr/>
              <a:t>28</a:t>
            </a:fld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6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E0502A-1167-4309-9C33-14A4FFA341CA}" type="slidenum">
              <a:rPr lang="en-GB" smtClean="0">
                <a:latin typeface="Arial" charset="0"/>
              </a:rPr>
              <a:pPr/>
              <a:t>29</a:t>
            </a:fld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E0502A-1167-4309-9C33-14A4FFA341CA}" type="slidenum">
              <a:rPr lang="en-GB" smtClean="0">
                <a:latin typeface="Arial" charset="0"/>
              </a:rPr>
              <a:pPr/>
              <a:t>30</a:t>
            </a:fld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2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F9A0C-A59D-4370-9365-740BA2836106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63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3802"/>
            <a:ext cx="7772400" cy="1283199"/>
          </a:xfrm>
          <a:noFill/>
        </p:spPr>
        <p:txBody>
          <a:bodyPr>
            <a:norm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3463"/>
            <a:ext cx="6400800" cy="14563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192873" indent="0" algn="ctr">
              <a:buNone/>
              <a:defRPr/>
            </a:lvl2pPr>
            <a:lvl3pPr marL="385744" indent="0" algn="ctr">
              <a:buNone/>
              <a:defRPr/>
            </a:lvl3pPr>
            <a:lvl4pPr marL="578616" indent="0" algn="ctr">
              <a:buNone/>
              <a:defRPr/>
            </a:lvl4pPr>
            <a:lvl5pPr marL="771487" indent="0" algn="ctr">
              <a:buNone/>
              <a:defRPr/>
            </a:lvl5pPr>
            <a:lvl6pPr marL="964359" indent="0" algn="ctr">
              <a:buNone/>
              <a:defRPr/>
            </a:lvl6pPr>
            <a:lvl7pPr marL="1157230" indent="0" algn="ctr">
              <a:buNone/>
              <a:defRPr/>
            </a:lvl7pPr>
            <a:lvl8pPr marL="1350102" indent="0" algn="ctr">
              <a:buNone/>
              <a:defRPr/>
            </a:lvl8pPr>
            <a:lvl9pPr marL="154297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85800" y="3356992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6586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02422"/>
            <a:ext cx="54864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6632"/>
            <a:ext cx="5486400" cy="4114800"/>
          </a:xfrm>
        </p:spPr>
        <p:txBody>
          <a:bodyPr/>
          <a:lstStyle>
            <a:lvl1pPr marL="0" indent="0">
              <a:buNone/>
              <a:defRPr sz="1351"/>
            </a:lvl1pPr>
            <a:lvl2pPr marL="192873" indent="0">
              <a:buNone/>
              <a:defRPr sz="1181"/>
            </a:lvl2pPr>
            <a:lvl3pPr marL="385744" indent="0">
              <a:buNone/>
              <a:defRPr sz="1013"/>
            </a:lvl3pPr>
            <a:lvl4pPr marL="578616" indent="0">
              <a:buNone/>
              <a:defRPr sz="844"/>
            </a:lvl4pPr>
            <a:lvl5pPr marL="771487" indent="0">
              <a:buNone/>
              <a:defRPr sz="844"/>
            </a:lvl5pPr>
            <a:lvl6pPr marL="964359" indent="0">
              <a:buNone/>
              <a:defRPr sz="844"/>
            </a:lvl6pPr>
            <a:lvl7pPr marL="1157230" indent="0">
              <a:buNone/>
              <a:defRPr sz="844"/>
            </a:lvl7pPr>
            <a:lvl8pPr marL="1350102" indent="0">
              <a:buNone/>
              <a:defRPr sz="844"/>
            </a:lvl8pPr>
            <a:lvl9pPr marL="1542973" indent="0">
              <a:buNone/>
              <a:defRPr sz="84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648072"/>
          </a:xfrm>
        </p:spPr>
        <p:txBody>
          <a:bodyPr/>
          <a:lstStyle>
            <a:lvl1pPr marL="0" indent="0">
              <a:buNone/>
              <a:defRPr sz="591"/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0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08720"/>
          </a:xfrm>
        </p:spPr>
        <p:txBody>
          <a:bodyPr/>
          <a:lstStyle>
            <a:lvl1pPr>
              <a:defRPr sz="1688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80728"/>
            <a:ext cx="7772400" cy="44028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85800" y="908720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3CA678-269B-4D4E-8291-3896547215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7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2200" y="195605"/>
            <a:ext cx="1943100" cy="5486400"/>
          </a:xfrm>
        </p:spPr>
        <p:txBody>
          <a:bodyPr vert="eaVert"/>
          <a:lstStyle>
            <a:lvl1pPr>
              <a:defRPr sz="1688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5300" y="195605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B4BD06-5FBE-419F-84A4-6AB56A5200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8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9952" y="1593450"/>
            <a:ext cx="3302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i="1" dirty="0" smtClean="0">
                <a:solidFill>
                  <a:schemeClr val="bg1"/>
                </a:solidFill>
              </a:rPr>
              <a:t>The voice of the home building industry</a:t>
            </a:r>
            <a:endParaRPr lang="en-GB" sz="30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3291" y="6261004"/>
            <a:ext cx="579061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0" dirty="0" smtClean="0">
                <a:solidFill>
                  <a:schemeClr val="accent3"/>
                </a:solidFill>
              </a:rPr>
              <a:t>www.hbf.co.uk</a:t>
            </a:r>
            <a:r>
              <a:rPr lang="en-GB" sz="1013" b="0" dirty="0" smtClean="0">
                <a:solidFill>
                  <a:schemeClr val="bg1"/>
                </a:solidFill>
              </a:rPr>
              <a:t> |</a:t>
            </a:r>
            <a:r>
              <a:rPr lang="en-GB" sz="1013" b="0" baseline="0" dirty="0" smtClean="0">
                <a:solidFill>
                  <a:schemeClr val="bg1"/>
                </a:solidFill>
              </a:rPr>
              <a:t> 0207 960 1600 | twitter: </a:t>
            </a:r>
            <a:r>
              <a:rPr lang="en-GB" sz="1013" b="0" baseline="0" dirty="0" smtClean="0">
                <a:solidFill>
                  <a:schemeClr val="accent3"/>
                </a:solidFill>
              </a:rPr>
              <a:t>@</a:t>
            </a:r>
            <a:r>
              <a:rPr lang="en-GB" sz="1013" b="0" baseline="0" dirty="0" err="1" smtClean="0">
                <a:solidFill>
                  <a:schemeClr val="accent3"/>
                </a:solidFill>
              </a:rPr>
              <a:t>homebuildersfed</a:t>
            </a:r>
            <a:endParaRPr lang="en-GB" sz="1013" b="0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6" y="1449516"/>
            <a:ext cx="2023286" cy="19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1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5052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F3BFAA5-4F56-45E0-882B-FA2A87B754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61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1129"/>
            <a:ext cx="7772400" cy="89735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45"/>
            <a:ext cx="7772400" cy="455874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200"/>
            </a:lvl2pPr>
            <a:lvl3pPr>
              <a:defRPr sz="2100"/>
            </a:lvl3pPr>
            <a:lvl4pPr>
              <a:defRPr sz="825"/>
            </a:lvl4pPr>
            <a:lvl5pPr>
              <a:defRPr sz="75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42038" y="980728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731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1121"/>
            <a:ext cx="77724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2876"/>
            <a:ext cx="7772400" cy="1500187"/>
          </a:xfrm>
        </p:spPr>
        <p:txBody>
          <a:bodyPr anchor="b"/>
          <a:lstStyle>
            <a:lvl1pPr marL="0" indent="0">
              <a:buNone/>
              <a:defRPr sz="844"/>
            </a:lvl1pPr>
            <a:lvl2pPr marL="192873" indent="0">
              <a:buNone/>
              <a:defRPr sz="760"/>
            </a:lvl2pPr>
            <a:lvl3pPr marL="385744" indent="0">
              <a:buNone/>
              <a:defRPr sz="675"/>
            </a:lvl3pPr>
            <a:lvl4pPr marL="578616" indent="0">
              <a:buNone/>
              <a:defRPr sz="591"/>
            </a:lvl4pPr>
            <a:lvl5pPr marL="771487" indent="0">
              <a:buNone/>
              <a:defRPr sz="591"/>
            </a:lvl5pPr>
            <a:lvl6pPr marL="964359" indent="0">
              <a:buNone/>
              <a:defRPr sz="591"/>
            </a:lvl6pPr>
            <a:lvl7pPr marL="1157230" indent="0">
              <a:buNone/>
              <a:defRPr sz="591"/>
            </a:lvl7pPr>
            <a:lvl8pPr marL="1350102" indent="0">
              <a:buNone/>
              <a:defRPr sz="591"/>
            </a:lvl8pPr>
            <a:lvl9pPr marL="1542973" indent="0">
              <a:buNone/>
              <a:defRPr sz="5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27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849"/>
            <a:ext cx="7772400" cy="906555"/>
          </a:xfrm>
        </p:spPr>
        <p:txBody>
          <a:bodyPr/>
          <a:lstStyle>
            <a:lvl1pPr>
              <a:defRPr sz="1688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82082"/>
            <a:ext cx="3810000" cy="4407158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12" y="1196752"/>
            <a:ext cx="3778188" cy="4407158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85800" y="980728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995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>
            <a:lvl1pPr>
              <a:defRPr sz="1688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7417"/>
            <a:ext cx="4040188" cy="537383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4781"/>
            <a:ext cx="4040188" cy="4032453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947417"/>
            <a:ext cx="4041775" cy="537385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484782"/>
            <a:ext cx="4041775" cy="4032451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57200" y="908720"/>
            <a:ext cx="8273262" cy="3867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5792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2008"/>
            <a:ext cx="7772400" cy="908720"/>
          </a:xfrm>
        </p:spPr>
        <p:txBody>
          <a:bodyPr/>
          <a:lstStyle>
            <a:lvl1pPr>
              <a:defRPr sz="1688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42038" y="980728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3017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23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olid fill">
    <p:bg>
      <p:bgPr>
        <a:solidFill>
          <a:srgbClr val="1E2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44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6710"/>
            <a:ext cx="3008313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6187"/>
            <a:ext cx="5111750" cy="5349057"/>
          </a:xfrm>
        </p:spPr>
        <p:txBody>
          <a:bodyPr/>
          <a:lstStyle>
            <a:lvl1pPr>
              <a:defRPr sz="1351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268761"/>
            <a:ext cx="3008313" cy="4176464"/>
          </a:xfrm>
        </p:spPr>
        <p:txBody>
          <a:bodyPr/>
          <a:lstStyle>
            <a:lvl1pPr marL="0" indent="0">
              <a:buNone/>
              <a:defRPr sz="591"/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0030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417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9828"/>
            <a:ext cx="7772400" cy="44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5C22F6-1D84-407D-BEEC-755958C965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6028660"/>
            <a:ext cx="9144000" cy="829340"/>
          </a:xfrm>
          <a:prstGeom prst="rect">
            <a:avLst/>
          </a:prstGeom>
          <a:solidFill>
            <a:srgbClr val="1E2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96" y="6120793"/>
            <a:ext cx="767008" cy="6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7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5pPr>
      <a:lvl6pPr marL="192873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385744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578616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771487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144655" indent="-14465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313417" indent="-120545" algn="l" rtl="0" eaLnBrk="1" fontAlgn="base" hangingPunct="1">
        <a:spcBef>
          <a:spcPct val="20000"/>
        </a:spcBef>
        <a:spcAft>
          <a:spcPct val="0"/>
        </a:spcAft>
        <a:buChar char="–"/>
        <a:defRPr sz="1051">
          <a:solidFill>
            <a:schemeClr val="tx1"/>
          </a:solidFill>
          <a:latin typeface="+mn-lt"/>
          <a:ea typeface="+mn-ea"/>
          <a:cs typeface="ＭＳ Ｐゴシック"/>
        </a:defRPr>
      </a:lvl2pPr>
      <a:lvl3pPr marL="482180" indent="-96436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675051" indent="-96436" algn="l" rtl="0" eaLnBrk="1" fontAlgn="base" hangingPunct="1">
        <a:spcBef>
          <a:spcPct val="20000"/>
        </a:spcBef>
        <a:spcAft>
          <a:spcPct val="0"/>
        </a:spcAft>
        <a:buChar char="–"/>
        <a:defRPr sz="788">
          <a:solidFill>
            <a:schemeClr val="tx1"/>
          </a:solidFill>
          <a:latin typeface="+mn-lt"/>
          <a:ea typeface="+mn-ea"/>
          <a:cs typeface="ＭＳ Ｐゴシック"/>
        </a:defRPr>
      </a:lvl4pPr>
      <a:lvl5pPr marL="867924" indent="-96436" algn="l" rtl="0" eaLnBrk="1" fontAlgn="base" hangingPunct="1">
        <a:spcBef>
          <a:spcPct val="20000"/>
        </a:spcBef>
        <a:spcAft>
          <a:spcPct val="0"/>
        </a:spcAft>
        <a:buChar char="»"/>
        <a:defRPr sz="675">
          <a:solidFill>
            <a:schemeClr val="tx1"/>
          </a:solidFill>
          <a:latin typeface="+mn-lt"/>
          <a:ea typeface="+mn-ea"/>
          <a:cs typeface="ＭＳ Ｐゴシック"/>
        </a:defRPr>
      </a:lvl5pPr>
      <a:lvl6pPr marL="1060793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6pPr>
      <a:lvl7pPr marL="1253667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7pPr>
      <a:lvl8pPr marL="1446539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8pPr>
      <a:lvl9pPr marL="1639410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44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16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487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59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3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02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29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.xls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784"/>
            <a:ext cx="7772400" cy="1872217"/>
          </a:xfrm>
        </p:spPr>
        <p:txBody>
          <a:bodyPr>
            <a:normAutofit/>
          </a:bodyPr>
          <a:lstStyle/>
          <a:p>
            <a:r>
              <a:rPr lang="en-GB" dirty="0" smtClean="0"/>
              <a:t>The developers’ view of the government’s 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3463"/>
            <a:ext cx="6400800" cy="2089793"/>
          </a:xfrm>
        </p:spPr>
        <p:txBody>
          <a:bodyPr>
            <a:normAutofit/>
          </a:bodyPr>
          <a:lstStyle/>
          <a:p>
            <a:r>
              <a:rPr lang="en-GB" dirty="0" smtClean="0"/>
              <a:t>Andrew Whitaker </a:t>
            </a:r>
            <a:r>
              <a:rPr lang="en-GB" sz="2000" dirty="0" smtClean="0"/>
              <a:t>MA MRTPI FRSA</a:t>
            </a:r>
          </a:p>
          <a:p>
            <a:r>
              <a:rPr lang="en-GB" dirty="0" smtClean="0"/>
              <a:t>Planning Director</a:t>
            </a:r>
          </a:p>
          <a:p>
            <a:endParaRPr lang="en-GB" dirty="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gov.uk/government/uploads/system/uploads/attachment_data/file/362854/htb_logo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585"/>
            <a:ext cx="5924600" cy="59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703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mbitious: An artist's impression of the Graven Hill 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390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9271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451" r="1816"/>
          <a:stretch/>
        </p:blipFill>
        <p:spPr>
          <a:xfrm>
            <a:off x="755576" y="188640"/>
            <a:ext cx="7776864" cy="55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637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.guim.co.uk/sys-images/Guardian/Pix/red/blue_pics/2008/09/15/hamlettennant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8098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35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peakermagazine.com/wp-content/uploads/2013/10/when-saying-y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r="24401"/>
          <a:stretch/>
        </p:blipFill>
        <p:spPr bwMode="auto">
          <a:xfrm>
            <a:off x="467543" y="234280"/>
            <a:ext cx="842493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5395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bs.twimg.com/media/B9pOYXQIUAA0cJ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920880" cy="565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890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owtobuyaprivateisland.com/images/maldives-private-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58542" cy="442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818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oguetraderette.com/wp-content/uploads/2012/03/scapeg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530754" cy="56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eoffschaadt.files.wordpress.com/2011/01/complex-formula.jpg?w=6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9257" r="14383" b="10075"/>
          <a:stretch/>
        </p:blipFill>
        <p:spPr bwMode="auto">
          <a:xfrm>
            <a:off x="323528" y="0"/>
            <a:ext cx="8532440" cy="601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54461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http://www.thecycleseen.com/wp-content/uploads/2012/10/Head-in-sand.jpg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195" name="AutoShape 4" descr="http://www.thecycleseen.com/wp-content/uploads/2012/10/Head-in-sand.jpg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196" name="AutoShape 6" descr="http://www.thecycleseen.com/wp-content/uploads/2012/10/Head-in-sand.jpg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8197" name="Picture 8" descr="http://www.thecycleseen.com/wp-content/uploads/2012/10/Head-in-s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1134"/>
            <a:ext cx="8921738" cy="591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4042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pmedia.news.nationalpost.com/2015/05/540467566.jpg?w=6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3" r="23182" b="33343"/>
          <a:stretch/>
        </p:blipFill>
        <p:spPr bwMode="auto">
          <a:xfrm>
            <a:off x="1979712" y="108848"/>
            <a:ext cx="5256584" cy="582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533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280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4000"/>
              <a:t>Think of a number</a:t>
            </a:r>
          </a:p>
          <a:p>
            <a:pPr eaLnBrk="1" hangingPunct="1"/>
            <a:r>
              <a:rPr lang="en-GB" altLang="en-US" sz="4000"/>
              <a:t>Subtract 1 from it </a:t>
            </a:r>
          </a:p>
          <a:p>
            <a:pPr eaLnBrk="1" hangingPunct="1"/>
            <a:r>
              <a:rPr lang="en-GB" altLang="en-US" sz="4000"/>
              <a:t>Multiply it by 3</a:t>
            </a:r>
          </a:p>
          <a:p>
            <a:pPr eaLnBrk="1" hangingPunct="1"/>
            <a:r>
              <a:rPr lang="en-GB" altLang="en-US" sz="4000"/>
              <a:t>Add 12 to the result</a:t>
            </a:r>
          </a:p>
          <a:p>
            <a:pPr eaLnBrk="1" hangingPunct="1"/>
            <a:r>
              <a:rPr lang="en-GB" altLang="en-US" sz="4000"/>
              <a:t>Divide by 3</a:t>
            </a:r>
          </a:p>
          <a:p>
            <a:pPr eaLnBrk="1" hangingPunct="1"/>
            <a:r>
              <a:rPr lang="en-GB" altLang="en-US" sz="4000"/>
              <a:t>Add 5 to the result</a:t>
            </a:r>
          </a:p>
          <a:p>
            <a:pPr eaLnBrk="1" hangingPunct="1"/>
            <a:r>
              <a:rPr lang="en-GB" altLang="en-US" sz="4000"/>
              <a:t>Take away the number you first thought of</a:t>
            </a:r>
          </a:p>
        </p:txBody>
      </p:sp>
    </p:spTree>
    <p:extLst>
      <p:ext uri="{BB962C8B-B14F-4D97-AF65-F5344CB8AC3E}">
        <p14:creationId xmlns:p14="http://schemas.microsoft.com/office/powerpoint/2010/main" val="396441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-1107504"/>
            <a:ext cx="3751348" cy="778674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631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eyuguys.com/images/2014/05/Edge-of-Tomorrow-UK-Qu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24"/>
            <a:ext cx="7943528" cy="59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2090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4651"/>
            <a:ext cx="7772400" cy="1080121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Do the Maths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72400" cy="3838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Plan period 2011 – 2026 (15 years)</a:t>
            </a:r>
          </a:p>
          <a:p>
            <a:pPr marL="0" indent="0">
              <a:buNone/>
            </a:pPr>
            <a:r>
              <a:rPr lang="en-GB" sz="3200" dirty="0" smtClean="0"/>
              <a:t>Housing requirement = 1,200 net additional dwellings</a:t>
            </a:r>
          </a:p>
          <a:p>
            <a:pPr marL="0" indent="0">
              <a:buNone/>
            </a:pPr>
            <a:r>
              <a:rPr lang="en-GB" sz="3200" dirty="0" smtClean="0"/>
              <a:t>Annual requirement = 1,200 / 15 = 80 dwellings per year</a:t>
            </a:r>
          </a:p>
          <a:p>
            <a:pPr marL="0" indent="0">
              <a:buNone/>
            </a:pPr>
            <a:r>
              <a:rPr lang="en-GB" sz="3200" dirty="0" smtClean="0"/>
              <a:t>5 year housing supply = 80 x 5 = 400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588048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5 Year Trajectory Plan</a:t>
            </a:r>
          </a:p>
        </p:txBody>
      </p:sp>
      <p:graphicFrame>
        <p:nvGraphicFramePr>
          <p:cNvPr id="13315" name="Object 8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823098"/>
              </p:ext>
            </p:extLst>
          </p:nvPr>
        </p:nvGraphicFramePr>
        <p:xfrm>
          <a:off x="152400" y="1828800"/>
          <a:ext cx="8726488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4" imgW="4676657" imgH="1304983" progId="Excel.Sheet.8">
                  <p:embed/>
                </p:oleObj>
              </mc:Choice>
              <mc:Fallback>
                <p:oleObj name="Worksheet" r:id="rId4" imgW="4676657" imgH="130498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8726488" cy="245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0">
                            <a:solidFill>
                              <a:srgbClr val="FF0000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7003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rryanllera.com/wp-content/uploads/2014/07/old-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3804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904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dn3.whatculture.com/wp-content/uploads/2013/03/Blofeld_FRWL-50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7" y="764704"/>
            <a:ext cx="90730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64877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688" y="581024"/>
            <a:ext cx="1384300" cy="47863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2071688" y="571500"/>
            <a:ext cx="1384300" cy="1428750"/>
          </a:xfrm>
          <a:prstGeom prst="rect">
            <a:avLst/>
          </a:prstGeom>
          <a:solidFill>
            <a:srgbClr val="0070C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1688" y="2000250"/>
            <a:ext cx="1384300" cy="924694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071688" y="4195762"/>
            <a:ext cx="1384300" cy="1162051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6390" name="TextBox 12"/>
          <p:cNvSpPr txBox="1">
            <a:spLocks noChangeArrowheads="1"/>
          </p:cNvSpPr>
          <p:nvPr/>
        </p:nvSpPr>
        <p:spPr bwMode="auto">
          <a:xfrm>
            <a:off x="3917950" y="1022530"/>
            <a:ext cx="4583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dirty="0">
                <a:solidFill>
                  <a:srgbClr val="660066"/>
                </a:solidFill>
                <a:latin typeface="Verdana" pitchFamily="34" charset="0"/>
              </a:rPr>
              <a:t>Build costs</a:t>
            </a:r>
          </a:p>
        </p:txBody>
      </p:sp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3929063" y="2204628"/>
            <a:ext cx="5005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dirty="0">
                <a:solidFill>
                  <a:srgbClr val="660066"/>
                </a:solidFill>
                <a:latin typeface="Verdana" pitchFamily="34" charset="0"/>
              </a:rPr>
              <a:t>Profit, overheads, interest</a:t>
            </a:r>
          </a:p>
        </p:txBody>
      </p:sp>
      <p:sp>
        <p:nvSpPr>
          <p:cNvPr id="16392" name="TextBox 14"/>
          <p:cNvSpPr txBox="1">
            <a:spLocks noChangeArrowheads="1"/>
          </p:cNvSpPr>
          <p:nvPr/>
        </p:nvSpPr>
        <p:spPr bwMode="auto">
          <a:xfrm>
            <a:off x="3929063" y="4514849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dirty="0">
                <a:solidFill>
                  <a:srgbClr val="660066"/>
                </a:solidFill>
                <a:latin typeface="Verdana" pitchFamily="34" charset="0"/>
              </a:rPr>
              <a:t>Land value (residual)</a:t>
            </a:r>
          </a:p>
        </p:txBody>
      </p:sp>
      <p:sp>
        <p:nvSpPr>
          <p:cNvPr id="16" name="Left Brace 15"/>
          <p:cNvSpPr/>
          <p:nvPr/>
        </p:nvSpPr>
        <p:spPr>
          <a:xfrm>
            <a:off x="1808163" y="571500"/>
            <a:ext cx="42862" cy="4786313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6000" dirty="0"/>
          </a:p>
        </p:txBody>
      </p:sp>
      <p:sp>
        <p:nvSpPr>
          <p:cNvPr id="6154" name="TextBox 18"/>
          <p:cNvSpPr txBox="1">
            <a:spLocks noChangeArrowheads="1"/>
          </p:cNvSpPr>
          <p:nvPr/>
        </p:nvSpPr>
        <p:spPr bwMode="auto">
          <a:xfrm>
            <a:off x="620713" y="2714625"/>
            <a:ext cx="106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>
                <a:solidFill>
                  <a:srgbClr val="660066"/>
                </a:solidFill>
                <a:latin typeface="Verdana" pitchFamily="34" charset="0"/>
              </a:rPr>
              <a:t>GDV</a:t>
            </a:r>
          </a:p>
        </p:txBody>
      </p:sp>
      <p:sp>
        <p:nvSpPr>
          <p:cNvPr id="6155" name="TextBox 21"/>
          <p:cNvSpPr txBox="1">
            <a:spLocks noChangeArrowheads="1"/>
          </p:cNvSpPr>
          <p:nvPr/>
        </p:nvSpPr>
        <p:spPr bwMode="auto">
          <a:xfrm>
            <a:off x="290513" y="5429250"/>
            <a:ext cx="487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>
                <a:solidFill>
                  <a:srgbClr val="660066"/>
                </a:solidFill>
                <a:latin typeface="Verdana" pitchFamily="34" charset="0"/>
              </a:rPr>
              <a:t>GDV = Gross Development Value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1688" y="2924944"/>
            <a:ext cx="1384300" cy="1270818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6397" name="TextBox 16"/>
          <p:cNvSpPr txBox="1">
            <a:spLocks noChangeArrowheads="1"/>
          </p:cNvSpPr>
          <p:nvPr/>
        </p:nvSpPr>
        <p:spPr bwMode="auto">
          <a:xfrm>
            <a:off x="3917950" y="3083309"/>
            <a:ext cx="4714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dirty="0">
                <a:solidFill>
                  <a:srgbClr val="660066"/>
                </a:solidFill>
                <a:latin typeface="Verdana" pitchFamily="34" charset="0"/>
              </a:rPr>
              <a:t>Cost of CIL &amp; S106 </a:t>
            </a:r>
            <a:r>
              <a:rPr lang="en-GB" sz="2800" dirty="0" err="1">
                <a:solidFill>
                  <a:srgbClr val="660066"/>
                </a:solidFill>
                <a:latin typeface="Verdana" pitchFamily="34" charset="0"/>
              </a:rPr>
              <a:t>inc.</a:t>
            </a:r>
            <a:r>
              <a:rPr lang="en-GB" sz="2800" dirty="0">
                <a:solidFill>
                  <a:srgbClr val="660066"/>
                </a:solidFill>
                <a:latin typeface="Verdana" pitchFamily="34" charset="0"/>
              </a:rPr>
              <a:t> Affordable Housing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899592" y="4195762"/>
            <a:ext cx="7416824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6449869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390" grpId="0"/>
      <p:bldP spid="16391" grpId="0"/>
      <p:bldP spid="16392" grpId="0"/>
      <p:bldP spid="15" grpId="0" animBg="1"/>
      <p:bldP spid="163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688" y="581024"/>
            <a:ext cx="1384300" cy="47863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2071688" y="571500"/>
            <a:ext cx="1384300" cy="1428750"/>
          </a:xfrm>
          <a:prstGeom prst="rect">
            <a:avLst/>
          </a:prstGeom>
          <a:solidFill>
            <a:srgbClr val="0070C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1688" y="2000250"/>
            <a:ext cx="1384300" cy="924694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071688" y="4195762"/>
            <a:ext cx="1384300" cy="1162051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6" name="Left Brace 15"/>
          <p:cNvSpPr/>
          <p:nvPr/>
        </p:nvSpPr>
        <p:spPr>
          <a:xfrm>
            <a:off x="1808163" y="571500"/>
            <a:ext cx="42862" cy="4786313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6000" dirty="0"/>
          </a:p>
        </p:txBody>
      </p:sp>
      <p:sp>
        <p:nvSpPr>
          <p:cNvPr id="6154" name="TextBox 18"/>
          <p:cNvSpPr txBox="1">
            <a:spLocks noChangeArrowheads="1"/>
          </p:cNvSpPr>
          <p:nvPr/>
        </p:nvSpPr>
        <p:spPr bwMode="auto">
          <a:xfrm>
            <a:off x="620713" y="2714625"/>
            <a:ext cx="106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>
                <a:solidFill>
                  <a:srgbClr val="660066"/>
                </a:solidFill>
                <a:latin typeface="Verdana" pitchFamily="34" charset="0"/>
              </a:rPr>
              <a:t>GDV</a:t>
            </a:r>
          </a:p>
        </p:txBody>
      </p:sp>
      <p:sp>
        <p:nvSpPr>
          <p:cNvPr id="6155" name="TextBox 21"/>
          <p:cNvSpPr txBox="1">
            <a:spLocks noChangeArrowheads="1"/>
          </p:cNvSpPr>
          <p:nvPr/>
        </p:nvSpPr>
        <p:spPr bwMode="auto">
          <a:xfrm>
            <a:off x="290513" y="5429250"/>
            <a:ext cx="487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>
                <a:solidFill>
                  <a:srgbClr val="660066"/>
                </a:solidFill>
                <a:latin typeface="Verdana" pitchFamily="34" charset="0"/>
              </a:rPr>
              <a:t>GDV = Gross Development Value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1688" y="2924944"/>
            <a:ext cx="1384300" cy="1270818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5580112" y="581024"/>
            <a:ext cx="1384300" cy="47863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5580112" y="571500"/>
            <a:ext cx="1384300" cy="1428750"/>
          </a:xfrm>
          <a:prstGeom prst="rect">
            <a:avLst/>
          </a:prstGeom>
          <a:solidFill>
            <a:srgbClr val="0070C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0112" y="2000250"/>
            <a:ext cx="1384300" cy="924694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5580112" y="4195762"/>
            <a:ext cx="1384300" cy="1162051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20" name="Left Brace 19"/>
          <p:cNvSpPr/>
          <p:nvPr/>
        </p:nvSpPr>
        <p:spPr>
          <a:xfrm>
            <a:off x="5316587" y="571500"/>
            <a:ext cx="42862" cy="4786313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6000" dirty="0"/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4129137" y="2714625"/>
            <a:ext cx="106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>
                <a:solidFill>
                  <a:srgbClr val="660066"/>
                </a:solidFill>
                <a:latin typeface="Verdana" pitchFamily="34" charset="0"/>
              </a:rPr>
              <a:t>GDV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112" y="2924944"/>
            <a:ext cx="1384300" cy="1270818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899592" y="4195762"/>
            <a:ext cx="7416824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11942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688" y="581024"/>
            <a:ext cx="1384300" cy="47863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2071688" y="571500"/>
            <a:ext cx="1384300" cy="1428750"/>
          </a:xfrm>
          <a:prstGeom prst="rect">
            <a:avLst/>
          </a:prstGeom>
          <a:solidFill>
            <a:srgbClr val="0070C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1688" y="2000250"/>
            <a:ext cx="1384300" cy="924694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071688" y="4195762"/>
            <a:ext cx="1384300" cy="1162051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6" name="Left Brace 15"/>
          <p:cNvSpPr/>
          <p:nvPr/>
        </p:nvSpPr>
        <p:spPr>
          <a:xfrm>
            <a:off x="1808163" y="571500"/>
            <a:ext cx="42862" cy="4786313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6000" dirty="0"/>
          </a:p>
        </p:txBody>
      </p:sp>
      <p:sp>
        <p:nvSpPr>
          <p:cNvPr id="6154" name="TextBox 18"/>
          <p:cNvSpPr txBox="1">
            <a:spLocks noChangeArrowheads="1"/>
          </p:cNvSpPr>
          <p:nvPr/>
        </p:nvSpPr>
        <p:spPr bwMode="auto">
          <a:xfrm>
            <a:off x="620713" y="2714625"/>
            <a:ext cx="106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>
                <a:solidFill>
                  <a:srgbClr val="660066"/>
                </a:solidFill>
                <a:latin typeface="Verdana" pitchFamily="34" charset="0"/>
              </a:rPr>
              <a:t>GDV</a:t>
            </a:r>
          </a:p>
        </p:txBody>
      </p:sp>
      <p:sp>
        <p:nvSpPr>
          <p:cNvPr id="6155" name="TextBox 21"/>
          <p:cNvSpPr txBox="1">
            <a:spLocks noChangeArrowheads="1"/>
          </p:cNvSpPr>
          <p:nvPr/>
        </p:nvSpPr>
        <p:spPr bwMode="auto">
          <a:xfrm>
            <a:off x="290513" y="5429250"/>
            <a:ext cx="487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>
                <a:solidFill>
                  <a:srgbClr val="660066"/>
                </a:solidFill>
                <a:latin typeface="Verdana" pitchFamily="34" charset="0"/>
              </a:rPr>
              <a:t>GDV = Gross Development Value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1688" y="2924944"/>
            <a:ext cx="1384300" cy="1270818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5580112" y="581024"/>
            <a:ext cx="1384300" cy="47863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5580112" y="571500"/>
            <a:ext cx="1384300" cy="1428750"/>
          </a:xfrm>
          <a:prstGeom prst="rect">
            <a:avLst/>
          </a:prstGeom>
          <a:solidFill>
            <a:srgbClr val="0070C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0112" y="2000250"/>
            <a:ext cx="1384300" cy="924694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5580112" y="4195762"/>
            <a:ext cx="1384300" cy="1162051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20" name="Left Brace 19"/>
          <p:cNvSpPr/>
          <p:nvPr/>
        </p:nvSpPr>
        <p:spPr>
          <a:xfrm>
            <a:off x="5316587" y="571500"/>
            <a:ext cx="42862" cy="4786313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6000" dirty="0"/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4129137" y="2714625"/>
            <a:ext cx="106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>
                <a:solidFill>
                  <a:srgbClr val="660066"/>
                </a:solidFill>
                <a:latin typeface="Verdana" pitchFamily="34" charset="0"/>
              </a:rPr>
              <a:t>GDV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112" y="2420888"/>
            <a:ext cx="1384300" cy="1774874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899592" y="4195762"/>
            <a:ext cx="7416824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4322792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guim.co.uk/sys-images/Guardian/About/General/2014/11/4/1415110947724/Eric-Pickles-secretary-of-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13648"/>
          <a:stretch/>
        </p:blipFill>
        <p:spPr bwMode="auto">
          <a:xfrm>
            <a:off x="683568" y="116632"/>
            <a:ext cx="7848872" cy="58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65499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688" y="581024"/>
            <a:ext cx="1384300" cy="47863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2071688" y="571500"/>
            <a:ext cx="1384300" cy="1428750"/>
          </a:xfrm>
          <a:prstGeom prst="rect">
            <a:avLst/>
          </a:prstGeom>
          <a:solidFill>
            <a:srgbClr val="0070C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1688" y="2000250"/>
            <a:ext cx="1384300" cy="924694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071688" y="4195762"/>
            <a:ext cx="1384300" cy="1162051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6" name="Left Brace 15"/>
          <p:cNvSpPr/>
          <p:nvPr/>
        </p:nvSpPr>
        <p:spPr>
          <a:xfrm>
            <a:off x="1808163" y="571500"/>
            <a:ext cx="42862" cy="4786313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6000" dirty="0"/>
          </a:p>
        </p:txBody>
      </p:sp>
      <p:sp>
        <p:nvSpPr>
          <p:cNvPr id="6154" name="TextBox 18"/>
          <p:cNvSpPr txBox="1">
            <a:spLocks noChangeArrowheads="1"/>
          </p:cNvSpPr>
          <p:nvPr/>
        </p:nvSpPr>
        <p:spPr bwMode="auto">
          <a:xfrm>
            <a:off x="620713" y="2714625"/>
            <a:ext cx="106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>
                <a:solidFill>
                  <a:srgbClr val="660066"/>
                </a:solidFill>
                <a:latin typeface="Verdana" pitchFamily="34" charset="0"/>
              </a:rPr>
              <a:t>GDV</a:t>
            </a:r>
          </a:p>
        </p:txBody>
      </p:sp>
      <p:sp>
        <p:nvSpPr>
          <p:cNvPr id="6155" name="TextBox 21"/>
          <p:cNvSpPr txBox="1">
            <a:spLocks noChangeArrowheads="1"/>
          </p:cNvSpPr>
          <p:nvPr/>
        </p:nvSpPr>
        <p:spPr bwMode="auto">
          <a:xfrm>
            <a:off x="290513" y="5429250"/>
            <a:ext cx="487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>
                <a:solidFill>
                  <a:srgbClr val="660066"/>
                </a:solidFill>
                <a:latin typeface="Verdana" pitchFamily="34" charset="0"/>
              </a:rPr>
              <a:t>GDV = Gross Development Value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1688" y="2924944"/>
            <a:ext cx="1384300" cy="1270818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5580112" y="581024"/>
            <a:ext cx="1384300" cy="47863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5580112" y="571500"/>
            <a:ext cx="1384300" cy="1428750"/>
          </a:xfrm>
          <a:prstGeom prst="rect">
            <a:avLst/>
          </a:prstGeom>
          <a:solidFill>
            <a:srgbClr val="0070C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0112" y="2000250"/>
            <a:ext cx="1384300" cy="924694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5580112" y="4195762"/>
            <a:ext cx="1384300" cy="1162051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sp>
        <p:nvSpPr>
          <p:cNvPr id="20" name="Left Brace 19"/>
          <p:cNvSpPr/>
          <p:nvPr/>
        </p:nvSpPr>
        <p:spPr>
          <a:xfrm>
            <a:off x="5316587" y="571500"/>
            <a:ext cx="42862" cy="4786313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6000" dirty="0"/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4129137" y="2714625"/>
            <a:ext cx="106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>
                <a:solidFill>
                  <a:srgbClr val="660066"/>
                </a:solidFill>
                <a:latin typeface="Verdana" pitchFamily="34" charset="0"/>
              </a:rPr>
              <a:t>GDV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112" y="2924944"/>
            <a:ext cx="1384300" cy="1774874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8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99592" y="4195762"/>
            <a:ext cx="7416824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531199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allbloke.files.wordpress.com/2013/07/nim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560840" cy="564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326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ourneighbourhoodplanning.org.uk/static/img/map_thum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23895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esellerpro.com/3239/I/182/99/33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1973"/>
            <a:ext cx="4392488" cy="58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087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s.telegraph.co.uk/culture/files/2014/03/letchworthala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568"/>
            <a:ext cx="7128792" cy="584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617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ugs.mugbug.co.uk/500/mb.i_love_gb_red_love_heart_mug.le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6522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cx.images-amazon.com/images/I/41t9ywPrzfL._SX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904656" cy="57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717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Planning fees and costs recovery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" y="1340768"/>
            <a:ext cx="9630893" cy="451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7064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gedefyinggolf.com/wp-content/uploads/2012/12/golf-driver-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586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753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ealfoodgirlunmodified.com/wp-content/uploads/2015/09/wallE-with-plant-RFG-lets-get-re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4" r="9322"/>
          <a:stretch/>
        </p:blipFill>
        <p:spPr bwMode="auto">
          <a:xfrm>
            <a:off x="539552" y="116632"/>
            <a:ext cx="8136904" cy="58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342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35496" y="44624"/>
          <a:ext cx="907300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764704"/>
            <a:ext cx="199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Private sector share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1991-2014: 84%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598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1352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07504" y="44624"/>
          <a:ext cx="8928992" cy="59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39535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4153"/>
              </p:ext>
            </p:extLst>
          </p:nvPr>
        </p:nvGraphicFramePr>
        <p:xfrm>
          <a:off x="251520" y="116632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16929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451" r="1367" b="28550"/>
          <a:stretch/>
        </p:blipFill>
        <p:spPr>
          <a:xfrm>
            <a:off x="0" y="692696"/>
            <a:ext cx="9144000" cy="4489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182564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ONS, Nov 2015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6910985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 additions to housing stock 2014/15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772400" cy="3982694"/>
          </a:xfrm>
        </p:spPr>
        <p:txBody>
          <a:bodyPr/>
          <a:lstStyle/>
          <a:p>
            <a:r>
              <a:rPr lang="en-GB" sz="3200" b="1" dirty="0" smtClean="0"/>
              <a:t> TOTAL - 170,690</a:t>
            </a:r>
          </a:p>
          <a:p>
            <a:r>
              <a:rPr lang="en-GB" sz="3200" dirty="0" smtClean="0"/>
              <a:t> New Build - 155,080</a:t>
            </a:r>
          </a:p>
          <a:p>
            <a:r>
              <a:rPr lang="en-GB" sz="3200" dirty="0" smtClean="0"/>
              <a:t> Conversions - 4,950</a:t>
            </a:r>
          </a:p>
          <a:p>
            <a:r>
              <a:rPr lang="en-GB" sz="3200" dirty="0" smtClean="0"/>
              <a:t> Change of Use - 20,650</a:t>
            </a:r>
          </a:p>
          <a:p>
            <a:r>
              <a:rPr lang="en-GB" sz="3200" dirty="0" smtClean="0"/>
              <a:t> Other - 630</a:t>
            </a:r>
          </a:p>
          <a:p>
            <a:r>
              <a:rPr lang="en-GB" sz="3200" dirty="0" smtClean="0"/>
              <a:t> Losses - 10,620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1182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wolverhamptoncelp.org.uk/uploads/opportunity/image/11/Local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200025"/>
            <a:ext cx="48577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BFThemePW2014">
  <a:themeElements>
    <a:clrScheme name="HBF COLOURS 2014">
      <a:dk1>
        <a:srgbClr val="555555"/>
      </a:dk1>
      <a:lt1>
        <a:sysClr val="window" lastClr="FFFFFF"/>
      </a:lt1>
      <a:dk2>
        <a:srgbClr val="4B5648"/>
      </a:dk2>
      <a:lt2>
        <a:srgbClr val="778973"/>
      </a:lt2>
      <a:accent1>
        <a:srgbClr val="5E9491"/>
      </a:accent1>
      <a:accent2>
        <a:srgbClr val="BA544D"/>
      </a:accent2>
      <a:accent3>
        <a:srgbClr val="D19E38"/>
      </a:accent3>
      <a:accent4>
        <a:srgbClr val="4B5648"/>
      </a:accent4>
      <a:accent5>
        <a:srgbClr val="E2DECC"/>
      </a:accent5>
      <a:accent6>
        <a:srgbClr val="3CA676"/>
      </a:accent6>
      <a:hlink>
        <a:srgbClr val="D19E38"/>
      </a:hlink>
      <a:folHlink>
        <a:srgbClr val="42004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BF2014STANDARD.potx" id="{21D1B97A-CE1E-4D76-8F35-DA852ADE7850}" vid="{BEFCEF20-798E-4E99-A9D9-45B1ABC6E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HBF2014STANDARD</Template>
  <TotalTime>9946</TotalTime>
  <Words>244</Words>
  <Application>Microsoft Office PowerPoint</Application>
  <PresentationFormat>On-screen Show (4:3)</PresentationFormat>
  <Paragraphs>63</Paragraphs>
  <Slides>40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ＭＳ Ｐゴシック</vt:lpstr>
      <vt:lpstr>Arial</vt:lpstr>
      <vt:lpstr>Calibri</vt:lpstr>
      <vt:lpstr>Verdana</vt:lpstr>
      <vt:lpstr>HBFThemePW2014</vt:lpstr>
      <vt:lpstr>Worksheet</vt:lpstr>
      <vt:lpstr>The developers’ view of the government’s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 additions to housing stock 2014/15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the Maths</vt:lpstr>
      <vt:lpstr>5 Year Trajectory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fees and costs recovery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stewaj</dc:creator>
  <cp:lastModifiedBy>Kalyn Franke</cp:lastModifiedBy>
  <cp:revision>707</cp:revision>
  <cp:lastPrinted>2014-10-28T16:23:57Z</cp:lastPrinted>
  <dcterms:created xsi:type="dcterms:W3CDTF">2009-11-04T12:22:38Z</dcterms:created>
  <dcterms:modified xsi:type="dcterms:W3CDTF">2015-11-18T10:56:18Z</dcterms:modified>
</cp:coreProperties>
</file>