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11" r:id="rId2"/>
    <p:sldMasterId id="2147484013" r:id="rId3"/>
    <p:sldMasterId id="2147484015" r:id="rId4"/>
    <p:sldMasterId id="2147484017" r:id="rId5"/>
    <p:sldMasterId id="2147484019" r:id="rId6"/>
    <p:sldMasterId id="2147484021" r:id="rId7"/>
    <p:sldMasterId id="2147484023" r:id="rId8"/>
    <p:sldMasterId id="2147484025" r:id="rId9"/>
    <p:sldMasterId id="2147484027" r:id="rId10"/>
    <p:sldMasterId id="2147484029" r:id="rId11"/>
    <p:sldMasterId id="2147484031" r:id="rId12"/>
    <p:sldMasterId id="2147484033" r:id="rId13"/>
    <p:sldMasterId id="2147484035" r:id="rId14"/>
    <p:sldMasterId id="2147484037" r:id="rId15"/>
    <p:sldMasterId id="2147484039" r:id="rId16"/>
    <p:sldMasterId id="2147484041" r:id="rId17"/>
    <p:sldMasterId id="2147484043" r:id="rId18"/>
    <p:sldMasterId id="2147484045" r:id="rId19"/>
    <p:sldMasterId id="2147484047" r:id="rId20"/>
    <p:sldMasterId id="2147484049" r:id="rId21"/>
    <p:sldMasterId id="2147484051" r:id="rId22"/>
    <p:sldMasterId id="2147484053" r:id="rId23"/>
    <p:sldMasterId id="2147484055" r:id="rId24"/>
    <p:sldMasterId id="2147484057" r:id="rId25"/>
    <p:sldMasterId id="2147484059" r:id="rId26"/>
    <p:sldMasterId id="2147484061" r:id="rId27"/>
    <p:sldMasterId id="2147484063" r:id="rId28"/>
    <p:sldMasterId id="2147484065" r:id="rId29"/>
    <p:sldMasterId id="2147484067" r:id="rId30"/>
    <p:sldMasterId id="2147484069" r:id="rId31"/>
    <p:sldMasterId id="2147484071" r:id="rId32"/>
    <p:sldMasterId id="2147484073" r:id="rId33"/>
    <p:sldMasterId id="2147484075" r:id="rId34"/>
    <p:sldMasterId id="2147484077" r:id="rId35"/>
    <p:sldMasterId id="2147484079" r:id="rId36"/>
    <p:sldMasterId id="2147484081" r:id="rId37"/>
    <p:sldMasterId id="2147484083" r:id="rId38"/>
    <p:sldMasterId id="2147484085" r:id="rId39"/>
    <p:sldMasterId id="2147484087" r:id="rId40"/>
    <p:sldMasterId id="2147484089" r:id="rId41"/>
    <p:sldMasterId id="2147484107" r:id="rId42"/>
  </p:sldMasterIdLst>
  <p:notesMasterIdLst>
    <p:notesMasterId r:id="rId80"/>
  </p:notesMasterIdLst>
  <p:handoutMasterIdLst>
    <p:handoutMasterId r:id="rId81"/>
  </p:handoutMasterIdLst>
  <p:sldIdLst>
    <p:sldId id="256" r:id="rId43"/>
    <p:sldId id="1097" r:id="rId44"/>
    <p:sldId id="1138" r:id="rId45"/>
    <p:sldId id="1173" r:id="rId46"/>
    <p:sldId id="1140" r:id="rId47"/>
    <p:sldId id="1145" r:id="rId48"/>
    <p:sldId id="1141" r:id="rId49"/>
    <p:sldId id="1158" r:id="rId50"/>
    <p:sldId id="1154" r:id="rId51"/>
    <p:sldId id="1155" r:id="rId52"/>
    <p:sldId id="1152" r:id="rId53"/>
    <p:sldId id="1153" r:id="rId54"/>
    <p:sldId id="1157" r:id="rId55"/>
    <p:sldId id="1146" r:id="rId56"/>
    <p:sldId id="1147" r:id="rId57"/>
    <p:sldId id="1148" r:id="rId58"/>
    <p:sldId id="1142" r:id="rId59"/>
    <p:sldId id="1143" r:id="rId60"/>
    <p:sldId id="1159" r:id="rId61"/>
    <p:sldId id="1163" r:id="rId62"/>
    <p:sldId id="1149" r:id="rId63"/>
    <p:sldId id="1150" r:id="rId64"/>
    <p:sldId id="1160" r:id="rId65"/>
    <p:sldId id="1151" r:id="rId66"/>
    <p:sldId id="1161" r:id="rId67"/>
    <p:sldId id="1170" r:id="rId68"/>
    <p:sldId id="1164" r:id="rId69"/>
    <p:sldId id="1165" r:id="rId70"/>
    <p:sldId id="1166" r:id="rId71"/>
    <p:sldId id="1167" r:id="rId72"/>
    <p:sldId id="1168" r:id="rId73"/>
    <p:sldId id="1169" r:id="rId74"/>
    <p:sldId id="1162" r:id="rId75"/>
    <p:sldId id="1171" r:id="rId76"/>
    <p:sldId id="1172" r:id="rId77"/>
    <p:sldId id="1144" r:id="rId78"/>
    <p:sldId id="1137" r:id="rId79"/>
  </p:sldIdLst>
  <p:sldSz cx="9906000" cy="6858000" type="A4"/>
  <p:notesSz cx="6805613" cy="9944100"/>
  <p:defaultTextStyle>
    <a:defPPr>
      <a:defRPr lang="en-GB"/>
    </a:defPPr>
    <a:lvl1pPr algn="l" rtl="0" fontAlgn="base">
      <a:spcBef>
        <a:spcPct val="0"/>
      </a:spcBef>
      <a:spcAft>
        <a:spcPct val="0"/>
      </a:spcAft>
      <a:defRPr sz="4400" b="1" kern="1200">
        <a:solidFill>
          <a:schemeClr val="tx2"/>
        </a:solidFill>
        <a:latin typeface="Arial" pitchFamily="34" charset="0"/>
        <a:ea typeface="+mn-ea"/>
        <a:cs typeface="+mn-cs"/>
      </a:defRPr>
    </a:lvl1pPr>
    <a:lvl2pPr marL="457200" algn="l" rtl="0" fontAlgn="base">
      <a:spcBef>
        <a:spcPct val="0"/>
      </a:spcBef>
      <a:spcAft>
        <a:spcPct val="0"/>
      </a:spcAft>
      <a:defRPr sz="4400" b="1" kern="1200">
        <a:solidFill>
          <a:schemeClr val="tx2"/>
        </a:solidFill>
        <a:latin typeface="Arial" pitchFamily="34" charset="0"/>
        <a:ea typeface="+mn-ea"/>
        <a:cs typeface="+mn-cs"/>
      </a:defRPr>
    </a:lvl2pPr>
    <a:lvl3pPr marL="914400" algn="l" rtl="0" fontAlgn="base">
      <a:spcBef>
        <a:spcPct val="0"/>
      </a:spcBef>
      <a:spcAft>
        <a:spcPct val="0"/>
      </a:spcAft>
      <a:defRPr sz="4400" b="1" kern="1200">
        <a:solidFill>
          <a:schemeClr val="tx2"/>
        </a:solidFill>
        <a:latin typeface="Arial" pitchFamily="34" charset="0"/>
        <a:ea typeface="+mn-ea"/>
        <a:cs typeface="+mn-cs"/>
      </a:defRPr>
    </a:lvl3pPr>
    <a:lvl4pPr marL="1371600" algn="l" rtl="0" fontAlgn="base">
      <a:spcBef>
        <a:spcPct val="0"/>
      </a:spcBef>
      <a:spcAft>
        <a:spcPct val="0"/>
      </a:spcAft>
      <a:defRPr sz="4400" b="1" kern="1200">
        <a:solidFill>
          <a:schemeClr val="tx2"/>
        </a:solidFill>
        <a:latin typeface="Arial" pitchFamily="34" charset="0"/>
        <a:ea typeface="+mn-ea"/>
        <a:cs typeface="+mn-cs"/>
      </a:defRPr>
    </a:lvl4pPr>
    <a:lvl5pPr marL="1828800" algn="l" rtl="0" fontAlgn="base">
      <a:spcBef>
        <a:spcPct val="0"/>
      </a:spcBef>
      <a:spcAft>
        <a:spcPct val="0"/>
      </a:spcAft>
      <a:defRPr sz="4400" b="1" kern="1200">
        <a:solidFill>
          <a:schemeClr val="tx2"/>
        </a:solidFill>
        <a:latin typeface="Arial" pitchFamily="34" charset="0"/>
        <a:ea typeface="+mn-ea"/>
        <a:cs typeface="+mn-cs"/>
      </a:defRPr>
    </a:lvl5pPr>
    <a:lvl6pPr marL="2286000" algn="l" defTabSz="914400" rtl="0" eaLnBrk="1" latinLnBrk="0" hangingPunct="1">
      <a:defRPr sz="4400" b="1" kern="1200">
        <a:solidFill>
          <a:schemeClr val="tx2"/>
        </a:solidFill>
        <a:latin typeface="Arial" pitchFamily="34" charset="0"/>
        <a:ea typeface="+mn-ea"/>
        <a:cs typeface="+mn-cs"/>
      </a:defRPr>
    </a:lvl6pPr>
    <a:lvl7pPr marL="2743200" algn="l" defTabSz="914400" rtl="0" eaLnBrk="1" latinLnBrk="0" hangingPunct="1">
      <a:defRPr sz="4400" b="1" kern="1200">
        <a:solidFill>
          <a:schemeClr val="tx2"/>
        </a:solidFill>
        <a:latin typeface="Arial" pitchFamily="34" charset="0"/>
        <a:ea typeface="+mn-ea"/>
        <a:cs typeface="+mn-cs"/>
      </a:defRPr>
    </a:lvl7pPr>
    <a:lvl8pPr marL="3200400" algn="l" defTabSz="914400" rtl="0" eaLnBrk="1" latinLnBrk="0" hangingPunct="1">
      <a:defRPr sz="4400" b="1" kern="1200">
        <a:solidFill>
          <a:schemeClr val="tx2"/>
        </a:solidFill>
        <a:latin typeface="Arial" pitchFamily="34" charset="0"/>
        <a:ea typeface="+mn-ea"/>
        <a:cs typeface="+mn-cs"/>
      </a:defRPr>
    </a:lvl8pPr>
    <a:lvl9pPr marL="3657600" algn="l" defTabSz="914400" rtl="0" eaLnBrk="1" latinLnBrk="0" hangingPunct="1">
      <a:defRPr sz="4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BBUser" initials="L" lastIdx="4" clrIdx="0">
    <p:extLst>
      <p:ext uri="{19B8F6BF-5375-455C-9EA6-DF929625EA0E}">
        <p15:presenceInfo xmlns:p15="http://schemas.microsoft.com/office/powerpoint/2012/main" userId="LBB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26" autoAdjust="0"/>
    <p:restoredTop sz="64516" autoAdjust="0"/>
  </p:normalViewPr>
  <p:slideViewPr>
    <p:cSldViewPr>
      <p:cViewPr varScale="1">
        <p:scale>
          <a:sx n="50" d="100"/>
          <a:sy n="50" d="100"/>
        </p:scale>
        <p:origin x="1578" y="48"/>
      </p:cViewPr>
      <p:guideLst>
        <p:guide orient="horz" pos="2160"/>
        <p:guide pos="3120"/>
      </p:guideLst>
    </p:cSldViewPr>
  </p:slideViewPr>
  <p:notesTextViewPr>
    <p:cViewPr>
      <p:scale>
        <a:sx n="100" d="100"/>
        <a:sy n="100" d="100"/>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slide" Target="slides/slide34.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slide" Target="slides/slide37.xml"/><Relationship Id="rId5" Type="http://schemas.openxmlformats.org/officeDocument/2006/relationships/slideMaster" Target="slideMasters/slideMaster5.xml"/><Relationship Id="rId61" Type="http://schemas.openxmlformats.org/officeDocument/2006/relationships/slide" Target="slides/slide19.xml"/><Relationship Id="rId82" Type="http://schemas.openxmlformats.org/officeDocument/2006/relationships/commentAuthors" Target="commentAuthor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2"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defRPr sz="1200" b="0">
                <a:solidFill>
                  <a:schemeClr val="tx1"/>
                </a:solidFill>
              </a:defRPr>
            </a:lvl1pPr>
          </a:lstStyle>
          <a:p>
            <a:endParaRPr lang="en-GB"/>
          </a:p>
        </p:txBody>
      </p:sp>
      <p:sp>
        <p:nvSpPr>
          <p:cNvPr id="200707" name="Rectangle 3"/>
          <p:cNvSpPr>
            <a:spLocks noGrp="1" noChangeArrowheads="1"/>
          </p:cNvSpPr>
          <p:nvPr>
            <p:ph type="dt" sz="quarter" idx="1"/>
          </p:nvPr>
        </p:nvSpPr>
        <p:spPr bwMode="auto">
          <a:xfrm>
            <a:off x="385494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a:defRPr sz="1200" b="0">
                <a:solidFill>
                  <a:schemeClr val="tx1"/>
                </a:solidFill>
              </a:defRPr>
            </a:lvl1pPr>
          </a:lstStyle>
          <a:p>
            <a:endParaRPr lang="en-GB"/>
          </a:p>
        </p:txBody>
      </p:sp>
      <p:sp>
        <p:nvSpPr>
          <p:cNvPr id="200708" name="Rectangle 4"/>
          <p:cNvSpPr>
            <a:spLocks noGrp="1" noChangeArrowheads="1"/>
          </p:cNvSpPr>
          <p:nvPr>
            <p:ph type="ftr" sz="quarter" idx="2"/>
          </p:nvPr>
        </p:nvSpPr>
        <p:spPr bwMode="auto">
          <a:xfrm>
            <a:off x="2" y="9445171"/>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defRPr sz="1200" b="0">
                <a:solidFill>
                  <a:schemeClr val="tx1"/>
                </a:solidFill>
              </a:defRPr>
            </a:lvl1pPr>
          </a:lstStyle>
          <a:p>
            <a:endParaRPr lang="en-GB"/>
          </a:p>
        </p:txBody>
      </p:sp>
      <p:sp>
        <p:nvSpPr>
          <p:cNvPr id="200709" name="Rectangle 5"/>
          <p:cNvSpPr>
            <a:spLocks noGrp="1" noChangeArrowheads="1"/>
          </p:cNvSpPr>
          <p:nvPr>
            <p:ph type="sldNum" sz="quarter" idx="3"/>
          </p:nvPr>
        </p:nvSpPr>
        <p:spPr bwMode="auto">
          <a:xfrm>
            <a:off x="3854940" y="9445171"/>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a:defRPr sz="1200" b="0">
                <a:solidFill>
                  <a:schemeClr val="tx1"/>
                </a:solidFill>
              </a:defRPr>
            </a:lvl1pPr>
          </a:lstStyle>
          <a:p>
            <a:fld id="{DD563B8C-C3B6-4F7C-AC25-60687593FA25}" type="slidenum">
              <a:rPr lang="en-GB"/>
              <a:pPr/>
              <a:t>‹#›</a:t>
            </a:fld>
            <a:endParaRPr lang="en-GB"/>
          </a:p>
        </p:txBody>
      </p:sp>
    </p:spTree>
    <p:extLst>
      <p:ext uri="{BB962C8B-B14F-4D97-AF65-F5344CB8AC3E}">
        <p14:creationId xmlns:p14="http://schemas.microsoft.com/office/powerpoint/2010/main" val="20066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defRPr sz="1200" b="0">
                <a:solidFill>
                  <a:schemeClr val="tx1"/>
                </a:solidFill>
              </a:defRPr>
            </a:lvl1pPr>
          </a:lstStyle>
          <a:p>
            <a:endParaRPr lang="en-US"/>
          </a:p>
        </p:txBody>
      </p:sp>
      <p:sp>
        <p:nvSpPr>
          <p:cNvPr id="18435" name="Rectangle 3"/>
          <p:cNvSpPr>
            <a:spLocks noGrp="1" noChangeArrowheads="1"/>
          </p:cNvSpPr>
          <p:nvPr>
            <p:ph type="dt" idx="1"/>
          </p:nvPr>
        </p:nvSpPr>
        <p:spPr bwMode="auto">
          <a:xfrm>
            <a:off x="385494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a:defRPr sz="1200" b="0">
                <a:solidFill>
                  <a:schemeClr val="tx1"/>
                </a:solidFill>
              </a:defRPr>
            </a:lvl1pPr>
          </a:lstStyle>
          <a:p>
            <a:endParaRPr lang="en-US"/>
          </a:p>
        </p:txBody>
      </p:sp>
      <p:sp>
        <p:nvSpPr>
          <p:cNvPr id="18436" name="Rectangle 4"/>
          <p:cNvSpPr>
            <a:spLocks noGrp="1" noRot="1" noChangeAspect="1" noChangeArrowheads="1" noTextEdit="1"/>
          </p:cNvSpPr>
          <p:nvPr>
            <p:ph type="sldImg" idx="2"/>
          </p:nvPr>
        </p:nvSpPr>
        <p:spPr bwMode="auto">
          <a:xfrm>
            <a:off x="711200" y="746125"/>
            <a:ext cx="538321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0562" y="4723449"/>
            <a:ext cx="5444490" cy="447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2" y="9445171"/>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defRPr sz="1200" b="0">
                <a:solidFill>
                  <a:schemeClr val="tx1"/>
                </a:solidFill>
              </a:defRPr>
            </a:lvl1pPr>
          </a:lstStyle>
          <a:p>
            <a:endParaRPr lang="en-US"/>
          </a:p>
        </p:txBody>
      </p:sp>
      <p:sp>
        <p:nvSpPr>
          <p:cNvPr id="18439" name="Rectangle 7"/>
          <p:cNvSpPr>
            <a:spLocks noGrp="1" noChangeArrowheads="1"/>
          </p:cNvSpPr>
          <p:nvPr>
            <p:ph type="sldNum" sz="quarter" idx="5"/>
          </p:nvPr>
        </p:nvSpPr>
        <p:spPr bwMode="auto">
          <a:xfrm>
            <a:off x="3854940" y="9445171"/>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a:defRPr sz="1200" b="0">
                <a:solidFill>
                  <a:schemeClr val="tx1"/>
                </a:solidFill>
              </a:defRPr>
            </a:lvl1pPr>
          </a:lstStyle>
          <a:p>
            <a:fld id="{C185F21A-DBB8-4E65-9E4E-3435B804B7D3}" type="slidenum">
              <a:rPr lang="en-US"/>
              <a:pPr/>
              <a:t>‹#›</a:t>
            </a:fld>
            <a:endParaRPr lang="en-US"/>
          </a:p>
        </p:txBody>
      </p:sp>
    </p:spTree>
    <p:extLst>
      <p:ext uri="{BB962C8B-B14F-4D97-AF65-F5344CB8AC3E}">
        <p14:creationId xmlns:p14="http://schemas.microsoft.com/office/powerpoint/2010/main" val="1112106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6125"/>
            <a:ext cx="5383213" cy="3727450"/>
          </a:xfrm>
        </p:spPr>
      </p:sp>
      <p:sp>
        <p:nvSpPr>
          <p:cNvPr id="3" name="Notes Placeholder 2"/>
          <p:cNvSpPr>
            <a:spLocks noGrp="1"/>
          </p:cNvSpPr>
          <p:nvPr>
            <p:ph type="body" idx="1"/>
          </p:nvPr>
        </p:nvSpPr>
        <p:spPr/>
        <p:txBody>
          <a:bodyPr/>
          <a:lstStyle/>
          <a:p>
            <a:r>
              <a:rPr lang="en-GB" b="1" dirty="0"/>
              <a:t> </a:t>
            </a:r>
          </a:p>
          <a:p>
            <a:endParaRPr lang="en-GB" dirty="0"/>
          </a:p>
        </p:txBody>
      </p:sp>
      <p:sp>
        <p:nvSpPr>
          <p:cNvPr id="4" name="Slide Number Placeholder 3"/>
          <p:cNvSpPr>
            <a:spLocks noGrp="1"/>
          </p:cNvSpPr>
          <p:nvPr>
            <p:ph type="sldNum" sz="quarter" idx="10"/>
          </p:nvPr>
        </p:nvSpPr>
        <p:spPr/>
        <p:txBody>
          <a:bodyPr/>
          <a:lstStyle/>
          <a:p>
            <a:fld id="{C185F21A-DBB8-4E65-9E4E-3435B804B7D3}" type="slidenum">
              <a:rPr lang="en-US" smtClean="0"/>
              <a:pPr/>
              <a:t>1</a:t>
            </a:fld>
            <a:endParaRPr lang="en-US"/>
          </a:p>
        </p:txBody>
      </p:sp>
    </p:spTree>
    <p:extLst>
      <p:ext uri="{BB962C8B-B14F-4D97-AF65-F5344CB8AC3E}">
        <p14:creationId xmlns:p14="http://schemas.microsoft.com/office/powerpoint/2010/main" val="370971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11</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12</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13</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14</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15</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16</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17</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18</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19</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20</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21</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22</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23</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24</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25</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26</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27</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28</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29</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30</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31</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32</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33</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34</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36</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smtClean="0"/>
          </a:p>
        </p:txBody>
      </p:sp>
      <p:sp>
        <p:nvSpPr>
          <p:cNvPr id="79876" name="Slide Number Placeholder 3"/>
          <p:cNvSpPr>
            <a:spLocks noGrp="1"/>
          </p:cNvSpPr>
          <p:nvPr>
            <p:ph type="sldNum" sz="quarter" idx="5"/>
          </p:nvPr>
        </p:nvSpPr>
        <p:spPr>
          <a:noFill/>
        </p:spPr>
        <p:txBody>
          <a:bodyPr/>
          <a:lstStyle>
            <a:lvl1pPr>
              <a:defRPr sz="1200">
                <a:solidFill>
                  <a:schemeClr val="tx1"/>
                </a:solidFill>
                <a:latin typeface="Arial" charset="0"/>
              </a:defRPr>
            </a:lvl1pPr>
            <a:lvl2pPr marL="744659" indent="-286407">
              <a:defRPr sz="1200">
                <a:solidFill>
                  <a:schemeClr val="tx1"/>
                </a:solidFill>
                <a:latin typeface="Arial" charset="0"/>
              </a:defRPr>
            </a:lvl2pPr>
            <a:lvl3pPr marL="1145629" indent="-229126">
              <a:defRPr sz="1200">
                <a:solidFill>
                  <a:schemeClr val="tx1"/>
                </a:solidFill>
                <a:latin typeface="Arial" charset="0"/>
              </a:defRPr>
            </a:lvl3pPr>
            <a:lvl4pPr marL="1603880" indent="-229126">
              <a:defRPr sz="1200">
                <a:solidFill>
                  <a:schemeClr val="tx1"/>
                </a:solidFill>
                <a:latin typeface="Arial" charset="0"/>
              </a:defRPr>
            </a:lvl4pPr>
            <a:lvl5pPr marL="2062132" indent="-229126">
              <a:defRPr sz="1200">
                <a:solidFill>
                  <a:schemeClr val="tx1"/>
                </a:solidFill>
                <a:latin typeface="Arial" charset="0"/>
              </a:defRPr>
            </a:lvl5pPr>
            <a:lvl6pPr marL="2520384" indent="-229126" eaLnBrk="0" fontAlgn="base" hangingPunct="0">
              <a:spcBef>
                <a:spcPct val="30000"/>
              </a:spcBef>
              <a:spcAft>
                <a:spcPct val="0"/>
              </a:spcAft>
              <a:defRPr sz="1200">
                <a:solidFill>
                  <a:schemeClr val="tx1"/>
                </a:solidFill>
                <a:latin typeface="Arial" charset="0"/>
              </a:defRPr>
            </a:lvl6pPr>
            <a:lvl7pPr marL="2978635" indent="-229126" eaLnBrk="0" fontAlgn="base" hangingPunct="0">
              <a:spcBef>
                <a:spcPct val="30000"/>
              </a:spcBef>
              <a:spcAft>
                <a:spcPct val="0"/>
              </a:spcAft>
              <a:defRPr sz="1200">
                <a:solidFill>
                  <a:schemeClr val="tx1"/>
                </a:solidFill>
                <a:latin typeface="Arial" charset="0"/>
              </a:defRPr>
            </a:lvl7pPr>
            <a:lvl8pPr marL="3436887" indent="-229126" eaLnBrk="0" fontAlgn="base" hangingPunct="0">
              <a:spcBef>
                <a:spcPct val="30000"/>
              </a:spcBef>
              <a:spcAft>
                <a:spcPct val="0"/>
              </a:spcAft>
              <a:defRPr sz="1200">
                <a:solidFill>
                  <a:schemeClr val="tx1"/>
                </a:solidFill>
                <a:latin typeface="Arial" charset="0"/>
              </a:defRPr>
            </a:lvl8pPr>
            <a:lvl9pPr marL="3895138" indent="-229126" eaLnBrk="0" fontAlgn="base" hangingPunct="0">
              <a:spcBef>
                <a:spcPct val="30000"/>
              </a:spcBef>
              <a:spcAft>
                <a:spcPct val="0"/>
              </a:spcAft>
              <a:defRPr sz="1200">
                <a:solidFill>
                  <a:schemeClr val="tx1"/>
                </a:solidFill>
                <a:latin typeface="Arial" charset="0"/>
              </a:defRPr>
            </a:lvl9pPr>
          </a:lstStyle>
          <a:p>
            <a:fld id="{39615407-9184-4924-A710-D9F84E3527E7}" type="slidenum">
              <a:rPr lang="en-US" altLang="en-US"/>
              <a:pPr/>
              <a:t>37</a:t>
            </a:fld>
            <a:endParaRPr lang="en-US" altLang="en-US"/>
          </a:p>
        </p:txBody>
      </p:sp>
    </p:spTree>
    <p:extLst>
      <p:ext uri="{BB962C8B-B14F-4D97-AF65-F5344CB8AC3E}">
        <p14:creationId xmlns:p14="http://schemas.microsoft.com/office/powerpoint/2010/main" val="150915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4</a:t>
            </a:fld>
            <a:endParaRPr lang="en-US"/>
          </a:p>
        </p:txBody>
      </p:sp>
    </p:spTree>
    <p:extLst>
      <p:ext uri="{BB962C8B-B14F-4D97-AF65-F5344CB8AC3E}">
        <p14:creationId xmlns:p14="http://schemas.microsoft.com/office/powerpoint/2010/main" val="60807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5</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6</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7</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9</a:t>
            </a:fld>
            <a:endParaRPr lang="en-US"/>
          </a:p>
        </p:txBody>
      </p:sp>
    </p:spTree>
    <p:extLst>
      <p:ext uri="{BB962C8B-B14F-4D97-AF65-F5344CB8AC3E}">
        <p14:creationId xmlns:p14="http://schemas.microsoft.com/office/powerpoint/2010/main" val="217029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5F21A-DBB8-4E65-9E4E-3435B804B7D3}" type="slidenum">
              <a:rPr lang="en-US" smtClean="0"/>
              <a:pPr/>
              <a:t>10</a:t>
            </a:fld>
            <a:endParaRPr lang="en-US"/>
          </a:p>
        </p:txBody>
      </p:sp>
    </p:spTree>
    <p:extLst>
      <p:ext uri="{BB962C8B-B14F-4D97-AF65-F5344CB8AC3E}">
        <p14:creationId xmlns:p14="http://schemas.microsoft.com/office/powerpoint/2010/main" val="2170299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a:xfrm>
            <a:off x="631825" y="2425900"/>
            <a:ext cx="8420100" cy="1125537"/>
          </a:xfrm>
        </p:spPr>
        <p:txBody>
          <a:bodyPr/>
          <a:lstStyle>
            <a:lvl1pPr>
              <a:defRPr>
                <a:solidFill>
                  <a:schemeClr val="bg1"/>
                </a:solidFill>
              </a:defRPr>
            </a:lvl1pPr>
          </a:lstStyle>
          <a:p>
            <a:pPr lvl="0"/>
            <a:r>
              <a:rPr lang="en-GB" noProof="0" dirty="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
        <p:nvSpPr>
          <p:cNvPr id="5128" name="Text Box 8"/>
          <p:cNvSpPr txBox="1">
            <a:spLocks noChangeArrowheads="1"/>
          </p:cNvSpPr>
          <p:nvPr/>
        </p:nvSpPr>
        <p:spPr bwMode="auto">
          <a:xfrm>
            <a:off x="631956" y="47243"/>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pic>
        <p:nvPicPr>
          <p:cNvPr id="5132"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LGA\Planning Advisory Service\Team\Website\Web images\logos\LGA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9187" y="167258"/>
            <a:ext cx="2708563" cy="1599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39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743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7431"/>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15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9218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31825" y="44450"/>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spcBef>
                <a:spcPct val="50000"/>
              </a:spcBef>
              <a:defRPr/>
            </a:pPr>
            <a:endParaRPr lang="en-US" dirty="0"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33375"/>
            <a:ext cx="194468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32725" y="476250"/>
            <a:ext cx="1562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31825" y="2420966"/>
            <a:ext cx="84201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82625" y="3573463"/>
            <a:ext cx="69342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043024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022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28"/>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5884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223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9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9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2014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413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01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7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32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4590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4957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383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274663"/>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4202" y="274663"/>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440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11862"/>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659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81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652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29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530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584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621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842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5842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p:nvSpPr>
        <p:spPr bwMode="auto">
          <a:xfrm>
            <a:off x="584204"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pitchFamily="34" charset="0"/>
        </a:defRPr>
      </a:lvl2pPr>
      <a:lvl3pPr algn="l" rtl="0" fontAlgn="base">
        <a:spcBef>
          <a:spcPct val="0"/>
        </a:spcBef>
        <a:spcAft>
          <a:spcPct val="0"/>
        </a:spcAft>
        <a:defRPr sz="4000" b="1">
          <a:solidFill>
            <a:srgbClr val="669900"/>
          </a:solidFill>
          <a:latin typeface="Arial" pitchFamily="34" charset="0"/>
        </a:defRPr>
      </a:lvl3pPr>
      <a:lvl4pPr algn="l" rtl="0" fontAlgn="base">
        <a:spcBef>
          <a:spcPct val="0"/>
        </a:spcBef>
        <a:spcAft>
          <a:spcPct val="0"/>
        </a:spcAft>
        <a:defRPr sz="4000" b="1">
          <a:solidFill>
            <a:srgbClr val="669900"/>
          </a:solidFill>
          <a:latin typeface="Arial" pitchFamily="34" charset="0"/>
        </a:defRPr>
      </a:lvl4pPr>
      <a:lvl5pPr algn="l" rtl="0" fontAlgn="base">
        <a:spcBef>
          <a:spcPct val="0"/>
        </a:spcBef>
        <a:spcAft>
          <a:spcPct val="0"/>
        </a:spcAft>
        <a:defRPr sz="4000" b="1">
          <a:solidFill>
            <a:srgbClr val="669900"/>
          </a:solidFill>
          <a:latin typeface="Arial" pitchFamily="34" charset="0"/>
        </a:defRPr>
      </a:lvl5pPr>
      <a:lvl6pPr marL="457200" algn="l" rtl="0" fontAlgn="base">
        <a:spcBef>
          <a:spcPct val="0"/>
        </a:spcBef>
        <a:spcAft>
          <a:spcPct val="0"/>
        </a:spcAft>
        <a:defRPr sz="4000" b="1">
          <a:solidFill>
            <a:srgbClr val="669900"/>
          </a:solidFill>
          <a:latin typeface="Arial" pitchFamily="34" charset="0"/>
        </a:defRPr>
      </a:lvl6pPr>
      <a:lvl7pPr marL="914400" algn="l" rtl="0" fontAlgn="base">
        <a:spcBef>
          <a:spcPct val="0"/>
        </a:spcBef>
        <a:spcAft>
          <a:spcPct val="0"/>
        </a:spcAft>
        <a:defRPr sz="4000" b="1">
          <a:solidFill>
            <a:srgbClr val="669900"/>
          </a:solidFill>
          <a:latin typeface="Arial" pitchFamily="34" charset="0"/>
        </a:defRPr>
      </a:lvl7pPr>
      <a:lvl8pPr marL="1371600" algn="l" rtl="0" fontAlgn="base">
        <a:spcBef>
          <a:spcPct val="0"/>
        </a:spcBef>
        <a:spcAft>
          <a:spcPct val="0"/>
        </a:spcAft>
        <a:defRPr sz="4000" b="1">
          <a:solidFill>
            <a:srgbClr val="669900"/>
          </a:solidFill>
          <a:latin typeface="Arial" pitchFamily="34" charset="0"/>
        </a:defRPr>
      </a:lvl8pPr>
      <a:lvl9pPr marL="1828800" algn="l" rtl="0" fontAlgn="base">
        <a:spcBef>
          <a:spcPct val="0"/>
        </a:spcBef>
        <a:spcAft>
          <a:spcPct val="0"/>
        </a:spcAft>
        <a:defRPr sz="4000" b="1">
          <a:solidFill>
            <a:srgbClr val="669900"/>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0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8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8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6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6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4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4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22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2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9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7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6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4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3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11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10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8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0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03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01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9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97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5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93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91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9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8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82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80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77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7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72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70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67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65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6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5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56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54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50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48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44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42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38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36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32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29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25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23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18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16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116"/>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09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004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102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5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19970"/>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09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19894"/>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087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842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584200" y="6453188"/>
            <a:ext cx="88931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GB">
              <a:solidFill>
                <a:srgbClr val="000000"/>
              </a:solidFill>
            </a:endParaRPr>
          </a:p>
        </p:txBody>
      </p:sp>
    </p:spTree>
    <p:extLst>
      <p:ext uri="{BB962C8B-B14F-4D97-AF65-F5344CB8AC3E}">
        <p14:creationId xmlns:p14="http://schemas.microsoft.com/office/powerpoint/2010/main" val="1709074883"/>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48"/>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4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3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24"/>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00417"/>
            <a:ext cx="84201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742950" y="921335"/>
            <a:ext cx="84201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272480" y="6150505"/>
            <a:ext cx="206375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2" name="Rectangle 5"/>
          <p:cNvSpPr>
            <a:spLocks noGrp="1" noChangeArrowheads="1"/>
          </p:cNvSpPr>
          <p:nvPr>
            <p:ph type="ftr" sz="quarter" idx="3"/>
          </p:nvPr>
        </p:nvSpPr>
        <p:spPr>
          <a:xfrm>
            <a:off x="2788260" y="6155610"/>
            <a:ext cx="3136900" cy="457200"/>
          </a:xfrm>
          <a:prstGeom prst="rect">
            <a:avLst/>
          </a:prstGeom>
          <a:ln/>
        </p:spPr>
        <p:txBody>
          <a:bodyPr/>
          <a:lstStyle>
            <a:lvl1pPr>
              <a:defRPr sz="1200">
                <a:solidFill>
                  <a:schemeClr val="bg1"/>
                </a:solidFill>
              </a:defRPr>
            </a:lvl1pPr>
          </a:lstStyle>
          <a:p>
            <a:pPr>
              <a:defRPr/>
            </a:pPr>
            <a:endParaRPr lang="en-US" b="0" dirty="0">
              <a:solidFill>
                <a:prstClr val="white"/>
              </a:solidFill>
              <a:latin typeface="Arial" charset="0"/>
              <a:ea typeface="ＭＳ Ｐゴシック" pitchFamily="34" charset="-128"/>
            </a:endParaRPr>
          </a:p>
        </p:txBody>
      </p:sp>
      <p:sp>
        <p:nvSpPr>
          <p:cNvPr id="13" name="Rectangle 6"/>
          <p:cNvSpPr>
            <a:spLocks noGrp="1" noChangeArrowheads="1"/>
          </p:cNvSpPr>
          <p:nvPr>
            <p:ph type="sldNum" sz="quarter" idx="4"/>
          </p:nvPr>
        </p:nvSpPr>
        <p:spPr>
          <a:xfrm>
            <a:off x="6635638" y="6150505"/>
            <a:ext cx="2063750" cy="457200"/>
          </a:xfrm>
          <a:prstGeom prst="rect">
            <a:avLst/>
          </a:prstGeom>
          <a:ln/>
        </p:spPr>
        <p:txBody>
          <a:bodyPr/>
          <a:lstStyle>
            <a:lvl1pPr>
              <a:defRPr sz="1200">
                <a:solidFill>
                  <a:schemeClr val="bg1"/>
                </a:solidFill>
              </a:defRPr>
            </a:lvl1pPr>
          </a:lstStyle>
          <a:p>
            <a:pPr>
              <a:defRPr/>
            </a:pPr>
            <a:fld id="{FB5C22F6-1D84-407D-BEEC-755958C96513}" type="slidenum">
              <a:rPr lang="en-US" b="0" smtClean="0">
                <a:solidFill>
                  <a:prstClr val="white"/>
                </a:solidFill>
                <a:latin typeface="Arial" charset="0"/>
                <a:ea typeface="ＭＳ Ｐゴシック" pitchFamily="34" charset="-128"/>
              </a:rPr>
              <a:pPr>
                <a:defRPr/>
              </a:pPr>
              <a:t>‹#›</a:t>
            </a:fld>
            <a:endParaRPr lang="en-US" b="0" dirty="0">
              <a:solidFill>
                <a:prstClr val="white"/>
              </a:solidFill>
              <a:latin typeface="Arial" charset="0"/>
              <a:ea typeface="ＭＳ Ｐゴシック" pitchFamily="34" charset="-128"/>
            </a:endParaRPr>
          </a:p>
        </p:txBody>
      </p:sp>
      <p:sp>
        <p:nvSpPr>
          <p:cNvPr id="3" name="Rectangle 2"/>
          <p:cNvSpPr/>
          <p:nvPr/>
        </p:nvSpPr>
        <p:spPr bwMode="auto">
          <a:xfrm>
            <a:off x="0" y="6028660"/>
            <a:ext cx="9906000" cy="829340"/>
          </a:xfrm>
          <a:prstGeom prst="rect">
            <a:avLst/>
          </a:prstGeom>
          <a:solidFill>
            <a:srgbClr val="1E241E"/>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54" eaLnBrk="0" hangingPunct="0"/>
            <a:endParaRPr lang="en-GB" sz="2400" b="0" smtClean="0">
              <a:solidFill>
                <a:srgbClr val="555555"/>
              </a:solidFill>
              <a:latin typeface="Arial" charset="0"/>
              <a:ea typeface="ＭＳ Ｐゴシック" pitchFamily="1"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469" y="6122312"/>
            <a:ext cx="830925" cy="645083"/>
          </a:xfrm>
          <a:prstGeom prst="rect">
            <a:avLst/>
          </a:prstGeom>
        </p:spPr>
      </p:pic>
    </p:spTree>
    <p:extLst>
      <p:ext uri="{BB962C8B-B14F-4D97-AF65-F5344CB8AC3E}">
        <p14:creationId xmlns:p14="http://schemas.microsoft.com/office/powerpoint/2010/main" val="340937480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1"/>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1"/>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1"/>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1"/>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1"/>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36652" y="2473525"/>
            <a:ext cx="8769348" cy="1894173"/>
          </a:xfrm>
        </p:spPr>
        <p:txBody>
          <a:bodyPr/>
          <a:lstStyle/>
          <a:p>
            <a:r>
              <a:rPr lang="en-GB" sz="3600" dirty="0" smtClean="0">
                <a:solidFill>
                  <a:schemeClr val="tx1"/>
                </a:solidFill>
              </a:rPr>
              <a:t>PAS core training</a:t>
            </a:r>
            <a:br>
              <a:rPr lang="en-GB" sz="3600" dirty="0" smtClean="0">
                <a:solidFill>
                  <a:schemeClr val="tx1"/>
                </a:solidFill>
              </a:rPr>
            </a:br>
            <a:r>
              <a:rPr lang="en-GB" sz="3600" dirty="0" smtClean="0">
                <a:solidFill>
                  <a:schemeClr val="tx1"/>
                </a:solidFill>
              </a:rPr>
              <a:t>Working with councillors</a:t>
            </a:r>
            <a:endParaRPr lang="en-US" sz="3600" dirty="0">
              <a:solidFill>
                <a:schemeClr val="tx1"/>
              </a:solidFill>
            </a:endParaRPr>
          </a:p>
        </p:txBody>
      </p:sp>
      <p:sp>
        <p:nvSpPr>
          <p:cNvPr id="15363" name="Rectangle 3"/>
          <p:cNvSpPr>
            <a:spLocks noGrp="1" noChangeArrowheads="1"/>
          </p:cNvSpPr>
          <p:nvPr>
            <p:ph type="subTitle" idx="1"/>
          </p:nvPr>
        </p:nvSpPr>
        <p:spPr>
          <a:xfrm>
            <a:off x="1065213" y="4365104"/>
            <a:ext cx="7991475" cy="1008584"/>
          </a:xfrm>
        </p:spPr>
        <p:txBody>
          <a:bodyPr/>
          <a:lstStyle/>
          <a:p>
            <a:r>
              <a:rPr lang="en-GB" dirty="0" smtClean="0">
                <a:solidFill>
                  <a:schemeClr val="tx1"/>
                </a:solidFill>
              </a:rPr>
              <a:t>Richard Crawley</a:t>
            </a:r>
          </a:p>
          <a:p>
            <a:r>
              <a:rPr lang="en-GB" dirty="0" smtClean="0">
                <a:solidFill>
                  <a:schemeClr val="tx1"/>
                </a:solidFill>
              </a:rPr>
              <a:t>Jack Hopkins</a:t>
            </a:r>
          </a:p>
          <a:p>
            <a:endParaRPr lang="en-GB" dirty="0" smtClean="0">
              <a:solidFill>
                <a:schemeClr val="tx1"/>
              </a:solidFill>
            </a:endParaRPr>
          </a:p>
        </p:txBody>
      </p:sp>
      <p:sp>
        <p:nvSpPr>
          <p:cNvPr id="15364" name="Text Box 4"/>
          <p:cNvSpPr txBox="1">
            <a:spLocks noChangeArrowheads="1"/>
          </p:cNvSpPr>
          <p:nvPr/>
        </p:nvSpPr>
        <p:spPr bwMode="auto">
          <a:xfrm>
            <a:off x="1136652" y="6026350"/>
            <a:ext cx="4032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solidFill>
                  <a:schemeClr val="tx1"/>
                </a:solidFill>
              </a:rPr>
              <a:t>October 2016</a:t>
            </a:r>
            <a:endParaRPr lang="en-GB" sz="2400" dirty="0">
              <a:solidFill>
                <a:schemeClr val="tx1"/>
              </a:solidFill>
            </a:endParaRPr>
          </a:p>
        </p:txBody>
      </p:sp>
      <p:sp>
        <p:nvSpPr>
          <p:cNvPr id="15365" name="Text Box 5"/>
          <p:cNvSpPr txBox="1">
            <a:spLocks noChangeArrowheads="1"/>
          </p:cNvSpPr>
          <p:nvPr/>
        </p:nvSpPr>
        <p:spPr bwMode="auto">
          <a:xfrm>
            <a:off x="6321781" y="6021388"/>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400" dirty="0">
                <a:solidFill>
                  <a:schemeClr val="tx1"/>
                </a:solidFill>
              </a:rPr>
              <a:t>www.pas.gov.uk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Lightening conductor:</a:t>
            </a:r>
          </a:p>
          <a:p>
            <a:r>
              <a:rPr lang="en-GB" altLang="en-US" dirty="0" smtClean="0"/>
              <a:t>“Any storms of public criticism are discharged upon the elected member. It is he who loses his seat at the next election if public opinion turns against his policy or actions. The official for the most part shelters behind the member.”</a:t>
            </a:r>
          </a:p>
          <a:p>
            <a:endParaRPr lang="en-GB" altLang="en-US" dirty="0"/>
          </a:p>
          <a:p>
            <a:endParaRPr lang="en-GB" altLang="en-US" dirty="0" smtClean="0"/>
          </a:p>
        </p:txBody>
      </p:sp>
    </p:spTree>
    <p:extLst>
      <p:ext uri="{BB962C8B-B14F-4D97-AF65-F5344CB8AC3E}">
        <p14:creationId xmlns:p14="http://schemas.microsoft.com/office/powerpoint/2010/main" val="1837081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Barometer:</a:t>
            </a:r>
          </a:p>
          <a:p>
            <a:r>
              <a:rPr lang="en-GB" altLang="en-US" dirty="0" smtClean="0"/>
              <a:t>“The action of legislators and governors must rest broadly on the support or sufferance of the people. There is a limit to public patience, beyond which the governor who wishes to avoid trouble must not go”</a:t>
            </a:r>
          </a:p>
          <a:p>
            <a:r>
              <a:rPr lang="en-GB" altLang="en-US" dirty="0" smtClean="0"/>
              <a:t>“It is the true function of the councillor to interpret public feeling and to enliven it with leadership”</a:t>
            </a:r>
          </a:p>
        </p:txBody>
      </p:sp>
    </p:spTree>
    <p:extLst>
      <p:ext uri="{BB962C8B-B14F-4D97-AF65-F5344CB8AC3E}">
        <p14:creationId xmlns:p14="http://schemas.microsoft.com/office/powerpoint/2010/main" val="348753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“The members settle the policy, that is, interpret and assess public feeling and public demands, and the official carries out his job in the light of the policy thus settled. If there were no elected members to interpret public feeling in this way, the official would have to do it for himself”</a:t>
            </a:r>
          </a:p>
          <a:p>
            <a:endParaRPr lang="en-GB" altLang="en-US" dirty="0"/>
          </a:p>
          <a:p>
            <a:r>
              <a:rPr lang="en-GB" altLang="en-US" dirty="0" smtClean="0"/>
              <a:t>Is this still true ? In planning ? </a:t>
            </a:r>
          </a:p>
        </p:txBody>
      </p:sp>
    </p:spTree>
    <p:extLst>
      <p:ext uri="{BB962C8B-B14F-4D97-AF65-F5344CB8AC3E}">
        <p14:creationId xmlns:p14="http://schemas.microsoft.com/office/powerpoint/2010/main" val="738990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Councils are not businesses, but perhaps</a:t>
            </a:r>
          </a:p>
          <a:p>
            <a:pPr lvl="1"/>
            <a:r>
              <a:rPr lang="en-GB" altLang="en-US" dirty="0" smtClean="0"/>
              <a:t>Shareholders = voters</a:t>
            </a:r>
          </a:p>
          <a:p>
            <a:pPr lvl="1"/>
            <a:r>
              <a:rPr lang="en-GB" altLang="en-US" dirty="0" smtClean="0"/>
              <a:t>Directors = Councillors</a:t>
            </a:r>
          </a:p>
          <a:p>
            <a:pPr lvl="1"/>
            <a:r>
              <a:rPr lang="en-GB" altLang="en-US" dirty="0" smtClean="0"/>
              <a:t>Staff = Officers</a:t>
            </a:r>
          </a:p>
          <a:p>
            <a:r>
              <a:rPr lang="en-GB" altLang="en-US" dirty="0" smtClean="0"/>
              <a:t>More difficult than business</a:t>
            </a:r>
          </a:p>
          <a:p>
            <a:pPr lvl="1"/>
            <a:r>
              <a:rPr lang="en-GB" altLang="en-US" dirty="0" smtClean="0"/>
              <a:t>No profit &amp; loss to measure</a:t>
            </a:r>
          </a:p>
          <a:p>
            <a:pPr lvl="1"/>
            <a:r>
              <a:rPr lang="en-GB" altLang="en-US" dirty="0" smtClean="0"/>
              <a:t>Just “outcomes” as they relate to public taste and demand</a:t>
            </a:r>
          </a:p>
          <a:p>
            <a:pPr lvl="1"/>
            <a:r>
              <a:rPr lang="en-GB" altLang="en-US" dirty="0" smtClean="0"/>
              <a:t>Change leads to pitchforks (sometimes)</a:t>
            </a:r>
            <a:endParaRPr lang="en-GB" altLang="en-US" dirty="0"/>
          </a:p>
        </p:txBody>
      </p:sp>
    </p:spTree>
    <p:extLst>
      <p:ext uri="{BB962C8B-B14F-4D97-AF65-F5344CB8AC3E}">
        <p14:creationId xmlns:p14="http://schemas.microsoft.com/office/powerpoint/2010/main" val="247522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Councillors as people</a:t>
            </a:r>
          </a:p>
          <a:p>
            <a:pPr lvl="1"/>
            <a:r>
              <a:rPr lang="en-GB" altLang="en-US" dirty="0" smtClean="0"/>
              <a:t>“mixed ability group”</a:t>
            </a:r>
          </a:p>
          <a:p>
            <a:r>
              <a:rPr lang="en-GB" altLang="en-US" dirty="0" smtClean="0"/>
              <a:t>Councillors in power / in opposition</a:t>
            </a:r>
          </a:p>
          <a:p>
            <a:r>
              <a:rPr lang="en-GB" altLang="en-US" dirty="0" smtClean="0"/>
              <a:t>Councillors in roles </a:t>
            </a:r>
          </a:p>
          <a:p>
            <a:pPr lvl="1"/>
            <a:r>
              <a:rPr lang="en-GB" altLang="en-US" dirty="0" smtClean="0"/>
              <a:t>Back bencher / ward member</a:t>
            </a:r>
          </a:p>
          <a:p>
            <a:pPr lvl="1"/>
            <a:r>
              <a:rPr lang="en-GB" altLang="en-US" dirty="0" smtClean="0"/>
              <a:t>Planning committee member</a:t>
            </a:r>
          </a:p>
          <a:p>
            <a:pPr lvl="1"/>
            <a:r>
              <a:rPr lang="en-GB" altLang="en-US" dirty="0" smtClean="0"/>
              <a:t>Chair</a:t>
            </a:r>
          </a:p>
          <a:p>
            <a:pPr lvl="1"/>
            <a:r>
              <a:rPr lang="en-GB" altLang="en-US" dirty="0" smtClean="0"/>
              <a:t>Cabinet member</a:t>
            </a:r>
          </a:p>
          <a:p>
            <a:pPr lvl="1"/>
            <a:r>
              <a:rPr lang="en-GB" altLang="en-US" dirty="0"/>
              <a:t>L</a:t>
            </a:r>
            <a:r>
              <a:rPr lang="en-GB" altLang="en-US" dirty="0" smtClean="0"/>
              <a:t>eader</a:t>
            </a:r>
          </a:p>
        </p:txBody>
      </p:sp>
    </p:spTree>
    <p:extLst>
      <p:ext uri="{BB962C8B-B14F-4D97-AF65-F5344CB8AC3E}">
        <p14:creationId xmlns:p14="http://schemas.microsoft.com/office/powerpoint/2010/main" val="3046541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What do you think they do ?</a:t>
            </a:r>
          </a:p>
          <a:p>
            <a:pPr lvl="1"/>
            <a:r>
              <a:rPr lang="en-GB" altLang="en-US" dirty="0" smtClean="0"/>
              <a:t>How much time do they have ?</a:t>
            </a:r>
          </a:p>
          <a:p>
            <a:r>
              <a:rPr lang="en-GB" altLang="en-US" dirty="0" smtClean="0"/>
              <a:t>Some have back stories</a:t>
            </a:r>
          </a:p>
          <a:p>
            <a:pPr lvl="1"/>
            <a:r>
              <a:rPr lang="en-GB" altLang="en-US" dirty="0" smtClean="0"/>
              <a:t>Stood on a planning issue ?</a:t>
            </a:r>
          </a:p>
          <a:p>
            <a:r>
              <a:rPr lang="en-GB" altLang="en-US" dirty="0" smtClean="0"/>
              <a:t>Different relationships with planning</a:t>
            </a:r>
          </a:p>
          <a:p>
            <a:pPr lvl="1"/>
            <a:r>
              <a:rPr lang="en-GB" altLang="en-US" dirty="0" smtClean="0"/>
              <a:t>Boring ? Regulatory ? Quasi Judicial ? Scary ?</a:t>
            </a:r>
          </a:p>
          <a:p>
            <a:pPr lvl="1"/>
            <a:r>
              <a:rPr lang="en-GB" altLang="en-US" dirty="0" smtClean="0"/>
              <a:t>Impact ! Legacy ! </a:t>
            </a:r>
          </a:p>
          <a:p>
            <a:pPr lvl="1"/>
            <a:r>
              <a:rPr lang="en-GB" altLang="en-US" dirty="0" smtClean="0"/>
              <a:t>Very public service / Newsworthy </a:t>
            </a:r>
          </a:p>
        </p:txBody>
      </p:sp>
    </p:spTree>
    <p:extLst>
      <p:ext uri="{BB962C8B-B14F-4D97-AF65-F5344CB8AC3E}">
        <p14:creationId xmlns:p14="http://schemas.microsoft.com/office/powerpoint/2010/main" val="544611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Have you ever wondered</a:t>
            </a:r>
          </a:p>
          <a:p>
            <a:endParaRPr lang="en-GB" altLang="en-US" dirty="0" smtClean="0"/>
          </a:p>
          <a:p>
            <a:pPr lvl="1"/>
            <a:r>
              <a:rPr lang="en-GB" altLang="en-US" dirty="0" smtClean="0"/>
              <a:t>What lies behind member enquiries ?</a:t>
            </a:r>
          </a:p>
          <a:p>
            <a:pPr lvl="1"/>
            <a:r>
              <a:rPr lang="en-GB" altLang="en-US" dirty="0" smtClean="0"/>
              <a:t>Where does trust come from ?</a:t>
            </a:r>
          </a:p>
          <a:p>
            <a:endParaRPr lang="en-GB" altLang="en-US" dirty="0"/>
          </a:p>
        </p:txBody>
      </p:sp>
    </p:spTree>
    <p:extLst>
      <p:ext uri="{BB962C8B-B14F-4D97-AF65-F5344CB8AC3E}">
        <p14:creationId xmlns:p14="http://schemas.microsoft.com/office/powerpoint/2010/main" val="4271626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Today</a:t>
            </a:r>
          </a:p>
        </p:txBody>
      </p:sp>
      <p:sp>
        <p:nvSpPr>
          <p:cNvPr id="73731" name="Content Placeholder 2"/>
          <p:cNvSpPr>
            <a:spLocks noGrp="1"/>
          </p:cNvSpPr>
          <p:nvPr>
            <p:ph idx="1"/>
          </p:nvPr>
        </p:nvSpPr>
        <p:spPr/>
        <p:txBody>
          <a:bodyPr/>
          <a:lstStyle/>
          <a:p>
            <a:pPr marL="514350" indent="-514350">
              <a:buFont typeface="+mj-lt"/>
              <a:buAutoNum type="arabicPeriod"/>
            </a:pPr>
            <a:r>
              <a:rPr lang="en-GB" altLang="en-US" dirty="0" smtClean="0"/>
              <a:t>Introductions</a:t>
            </a:r>
          </a:p>
          <a:p>
            <a:pPr marL="514350" indent="-514350">
              <a:buFont typeface="+mj-lt"/>
              <a:buAutoNum type="arabicPeriod"/>
            </a:pPr>
            <a:r>
              <a:rPr lang="en-GB" altLang="en-US" dirty="0" smtClean="0"/>
              <a:t>Councillors</a:t>
            </a:r>
          </a:p>
          <a:p>
            <a:pPr marL="514350" indent="-514350">
              <a:buFont typeface="+mj-lt"/>
              <a:buAutoNum type="arabicPeriod"/>
            </a:pPr>
            <a:r>
              <a:rPr lang="en-GB" altLang="en-US" dirty="0" smtClean="0">
                <a:solidFill>
                  <a:srgbClr val="FF0000"/>
                </a:solidFill>
              </a:rPr>
              <a:t>Place-making and policy</a:t>
            </a:r>
          </a:p>
          <a:p>
            <a:pPr marL="514350" indent="-514350">
              <a:buFont typeface="+mj-lt"/>
              <a:buAutoNum type="arabicPeriod"/>
            </a:pPr>
            <a:r>
              <a:rPr lang="en-GB" altLang="en-US" dirty="0" smtClean="0"/>
              <a:t>Planning committee</a:t>
            </a:r>
          </a:p>
          <a:p>
            <a:pPr marL="514350" indent="-514350">
              <a:buFont typeface="+mj-lt"/>
              <a:buAutoNum type="arabicPeriod"/>
            </a:pPr>
            <a:r>
              <a:rPr lang="en-GB" altLang="en-US" dirty="0" smtClean="0"/>
              <a:t>Easy life</a:t>
            </a:r>
          </a:p>
          <a:p>
            <a:pPr marL="514350" indent="-514350">
              <a:buFont typeface="+mj-lt"/>
              <a:buAutoNum type="arabicPeriod"/>
            </a:pPr>
            <a:r>
              <a:rPr lang="en-GB" altLang="en-US" dirty="0" smtClean="0"/>
              <a:t>So what?</a:t>
            </a:r>
            <a:endParaRPr lang="en-GB" altLang="en-US" dirty="0"/>
          </a:p>
          <a:p>
            <a:endParaRPr lang="en-GB" altLang="en-US" dirty="0" smtClean="0"/>
          </a:p>
          <a:p>
            <a:r>
              <a:rPr lang="en-GB" altLang="en-US" dirty="0" smtClean="0"/>
              <a:t>Finish @ 16:30</a:t>
            </a:r>
          </a:p>
        </p:txBody>
      </p:sp>
    </p:spTree>
    <p:extLst>
      <p:ext uri="{BB962C8B-B14F-4D97-AF65-F5344CB8AC3E}">
        <p14:creationId xmlns:p14="http://schemas.microsoft.com/office/powerpoint/2010/main" val="330048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3. Place-making and policy</a:t>
            </a:r>
          </a:p>
        </p:txBody>
      </p:sp>
      <p:sp>
        <p:nvSpPr>
          <p:cNvPr id="73731" name="Content Placeholder 2"/>
          <p:cNvSpPr>
            <a:spLocks noGrp="1"/>
          </p:cNvSpPr>
          <p:nvPr>
            <p:ph idx="1"/>
          </p:nvPr>
        </p:nvSpPr>
        <p:spPr/>
        <p:txBody>
          <a:bodyPr/>
          <a:lstStyle/>
          <a:p>
            <a:r>
              <a:rPr lang="en-GB" altLang="en-US" dirty="0" smtClean="0"/>
              <a:t>Planning has natural links to ward members</a:t>
            </a:r>
          </a:p>
          <a:p>
            <a:pPr lvl="1"/>
            <a:r>
              <a:rPr lang="en-GB" altLang="en-US" dirty="0" smtClean="0"/>
              <a:t>Local issues</a:t>
            </a:r>
          </a:p>
          <a:p>
            <a:pPr lvl="1"/>
            <a:r>
              <a:rPr lang="en-GB" altLang="en-US" dirty="0" smtClean="0"/>
              <a:t>Groups / civic societies</a:t>
            </a:r>
          </a:p>
          <a:p>
            <a:r>
              <a:rPr lang="en-GB" altLang="en-US" dirty="0" smtClean="0"/>
              <a:t>How to understand their principles / worries</a:t>
            </a:r>
          </a:p>
          <a:p>
            <a:pPr lvl="1"/>
            <a:r>
              <a:rPr lang="en-GB" altLang="en-US" dirty="0" smtClean="0"/>
              <a:t>When making local policy</a:t>
            </a:r>
          </a:p>
          <a:p>
            <a:pPr lvl="1"/>
            <a:r>
              <a:rPr lang="en-GB" altLang="en-US" dirty="0" smtClean="0"/>
              <a:t>When making infrastructure choices</a:t>
            </a:r>
          </a:p>
          <a:p>
            <a:pPr lvl="1"/>
            <a:r>
              <a:rPr lang="en-GB" altLang="en-US" dirty="0" smtClean="0"/>
              <a:t>When allocating sites</a:t>
            </a:r>
          </a:p>
          <a:p>
            <a:endParaRPr lang="en-GB" altLang="en-US" dirty="0" smtClean="0"/>
          </a:p>
          <a:p>
            <a:pPr lvl="1"/>
            <a:endParaRPr lang="en-GB" altLang="en-US" dirty="0" smtClean="0"/>
          </a:p>
        </p:txBody>
      </p:sp>
    </p:spTree>
    <p:extLst>
      <p:ext uri="{BB962C8B-B14F-4D97-AF65-F5344CB8AC3E}">
        <p14:creationId xmlns:p14="http://schemas.microsoft.com/office/powerpoint/2010/main" val="330048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3. Place-making and policy</a:t>
            </a:r>
          </a:p>
        </p:txBody>
      </p:sp>
      <p:sp>
        <p:nvSpPr>
          <p:cNvPr id="73731" name="Content Placeholder 2"/>
          <p:cNvSpPr>
            <a:spLocks noGrp="1"/>
          </p:cNvSpPr>
          <p:nvPr>
            <p:ph idx="1"/>
          </p:nvPr>
        </p:nvSpPr>
        <p:spPr/>
        <p:txBody>
          <a:bodyPr/>
          <a:lstStyle/>
          <a:p>
            <a:r>
              <a:rPr lang="en-GB" altLang="en-US" dirty="0" smtClean="0"/>
              <a:t>How do you get political buy-in to a plan?</a:t>
            </a:r>
          </a:p>
          <a:p>
            <a:pPr lvl="1"/>
            <a:r>
              <a:rPr lang="en-GB" altLang="en-US" dirty="0" smtClean="0"/>
              <a:t>Skin in the game ?</a:t>
            </a:r>
          </a:p>
          <a:p>
            <a:r>
              <a:rPr lang="en-GB" altLang="en-US" dirty="0" smtClean="0"/>
              <a:t>Over the lifetime of plan production</a:t>
            </a:r>
          </a:p>
          <a:p>
            <a:pPr lvl="1"/>
            <a:r>
              <a:rPr lang="en-GB" altLang="en-US" dirty="0" smtClean="0"/>
              <a:t>Steps along the way?</a:t>
            </a:r>
          </a:p>
          <a:p>
            <a:pPr lvl="1"/>
            <a:r>
              <a:rPr lang="en-GB" altLang="en-US" dirty="0" smtClean="0"/>
              <a:t>Cross-party = risk reduction</a:t>
            </a:r>
          </a:p>
          <a:p>
            <a:endParaRPr lang="en-GB" altLang="en-US" dirty="0"/>
          </a:p>
          <a:p>
            <a:endParaRPr lang="en-GB" altLang="en-US" dirty="0" smtClean="0"/>
          </a:p>
          <a:p>
            <a:pPr lvl="1"/>
            <a:endParaRPr lang="en-GB" altLang="en-US" dirty="0" smtClean="0"/>
          </a:p>
        </p:txBody>
      </p:sp>
    </p:spTree>
    <p:extLst>
      <p:ext uri="{BB962C8B-B14F-4D97-AF65-F5344CB8AC3E}">
        <p14:creationId xmlns:p14="http://schemas.microsoft.com/office/powerpoint/2010/main" val="17811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Today</a:t>
            </a:r>
          </a:p>
        </p:txBody>
      </p:sp>
      <p:sp>
        <p:nvSpPr>
          <p:cNvPr id="73731" name="Content Placeholder 2"/>
          <p:cNvSpPr>
            <a:spLocks noGrp="1"/>
          </p:cNvSpPr>
          <p:nvPr>
            <p:ph idx="1"/>
          </p:nvPr>
        </p:nvSpPr>
        <p:spPr/>
        <p:txBody>
          <a:bodyPr/>
          <a:lstStyle/>
          <a:p>
            <a:pPr marL="514350" indent="-514350">
              <a:buFont typeface="+mj-lt"/>
              <a:buAutoNum type="arabicPeriod"/>
            </a:pPr>
            <a:r>
              <a:rPr lang="en-GB" altLang="en-US" dirty="0" smtClean="0"/>
              <a:t>Introductions</a:t>
            </a:r>
          </a:p>
          <a:p>
            <a:pPr marL="514350" indent="-514350">
              <a:buFont typeface="+mj-lt"/>
              <a:buAutoNum type="arabicPeriod"/>
            </a:pPr>
            <a:r>
              <a:rPr lang="en-GB" altLang="en-US" dirty="0" smtClean="0"/>
              <a:t>Councillors</a:t>
            </a:r>
          </a:p>
          <a:p>
            <a:pPr marL="514350" indent="-514350">
              <a:buFont typeface="+mj-lt"/>
              <a:buAutoNum type="arabicPeriod"/>
            </a:pPr>
            <a:r>
              <a:rPr lang="en-GB" altLang="en-US" dirty="0" smtClean="0"/>
              <a:t>Place-making and policy</a:t>
            </a:r>
          </a:p>
          <a:p>
            <a:pPr marL="514350" indent="-514350">
              <a:buFont typeface="+mj-lt"/>
              <a:buAutoNum type="arabicPeriod"/>
            </a:pPr>
            <a:r>
              <a:rPr lang="en-GB" altLang="en-US" dirty="0" smtClean="0"/>
              <a:t>Planning committee</a:t>
            </a:r>
          </a:p>
          <a:p>
            <a:pPr marL="514350" indent="-514350">
              <a:buFont typeface="+mj-lt"/>
              <a:buAutoNum type="arabicPeriod"/>
            </a:pPr>
            <a:r>
              <a:rPr lang="en-GB" altLang="en-US" dirty="0" smtClean="0"/>
              <a:t>Easy life</a:t>
            </a:r>
          </a:p>
          <a:p>
            <a:pPr marL="514350" indent="-514350">
              <a:buFont typeface="+mj-lt"/>
              <a:buAutoNum type="arabicPeriod"/>
            </a:pPr>
            <a:r>
              <a:rPr lang="en-GB" altLang="en-US" dirty="0" smtClean="0"/>
              <a:t>So what?</a:t>
            </a:r>
            <a:endParaRPr lang="en-GB" altLang="en-US" dirty="0"/>
          </a:p>
          <a:p>
            <a:endParaRPr lang="en-GB" altLang="en-US" dirty="0" smtClean="0"/>
          </a:p>
          <a:p>
            <a:r>
              <a:rPr lang="en-GB" altLang="en-US" dirty="0" smtClean="0"/>
              <a:t>Finish @ 16:30</a:t>
            </a:r>
          </a:p>
        </p:txBody>
      </p:sp>
    </p:spTree>
    <p:extLst>
      <p:ext uri="{BB962C8B-B14F-4D97-AF65-F5344CB8AC3E}">
        <p14:creationId xmlns:p14="http://schemas.microsoft.com/office/powerpoint/2010/main" val="3468886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3. Place-making and policy</a:t>
            </a:r>
          </a:p>
        </p:txBody>
      </p:sp>
      <p:sp>
        <p:nvSpPr>
          <p:cNvPr id="73731" name="Content Placeholder 2"/>
          <p:cNvSpPr>
            <a:spLocks noGrp="1"/>
          </p:cNvSpPr>
          <p:nvPr>
            <p:ph idx="1"/>
          </p:nvPr>
        </p:nvSpPr>
        <p:spPr/>
        <p:txBody>
          <a:bodyPr/>
          <a:lstStyle/>
          <a:p>
            <a:r>
              <a:rPr lang="en-GB" altLang="en-US" dirty="0" smtClean="0"/>
              <a:t>Make it interesting</a:t>
            </a:r>
          </a:p>
          <a:p>
            <a:pPr lvl="1"/>
            <a:r>
              <a:rPr lang="en-GB" altLang="en-US" dirty="0" smtClean="0"/>
              <a:t>Planning for normal people</a:t>
            </a:r>
          </a:p>
          <a:p>
            <a:pPr lvl="1"/>
            <a:r>
              <a:rPr lang="en-GB" altLang="en-US" dirty="0" smtClean="0"/>
              <a:t>Vision</a:t>
            </a:r>
          </a:p>
          <a:p>
            <a:r>
              <a:rPr lang="en-GB" altLang="en-US" dirty="0" smtClean="0"/>
              <a:t>Make it visible</a:t>
            </a:r>
          </a:p>
          <a:p>
            <a:pPr lvl="1"/>
            <a:r>
              <a:rPr lang="en-GB" altLang="en-US" dirty="0" smtClean="0"/>
              <a:t>Steps along the way?</a:t>
            </a:r>
          </a:p>
          <a:p>
            <a:endParaRPr lang="en-GB" altLang="en-US" dirty="0"/>
          </a:p>
          <a:p>
            <a:r>
              <a:rPr lang="en-GB" altLang="en-US" i="1" dirty="0" smtClean="0"/>
              <a:t>How do you do it ?</a:t>
            </a:r>
          </a:p>
          <a:p>
            <a:endParaRPr lang="en-GB" altLang="en-US" dirty="0" smtClean="0"/>
          </a:p>
          <a:p>
            <a:pPr lvl="1"/>
            <a:endParaRPr lang="en-GB" altLang="en-US" dirty="0" smtClean="0"/>
          </a:p>
        </p:txBody>
      </p:sp>
    </p:spTree>
    <p:extLst>
      <p:ext uri="{BB962C8B-B14F-4D97-AF65-F5344CB8AC3E}">
        <p14:creationId xmlns:p14="http://schemas.microsoft.com/office/powerpoint/2010/main" val="1461300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Today</a:t>
            </a:r>
          </a:p>
        </p:txBody>
      </p:sp>
      <p:sp>
        <p:nvSpPr>
          <p:cNvPr id="73731" name="Content Placeholder 2"/>
          <p:cNvSpPr>
            <a:spLocks noGrp="1"/>
          </p:cNvSpPr>
          <p:nvPr>
            <p:ph idx="1"/>
          </p:nvPr>
        </p:nvSpPr>
        <p:spPr/>
        <p:txBody>
          <a:bodyPr/>
          <a:lstStyle/>
          <a:p>
            <a:pPr marL="514350" indent="-514350">
              <a:buFont typeface="+mj-lt"/>
              <a:buAutoNum type="arabicPeriod"/>
            </a:pPr>
            <a:r>
              <a:rPr lang="en-GB" altLang="en-US" dirty="0" smtClean="0"/>
              <a:t>Introductions</a:t>
            </a:r>
          </a:p>
          <a:p>
            <a:pPr marL="514350" indent="-514350">
              <a:buFont typeface="+mj-lt"/>
              <a:buAutoNum type="arabicPeriod"/>
            </a:pPr>
            <a:r>
              <a:rPr lang="en-GB" altLang="en-US" dirty="0" smtClean="0"/>
              <a:t>Councillors</a:t>
            </a:r>
          </a:p>
          <a:p>
            <a:pPr marL="514350" indent="-514350">
              <a:buFont typeface="+mj-lt"/>
              <a:buAutoNum type="arabicPeriod"/>
            </a:pPr>
            <a:r>
              <a:rPr lang="en-GB" altLang="en-US" dirty="0" smtClean="0"/>
              <a:t>Place-making and policy</a:t>
            </a:r>
          </a:p>
          <a:p>
            <a:pPr marL="514350" indent="-514350">
              <a:buFont typeface="+mj-lt"/>
              <a:buAutoNum type="arabicPeriod"/>
            </a:pPr>
            <a:r>
              <a:rPr lang="en-GB" altLang="en-US" dirty="0" smtClean="0">
                <a:solidFill>
                  <a:srgbClr val="FF0000"/>
                </a:solidFill>
              </a:rPr>
              <a:t>Planning committee</a:t>
            </a:r>
          </a:p>
          <a:p>
            <a:pPr marL="514350" indent="-514350">
              <a:buFont typeface="+mj-lt"/>
              <a:buAutoNum type="arabicPeriod"/>
            </a:pPr>
            <a:r>
              <a:rPr lang="en-GB" altLang="en-US" dirty="0" smtClean="0"/>
              <a:t>Easy life</a:t>
            </a:r>
          </a:p>
          <a:p>
            <a:pPr marL="514350" indent="-514350">
              <a:buFont typeface="+mj-lt"/>
              <a:buAutoNum type="arabicPeriod"/>
            </a:pPr>
            <a:r>
              <a:rPr lang="en-GB" altLang="en-US" dirty="0" smtClean="0"/>
              <a:t>So what?</a:t>
            </a:r>
            <a:endParaRPr lang="en-GB" altLang="en-US" dirty="0"/>
          </a:p>
          <a:p>
            <a:endParaRPr lang="en-GB" altLang="en-US" dirty="0" smtClean="0"/>
          </a:p>
          <a:p>
            <a:r>
              <a:rPr lang="en-GB" altLang="en-US" dirty="0" smtClean="0"/>
              <a:t>Finish @ 16:30</a:t>
            </a:r>
          </a:p>
        </p:txBody>
      </p:sp>
    </p:spTree>
    <p:extLst>
      <p:ext uri="{BB962C8B-B14F-4D97-AF65-F5344CB8AC3E}">
        <p14:creationId xmlns:p14="http://schemas.microsoft.com/office/powerpoint/2010/main" val="401829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4. Planning committee</a:t>
            </a:r>
          </a:p>
        </p:txBody>
      </p:sp>
      <p:sp>
        <p:nvSpPr>
          <p:cNvPr id="73731" name="Content Placeholder 2"/>
          <p:cNvSpPr>
            <a:spLocks noGrp="1"/>
          </p:cNvSpPr>
          <p:nvPr>
            <p:ph idx="1"/>
          </p:nvPr>
        </p:nvSpPr>
        <p:spPr/>
        <p:txBody>
          <a:bodyPr/>
          <a:lstStyle/>
          <a:p>
            <a:r>
              <a:rPr lang="en-GB" altLang="en-US" dirty="0" smtClean="0"/>
              <a:t>What is planning committee for ?</a:t>
            </a:r>
          </a:p>
          <a:p>
            <a:pPr lvl="1"/>
            <a:r>
              <a:rPr lang="en-GB" altLang="en-US" dirty="0" smtClean="0"/>
              <a:t>Perception difference between officers &amp; </a:t>
            </a:r>
            <a:r>
              <a:rPr lang="en-GB" altLang="en-US" dirty="0" err="1" smtClean="0"/>
              <a:t>C’llrs</a:t>
            </a:r>
            <a:r>
              <a:rPr lang="en-GB" altLang="en-US" dirty="0" smtClean="0"/>
              <a:t>? </a:t>
            </a:r>
          </a:p>
          <a:p>
            <a:pPr lvl="2"/>
            <a:r>
              <a:rPr lang="en-GB" altLang="en-US" dirty="0" smtClean="0"/>
              <a:t>Rubber stamping &lt;-&gt; Posturing and soap opera</a:t>
            </a:r>
          </a:p>
          <a:p>
            <a:pPr lvl="2"/>
            <a:r>
              <a:rPr lang="en-GB" altLang="en-US" dirty="0" smtClean="0"/>
              <a:t>Quasi judicial &lt;-&gt; representative democracy</a:t>
            </a:r>
          </a:p>
          <a:p>
            <a:pPr lvl="1"/>
            <a:r>
              <a:rPr lang="en-GB" altLang="en-US" dirty="0" smtClean="0"/>
              <a:t>= culture of a committee (they are all different)</a:t>
            </a:r>
          </a:p>
          <a:p>
            <a:r>
              <a:rPr lang="en-GB" altLang="en-US" dirty="0" smtClean="0"/>
              <a:t>Who decides what goes up ?</a:t>
            </a:r>
          </a:p>
          <a:p>
            <a:pPr lvl="1"/>
            <a:r>
              <a:rPr lang="en-GB" altLang="en-US" dirty="0" smtClean="0"/>
              <a:t>Scheme of delegation</a:t>
            </a:r>
          </a:p>
          <a:p>
            <a:pPr lvl="1"/>
            <a:r>
              <a:rPr lang="en-GB" altLang="en-US" dirty="0" smtClean="0"/>
              <a:t>Pre-applications ?</a:t>
            </a:r>
          </a:p>
          <a:p>
            <a:pPr lvl="1"/>
            <a:r>
              <a:rPr lang="en-GB" altLang="en-US" dirty="0" smtClean="0"/>
              <a:t>Risk profile</a:t>
            </a:r>
            <a:endParaRPr lang="en-GB" altLang="en-US" dirty="0"/>
          </a:p>
          <a:p>
            <a:endParaRPr lang="en-GB" altLang="en-US" dirty="0" smtClean="0"/>
          </a:p>
        </p:txBody>
      </p:sp>
    </p:spTree>
    <p:extLst>
      <p:ext uri="{BB962C8B-B14F-4D97-AF65-F5344CB8AC3E}">
        <p14:creationId xmlns:p14="http://schemas.microsoft.com/office/powerpoint/2010/main" val="4018296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4. Planning committee</a:t>
            </a:r>
          </a:p>
        </p:txBody>
      </p:sp>
      <p:sp>
        <p:nvSpPr>
          <p:cNvPr id="73731" name="Content Placeholder 2"/>
          <p:cNvSpPr>
            <a:spLocks noGrp="1"/>
          </p:cNvSpPr>
          <p:nvPr>
            <p:ph idx="1"/>
          </p:nvPr>
        </p:nvSpPr>
        <p:spPr/>
        <p:txBody>
          <a:bodyPr/>
          <a:lstStyle/>
          <a:p>
            <a:r>
              <a:rPr lang="en-GB" altLang="en-US" dirty="0" smtClean="0"/>
              <a:t>How to prepare</a:t>
            </a:r>
          </a:p>
          <a:p>
            <a:pPr lvl="1"/>
            <a:r>
              <a:rPr lang="en-GB" altLang="en-US" dirty="0" smtClean="0"/>
              <a:t>Why do officers present ?</a:t>
            </a:r>
          </a:p>
          <a:p>
            <a:pPr lvl="1"/>
            <a:r>
              <a:rPr lang="en-GB" altLang="en-US" dirty="0" smtClean="0"/>
              <a:t>Rehearsing / practising</a:t>
            </a:r>
          </a:p>
          <a:p>
            <a:pPr lvl="1"/>
            <a:r>
              <a:rPr lang="en-GB" altLang="en-US" dirty="0" smtClean="0"/>
              <a:t>Low stakes (volunteer early)</a:t>
            </a:r>
          </a:p>
          <a:p>
            <a:r>
              <a:rPr lang="en-GB" altLang="en-US" dirty="0" smtClean="0"/>
              <a:t>Know your audience</a:t>
            </a:r>
          </a:p>
          <a:p>
            <a:pPr lvl="1"/>
            <a:r>
              <a:rPr lang="en-GB" altLang="en-US" dirty="0" smtClean="0"/>
              <a:t>Members have “hot” issues</a:t>
            </a:r>
          </a:p>
          <a:p>
            <a:pPr lvl="1"/>
            <a:r>
              <a:rPr lang="en-GB" altLang="en-US" dirty="0" smtClean="0"/>
              <a:t>You should be able to predict some questions</a:t>
            </a:r>
          </a:p>
          <a:p>
            <a:r>
              <a:rPr lang="en-GB" altLang="en-US" dirty="0" smtClean="0"/>
              <a:t>What about your committee ?</a:t>
            </a:r>
          </a:p>
          <a:p>
            <a:endParaRPr lang="en-GB" altLang="en-US" dirty="0" smtClean="0"/>
          </a:p>
        </p:txBody>
      </p:sp>
    </p:spTree>
    <p:extLst>
      <p:ext uri="{BB962C8B-B14F-4D97-AF65-F5344CB8AC3E}">
        <p14:creationId xmlns:p14="http://schemas.microsoft.com/office/powerpoint/2010/main" val="4052094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Today</a:t>
            </a:r>
          </a:p>
        </p:txBody>
      </p:sp>
      <p:sp>
        <p:nvSpPr>
          <p:cNvPr id="73731" name="Content Placeholder 2"/>
          <p:cNvSpPr>
            <a:spLocks noGrp="1"/>
          </p:cNvSpPr>
          <p:nvPr>
            <p:ph idx="1"/>
          </p:nvPr>
        </p:nvSpPr>
        <p:spPr/>
        <p:txBody>
          <a:bodyPr/>
          <a:lstStyle/>
          <a:p>
            <a:pPr marL="514350" indent="-514350">
              <a:buFont typeface="+mj-lt"/>
              <a:buAutoNum type="arabicPeriod"/>
            </a:pPr>
            <a:r>
              <a:rPr lang="en-GB" altLang="en-US" dirty="0" smtClean="0"/>
              <a:t>Introductions</a:t>
            </a:r>
          </a:p>
          <a:p>
            <a:pPr marL="514350" indent="-514350">
              <a:buFont typeface="+mj-lt"/>
              <a:buAutoNum type="arabicPeriod"/>
            </a:pPr>
            <a:r>
              <a:rPr lang="en-GB" altLang="en-US" dirty="0" smtClean="0"/>
              <a:t>Councillors</a:t>
            </a:r>
          </a:p>
          <a:p>
            <a:pPr marL="514350" indent="-514350">
              <a:buFont typeface="+mj-lt"/>
              <a:buAutoNum type="arabicPeriod"/>
            </a:pPr>
            <a:r>
              <a:rPr lang="en-GB" altLang="en-US" dirty="0" smtClean="0"/>
              <a:t>Place-making and policy</a:t>
            </a:r>
          </a:p>
          <a:p>
            <a:pPr marL="514350" indent="-514350">
              <a:buFont typeface="+mj-lt"/>
              <a:buAutoNum type="arabicPeriod"/>
            </a:pPr>
            <a:r>
              <a:rPr lang="en-GB" altLang="en-US" dirty="0" smtClean="0"/>
              <a:t>Planning committee</a:t>
            </a:r>
          </a:p>
          <a:p>
            <a:pPr marL="514350" indent="-514350">
              <a:buFont typeface="+mj-lt"/>
              <a:buAutoNum type="arabicPeriod"/>
            </a:pPr>
            <a:r>
              <a:rPr lang="en-GB" altLang="en-US" dirty="0" smtClean="0">
                <a:solidFill>
                  <a:srgbClr val="FF0000"/>
                </a:solidFill>
              </a:rPr>
              <a:t>Easy life</a:t>
            </a:r>
          </a:p>
          <a:p>
            <a:pPr marL="514350" indent="-514350">
              <a:buFont typeface="+mj-lt"/>
              <a:buAutoNum type="arabicPeriod"/>
            </a:pPr>
            <a:r>
              <a:rPr lang="en-GB" altLang="en-US" dirty="0" smtClean="0"/>
              <a:t>So what?</a:t>
            </a:r>
            <a:endParaRPr lang="en-GB" altLang="en-US" dirty="0"/>
          </a:p>
          <a:p>
            <a:endParaRPr lang="en-GB" altLang="en-US" dirty="0" smtClean="0"/>
          </a:p>
        </p:txBody>
      </p:sp>
    </p:spTree>
    <p:extLst>
      <p:ext uri="{BB962C8B-B14F-4D97-AF65-F5344CB8AC3E}">
        <p14:creationId xmlns:p14="http://schemas.microsoft.com/office/powerpoint/2010/main" val="4018296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This is a team game</a:t>
            </a:r>
          </a:p>
          <a:p>
            <a:pPr marL="914400" lvl="1" indent="-514350"/>
            <a:r>
              <a:rPr lang="en-GB" altLang="en-US" dirty="0" smtClean="0"/>
              <a:t>We all want an easy life !</a:t>
            </a:r>
          </a:p>
          <a:p>
            <a:r>
              <a:rPr lang="en-GB" altLang="en-US" dirty="0" smtClean="0"/>
              <a:t>Our advice and top tips</a:t>
            </a:r>
          </a:p>
          <a:p>
            <a:pPr lvl="1"/>
            <a:r>
              <a:rPr lang="en-GB" altLang="en-US" dirty="0" smtClean="0"/>
              <a:t>Take it back to your council, and use it to ask questions that are difficult to ask ?</a:t>
            </a:r>
          </a:p>
          <a:p>
            <a:pPr lvl="1"/>
            <a:r>
              <a:rPr lang="en-GB" altLang="en-US" dirty="0" smtClean="0"/>
              <a:t>Even if you are quite junior, you can find ways</a:t>
            </a:r>
          </a:p>
          <a:p>
            <a:endParaRPr lang="en-GB" altLang="en-US" dirty="0" smtClean="0"/>
          </a:p>
        </p:txBody>
      </p:sp>
    </p:spTree>
    <p:extLst>
      <p:ext uri="{BB962C8B-B14F-4D97-AF65-F5344CB8AC3E}">
        <p14:creationId xmlns:p14="http://schemas.microsoft.com/office/powerpoint/2010/main" val="1024265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pPr marL="0" indent="0">
              <a:buNone/>
            </a:pPr>
            <a:r>
              <a:rPr lang="en-GB" altLang="en-US" dirty="0" smtClean="0"/>
              <a:t>PAS top 5 for an easy life:</a:t>
            </a:r>
          </a:p>
          <a:p>
            <a:pPr marL="514350" indent="-514350">
              <a:buFont typeface="+mj-lt"/>
              <a:buAutoNum type="arabicPeriod"/>
            </a:pPr>
            <a:r>
              <a:rPr lang="en-GB" altLang="en-US" dirty="0" smtClean="0"/>
              <a:t>Communicate well</a:t>
            </a:r>
          </a:p>
          <a:p>
            <a:pPr marL="514350" indent="-514350">
              <a:buFont typeface="+mj-lt"/>
              <a:buAutoNum type="arabicPeriod"/>
            </a:pPr>
            <a:r>
              <a:rPr lang="en-GB" altLang="en-US" dirty="0" smtClean="0"/>
              <a:t>Build relationships</a:t>
            </a:r>
          </a:p>
          <a:p>
            <a:pPr marL="514350" indent="-514350">
              <a:buFont typeface="+mj-lt"/>
              <a:buAutoNum type="arabicPeriod"/>
            </a:pPr>
            <a:r>
              <a:rPr lang="en-GB" altLang="en-US" dirty="0" smtClean="0"/>
              <a:t>Be clear on roles</a:t>
            </a:r>
          </a:p>
          <a:p>
            <a:pPr marL="514350" indent="-514350">
              <a:buFont typeface="+mj-lt"/>
              <a:buAutoNum type="arabicPeriod"/>
            </a:pPr>
            <a:r>
              <a:rPr lang="en-GB" altLang="en-US" dirty="0" smtClean="0"/>
              <a:t>Work with what you’ve got</a:t>
            </a:r>
          </a:p>
          <a:p>
            <a:pPr marL="514350" indent="-514350">
              <a:buFont typeface="+mj-lt"/>
              <a:buAutoNum type="arabicPeriod"/>
            </a:pPr>
            <a:r>
              <a:rPr lang="en-GB" altLang="en-US" dirty="0" smtClean="0"/>
              <a:t>Develop the talent</a:t>
            </a:r>
          </a:p>
        </p:txBody>
      </p:sp>
    </p:spTree>
    <p:extLst>
      <p:ext uri="{BB962C8B-B14F-4D97-AF65-F5344CB8AC3E}">
        <p14:creationId xmlns:p14="http://schemas.microsoft.com/office/powerpoint/2010/main" val="2140304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 top 5 unpacked</a:t>
            </a:r>
          </a:p>
        </p:txBody>
      </p:sp>
      <p:sp>
        <p:nvSpPr>
          <p:cNvPr id="73731" name="Content Placeholder 2"/>
          <p:cNvSpPr>
            <a:spLocks noGrp="1"/>
          </p:cNvSpPr>
          <p:nvPr>
            <p:ph idx="1"/>
          </p:nvPr>
        </p:nvSpPr>
        <p:spPr/>
        <p:txBody>
          <a:bodyPr/>
          <a:lstStyle/>
          <a:p>
            <a:r>
              <a:rPr lang="en-GB" altLang="en-US" dirty="0" smtClean="0"/>
              <a:t>Communicate well</a:t>
            </a:r>
          </a:p>
          <a:p>
            <a:pPr lvl="1"/>
            <a:r>
              <a:rPr lang="en-GB" altLang="en-US" dirty="0" smtClean="0"/>
              <a:t>Email is great but …</a:t>
            </a:r>
          </a:p>
          <a:p>
            <a:pPr lvl="2"/>
            <a:r>
              <a:rPr lang="en-GB" altLang="en-US" dirty="0" smtClean="0"/>
              <a:t>Once things are written down</a:t>
            </a:r>
          </a:p>
          <a:p>
            <a:pPr lvl="2"/>
            <a:r>
              <a:rPr lang="en-GB" altLang="en-US" dirty="0" smtClean="0"/>
              <a:t>Sometimes the important point might not be clear</a:t>
            </a:r>
          </a:p>
          <a:p>
            <a:pPr lvl="1"/>
            <a:r>
              <a:rPr lang="en-GB" altLang="en-US" dirty="0" smtClean="0"/>
              <a:t>Get in there early</a:t>
            </a:r>
          </a:p>
          <a:p>
            <a:pPr lvl="1"/>
            <a:r>
              <a:rPr lang="en-GB" altLang="en-US" dirty="0" smtClean="0"/>
              <a:t>Think “goldilocks” level of information</a:t>
            </a:r>
          </a:p>
          <a:p>
            <a:pPr lvl="2"/>
            <a:r>
              <a:rPr lang="en-GB" altLang="en-US" dirty="0" smtClean="0"/>
              <a:t>Don’t expect councillors to synthesise</a:t>
            </a:r>
          </a:p>
          <a:p>
            <a:pPr lvl="2"/>
            <a:r>
              <a:rPr lang="en-GB" altLang="en-US" dirty="0" smtClean="0"/>
              <a:t>Give them what they need. Not too much; not too little</a:t>
            </a:r>
          </a:p>
          <a:p>
            <a:pPr lvl="1"/>
            <a:r>
              <a:rPr lang="en-GB" altLang="en-US" dirty="0" smtClean="0"/>
              <a:t>Think appropriate levels of honesty</a:t>
            </a:r>
          </a:p>
        </p:txBody>
      </p:sp>
    </p:spTree>
    <p:extLst>
      <p:ext uri="{BB962C8B-B14F-4D97-AF65-F5344CB8AC3E}">
        <p14:creationId xmlns:p14="http://schemas.microsoft.com/office/powerpoint/2010/main" val="3313704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Build relationships</a:t>
            </a:r>
          </a:p>
          <a:p>
            <a:pPr lvl="1"/>
            <a:r>
              <a:rPr lang="en-GB" altLang="en-US" dirty="0" smtClean="0"/>
              <a:t>Informal works really well</a:t>
            </a:r>
          </a:p>
          <a:p>
            <a:pPr lvl="2"/>
            <a:r>
              <a:rPr lang="en-GB" altLang="en-US" dirty="0" err="1" smtClean="0"/>
              <a:t>Eg</a:t>
            </a:r>
            <a:r>
              <a:rPr lang="en-GB" altLang="en-US" dirty="0" smtClean="0"/>
              <a:t> Site visits</a:t>
            </a:r>
          </a:p>
          <a:p>
            <a:pPr lvl="2"/>
            <a:r>
              <a:rPr lang="en-GB" altLang="en-US" dirty="0" err="1" smtClean="0"/>
              <a:t>Eg</a:t>
            </a:r>
            <a:r>
              <a:rPr lang="en-GB" altLang="en-US" dirty="0" smtClean="0"/>
              <a:t> Come to a team meeting (?)</a:t>
            </a:r>
          </a:p>
          <a:p>
            <a:pPr lvl="1"/>
            <a:r>
              <a:rPr lang="en-GB" altLang="en-US" dirty="0" smtClean="0"/>
              <a:t>Q&amp;A</a:t>
            </a:r>
          </a:p>
          <a:p>
            <a:pPr lvl="2"/>
            <a:r>
              <a:rPr lang="en-GB" altLang="en-US" dirty="0" smtClean="0"/>
              <a:t>What matters in the ward? On this scheme ?</a:t>
            </a:r>
          </a:p>
          <a:p>
            <a:pPr lvl="1"/>
            <a:r>
              <a:rPr lang="en-GB" altLang="en-US" dirty="0" smtClean="0"/>
              <a:t>Be trust-worthy</a:t>
            </a:r>
          </a:p>
          <a:p>
            <a:pPr lvl="1"/>
            <a:r>
              <a:rPr lang="en-GB" altLang="en-US" dirty="0" smtClean="0"/>
              <a:t>It can take time</a:t>
            </a:r>
          </a:p>
          <a:p>
            <a:pPr lvl="2"/>
            <a:r>
              <a:rPr lang="en-GB" altLang="en-US" dirty="0" smtClean="0"/>
              <a:t>You won’t win them all</a:t>
            </a:r>
          </a:p>
        </p:txBody>
      </p:sp>
    </p:spTree>
    <p:extLst>
      <p:ext uri="{BB962C8B-B14F-4D97-AF65-F5344CB8AC3E}">
        <p14:creationId xmlns:p14="http://schemas.microsoft.com/office/powerpoint/2010/main" val="932410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Be clear on roles</a:t>
            </a:r>
          </a:p>
          <a:p>
            <a:pPr lvl="1"/>
            <a:r>
              <a:rPr lang="en-GB" altLang="en-US" dirty="0" smtClean="0"/>
              <a:t>Remember what councillors are trying to do</a:t>
            </a:r>
          </a:p>
          <a:p>
            <a:pPr lvl="1"/>
            <a:r>
              <a:rPr lang="en-GB" altLang="en-US" dirty="0" smtClean="0"/>
              <a:t>Think of the different pressures they are under</a:t>
            </a:r>
          </a:p>
          <a:p>
            <a:pPr lvl="1"/>
            <a:r>
              <a:rPr lang="en-GB" altLang="en-US" dirty="0" smtClean="0"/>
              <a:t>Your role is to support and advise</a:t>
            </a:r>
          </a:p>
          <a:p>
            <a:pPr lvl="2"/>
            <a:r>
              <a:rPr lang="en-GB" altLang="en-US" dirty="0" smtClean="0"/>
              <a:t>Professional context</a:t>
            </a:r>
          </a:p>
          <a:p>
            <a:pPr lvl="2"/>
            <a:r>
              <a:rPr lang="en-GB" altLang="en-US" dirty="0" smtClean="0"/>
              <a:t>Do you work for the council or the RTPI ?</a:t>
            </a:r>
          </a:p>
          <a:p>
            <a:pPr marL="914400" lvl="2" indent="0">
              <a:buNone/>
            </a:pPr>
            <a:endParaRPr lang="en-GB" altLang="en-US" dirty="0" smtClean="0"/>
          </a:p>
        </p:txBody>
      </p:sp>
    </p:spTree>
    <p:extLst>
      <p:ext uri="{BB962C8B-B14F-4D97-AF65-F5344CB8AC3E}">
        <p14:creationId xmlns:p14="http://schemas.microsoft.com/office/powerpoint/2010/main" val="93241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Ground rules</a:t>
            </a:r>
          </a:p>
        </p:txBody>
      </p:sp>
      <p:sp>
        <p:nvSpPr>
          <p:cNvPr id="73731" name="Content Placeholder 2"/>
          <p:cNvSpPr>
            <a:spLocks noGrp="1"/>
          </p:cNvSpPr>
          <p:nvPr>
            <p:ph idx="1"/>
          </p:nvPr>
        </p:nvSpPr>
        <p:spPr/>
        <p:txBody>
          <a:bodyPr/>
          <a:lstStyle/>
          <a:p>
            <a:r>
              <a:rPr lang="en-GB" altLang="en-US" dirty="0" smtClean="0"/>
              <a:t>Ask away – this is debate not one-way</a:t>
            </a:r>
          </a:p>
          <a:p>
            <a:r>
              <a:rPr lang="en-GB" altLang="en-US" dirty="0" smtClean="0"/>
              <a:t>Confidential</a:t>
            </a:r>
          </a:p>
          <a:p>
            <a:r>
              <a:rPr lang="en-GB" altLang="en-US" dirty="0" smtClean="0"/>
              <a:t>Safety</a:t>
            </a:r>
          </a:p>
          <a:p>
            <a:r>
              <a:rPr lang="en-GB" altLang="en-US" dirty="0" smtClean="0"/>
              <a:t>Phones</a:t>
            </a:r>
          </a:p>
          <a:p>
            <a:r>
              <a:rPr lang="en-GB" altLang="en-US" dirty="0" smtClean="0"/>
              <a:t>Others ?</a:t>
            </a:r>
          </a:p>
          <a:p>
            <a:endParaRPr lang="en-GB" altLang="en-US" dirty="0" smtClean="0"/>
          </a:p>
        </p:txBody>
      </p:sp>
    </p:spTree>
    <p:extLst>
      <p:ext uri="{BB962C8B-B14F-4D97-AF65-F5344CB8AC3E}">
        <p14:creationId xmlns:p14="http://schemas.microsoft.com/office/powerpoint/2010/main" val="89247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Work with what you’ve got</a:t>
            </a:r>
          </a:p>
          <a:p>
            <a:pPr lvl="1"/>
            <a:r>
              <a:rPr lang="en-GB" altLang="en-US" dirty="0" smtClean="0"/>
              <a:t>Councillors are individuals</a:t>
            </a:r>
          </a:p>
          <a:p>
            <a:pPr lvl="2"/>
            <a:r>
              <a:rPr lang="en-GB" altLang="en-US" dirty="0" smtClean="0"/>
              <a:t>Don’t expect them all to behave the same</a:t>
            </a:r>
          </a:p>
          <a:p>
            <a:pPr lvl="1"/>
            <a:r>
              <a:rPr lang="en-GB" altLang="en-US" dirty="0" smtClean="0"/>
              <a:t>Don’t play the Politics game</a:t>
            </a:r>
          </a:p>
          <a:p>
            <a:pPr lvl="1"/>
            <a:r>
              <a:rPr lang="en-GB" altLang="en-US" dirty="0" smtClean="0"/>
              <a:t>Opposition members ?</a:t>
            </a:r>
          </a:p>
          <a:p>
            <a:pPr lvl="1"/>
            <a:endParaRPr lang="en-GB" altLang="en-US" dirty="0" smtClean="0"/>
          </a:p>
        </p:txBody>
      </p:sp>
    </p:spTree>
    <p:extLst>
      <p:ext uri="{BB962C8B-B14F-4D97-AF65-F5344CB8AC3E}">
        <p14:creationId xmlns:p14="http://schemas.microsoft.com/office/powerpoint/2010/main" val="932410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Develop the talent</a:t>
            </a:r>
          </a:p>
          <a:p>
            <a:pPr lvl="1"/>
            <a:r>
              <a:rPr lang="en-GB" altLang="en-US" dirty="0" smtClean="0"/>
              <a:t>Planning is difficult ! And it keeps changing</a:t>
            </a:r>
          </a:p>
          <a:p>
            <a:pPr lvl="1"/>
            <a:r>
              <a:rPr lang="en-GB" altLang="en-US" dirty="0" smtClean="0"/>
              <a:t>Councillors need general training to help them take good / robust decisions</a:t>
            </a:r>
          </a:p>
          <a:p>
            <a:pPr lvl="1"/>
            <a:r>
              <a:rPr lang="en-GB" altLang="en-US" dirty="0" smtClean="0"/>
              <a:t>Backed up with specific support on key issues</a:t>
            </a:r>
          </a:p>
          <a:p>
            <a:pPr lvl="2"/>
            <a:r>
              <a:rPr lang="en-GB" altLang="en-US" dirty="0" smtClean="0"/>
              <a:t>You will often find councillors have particular interests that can be developed (</a:t>
            </a:r>
            <a:r>
              <a:rPr lang="en-GB" altLang="en-US" dirty="0" err="1" smtClean="0"/>
              <a:t>eg</a:t>
            </a:r>
            <a:r>
              <a:rPr lang="en-GB" altLang="en-US" dirty="0" smtClean="0"/>
              <a:t> design)</a:t>
            </a:r>
          </a:p>
          <a:p>
            <a:pPr lvl="1"/>
            <a:r>
              <a:rPr lang="en-GB" altLang="en-US" dirty="0" smtClean="0"/>
              <a:t>Celebrate (and revisit) successes</a:t>
            </a:r>
          </a:p>
          <a:p>
            <a:pPr lvl="2"/>
            <a:r>
              <a:rPr lang="en-GB" altLang="en-US" dirty="0" smtClean="0"/>
              <a:t>Link policy and decisions to outcomes</a:t>
            </a:r>
          </a:p>
        </p:txBody>
      </p:sp>
    </p:spTree>
    <p:extLst>
      <p:ext uri="{BB962C8B-B14F-4D97-AF65-F5344CB8AC3E}">
        <p14:creationId xmlns:p14="http://schemas.microsoft.com/office/powerpoint/2010/main" val="932410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pPr marL="0" indent="0">
              <a:buNone/>
            </a:pPr>
            <a:r>
              <a:rPr lang="en-GB" altLang="en-US" dirty="0" smtClean="0"/>
              <a:t>PAS top 5 for an easy life:</a:t>
            </a:r>
          </a:p>
          <a:p>
            <a:r>
              <a:rPr lang="en-GB" altLang="en-US" dirty="0" smtClean="0"/>
              <a:t>Communicate well</a:t>
            </a:r>
          </a:p>
          <a:p>
            <a:r>
              <a:rPr lang="en-GB" altLang="en-US" dirty="0" smtClean="0"/>
              <a:t>Build relationships</a:t>
            </a:r>
          </a:p>
          <a:p>
            <a:r>
              <a:rPr lang="en-GB" altLang="en-US" dirty="0" smtClean="0"/>
              <a:t>Be clear on roles</a:t>
            </a:r>
          </a:p>
          <a:p>
            <a:r>
              <a:rPr lang="en-GB" altLang="en-US" dirty="0" smtClean="0"/>
              <a:t>Work with what you’ve got</a:t>
            </a:r>
          </a:p>
          <a:p>
            <a:r>
              <a:rPr lang="en-GB" altLang="en-US" dirty="0" smtClean="0"/>
              <a:t>Develop the talent</a:t>
            </a:r>
          </a:p>
        </p:txBody>
      </p:sp>
    </p:spTree>
    <p:extLst>
      <p:ext uri="{BB962C8B-B14F-4D97-AF65-F5344CB8AC3E}">
        <p14:creationId xmlns:p14="http://schemas.microsoft.com/office/powerpoint/2010/main" val="932410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The prize is councillors acting as advocates</a:t>
            </a:r>
          </a:p>
          <a:p>
            <a:pPr marL="914400" lvl="1" indent="-514350"/>
            <a:r>
              <a:rPr lang="en-GB" altLang="en-US" dirty="0" smtClean="0"/>
              <a:t>Public meetings</a:t>
            </a:r>
          </a:p>
          <a:p>
            <a:pPr marL="914400" lvl="1" indent="-514350"/>
            <a:r>
              <a:rPr lang="en-GB" altLang="en-US" dirty="0" smtClean="0"/>
              <a:t>Difficult decisions</a:t>
            </a:r>
          </a:p>
          <a:p>
            <a:endParaRPr lang="en-GB" altLang="en-US" dirty="0" smtClean="0"/>
          </a:p>
        </p:txBody>
      </p:sp>
    </p:spTree>
    <p:extLst>
      <p:ext uri="{BB962C8B-B14F-4D97-AF65-F5344CB8AC3E}">
        <p14:creationId xmlns:p14="http://schemas.microsoft.com/office/powerpoint/2010/main" val="2560869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5. Easy life</a:t>
            </a:r>
          </a:p>
        </p:txBody>
      </p:sp>
      <p:sp>
        <p:nvSpPr>
          <p:cNvPr id="73731" name="Content Placeholder 2"/>
          <p:cNvSpPr>
            <a:spLocks noGrp="1"/>
          </p:cNvSpPr>
          <p:nvPr>
            <p:ph idx="1"/>
          </p:nvPr>
        </p:nvSpPr>
        <p:spPr/>
        <p:txBody>
          <a:bodyPr/>
          <a:lstStyle/>
          <a:p>
            <a:r>
              <a:rPr lang="en-GB" altLang="en-US" dirty="0" smtClean="0"/>
              <a:t>Red flags ?</a:t>
            </a:r>
          </a:p>
          <a:p>
            <a:pPr marL="914400" lvl="1" indent="-514350"/>
            <a:r>
              <a:rPr lang="en-GB" altLang="en-US" dirty="0" smtClean="0"/>
              <a:t>Wilful misunderstanding</a:t>
            </a:r>
          </a:p>
          <a:p>
            <a:pPr marL="914400" lvl="1" indent="-514350"/>
            <a:r>
              <a:rPr lang="en-GB" altLang="en-US" dirty="0" smtClean="0"/>
              <a:t>Exposure</a:t>
            </a:r>
          </a:p>
          <a:p>
            <a:pPr marL="914400" lvl="1" indent="-514350"/>
            <a:r>
              <a:rPr lang="en-GB" altLang="en-US" dirty="0" smtClean="0"/>
              <a:t>Grandstanding</a:t>
            </a:r>
          </a:p>
          <a:p>
            <a:pPr marL="914400" lvl="1" indent="-514350"/>
            <a:r>
              <a:rPr lang="en-GB" altLang="en-US" dirty="0" smtClean="0"/>
              <a:t>“Bullying, rude, two-faced and manipulative”</a:t>
            </a:r>
          </a:p>
          <a:p>
            <a:r>
              <a:rPr lang="en-GB" altLang="en-US" dirty="0" smtClean="0"/>
              <a:t>What to do ?</a:t>
            </a:r>
          </a:p>
          <a:p>
            <a:pPr lvl="1"/>
            <a:r>
              <a:rPr lang="en-GB" altLang="en-US" dirty="0" smtClean="0"/>
              <a:t>Seek help / advice</a:t>
            </a:r>
          </a:p>
          <a:p>
            <a:pPr lvl="1"/>
            <a:endParaRPr lang="en-GB" altLang="en-US" dirty="0"/>
          </a:p>
          <a:p>
            <a:r>
              <a:rPr lang="en-GB" altLang="en-US" dirty="0" smtClean="0"/>
              <a:t>Your experiences?</a:t>
            </a:r>
          </a:p>
        </p:txBody>
      </p:sp>
    </p:spTree>
    <p:extLst>
      <p:ext uri="{BB962C8B-B14F-4D97-AF65-F5344CB8AC3E}">
        <p14:creationId xmlns:p14="http://schemas.microsoft.com/office/powerpoint/2010/main" val="588272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340768"/>
            <a:ext cx="35337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960" y="129058"/>
            <a:ext cx="3744416" cy="575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409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6. To close</a:t>
            </a:r>
          </a:p>
        </p:txBody>
      </p:sp>
      <p:sp>
        <p:nvSpPr>
          <p:cNvPr id="73731" name="Content Placeholder 2"/>
          <p:cNvSpPr>
            <a:spLocks noGrp="1"/>
          </p:cNvSpPr>
          <p:nvPr>
            <p:ph idx="1"/>
          </p:nvPr>
        </p:nvSpPr>
        <p:spPr/>
        <p:txBody>
          <a:bodyPr/>
          <a:lstStyle/>
          <a:p>
            <a:r>
              <a:rPr lang="en-GB" altLang="en-US" dirty="0" smtClean="0"/>
              <a:t>Problems ? Advice ?</a:t>
            </a:r>
          </a:p>
          <a:p>
            <a:endParaRPr lang="en-GB" altLang="en-US" dirty="0"/>
          </a:p>
          <a:p>
            <a:r>
              <a:rPr lang="en-GB" altLang="en-US" dirty="0" smtClean="0"/>
              <a:t>What sort of thing might you try to do next ?</a:t>
            </a:r>
          </a:p>
          <a:p>
            <a:endParaRPr lang="en-GB" altLang="en-US" dirty="0"/>
          </a:p>
          <a:p>
            <a:r>
              <a:rPr lang="en-GB" altLang="en-US" dirty="0" smtClean="0"/>
              <a:t>Most helpful thing we’ve said ?</a:t>
            </a:r>
          </a:p>
          <a:p>
            <a:endParaRPr lang="en-GB" altLang="en-US" dirty="0"/>
          </a:p>
          <a:p>
            <a:r>
              <a:rPr lang="en-GB" altLang="en-US" dirty="0" smtClean="0"/>
              <a:t>How would you share this with your peers ?</a:t>
            </a:r>
          </a:p>
          <a:p>
            <a:endParaRPr lang="en-GB" altLang="en-US" dirty="0" smtClean="0"/>
          </a:p>
          <a:p>
            <a:endParaRPr lang="en-GB" altLang="en-US" dirty="0" smtClean="0"/>
          </a:p>
        </p:txBody>
      </p:sp>
    </p:spTree>
    <p:extLst>
      <p:ext uri="{BB962C8B-B14F-4D97-AF65-F5344CB8AC3E}">
        <p14:creationId xmlns:p14="http://schemas.microsoft.com/office/powerpoint/2010/main" val="330048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en-US" altLang="en-US" smtClean="0"/>
          </a:p>
        </p:txBody>
      </p:sp>
      <p:sp>
        <p:nvSpPr>
          <p:cNvPr id="78851" name="Rectangle 3"/>
          <p:cNvSpPr>
            <a:spLocks noGrp="1" noChangeArrowheads="1"/>
          </p:cNvSpPr>
          <p:nvPr>
            <p:ph type="body" idx="1"/>
          </p:nvPr>
        </p:nvSpPr>
        <p:spPr/>
        <p:txBody>
          <a:bodyPr/>
          <a:lstStyle/>
          <a:p>
            <a:pPr eaLnBrk="1" hangingPunct="1"/>
            <a:endParaRPr lang="en-US" altLang="en-US" smtClean="0"/>
          </a:p>
        </p:txBody>
      </p:sp>
      <p:pic>
        <p:nvPicPr>
          <p:cNvPr id="78852" name="Picture 6" descr="pas_contact_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906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116013" y="2492375"/>
            <a:ext cx="75088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GB" sz="4000" dirty="0">
                <a:solidFill>
                  <a:schemeClr val="tx1"/>
                </a:solidFill>
                <a:ea typeface="ＭＳ Ｐゴシック" charset="0"/>
              </a:rPr>
              <a:t>Contact PAS</a:t>
            </a:r>
            <a:br>
              <a:rPr lang="en-GB" sz="4000" dirty="0">
                <a:solidFill>
                  <a:schemeClr val="tx1"/>
                </a:solidFill>
                <a:ea typeface="ＭＳ Ｐゴシック" charset="0"/>
              </a:rPr>
            </a:br>
            <a:r>
              <a:rPr lang="en-GB" dirty="0">
                <a:solidFill>
                  <a:schemeClr val="tx1"/>
                </a:solidFill>
                <a:ea typeface="ＭＳ Ｐゴシック" charset="0"/>
              </a:rPr>
              <a:t/>
            </a:r>
            <a:br>
              <a:rPr lang="en-GB" dirty="0">
                <a:solidFill>
                  <a:schemeClr val="tx1"/>
                </a:solidFill>
                <a:ea typeface="ＭＳ Ｐゴシック" charset="0"/>
              </a:rPr>
            </a:br>
            <a:r>
              <a:rPr lang="en-GB" sz="4000" b="0" dirty="0">
                <a:solidFill>
                  <a:schemeClr val="tx1"/>
                </a:solidFill>
                <a:ea typeface="ＭＳ Ｐゴシック" charset="0"/>
              </a:rPr>
              <a:t>email   </a:t>
            </a:r>
            <a:r>
              <a:rPr lang="en-GB" sz="4000" dirty="0">
                <a:solidFill>
                  <a:srgbClr val="669900"/>
                </a:solidFill>
                <a:ea typeface="ＭＳ Ｐゴシック" charset="0"/>
              </a:rPr>
              <a:t>pas@local.gov.uk</a:t>
            </a:r>
          </a:p>
          <a:p>
            <a:pPr eaLnBrk="1" hangingPunct="1">
              <a:defRPr/>
            </a:pPr>
            <a:r>
              <a:rPr lang="en-GB" sz="4000" b="0" dirty="0">
                <a:solidFill>
                  <a:schemeClr val="tx1"/>
                </a:solidFill>
                <a:ea typeface="ＭＳ Ｐゴシック" charset="0"/>
              </a:rPr>
              <a:t>web     </a:t>
            </a:r>
            <a:r>
              <a:rPr lang="en-GB" sz="4000" dirty="0">
                <a:solidFill>
                  <a:srgbClr val="669900"/>
                </a:solidFill>
                <a:ea typeface="ＭＳ Ｐゴシック" charset="0"/>
              </a:rPr>
              <a:t>www.pas.gov.uk</a:t>
            </a:r>
          </a:p>
          <a:p>
            <a:pPr eaLnBrk="1" hangingPunct="1">
              <a:defRPr/>
            </a:pPr>
            <a:r>
              <a:rPr lang="en-GB" sz="4000" b="0" dirty="0">
                <a:solidFill>
                  <a:schemeClr val="tx1"/>
                </a:solidFill>
                <a:ea typeface="ＭＳ Ｐゴシック" charset="0"/>
              </a:rPr>
              <a:t>phone  </a:t>
            </a:r>
            <a:r>
              <a:rPr lang="en-GB" sz="4000" dirty="0">
                <a:solidFill>
                  <a:schemeClr val="tx1"/>
                </a:solidFill>
                <a:ea typeface="ＭＳ Ｐゴシック" charset="0"/>
              </a:rPr>
              <a:t>020 7664 3000</a:t>
            </a:r>
            <a:endParaRPr lang="en-US" sz="4000" dirty="0">
              <a:solidFill>
                <a:schemeClr val="tx1"/>
              </a:solidFill>
              <a:ea typeface="ＭＳ Ｐゴシック" charset="0"/>
            </a:endParaRPr>
          </a:p>
        </p:txBody>
      </p:sp>
    </p:spTree>
    <p:extLst>
      <p:ext uri="{BB962C8B-B14F-4D97-AF65-F5344CB8AC3E}">
        <p14:creationId xmlns:p14="http://schemas.microsoft.com/office/powerpoint/2010/main" val="108285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Objectives</a:t>
            </a:r>
          </a:p>
        </p:txBody>
      </p:sp>
      <p:sp>
        <p:nvSpPr>
          <p:cNvPr id="73731" name="Content Placeholder 2"/>
          <p:cNvSpPr>
            <a:spLocks noGrp="1"/>
          </p:cNvSpPr>
          <p:nvPr>
            <p:ph idx="1"/>
          </p:nvPr>
        </p:nvSpPr>
        <p:spPr/>
        <p:txBody>
          <a:bodyPr/>
          <a:lstStyle/>
          <a:p>
            <a:r>
              <a:rPr lang="en-GB" altLang="en-US" dirty="0" smtClean="0"/>
              <a:t>Understanding councillors</a:t>
            </a:r>
          </a:p>
          <a:p>
            <a:pPr lvl="1"/>
            <a:r>
              <a:rPr lang="en-GB" altLang="en-US" dirty="0" smtClean="0"/>
              <a:t>Role</a:t>
            </a:r>
          </a:p>
          <a:p>
            <a:pPr lvl="1"/>
            <a:r>
              <a:rPr lang="en-GB" altLang="en-US" dirty="0" smtClean="0"/>
              <a:t>People</a:t>
            </a:r>
          </a:p>
          <a:p>
            <a:r>
              <a:rPr lang="en-GB" altLang="en-US" dirty="0" smtClean="0"/>
              <a:t>Councillors and planning</a:t>
            </a:r>
          </a:p>
          <a:p>
            <a:r>
              <a:rPr lang="en-GB" altLang="en-US" dirty="0" smtClean="0"/>
              <a:t>How to improve (and have an easy life)</a:t>
            </a:r>
          </a:p>
          <a:p>
            <a:r>
              <a:rPr lang="en-GB" altLang="en-US" dirty="0" smtClean="0"/>
              <a:t>What to do next</a:t>
            </a:r>
          </a:p>
          <a:p>
            <a:endParaRPr lang="en-GB" altLang="en-US" dirty="0" smtClean="0"/>
          </a:p>
        </p:txBody>
      </p:sp>
    </p:spTree>
    <p:extLst>
      <p:ext uri="{BB962C8B-B14F-4D97-AF65-F5344CB8AC3E}">
        <p14:creationId xmlns:p14="http://schemas.microsoft.com/office/powerpoint/2010/main" val="2300703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Today</a:t>
            </a:r>
          </a:p>
        </p:txBody>
      </p:sp>
      <p:sp>
        <p:nvSpPr>
          <p:cNvPr id="73731" name="Content Placeholder 2"/>
          <p:cNvSpPr>
            <a:spLocks noGrp="1"/>
          </p:cNvSpPr>
          <p:nvPr>
            <p:ph idx="1"/>
          </p:nvPr>
        </p:nvSpPr>
        <p:spPr/>
        <p:txBody>
          <a:bodyPr/>
          <a:lstStyle/>
          <a:p>
            <a:pPr marL="514350" indent="-514350">
              <a:buFont typeface="+mj-lt"/>
              <a:buAutoNum type="arabicPeriod"/>
            </a:pPr>
            <a:r>
              <a:rPr lang="en-GB" altLang="en-US" dirty="0" smtClean="0">
                <a:solidFill>
                  <a:srgbClr val="FF0000"/>
                </a:solidFill>
              </a:rPr>
              <a:t>Introductions</a:t>
            </a:r>
          </a:p>
          <a:p>
            <a:pPr marL="514350" indent="-514350">
              <a:buFont typeface="+mj-lt"/>
              <a:buAutoNum type="arabicPeriod"/>
            </a:pPr>
            <a:r>
              <a:rPr lang="en-GB" altLang="en-US" dirty="0" smtClean="0"/>
              <a:t>Councillors</a:t>
            </a:r>
          </a:p>
          <a:p>
            <a:pPr marL="514350" indent="-514350">
              <a:buFont typeface="+mj-lt"/>
              <a:buAutoNum type="arabicPeriod"/>
            </a:pPr>
            <a:r>
              <a:rPr lang="en-GB" altLang="en-US" dirty="0" smtClean="0"/>
              <a:t>Place-making and policy</a:t>
            </a:r>
          </a:p>
          <a:p>
            <a:pPr marL="514350" indent="-514350">
              <a:buFont typeface="+mj-lt"/>
              <a:buAutoNum type="arabicPeriod"/>
            </a:pPr>
            <a:r>
              <a:rPr lang="en-GB" altLang="en-US" dirty="0" smtClean="0"/>
              <a:t>Planning committee</a:t>
            </a:r>
          </a:p>
          <a:p>
            <a:pPr marL="514350" indent="-514350">
              <a:buFont typeface="+mj-lt"/>
              <a:buAutoNum type="arabicPeriod"/>
            </a:pPr>
            <a:r>
              <a:rPr lang="en-GB" altLang="en-US" dirty="0" smtClean="0"/>
              <a:t>Easy life</a:t>
            </a:r>
          </a:p>
          <a:p>
            <a:pPr marL="514350" indent="-514350">
              <a:buFont typeface="+mj-lt"/>
              <a:buAutoNum type="arabicPeriod"/>
            </a:pPr>
            <a:r>
              <a:rPr lang="en-GB" altLang="en-US" dirty="0" smtClean="0"/>
              <a:t>So what?</a:t>
            </a:r>
            <a:endParaRPr lang="en-GB" altLang="en-US" dirty="0"/>
          </a:p>
          <a:p>
            <a:endParaRPr lang="en-GB" altLang="en-US" dirty="0" smtClean="0"/>
          </a:p>
        </p:txBody>
      </p:sp>
    </p:spTree>
    <p:extLst>
      <p:ext uri="{BB962C8B-B14F-4D97-AF65-F5344CB8AC3E}">
        <p14:creationId xmlns:p14="http://schemas.microsoft.com/office/powerpoint/2010/main" val="330048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1. Introductions</a:t>
            </a:r>
          </a:p>
        </p:txBody>
      </p:sp>
      <p:sp>
        <p:nvSpPr>
          <p:cNvPr id="73731" name="Content Placeholder 2"/>
          <p:cNvSpPr>
            <a:spLocks noGrp="1"/>
          </p:cNvSpPr>
          <p:nvPr>
            <p:ph idx="1"/>
          </p:nvPr>
        </p:nvSpPr>
        <p:spPr/>
        <p:txBody>
          <a:bodyPr/>
          <a:lstStyle/>
          <a:p>
            <a:r>
              <a:rPr lang="en-GB" altLang="en-US" dirty="0" smtClean="0"/>
              <a:t>Have you brought your “homework” ?</a:t>
            </a:r>
          </a:p>
        </p:txBody>
      </p:sp>
    </p:spTree>
    <p:extLst>
      <p:ext uri="{BB962C8B-B14F-4D97-AF65-F5344CB8AC3E}">
        <p14:creationId xmlns:p14="http://schemas.microsoft.com/office/powerpoint/2010/main" val="304654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Today</a:t>
            </a:r>
          </a:p>
        </p:txBody>
      </p:sp>
      <p:sp>
        <p:nvSpPr>
          <p:cNvPr id="73731" name="Content Placeholder 2"/>
          <p:cNvSpPr>
            <a:spLocks noGrp="1"/>
          </p:cNvSpPr>
          <p:nvPr>
            <p:ph idx="1"/>
          </p:nvPr>
        </p:nvSpPr>
        <p:spPr/>
        <p:txBody>
          <a:bodyPr/>
          <a:lstStyle/>
          <a:p>
            <a:pPr marL="514350" indent="-514350">
              <a:buFont typeface="+mj-lt"/>
              <a:buAutoNum type="arabicPeriod"/>
            </a:pPr>
            <a:r>
              <a:rPr lang="en-GB" altLang="en-US" dirty="0" smtClean="0"/>
              <a:t>Introductions</a:t>
            </a:r>
          </a:p>
          <a:p>
            <a:pPr marL="514350" indent="-514350">
              <a:buFont typeface="+mj-lt"/>
              <a:buAutoNum type="arabicPeriod"/>
            </a:pPr>
            <a:r>
              <a:rPr lang="en-GB" altLang="en-US" dirty="0" smtClean="0">
                <a:solidFill>
                  <a:srgbClr val="FF0000"/>
                </a:solidFill>
              </a:rPr>
              <a:t>Councillors</a:t>
            </a:r>
          </a:p>
          <a:p>
            <a:pPr marL="514350" indent="-514350">
              <a:buFont typeface="+mj-lt"/>
              <a:buAutoNum type="arabicPeriod"/>
            </a:pPr>
            <a:r>
              <a:rPr lang="en-GB" altLang="en-US" dirty="0" smtClean="0"/>
              <a:t>Place-making and policy</a:t>
            </a:r>
          </a:p>
          <a:p>
            <a:pPr marL="514350" indent="-514350">
              <a:buFont typeface="+mj-lt"/>
              <a:buAutoNum type="arabicPeriod"/>
            </a:pPr>
            <a:r>
              <a:rPr lang="en-GB" altLang="en-US" dirty="0" smtClean="0"/>
              <a:t>Planning committee</a:t>
            </a:r>
          </a:p>
          <a:p>
            <a:pPr marL="514350" indent="-514350">
              <a:buFont typeface="+mj-lt"/>
              <a:buAutoNum type="arabicPeriod"/>
            </a:pPr>
            <a:r>
              <a:rPr lang="en-GB" altLang="en-US" dirty="0" smtClean="0"/>
              <a:t>Easy life</a:t>
            </a:r>
          </a:p>
          <a:p>
            <a:pPr marL="514350" indent="-514350">
              <a:buFont typeface="+mj-lt"/>
              <a:buAutoNum type="arabicPeriod"/>
            </a:pPr>
            <a:r>
              <a:rPr lang="en-GB" altLang="en-US" dirty="0" smtClean="0"/>
              <a:t>So what?</a:t>
            </a:r>
            <a:endParaRPr lang="en-GB" altLang="en-US" dirty="0"/>
          </a:p>
          <a:p>
            <a:endParaRPr lang="en-GB" altLang="en-US" dirty="0" smtClean="0"/>
          </a:p>
        </p:txBody>
      </p:sp>
    </p:spTree>
    <p:extLst>
      <p:ext uri="{BB962C8B-B14F-4D97-AF65-F5344CB8AC3E}">
        <p14:creationId xmlns:p14="http://schemas.microsoft.com/office/powerpoint/2010/main" val="3300484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Councillors</a:t>
            </a:r>
            <a:endParaRPr lang="en-GB" dirty="0"/>
          </a:p>
        </p:txBody>
      </p:sp>
      <p:sp>
        <p:nvSpPr>
          <p:cNvPr id="3" name="Content Placeholder 2"/>
          <p:cNvSpPr>
            <a:spLocks noGrp="1"/>
          </p:cNvSpPr>
          <p:nvPr>
            <p:ph idx="1"/>
          </p:nvPr>
        </p:nvSpPr>
        <p:spPr/>
        <p:txBody>
          <a:bodyPr/>
          <a:lstStyle/>
          <a:p>
            <a:r>
              <a:rPr lang="en-GB" dirty="0" smtClean="0"/>
              <a:t>With credit to …</a:t>
            </a:r>
          </a:p>
          <a:p>
            <a:r>
              <a:rPr lang="en-GB" dirty="0" smtClean="0"/>
              <a:t>From 1945</a:t>
            </a:r>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5776" y="1268760"/>
            <a:ext cx="4040224" cy="5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46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dirty="0" smtClean="0"/>
              <a:t>2. Councillors</a:t>
            </a:r>
          </a:p>
        </p:txBody>
      </p:sp>
      <p:sp>
        <p:nvSpPr>
          <p:cNvPr id="73731" name="Content Placeholder 2"/>
          <p:cNvSpPr>
            <a:spLocks noGrp="1"/>
          </p:cNvSpPr>
          <p:nvPr>
            <p:ph idx="1"/>
          </p:nvPr>
        </p:nvSpPr>
        <p:spPr/>
        <p:txBody>
          <a:bodyPr/>
          <a:lstStyle/>
          <a:p>
            <a:r>
              <a:rPr lang="en-GB" altLang="en-US" dirty="0" smtClean="0"/>
              <a:t>“Some officials have been tempted to think that they could run their local services well enough without there being any elected members at all. [But] his usefulness is two-fold. The elected member is </a:t>
            </a:r>
            <a:r>
              <a:rPr lang="en-GB" altLang="en-US" dirty="0"/>
              <a:t>b</a:t>
            </a:r>
            <a:r>
              <a:rPr lang="en-GB" altLang="en-US" dirty="0" smtClean="0"/>
              <a:t>oth lightening conductor and barometer.”</a:t>
            </a:r>
          </a:p>
          <a:p>
            <a:endParaRPr lang="en-GB" altLang="en-US" dirty="0" smtClean="0"/>
          </a:p>
          <a:p>
            <a:r>
              <a:rPr lang="en-GB" altLang="en-US" i="1" dirty="0" smtClean="0"/>
              <a:t>What do you think Mr Jackson meant?</a:t>
            </a:r>
          </a:p>
        </p:txBody>
      </p:sp>
    </p:spTree>
    <p:extLst>
      <p:ext uri="{BB962C8B-B14F-4D97-AF65-F5344CB8AC3E}">
        <p14:creationId xmlns:p14="http://schemas.microsoft.com/office/powerpoint/2010/main" val="7341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1.xml><?xml version="1.0" encoding="utf-8"?>
<a:theme xmlns:a="http://schemas.openxmlformats.org/drawingml/2006/main" name="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2.xml><?xml version="1.0" encoding="utf-8"?>
<a:theme xmlns:a="http://schemas.openxmlformats.org/drawingml/2006/main" name="1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3.xml><?xml version="1.0" encoding="utf-8"?>
<a:theme xmlns:a="http://schemas.openxmlformats.org/drawingml/2006/main" name="1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4.xml><?xml version="1.0" encoding="utf-8"?>
<a:theme xmlns:a="http://schemas.openxmlformats.org/drawingml/2006/main" name="1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5.xml><?xml version="1.0" encoding="utf-8"?>
<a:theme xmlns:a="http://schemas.openxmlformats.org/drawingml/2006/main" name="1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6.xml><?xml version="1.0" encoding="utf-8"?>
<a:theme xmlns:a="http://schemas.openxmlformats.org/drawingml/2006/main" name="1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7.xml><?xml version="1.0" encoding="utf-8"?>
<a:theme xmlns:a="http://schemas.openxmlformats.org/drawingml/2006/main" name="1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8.xml><?xml version="1.0" encoding="utf-8"?>
<a:theme xmlns:a="http://schemas.openxmlformats.org/drawingml/2006/main" name="1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19.xml><?xml version="1.0" encoding="utf-8"?>
<a:theme xmlns:a="http://schemas.openxmlformats.org/drawingml/2006/main" name="1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xml><?xml version="1.0" encoding="utf-8"?>
<a:theme xmlns:a="http://schemas.openxmlformats.org/drawingml/2006/main" name="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0.xml><?xml version="1.0" encoding="utf-8"?>
<a:theme xmlns:a="http://schemas.openxmlformats.org/drawingml/2006/main" name="1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1.xml><?xml version="1.0" encoding="utf-8"?>
<a:theme xmlns:a="http://schemas.openxmlformats.org/drawingml/2006/main" name="1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2.xml><?xml version="1.0" encoding="utf-8"?>
<a:theme xmlns:a="http://schemas.openxmlformats.org/drawingml/2006/main" name="2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3.xml><?xml version="1.0" encoding="utf-8"?>
<a:theme xmlns:a="http://schemas.openxmlformats.org/drawingml/2006/main" name="2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4.xml><?xml version="1.0" encoding="utf-8"?>
<a:theme xmlns:a="http://schemas.openxmlformats.org/drawingml/2006/main" name="2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5.xml><?xml version="1.0" encoding="utf-8"?>
<a:theme xmlns:a="http://schemas.openxmlformats.org/drawingml/2006/main" name="2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6.xml><?xml version="1.0" encoding="utf-8"?>
<a:theme xmlns:a="http://schemas.openxmlformats.org/drawingml/2006/main" name="2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7.xml><?xml version="1.0" encoding="utf-8"?>
<a:theme xmlns:a="http://schemas.openxmlformats.org/drawingml/2006/main" name="2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8.xml><?xml version="1.0" encoding="utf-8"?>
<a:theme xmlns:a="http://schemas.openxmlformats.org/drawingml/2006/main" name="2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29.xml><?xml version="1.0" encoding="utf-8"?>
<a:theme xmlns:a="http://schemas.openxmlformats.org/drawingml/2006/main" name="2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xml><?xml version="1.0" encoding="utf-8"?>
<a:theme xmlns:a="http://schemas.openxmlformats.org/drawingml/2006/main" name="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0.xml><?xml version="1.0" encoding="utf-8"?>
<a:theme xmlns:a="http://schemas.openxmlformats.org/drawingml/2006/main" name="2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1.xml><?xml version="1.0" encoding="utf-8"?>
<a:theme xmlns:a="http://schemas.openxmlformats.org/drawingml/2006/main" name="2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2.xml><?xml version="1.0" encoding="utf-8"?>
<a:theme xmlns:a="http://schemas.openxmlformats.org/drawingml/2006/main" name="30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3.xml><?xml version="1.0" encoding="utf-8"?>
<a:theme xmlns:a="http://schemas.openxmlformats.org/drawingml/2006/main" name="31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4.xml><?xml version="1.0" encoding="utf-8"?>
<a:theme xmlns:a="http://schemas.openxmlformats.org/drawingml/2006/main" name="3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5.xml><?xml version="1.0" encoding="utf-8"?>
<a:theme xmlns:a="http://schemas.openxmlformats.org/drawingml/2006/main" name="3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6.xml><?xml version="1.0" encoding="utf-8"?>
<a:theme xmlns:a="http://schemas.openxmlformats.org/drawingml/2006/main" name="3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7.xml><?xml version="1.0" encoding="utf-8"?>
<a:theme xmlns:a="http://schemas.openxmlformats.org/drawingml/2006/main" name="3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8.xml><?xml version="1.0" encoding="utf-8"?>
<a:theme xmlns:a="http://schemas.openxmlformats.org/drawingml/2006/main" name="3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39.xml><?xml version="1.0" encoding="utf-8"?>
<a:theme xmlns:a="http://schemas.openxmlformats.org/drawingml/2006/main" name="3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xml><?xml version="1.0" encoding="utf-8"?>
<a:theme xmlns:a="http://schemas.openxmlformats.org/drawingml/2006/main" name="2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0.xml><?xml version="1.0" encoding="utf-8"?>
<a:theme xmlns:a="http://schemas.openxmlformats.org/drawingml/2006/main" name="38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1.xml><?xml version="1.0" encoding="utf-8"?>
<a:theme xmlns:a="http://schemas.openxmlformats.org/drawingml/2006/main" name="39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42.xml><?xml version="1.0" encoding="utf-8"?>
<a:theme xmlns:a="http://schemas.openxmlformats.org/drawingml/2006/main" name="5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6.xml><?xml version="1.0" encoding="utf-8"?>
<a:theme xmlns:a="http://schemas.openxmlformats.org/drawingml/2006/main" name="4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7.xml><?xml version="1.0" encoding="utf-8"?>
<a:theme xmlns:a="http://schemas.openxmlformats.org/drawingml/2006/main" name="5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8.xml><?xml version="1.0" encoding="utf-8"?>
<a:theme xmlns:a="http://schemas.openxmlformats.org/drawingml/2006/main" name="6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ppt/theme/theme9.xml><?xml version="1.0" encoding="utf-8"?>
<a:theme xmlns:a="http://schemas.openxmlformats.org/drawingml/2006/main" name="7_HBFThemePW2014">
  <a:themeElements>
    <a:clrScheme name="HBF COLOURS 2014">
      <a:dk1>
        <a:srgbClr val="555555"/>
      </a:dk1>
      <a:lt1>
        <a:sysClr val="window" lastClr="FFFFFF"/>
      </a:lt1>
      <a:dk2>
        <a:srgbClr val="4B5648"/>
      </a:dk2>
      <a:lt2>
        <a:srgbClr val="778973"/>
      </a:lt2>
      <a:accent1>
        <a:srgbClr val="5E9491"/>
      </a:accent1>
      <a:accent2>
        <a:srgbClr val="BA544D"/>
      </a:accent2>
      <a:accent3>
        <a:srgbClr val="D19E38"/>
      </a:accent3>
      <a:accent4>
        <a:srgbClr val="4B5648"/>
      </a:accent4>
      <a:accent5>
        <a:srgbClr val="E2DECC"/>
      </a:accent5>
      <a:accent6>
        <a:srgbClr val="3CA676"/>
      </a:accent6>
      <a:hlink>
        <a:srgbClr val="D19E38"/>
      </a:hlink>
      <a:folHlink>
        <a:srgbClr val="4200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2014STANDARD.potx" id="{21D1B97A-CE1E-4D76-8F35-DA852ADE7850}" vid="{BEFCEF20-798E-4E99-A9D9-45B1ABC6EBA0}"/>
    </a:ext>
  </a:extLst>
</a:theme>
</file>

<file path=docProps/app.xml><?xml version="1.0" encoding="utf-8"?>
<Properties xmlns="http://schemas.openxmlformats.org/officeDocument/2006/extended-properties" xmlns:vt="http://schemas.openxmlformats.org/officeDocument/2006/docPropsVTypes">
  <Template/>
  <TotalTime>14741</TotalTime>
  <Words>1198</Words>
  <Application>Microsoft Office PowerPoint</Application>
  <PresentationFormat>A4 Paper (210x297 mm)</PresentationFormat>
  <Paragraphs>283</Paragraphs>
  <Slides>37</Slides>
  <Notes>35</Notes>
  <HiddenSlides>0</HiddenSlides>
  <MMClips>0</MMClips>
  <ScaleCrop>false</ScaleCrop>
  <HeadingPairs>
    <vt:vector size="6" baseType="variant">
      <vt:variant>
        <vt:lpstr>Fonts Used</vt:lpstr>
      </vt:variant>
      <vt:variant>
        <vt:i4>2</vt:i4>
      </vt:variant>
      <vt:variant>
        <vt:lpstr>Theme</vt:lpstr>
      </vt:variant>
      <vt:variant>
        <vt:i4>42</vt:i4>
      </vt:variant>
      <vt:variant>
        <vt:lpstr>Slide Titles</vt:lpstr>
      </vt:variant>
      <vt:variant>
        <vt:i4>37</vt:i4>
      </vt:variant>
    </vt:vector>
  </HeadingPairs>
  <TitlesOfParts>
    <vt:vector size="81" baseType="lpstr">
      <vt:lpstr>ＭＳ Ｐゴシック</vt:lpstr>
      <vt:lpstr>Arial</vt:lpstr>
      <vt:lpstr>LG Group 2</vt:lpstr>
      <vt:lpstr>HBFThemePW2014</vt:lpstr>
      <vt:lpstr>1_HBFThemePW2014</vt:lpstr>
      <vt:lpstr>2_HBFThemePW2014</vt:lpstr>
      <vt:lpstr>3_HBFThemePW2014</vt:lpstr>
      <vt:lpstr>4_HBFThemePW2014</vt:lpstr>
      <vt:lpstr>5_HBFThemePW2014</vt:lpstr>
      <vt:lpstr>6_HBFThemePW2014</vt:lpstr>
      <vt:lpstr>7_HBFThemePW2014</vt:lpstr>
      <vt:lpstr>8_HBFThemePW2014</vt:lpstr>
      <vt:lpstr>9_HBFThemePW2014</vt:lpstr>
      <vt:lpstr>10_HBFThemePW2014</vt:lpstr>
      <vt:lpstr>11_HBFThemePW2014</vt:lpstr>
      <vt:lpstr>12_HBFThemePW2014</vt:lpstr>
      <vt:lpstr>13_HBFThemePW2014</vt:lpstr>
      <vt:lpstr>14_HBFThemePW2014</vt:lpstr>
      <vt:lpstr>15_HBFThemePW2014</vt:lpstr>
      <vt:lpstr>16_HBFThemePW2014</vt:lpstr>
      <vt:lpstr>17_HBFThemePW2014</vt:lpstr>
      <vt:lpstr>18_HBFThemePW2014</vt:lpstr>
      <vt:lpstr>19_HBFThemePW2014</vt:lpstr>
      <vt:lpstr>20_HBFThemePW2014</vt:lpstr>
      <vt:lpstr>21_HBFThemePW2014</vt:lpstr>
      <vt:lpstr>22_HBFThemePW2014</vt:lpstr>
      <vt:lpstr>23_HBFThemePW2014</vt:lpstr>
      <vt:lpstr>24_HBFThemePW2014</vt:lpstr>
      <vt:lpstr>25_HBFThemePW2014</vt:lpstr>
      <vt:lpstr>26_HBFThemePW2014</vt:lpstr>
      <vt:lpstr>27_HBFThemePW2014</vt:lpstr>
      <vt:lpstr>28_HBFThemePW2014</vt:lpstr>
      <vt:lpstr>29_HBFThemePW2014</vt:lpstr>
      <vt:lpstr>30_HBFThemePW2014</vt:lpstr>
      <vt:lpstr>31_HBFThemePW2014</vt:lpstr>
      <vt:lpstr>32_HBFThemePW2014</vt:lpstr>
      <vt:lpstr>33_HBFThemePW2014</vt:lpstr>
      <vt:lpstr>34_HBFThemePW2014</vt:lpstr>
      <vt:lpstr>35_HBFThemePW2014</vt:lpstr>
      <vt:lpstr>36_HBFThemePW2014</vt:lpstr>
      <vt:lpstr>37_HBFThemePW2014</vt:lpstr>
      <vt:lpstr>38_HBFThemePW2014</vt:lpstr>
      <vt:lpstr>39_HBFThemePW2014</vt:lpstr>
      <vt:lpstr>5_LG Group 2</vt:lpstr>
      <vt:lpstr>PAS core training Working with councillors</vt:lpstr>
      <vt:lpstr>Today</vt:lpstr>
      <vt:lpstr>Ground rules</vt:lpstr>
      <vt:lpstr>Objectives</vt:lpstr>
      <vt:lpstr>Today</vt:lpstr>
      <vt:lpstr>1. Introductions</vt:lpstr>
      <vt:lpstr>Today</vt:lpstr>
      <vt:lpstr>2. Councillors</vt:lpstr>
      <vt:lpstr>2. Councillors</vt:lpstr>
      <vt:lpstr>2. Councillors</vt:lpstr>
      <vt:lpstr>2. Councillors</vt:lpstr>
      <vt:lpstr>2. Councillors</vt:lpstr>
      <vt:lpstr>2. Councillors</vt:lpstr>
      <vt:lpstr>2. Councillors</vt:lpstr>
      <vt:lpstr>2. Councillors</vt:lpstr>
      <vt:lpstr>2. Councillors</vt:lpstr>
      <vt:lpstr>Today</vt:lpstr>
      <vt:lpstr>3. Place-making and policy</vt:lpstr>
      <vt:lpstr>3. Place-making and policy</vt:lpstr>
      <vt:lpstr>3. Place-making and policy</vt:lpstr>
      <vt:lpstr>Today</vt:lpstr>
      <vt:lpstr>4. Planning committee</vt:lpstr>
      <vt:lpstr>4. Planning committee</vt:lpstr>
      <vt:lpstr>Today</vt:lpstr>
      <vt:lpstr>5. Easy life</vt:lpstr>
      <vt:lpstr>5. Easy life</vt:lpstr>
      <vt:lpstr>5. Easy life: top 5 unpacked</vt:lpstr>
      <vt:lpstr>5. Easy life</vt:lpstr>
      <vt:lpstr>5. Easy life</vt:lpstr>
      <vt:lpstr>5. Easy life</vt:lpstr>
      <vt:lpstr>5. Easy life</vt:lpstr>
      <vt:lpstr>5. Easy life</vt:lpstr>
      <vt:lpstr>5. Easy life</vt:lpstr>
      <vt:lpstr>5. Easy life</vt:lpstr>
      <vt:lpstr>PowerPoint Presentation</vt:lpstr>
      <vt:lpstr>6. To close</vt:lpstr>
      <vt:lpstr>PowerPoint Presentation</vt:lpstr>
    </vt:vector>
  </TitlesOfParts>
  <Company>LGA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main title here</dc:title>
  <dc:creator>marinah</dc:creator>
  <cp:lastModifiedBy>Scott Phillips</cp:lastModifiedBy>
  <cp:revision>406</cp:revision>
  <cp:lastPrinted>2016-10-03T14:27:59Z</cp:lastPrinted>
  <dcterms:created xsi:type="dcterms:W3CDTF">2010-06-21T13:45:43Z</dcterms:created>
  <dcterms:modified xsi:type="dcterms:W3CDTF">2016-10-04T12:30:01Z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identifier">
    <vt:lpwstr>IDEA</vt:lpwstr>
  </property>
  <property fmtid="{D5CDD505-2E9C-101B-9397-08002B2CF9AE}" pid="3" name="DC.date.issued">
    <vt:lpwstr>2010-06-22T00:00:00Z</vt:lpwstr>
  </property>
  <property fmtid="{D5CDD505-2E9C-101B-9397-08002B2CF9AE}" pid="4" name="Work area">
    <vt:lpwstr>29</vt:lpwstr>
  </property>
  <property fmtid="{D5CDD505-2E9C-101B-9397-08002B2CF9AE}" pid="5" name="Move to Archive">
    <vt:lpwstr>Current</vt:lpwstr>
  </property>
  <property fmtid="{D5CDD505-2E9C-101B-9397-08002B2CF9AE}" pid="6" name="DC.Description">
    <vt:lpwstr>LG Improvement and development powerpoint template</vt:lpwstr>
  </property>
  <property fmtid="{D5CDD505-2E9C-101B-9397-08002B2CF9AE}" pid="7" name="Status">
    <vt:lpwstr>Final</vt:lpwstr>
  </property>
  <property fmtid="{D5CDD505-2E9C-101B-9397-08002B2CF9AE}" pid="8" name="DC.Type">
    <vt:lpwstr>233</vt:lpwstr>
  </property>
  <property fmtid="{D5CDD505-2E9C-101B-9397-08002B2CF9AE}" pid="9" name="DC.Author">
    <vt:lpwstr>julia white</vt:lpwstr>
  </property>
  <property fmtid="{D5CDD505-2E9C-101B-9397-08002B2CF9AE}" pid="10" name="DC.creator">
    <vt:lpwstr>Communications and Marketing</vt:lpwstr>
  </property>
  <property fmtid="{D5CDD505-2E9C-101B-9397-08002B2CF9AE}" pid="11" name="e-GMS.subject.keyword">
    <vt:lpwstr>LG Improvement and development powerpoint template</vt:lpwstr>
  </property>
  <property fmtid="{D5CDD505-2E9C-101B-9397-08002B2CF9AE}" pid="12" name="Date">
    <vt:lpwstr>2010-06-22T00:00:00Z</vt:lpwstr>
  </property>
  <property fmtid="{D5CDD505-2E9C-101B-9397-08002B2CF9AE}" pid="13" name="DC.Language">
    <vt:lpwstr>eng</vt:lpwstr>
  </property>
</Properties>
</file>