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9"/>
  </p:notesMasterIdLst>
  <p:handoutMasterIdLst>
    <p:handoutMasterId r:id="rId10"/>
  </p:handoutMasterIdLst>
  <p:sldIdLst>
    <p:sldId id="256" r:id="rId2"/>
    <p:sldId id="259" r:id="rId3"/>
    <p:sldId id="260" r:id="rId4"/>
    <p:sldId id="261" r:id="rId5"/>
    <p:sldId id="257" r:id="rId6"/>
    <p:sldId id="258" r:id="rId7"/>
    <p:sldId id="262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57"/>
    <a:srgbClr val="000099"/>
    <a:srgbClr val="E6007E"/>
    <a:srgbClr val="D0043C"/>
    <a:srgbClr val="FDC600"/>
    <a:srgbClr val="F49712"/>
    <a:srgbClr val="333399"/>
    <a:srgbClr val="000066"/>
    <a:srgbClr val="0066C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85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336" y="-102"/>
      </p:cViewPr>
      <p:guideLst>
        <p:guide orient="horz" pos="690"/>
        <p:guide pos="4266"/>
        <p:guide pos="544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267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C5B9B47-49AE-4254-AA27-20F51C6E2A6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385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07F209-B831-4E09-98D4-2BCCE05C29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78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49" y="1736154"/>
            <a:ext cx="7963823" cy="1470025"/>
          </a:xfrm>
        </p:spPr>
        <p:txBody>
          <a:bodyPr/>
          <a:lstStyle>
            <a:lvl1pPr>
              <a:defRPr sz="3600" b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 smtClean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261138"/>
            <a:ext cx="597659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>
                <a:solidFill>
                  <a:srgbClr val="0082C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 smtClean="0"/>
          </a:p>
        </p:txBody>
      </p:sp>
      <p:sp>
        <p:nvSpPr>
          <p:cNvPr id="11" name="Rectangle 5"/>
          <p:cNvSpPr txBox="1">
            <a:spLocks noChangeArrowheads="1"/>
          </p:cNvSpPr>
          <p:nvPr userDrawn="1"/>
        </p:nvSpPr>
        <p:spPr bwMode="auto">
          <a:xfrm>
            <a:off x="764368" y="6111703"/>
            <a:ext cx="3600450" cy="131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600">
                <a:solidFill>
                  <a:srgbClr val="0082C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rgbClr val="003357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400">
                <a:solidFill>
                  <a:srgbClr val="003357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57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rgbClr val="003357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rgbClr val="003357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rgbClr val="003357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rgbClr val="003357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rgbClr val="003357"/>
                </a:solidFill>
                <a:latin typeface="+mn-lt"/>
              </a:defRPr>
            </a:lvl9pPr>
          </a:lstStyle>
          <a:p>
            <a:r>
              <a:rPr lang="en-GB" sz="1600" dirty="0" smtClean="0"/>
              <a:t>Peter Brett Associates LLP</a:t>
            </a:r>
            <a:endParaRPr lang="en-GB" sz="160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9553" y="380278"/>
            <a:ext cx="1243061" cy="74543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76672"/>
            <a:ext cx="8192110" cy="692150"/>
          </a:xfrm>
        </p:spPr>
        <p:txBody>
          <a:bodyPr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600"/>
              </a:spcBef>
              <a:defRPr sz="2600"/>
            </a:lvl1pPr>
            <a:lvl2pPr>
              <a:spcBef>
                <a:spcPts val="400"/>
              </a:spcBef>
              <a:defRPr sz="2400"/>
            </a:lvl2pPr>
            <a:lvl3pPr>
              <a:spcBef>
                <a:spcPts val="4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5278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4921" y="1860428"/>
            <a:ext cx="7772400" cy="1500187"/>
          </a:xfrm>
        </p:spPr>
        <p:txBody>
          <a:bodyPr anchor="t"/>
          <a:lstStyle>
            <a:lvl1pPr marL="0" indent="0">
              <a:buNone/>
              <a:defRPr sz="28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183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0312"/>
            <a:ext cx="4038600" cy="4983434"/>
          </a:xfrm>
        </p:spPr>
        <p:txBody>
          <a:bodyPr>
            <a:normAutofit/>
          </a:bodyPr>
          <a:lstStyle>
            <a:lvl1pPr>
              <a:spcBef>
                <a:spcPts val="300"/>
              </a:spcBef>
              <a:defRPr sz="2200">
                <a:solidFill>
                  <a:schemeClr val="tx1"/>
                </a:solidFill>
              </a:defRPr>
            </a:lvl1pPr>
            <a:lvl2pPr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spcBef>
                <a:spcPts val="300"/>
              </a:spcBef>
              <a:defRPr sz="1800">
                <a:solidFill>
                  <a:schemeClr val="tx1"/>
                </a:solidFill>
              </a:defRPr>
            </a:lvl3pPr>
            <a:lvl4pPr>
              <a:spcBef>
                <a:spcPts val="300"/>
              </a:spcBef>
              <a:defRPr sz="1800">
                <a:solidFill>
                  <a:schemeClr val="tx1"/>
                </a:solidFill>
              </a:defRPr>
            </a:lvl4pPr>
            <a:lvl5pPr>
              <a:spcBef>
                <a:spcPts val="300"/>
              </a:spcBef>
              <a:defRPr sz="14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0312"/>
            <a:ext cx="4038600" cy="4983434"/>
          </a:xfrm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Font typeface="Arial" pitchFamily="34" charset="0"/>
              <a:buChar char="•"/>
              <a:defRPr lang="en-US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300"/>
              </a:spcBef>
              <a:spcAft>
                <a:spcPct val="0"/>
              </a:spcAft>
              <a:buFont typeface="Arial" pitchFamily="34" charset="0"/>
              <a:buChar char="•"/>
              <a:defRPr lang="en-US" sz="2000" dirty="0" smtClean="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ts val="300"/>
              </a:spcBef>
              <a:spcAft>
                <a:spcPct val="0"/>
              </a:spcAft>
              <a:buFont typeface="Arial" pitchFamily="34" charset="0"/>
              <a:buChar char="•"/>
              <a:defRPr lang="en-US" sz="1800" dirty="0" smtClean="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300"/>
              </a:spcBef>
              <a:spcAft>
                <a:spcPct val="0"/>
              </a:spcAft>
              <a:buFont typeface="Arial" pitchFamily="34" charset="0"/>
              <a:buChar char="•"/>
              <a:defRPr lang="en-US" sz="1800" dirty="0" smtClean="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300"/>
              </a:spcBef>
              <a:spcAft>
                <a:spcPct val="0"/>
              </a:spcAft>
              <a:buFont typeface="Arial" pitchFamily="34" charset="0"/>
              <a:buChar char="•"/>
              <a:defRPr lang="en-GB" sz="1400" dirty="0">
                <a:solidFill>
                  <a:schemeClr val="tx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217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45530"/>
            <a:ext cx="8229600" cy="8921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27833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6523" y="1918095"/>
            <a:ext cx="4040188" cy="4333236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30725" y="127833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4348" y="1918095"/>
            <a:ext cx="4041775" cy="4333236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097678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912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038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lIns="36000" anchor="ctr" anchorCtr="1"/>
          <a:lstStyle>
            <a:lvl1pPr marL="0" indent="0"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3265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67228"/>
            <a:ext cx="5486400" cy="400110"/>
          </a:xfr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444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76672"/>
            <a:ext cx="6983412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851"/>
            <a:ext cx="8229600" cy="5109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421468" y="6306173"/>
            <a:ext cx="3600450" cy="359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600">
                <a:solidFill>
                  <a:srgbClr val="0082C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rgbClr val="003357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400">
                <a:solidFill>
                  <a:srgbClr val="003357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57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rgbClr val="003357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rgbClr val="003357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rgbClr val="003357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rgbClr val="003357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rgbClr val="003357"/>
                </a:solidFill>
                <a:latin typeface="+mn-lt"/>
              </a:defRPr>
            </a:lvl9pPr>
          </a:lstStyle>
          <a:p>
            <a:r>
              <a:rPr lang="en-GB" sz="1400" dirty="0" smtClean="0"/>
              <a:t>Peter Brett Associates LLP</a:t>
            </a:r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57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57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57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57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57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57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57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57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57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600">
          <a:solidFill>
            <a:srgbClr val="003357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400"/>
        </a:spcBef>
        <a:spcAft>
          <a:spcPct val="0"/>
        </a:spcAft>
        <a:buFont typeface="Arial" pitchFamily="34" charset="0"/>
        <a:buChar char="•"/>
        <a:defRPr sz="2400">
          <a:solidFill>
            <a:srgbClr val="003357"/>
          </a:solidFill>
          <a:latin typeface="+mn-lt"/>
        </a:defRPr>
      </a:lvl2pPr>
      <a:lvl3pPr marL="1143000" indent="-228600" algn="l" rtl="0" eaLnBrk="1" fontAlgn="base" hangingPunct="1">
        <a:spcBef>
          <a:spcPts val="400"/>
        </a:spcBef>
        <a:spcAft>
          <a:spcPct val="0"/>
        </a:spcAft>
        <a:buFont typeface="Arial" pitchFamily="34" charset="0"/>
        <a:buChar char="•"/>
        <a:defRPr sz="2000">
          <a:solidFill>
            <a:srgbClr val="003357"/>
          </a:solidFill>
          <a:latin typeface="+mn-lt"/>
        </a:defRPr>
      </a:lvl3pPr>
      <a:lvl4pPr marL="1600200" indent="-228600" algn="l" rtl="0" eaLnBrk="1" fontAlgn="base" hangingPunct="1">
        <a:spcBef>
          <a:spcPts val="400"/>
        </a:spcBef>
        <a:spcAft>
          <a:spcPct val="0"/>
        </a:spcAft>
        <a:buFont typeface="Arial" pitchFamily="34" charset="0"/>
        <a:buChar char="•"/>
        <a:defRPr sz="2000">
          <a:solidFill>
            <a:srgbClr val="003357"/>
          </a:solidFill>
          <a:latin typeface="+mn-lt"/>
        </a:defRPr>
      </a:lvl4pPr>
      <a:lvl5pPr marL="2057400" indent="-228600" algn="l" rtl="0" eaLnBrk="1" fontAlgn="base" hangingPunct="1">
        <a:spcBef>
          <a:spcPts val="400"/>
        </a:spcBef>
        <a:spcAft>
          <a:spcPct val="0"/>
        </a:spcAft>
        <a:buFont typeface="Arial" pitchFamily="34" charset="0"/>
        <a:buChar char="•"/>
        <a:defRPr sz="1800">
          <a:solidFill>
            <a:srgbClr val="003357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003357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003357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003357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00335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8018" y="1684672"/>
            <a:ext cx="7963823" cy="1470025"/>
          </a:xfrm>
        </p:spPr>
        <p:txBody>
          <a:bodyPr/>
          <a:lstStyle/>
          <a:p>
            <a:r>
              <a:rPr lang="en-GB" dirty="0" smtClean="0"/>
              <a:t>Housing needs assessment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358" y="2715498"/>
            <a:ext cx="5976590" cy="1752600"/>
          </a:xfrm>
        </p:spPr>
        <p:txBody>
          <a:bodyPr/>
          <a:lstStyle/>
          <a:p>
            <a:r>
              <a:rPr lang="en-GB" sz="3200" dirty="0" smtClean="0"/>
              <a:t>Aligning jobs and housing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54885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69096"/>
            <a:ext cx="8192110" cy="692150"/>
          </a:xfrm>
        </p:spPr>
        <p:txBody>
          <a:bodyPr/>
          <a:lstStyle/>
          <a:p>
            <a:r>
              <a:rPr lang="en-GB" dirty="0" smtClean="0"/>
              <a:t>What not to do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5827"/>
            <a:ext cx="8686800" cy="5701490"/>
          </a:xfrm>
        </p:spPr>
        <p:txBody>
          <a:bodyPr>
            <a:normAutofit/>
          </a:bodyPr>
          <a:lstStyle/>
          <a:p>
            <a:r>
              <a:rPr lang="en-GB" sz="2200" dirty="0" smtClean="0"/>
              <a:t>Buy a job forecast</a:t>
            </a:r>
          </a:p>
          <a:p>
            <a:r>
              <a:rPr lang="en-GB" sz="2200" dirty="0" smtClean="0"/>
              <a:t>Translate the jobs into population into households &amp; houses</a:t>
            </a:r>
          </a:p>
          <a:p>
            <a:pPr lvl="1"/>
            <a:r>
              <a:rPr lang="en-GB" sz="2000" dirty="0" smtClean="0"/>
              <a:t>Assuming fixed commuting ratios</a:t>
            </a:r>
          </a:p>
          <a:p>
            <a:r>
              <a:rPr lang="en-GB" sz="2200" dirty="0" smtClean="0"/>
              <a:t>Infer number of dwellings ‘needed’</a:t>
            </a:r>
          </a:p>
          <a:p>
            <a:r>
              <a:rPr lang="en-GB" sz="2200" dirty="0" smtClean="0"/>
              <a:t>Why not?</a:t>
            </a:r>
          </a:p>
          <a:p>
            <a:pPr lvl="1"/>
            <a:r>
              <a:rPr lang="en-GB" sz="2000" dirty="0" smtClean="0"/>
              <a:t>The forecast already assumes a given population</a:t>
            </a:r>
          </a:p>
          <a:p>
            <a:pPr lvl="2"/>
            <a:r>
              <a:rPr lang="en-GB" sz="1800" dirty="0"/>
              <a:t>A</a:t>
            </a:r>
            <a:r>
              <a:rPr lang="en-GB" sz="1800" dirty="0" smtClean="0"/>
              <a:t>nd implicitly households and dwellings</a:t>
            </a:r>
          </a:p>
          <a:p>
            <a:pPr lvl="1"/>
            <a:r>
              <a:rPr lang="en-GB" sz="2000" dirty="0" smtClean="0"/>
              <a:t>But not the same as you calculate at the end</a:t>
            </a:r>
          </a:p>
          <a:p>
            <a:pPr lvl="2"/>
            <a:r>
              <a:rPr lang="en-GB" sz="1800" dirty="0" smtClean="0"/>
              <a:t>In economically buoyant areas usually fewer</a:t>
            </a:r>
          </a:p>
          <a:p>
            <a:pPr lvl="1"/>
            <a:r>
              <a:rPr lang="en-GB" sz="2000" dirty="0" smtClean="0"/>
              <a:t>Because the forecaster’s jobs-to-population factors are different</a:t>
            </a:r>
          </a:p>
          <a:p>
            <a:pPr lvl="1"/>
            <a:r>
              <a:rPr lang="en-GB" sz="2000" dirty="0" smtClean="0"/>
              <a:t>Especially commuting ratios are not fixed</a:t>
            </a:r>
          </a:p>
          <a:p>
            <a:pPr lvl="2"/>
            <a:r>
              <a:rPr lang="en-GB" sz="1800" dirty="0" smtClean="0"/>
              <a:t>In real life commuting adjusts to supply-demand shifts</a:t>
            </a:r>
          </a:p>
          <a:p>
            <a:pPr lvl="1"/>
            <a:r>
              <a:rPr lang="en-GB" sz="2000" dirty="0" smtClean="0"/>
              <a:t>Objectors have to ask just one question</a:t>
            </a:r>
            <a:endParaRPr lang="en-GB" sz="2000" dirty="0"/>
          </a:p>
          <a:p>
            <a:pPr lvl="2"/>
            <a:r>
              <a:rPr lang="en-GB" sz="1800" dirty="0" smtClean="0"/>
              <a:t>Show us the population figures behind your job forecast please</a:t>
            </a:r>
          </a:p>
          <a:p>
            <a:pPr lvl="1"/>
            <a:r>
              <a:rPr lang="en-GB" sz="2000" dirty="0" smtClean="0"/>
              <a:t>And your numbers go in the bin</a:t>
            </a:r>
          </a:p>
          <a:p>
            <a:pPr lvl="2"/>
            <a:endParaRPr lang="en-GB" sz="1800" dirty="0" smtClean="0"/>
          </a:p>
          <a:p>
            <a:pPr lvl="1"/>
            <a:endParaRPr lang="en-GB" sz="2200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23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682"/>
            <a:ext cx="9144000" cy="66819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</p:pic>
      <p:sp>
        <p:nvSpPr>
          <p:cNvPr id="3" name="Multiply 2"/>
          <p:cNvSpPr/>
          <p:nvPr/>
        </p:nvSpPr>
        <p:spPr>
          <a:xfrm>
            <a:off x="2555776" y="1628800"/>
            <a:ext cx="864096" cy="864096"/>
          </a:xfrm>
          <a:prstGeom prst="mathMultiply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75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real-life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0981"/>
            <a:ext cx="8686800" cy="5109322"/>
          </a:xfrm>
        </p:spPr>
        <p:txBody>
          <a:bodyPr>
            <a:normAutofit/>
          </a:bodyPr>
          <a:lstStyle/>
          <a:p>
            <a:r>
              <a:rPr lang="en-GB" sz="2200" dirty="0" smtClean="0"/>
              <a:t>Experian forecasts 31,000 net new jobs in the plan period</a:t>
            </a:r>
          </a:p>
          <a:p>
            <a:r>
              <a:rPr lang="en-GB" sz="2200" dirty="0" smtClean="0"/>
              <a:t>They also shows population growth</a:t>
            </a:r>
          </a:p>
          <a:p>
            <a:pPr lvl="1"/>
            <a:r>
              <a:rPr lang="en-GB" sz="2000" dirty="0" smtClean="0"/>
              <a:t>In small print at the bottom</a:t>
            </a:r>
          </a:p>
          <a:p>
            <a:pPr lvl="1"/>
            <a:r>
              <a:rPr lang="en-GB" sz="2000" dirty="0" smtClean="0"/>
              <a:t>45,000  extra residents</a:t>
            </a:r>
          </a:p>
          <a:p>
            <a:pPr lvl="1"/>
            <a:r>
              <a:rPr lang="en-GB" sz="2000" dirty="0" smtClean="0"/>
              <a:t>Taken from ONS </a:t>
            </a:r>
            <a:r>
              <a:rPr lang="en-GB" sz="2000" dirty="0"/>
              <a:t>2010-based projections</a:t>
            </a:r>
            <a:endParaRPr lang="en-GB" sz="2000" dirty="0" smtClean="0"/>
          </a:p>
          <a:p>
            <a:r>
              <a:rPr lang="en-GB" sz="2200" dirty="0" smtClean="0"/>
              <a:t>The planners didn’t look at that</a:t>
            </a:r>
          </a:p>
          <a:p>
            <a:r>
              <a:rPr lang="en-GB" sz="2200" dirty="0" smtClean="0"/>
              <a:t>They calculate that </a:t>
            </a:r>
            <a:r>
              <a:rPr lang="en-GB" sz="2000" dirty="0" smtClean="0"/>
              <a:t>31,000 new jobs ‘needs’ 74,000 new residents</a:t>
            </a:r>
          </a:p>
          <a:p>
            <a:r>
              <a:rPr lang="en-GB" sz="2200" dirty="0" smtClean="0"/>
              <a:t>Hence (say) 32,000  new </a:t>
            </a:r>
            <a:r>
              <a:rPr lang="en-GB" sz="2200" dirty="0"/>
              <a:t>houses</a:t>
            </a:r>
          </a:p>
          <a:p>
            <a:r>
              <a:rPr lang="en-GB" sz="2200" dirty="0" smtClean="0"/>
              <a:t>Makes no sense</a:t>
            </a:r>
          </a:p>
          <a:p>
            <a:r>
              <a:rPr lang="en-GB" sz="2200" dirty="0" smtClean="0"/>
              <a:t>Happens all the time</a:t>
            </a:r>
          </a:p>
          <a:p>
            <a:pPr marL="0" indent="0">
              <a:buNone/>
            </a:pPr>
            <a:endParaRPr lang="en-GB" sz="2200" dirty="0" smtClean="0"/>
          </a:p>
        </p:txBody>
      </p:sp>
      <p:pic>
        <p:nvPicPr>
          <p:cNvPr id="2050" name="Picture 2" descr="C:\Users\chowick\Pictures\My Pictures\bang head against wal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940"/>
          <a:stretch/>
        </p:blipFill>
        <p:spPr bwMode="auto">
          <a:xfrm>
            <a:off x="5730682" y="4109757"/>
            <a:ext cx="2512360" cy="2489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to do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0297"/>
            <a:ext cx="8686800" cy="5432549"/>
          </a:xfrm>
        </p:spPr>
        <p:txBody>
          <a:bodyPr>
            <a:normAutofit/>
          </a:bodyPr>
          <a:lstStyle/>
          <a:p>
            <a:r>
              <a:rPr lang="en-GB" sz="2800" dirty="0" smtClean="0"/>
              <a:t>Look at job forecasts</a:t>
            </a:r>
          </a:p>
          <a:p>
            <a:r>
              <a:rPr lang="en-GB" sz="2800" dirty="0" smtClean="0"/>
              <a:t>Assuming the correct population</a:t>
            </a:r>
          </a:p>
          <a:p>
            <a:pPr lvl="1"/>
            <a:r>
              <a:rPr lang="en-GB" dirty="0" smtClean="0"/>
              <a:t>As per preferred demographic projection</a:t>
            </a:r>
          </a:p>
          <a:p>
            <a:r>
              <a:rPr lang="en-GB" sz="2800" dirty="0" smtClean="0"/>
              <a:t>Audit the forecasts</a:t>
            </a:r>
            <a:endParaRPr lang="en-GB" sz="3200" dirty="0" smtClean="0"/>
          </a:p>
          <a:p>
            <a:pPr lvl="1"/>
            <a:r>
              <a:rPr lang="en-GB" dirty="0" smtClean="0"/>
              <a:t>Do you believe them?</a:t>
            </a:r>
          </a:p>
          <a:p>
            <a:pPr lvl="1"/>
            <a:r>
              <a:rPr lang="en-GB" dirty="0" smtClean="0"/>
              <a:t>Are they consistent with policy aspirations?</a:t>
            </a:r>
          </a:p>
          <a:p>
            <a:pPr lvl="1"/>
            <a:r>
              <a:rPr lang="en-GB" dirty="0" smtClean="0"/>
              <a:t>Are the commuting implications</a:t>
            </a:r>
            <a:r>
              <a:rPr lang="en-GB" sz="2800" dirty="0" smtClean="0"/>
              <a:t> </a:t>
            </a:r>
          </a:p>
          <a:p>
            <a:pPr lvl="2"/>
            <a:r>
              <a:rPr lang="en-GB" dirty="0" smtClean="0"/>
              <a:t>Credible?</a:t>
            </a:r>
          </a:p>
          <a:p>
            <a:pPr lvl="2"/>
            <a:r>
              <a:rPr lang="en-GB" dirty="0" smtClean="0"/>
              <a:t>Acceptable</a:t>
            </a:r>
            <a:r>
              <a:rPr lang="en-GB" dirty="0"/>
              <a:t> </a:t>
            </a:r>
            <a:r>
              <a:rPr lang="en-GB" dirty="0" smtClean="0"/>
              <a:t>/ policy-friendly?</a:t>
            </a:r>
          </a:p>
        </p:txBody>
      </p:sp>
    </p:spTree>
    <p:extLst>
      <p:ext uri="{BB962C8B-B14F-4D97-AF65-F5344CB8AC3E}">
        <p14:creationId xmlns:p14="http://schemas.microsoft.com/office/powerpoint/2010/main" val="312331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48073"/>
            <a:ext cx="8192110" cy="692150"/>
          </a:xfrm>
        </p:spPr>
        <p:txBody>
          <a:bodyPr/>
          <a:lstStyle/>
          <a:p>
            <a:r>
              <a:rPr lang="en-GB" dirty="0" smtClean="0"/>
              <a:t>What to do </a:t>
            </a:r>
            <a:r>
              <a:rPr lang="en-GB" sz="2000" dirty="0" smtClean="0"/>
              <a:t>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1357"/>
            <a:ext cx="8686800" cy="5795620"/>
          </a:xfrm>
        </p:spPr>
        <p:txBody>
          <a:bodyPr>
            <a:normAutofit/>
          </a:bodyPr>
          <a:lstStyle/>
          <a:p>
            <a:r>
              <a:rPr lang="en-GB" sz="2000" dirty="0"/>
              <a:t>If Yes</a:t>
            </a:r>
          </a:p>
          <a:p>
            <a:pPr lvl="1"/>
            <a:r>
              <a:rPr lang="en-GB" sz="2000" dirty="0" smtClean="0"/>
              <a:t>End of (almost)</a:t>
            </a:r>
          </a:p>
          <a:p>
            <a:pPr lvl="1"/>
            <a:r>
              <a:rPr lang="en-GB" sz="2000" dirty="0"/>
              <a:t>M</a:t>
            </a:r>
            <a:r>
              <a:rPr lang="en-GB" sz="2000" dirty="0" smtClean="0"/>
              <a:t>ake sure employment </a:t>
            </a:r>
            <a:r>
              <a:rPr lang="en-GB" sz="2000" dirty="0"/>
              <a:t>land policies </a:t>
            </a:r>
            <a:r>
              <a:rPr lang="en-GB" sz="2000" dirty="0" smtClean="0"/>
              <a:t>use the same numbers</a:t>
            </a:r>
          </a:p>
          <a:p>
            <a:r>
              <a:rPr lang="en-GB" sz="2400" dirty="0" smtClean="0"/>
              <a:t>If </a:t>
            </a:r>
            <a:r>
              <a:rPr lang="en-GB" sz="2400" dirty="0"/>
              <a:t>No</a:t>
            </a:r>
          </a:p>
          <a:p>
            <a:pPr lvl="1"/>
            <a:r>
              <a:rPr lang="en-GB" sz="2000" dirty="0"/>
              <a:t>Produce new job </a:t>
            </a:r>
            <a:r>
              <a:rPr lang="en-GB" sz="2000" dirty="0" smtClean="0"/>
              <a:t>numbers</a:t>
            </a:r>
            <a:r>
              <a:rPr lang="en-GB" sz="2200" dirty="0"/>
              <a:t> </a:t>
            </a:r>
            <a:r>
              <a:rPr lang="en-GB" sz="1800" dirty="0" smtClean="0"/>
              <a:t>(demand)</a:t>
            </a:r>
          </a:p>
          <a:p>
            <a:pPr lvl="1"/>
            <a:r>
              <a:rPr lang="en-GB" sz="2000" dirty="0" smtClean="0"/>
              <a:t>Make sure they’re reasonably realistic</a:t>
            </a:r>
          </a:p>
          <a:p>
            <a:pPr lvl="2"/>
            <a:r>
              <a:rPr lang="en-GB" sz="1800" dirty="0" smtClean="0"/>
              <a:t>Don’t get carried away</a:t>
            </a:r>
          </a:p>
          <a:p>
            <a:pPr lvl="2"/>
            <a:r>
              <a:rPr lang="en-GB" sz="1800" dirty="0" smtClean="0"/>
              <a:t>Show why you think the forecast is wrong</a:t>
            </a:r>
          </a:p>
          <a:p>
            <a:pPr lvl="1">
              <a:lnSpc>
                <a:spcPct val="110000"/>
              </a:lnSpc>
            </a:pPr>
            <a:r>
              <a:rPr lang="en-GB" sz="2000" dirty="0" smtClean="0"/>
              <a:t>Translate into resident population &gt; housing</a:t>
            </a:r>
          </a:p>
          <a:p>
            <a:pPr lvl="2"/>
            <a:r>
              <a:rPr lang="en-GB" sz="1800" dirty="0" smtClean="0"/>
              <a:t>Not necessarily fixed commuting ratios</a:t>
            </a:r>
          </a:p>
          <a:p>
            <a:pPr lvl="2"/>
            <a:r>
              <a:rPr lang="en-GB" sz="1800" dirty="0" smtClean="0"/>
              <a:t>Take an intelligent view</a:t>
            </a:r>
            <a:endParaRPr lang="en-GB" sz="1800" dirty="0"/>
          </a:p>
          <a:p>
            <a:pPr lvl="2"/>
            <a:r>
              <a:rPr lang="en-GB" sz="1800" dirty="0" smtClean="0"/>
              <a:t>Ideally working with the forecaster</a:t>
            </a:r>
          </a:p>
          <a:p>
            <a:pPr lvl="2"/>
            <a:r>
              <a:rPr lang="en-GB" sz="1800" dirty="0" smtClean="0"/>
              <a:t>Understand how their jobs-to-population relationship works</a:t>
            </a:r>
          </a:p>
          <a:p>
            <a:pPr lvl="2"/>
            <a:r>
              <a:rPr lang="en-GB" sz="1800" dirty="0" smtClean="0"/>
              <a:t>The models vary</a:t>
            </a:r>
          </a:p>
          <a:p>
            <a:pPr lvl="1"/>
            <a:r>
              <a:rPr lang="en-GB" sz="2000" dirty="0" smtClean="0"/>
              <a:t>If you don’t like the result</a:t>
            </a:r>
          </a:p>
          <a:p>
            <a:pPr lvl="1"/>
            <a:r>
              <a:rPr lang="en-GB" sz="2000" dirty="0" smtClean="0"/>
              <a:t>Reconsider the job number</a:t>
            </a:r>
            <a:endParaRPr lang="en-GB" sz="2000" dirty="0"/>
          </a:p>
        </p:txBody>
      </p:sp>
      <p:pic>
        <p:nvPicPr>
          <p:cNvPr id="1026" name="Picture 2" descr="C:\Users\chowick\Pictures\My Pictures\pie in the sk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70" t="15311" r="16824" b="28531"/>
          <a:stretch/>
        </p:blipFill>
        <p:spPr bwMode="auto">
          <a:xfrm>
            <a:off x="6871447" y="2412735"/>
            <a:ext cx="2151529" cy="2051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68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8313" y="223450"/>
            <a:ext cx="8192110" cy="692150"/>
          </a:xfrm>
        </p:spPr>
        <p:txBody>
          <a:bodyPr/>
          <a:lstStyle/>
          <a:p>
            <a:r>
              <a:rPr lang="en-GB" dirty="0" smtClean="0"/>
              <a:t>In short</a:t>
            </a:r>
            <a:endParaRPr lang="en-GB" dirty="0"/>
          </a:p>
        </p:txBody>
      </p:sp>
      <p:sp>
        <p:nvSpPr>
          <p:cNvPr id="2" name="Text Placeholder 1"/>
          <p:cNvSpPr>
            <a:spLocks noGrp="1"/>
          </p:cNvSpPr>
          <p:nvPr>
            <p:ph idx="1"/>
          </p:nvPr>
        </p:nvSpPr>
        <p:spPr>
          <a:xfrm>
            <a:off x="457200" y="956454"/>
            <a:ext cx="8686800" cy="5585021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GB" sz="2800" dirty="0" smtClean="0">
                <a:solidFill>
                  <a:srgbClr val="C00000"/>
                </a:solidFill>
              </a:rPr>
              <a:t>Plan for enough housing to </a:t>
            </a:r>
          </a:p>
          <a:p>
            <a:pPr lvl="1">
              <a:lnSpc>
                <a:spcPct val="110000"/>
              </a:lnSpc>
            </a:pPr>
            <a:r>
              <a:rPr lang="en-GB" dirty="0" smtClean="0">
                <a:solidFill>
                  <a:srgbClr val="C00000"/>
                </a:solidFill>
              </a:rPr>
              <a:t>Support </a:t>
            </a:r>
            <a:r>
              <a:rPr lang="en-GB" b="1" i="1" dirty="0" smtClean="0">
                <a:solidFill>
                  <a:srgbClr val="C00000"/>
                </a:solidFill>
              </a:rPr>
              <a:t>the number of jobs you are planning for</a:t>
            </a:r>
          </a:p>
          <a:p>
            <a:pPr lvl="2">
              <a:lnSpc>
                <a:spcPct val="110000"/>
              </a:lnSpc>
            </a:pPr>
            <a:r>
              <a:rPr lang="en-GB" sz="2400" dirty="0" smtClean="0"/>
              <a:t>Which may not equal latest (or any) forecasts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Consistent with reasonable commuting patters</a:t>
            </a:r>
          </a:p>
          <a:p>
            <a:pPr lvl="2">
              <a:lnSpc>
                <a:spcPct val="110000"/>
              </a:lnSpc>
            </a:pPr>
            <a:r>
              <a:rPr lang="en-GB" sz="2400" dirty="0" smtClean="0"/>
              <a:t>Which may not be the same as today</a:t>
            </a:r>
          </a:p>
          <a:p>
            <a:pPr>
              <a:lnSpc>
                <a:spcPct val="110000"/>
              </a:lnSpc>
            </a:pPr>
            <a:r>
              <a:rPr lang="en-GB" sz="2800" dirty="0" smtClean="0">
                <a:solidFill>
                  <a:schemeClr val="tx1"/>
                </a:solidFill>
              </a:rPr>
              <a:t>In deciding how many jobs to plan for</a:t>
            </a:r>
          </a:p>
          <a:p>
            <a:pPr lvl="1">
              <a:lnSpc>
                <a:spcPct val="110000"/>
              </a:lnSpc>
            </a:pPr>
            <a:r>
              <a:rPr lang="en-GB" dirty="0" smtClean="0">
                <a:solidFill>
                  <a:schemeClr val="tx1"/>
                </a:solidFill>
              </a:rPr>
              <a:t>Don’t just pick up any old forecast</a:t>
            </a:r>
          </a:p>
          <a:p>
            <a:pPr lvl="1">
              <a:lnSpc>
                <a:spcPct val="110000"/>
              </a:lnSpc>
            </a:pPr>
            <a:r>
              <a:rPr lang="en-GB" dirty="0" smtClean="0">
                <a:solidFill>
                  <a:schemeClr val="tx1"/>
                </a:solidFill>
              </a:rPr>
              <a:t>Consider job forecasts critically</a:t>
            </a:r>
          </a:p>
          <a:p>
            <a:pPr lvl="2">
              <a:lnSpc>
                <a:spcPct val="110000"/>
              </a:lnSpc>
            </a:pPr>
            <a:r>
              <a:rPr lang="en-GB" dirty="0" smtClean="0">
                <a:solidFill>
                  <a:schemeClr val="tx1"/>
                </a:solidFill>
              </a:rPr>
              <a:t>Are their demographic numbers consistent with yours?</a:t>
            </a:r>
          </a:p>
          <a:p>
            <a:pPr lvl="2">
              <a:lnSpc>
                <a:spcPct val="110000"/>
              </a:lnSpc>
            </a:pPr>
            <a:r>
              <a:rPr lang="en-GB" dirty="0" smtClean="0">
                <a:solidFill>
                  <a:schemeClr val="tx1"/>
                </a:solidFill>
              </a:rPr>
              <a:t>Are they otherwise credible?</a:t>
            </a:r>
          </a:p>
          <a:p>
            <a:pPr lvl="2">
              <a:lnSpc>
                <a:spcPct val="110000"/>
              </a:lnSpc>
            </a:pPr>
            <a:r>
              <a:rPr lang="en-GB" dirty="0" smtClean="0">
                <a:solidFill>
                  <a:schemeClr val="tx1"/>
                </a:solidFill>
              </a:rPr>
              <a:t>Compatible with your objectives?</a:t>
            </a:r>
          </a:p>
          <a:p>
            <a:pPr lvl="2">
              <a:lnSpc>
                <a:spcPct val="110000"/>
              </a:lnSpc>
            </a:pPr>
            <a:r>
              <a:rPr lang="en-GB" dirty="0" smtClean="0">
                <a:solidFill>
                  <a:schemeClr val="tx1"/>
                </a:solidFill>
              </a:rPr>
              <a:t>If not, what can you realistically change?</a:t>
            </a:r>
            <a:endParaRPr lang="en-GB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</a:pPr>
            <a:r>
              <a:rPr lang="en-GB" sz="2800" dirty="0" smtClean="0"/>
              <a:t>Keep it simple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4037051"/>
      </p:ext>
    </p:extLst>
  </p:cSld>
  <p:clrMapOvr>
    <a:masterClrMapping/>
  </p:clrMapOvr>
</p:sld>
</file>

<file path=ppt/theme/theme1.xml><?xml version="1.0" encoding="utf-8"?>
<a:theme xmlns:a="http://schemas.openxmlformats.org/drawingml/2006/main" name="PDE Presentation">
  <a:themeElements>
    <a:clrScheme name="PBA_Sept 20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BA_Sept 200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BA_Sept 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A_Sept 20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A_Sept 20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A_Sept 20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A_Sept 20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A_Sept 20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A_Sept 20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A_Sept 20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A_Sept 20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A_Sept 20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A_Sept 20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A_Sept 20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PDE Presentation</Template>
  <TotalTime>1262</TotalTime>
  <Words>389</Words>
  <Application>Microsoft Office PowerPoint</Application>
  <PresentationFormat>On-screen Show (4:3)</PresentationFormat>
  <Paragraphs>71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PDE Presentation</vt:lpstr>
      <vt:lpstr>Housing needs assessment</vt:lpstr>
      <vt:lpstr>What not to do</vt:lpstr>
      <vt:lpstr>PowerPoint Presentation</vt:lpstr>
      <vt:lpstr>A real-life example</vt:lpstr>
      <vt:lpstr>What to do</vt:lpstr>
      <vt:lpstr>What to do continued</vt:lpstr>
      <vt:lpstr>In short</vt:lpstr>
    </vt:vector>
  </TitlesOfParts>
  <Company>Peter Brett Associates LLP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Additional slide on jobs and workers</dc:title>
  <dc:creator>chowick</dc:creator>
  <cp:lastModifiedBy>Nicholas Wardle</cp:lastModifiedBy>
  <cp:revision>29</cp:revision>
  <dcterms:created xsi:type="dcterms:W3CDTF">2014-09-22T19:11:41Z</dcterms:created>
  <dcterms:modified xsi:type="dcterms:W3CDTF">2014-10-09T13:15:32Z</dcterms:modified>
</cp:coreProperties>
</file>