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C88D6A7-D9A0-4D11-8AFC-4774474C740C}" type="datetimeFigureOut">
              <a:rPr lang="en-GB" smtClean="0"/>
              <a:t>20/06/2014</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D4B19F3-1242-43BB-AED2-C58B9020B595}" type="slidenum">
              <a:rPr lang="en-GB" smtClean="0"/>
              <a:t>‹#›</a:t>
            </a:fld>
            <a:endParaRPr lang="en-GB"/>
          </a:p>
        </p:txBody>
      </p:sp>
    </p:spTree>
    <p:extLst>
      <p:ext uri="{BB962C8B-B14F-4D97-AF65-F5344CB8AC3E}">
        <p14:creationId xmlns:p14="http://schemas.microsoft.com/office/powerpoint/2010/main" val="32628206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4" name="Rectangle 2"/>
          <p:cNvSpPr>
            <a:spLocks noGrp="1" noRot="1" noChangeAspect="1" noChangeArrowheads="1" noTextEdit="1"/>
          </p:cNvSpPr>
          <p:nvPr>
            <p:ph type="sldImg"/>
          </p:nvPr>
        </p:nvSpPr>
        <p:spPr>
          <a:xfrm>
            <a:off x="1143000" y="685800"/>
            <a:ext cx="4572000" cy="3429000"/>
          </a:xfrm>
          <a:ln/>
        </p:spPr>
      </p:sp>
      <p:sp>
        <p:nvSpPr>
          <p:cNvPr id="18739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4" name="Rectangle 2"/>
          <p:cNvSpPr>
            <a:spLocks noGrp="1" noRot="1" noChangeAspect="1" noChangeArrowheads="1" noTextEdit="1"/>
          </p:cNvSpPr>
          <p:nvPr>
            <p:ph type="sldImg"/>
          </p:nvPr>
        </p:nvSpPr>
        <p:spPr>
          <a:xfrm>
            <a:off x="1143000" y="685800"/>
            <a:ext cx="4572000" cy="3429000"/>
          </a:xfrm>
          <a:ln/>
        </p:spPr>
      </p:sp>
      <p:sp>
        <p:nvSpPr>
          <p:cNvPr id="18739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8" name="Rectangle 2"/>
          <p:cNvSpPr>
            <a:spLocks noGrp="1" noRot="1" noChangeAspect="1" noChangeArrowheads="1" noTextEdit="1"/>
          </p:cNvSpPr>
          <p:nvPr>
            <p:ph type="sldImg"/>
          </p:nvPr>
        </p:nvSpPr>
        <p:spPr>
          <a:xfrm>
            <a:off x="1143000" y="685800"/>
            <a:ext cx="4572000" cy="3429000"/>
          </a:xfrm>
          <a:ln/>
        </p:spPr>
      </p:sp>
      <p:sp>
        <p:nvSpPr>
          <p:cNvPr id="18841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t>T</a:t>
            </a:r>
            <a:endParaRPr lang="en-GB" alt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2" name="Rectangle 2"/>
          <p:cNvSpPr>
            <a:spLocks noGrp="1" noRot="1" noChangeAspect="1" noChangeArrowheads="1" noTextEdit="1"/>
          </p:cNvSpPr>
          <p:nvPr>
            <p:ph type="sldImg"/>
          </p:nvPr>
        </p:nvSpPr>
        <p:spPr>
          <a:xfrm>
            <a:off x="1143000" y="685800"/>
            <a:ext cx="4572000" cy="3429000"/>
          </a:xfrm>
          <a:ln/>
        </p:spPr>
      </p:sp>
      <p:sp>
        <p:nvSpPr>
          <p:cNvPr id="18944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t>T</a:t>
            </a:r>
            <a:endParaRPr lang="en-GB" alt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2" name="Rectangle 2"/>
          <p:cNvSpPr>
            <a:spLocks noGrp="1" noRot="1" noChangeAspect="1" noChangeArrowheads="1" noTextEdit="1"/>
          </p:cNvSpPr>
          <p:nvPr>
            <p:ph type="sldImg"/>
          </p:nvPr>
        </p:nvSpPr>
        <p:spPr>
          <a:xfrm>
            <a:off x="1143000" y="685800"/>
            <a:ext cx="4572000" cy="3429000"/>
          </a:xfrm>
          <a:ln/>
        </p:spPr>
      </p:sp>
      <p:sp>
        <p:nvSpPr>
          <p:cNvPr id="18944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T</a:t>
            </a:r>
            <a:endParaRPr lang="en-GB" altLang="en-US" dirty="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r>
              <a:rPr lang="en-GB" dirty="0" smtClean="0"/>
              <a:t>Full text of the 10 Commitments if in the booklet in your delegate packs</a:t>
            </a:r>
          </a:p>
          <a:p>
            <a:r>
              <a:rPr lang="en-GB" dirty="0" smtClean="0"/>
              <a:t>Turn to section 1 of the workbook</a:t>
            </a:r>
            <a:endParaRPr lang="en-GB" dirty="0"/>
          </a:p>
        </p:txBody>
      </p:sp>
      <p:sp>
        <p:nvSpPr>
          <p:cNvPr id="4" name="Slide Number Placeholder 3"/>
          <p:cNvSpPr>
            <a:spLocks noGrp="1"/>
          </p:cNvSpPr>
          <p:nvPr>
            <p:ph type="sldNum" sz="quarter" idx="10"/>
          </p:nvPr>
        </p:nvSpPr>
        <p:spPr/>
        <p:txBody>
          <a:bodyPr/>
          <a:lstStyle/>
          <a:p>
            <a:fld id="{D8832A1E-B8CF-44E8-B80A-3AB668425358}" type="slidenum">
              <a:rPr lang="en-GB" smtClean="0"/>
              <a:t>10</a:t>
            </a:fld>
            <a:endParaRPr lang="en-GB"/>
          </a:p>
        </p:txBody>
      </p:sp>
    </p:spTree>
    <p:extLst>
      <p:ext uri="{BB962C8B-B14F-4D97-AF65-F5344CB8AC3E}">
        <p14:creationId xmlns:p14="http://schemas.microsoft.com/office/powerpoint/2010/main" val="14440439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marL="228600" indent="-228600">
              <a:buAutoNum type="arabicPeriod"/>
            </a:pPr>
            <a:r>
              <a:rPr lang="en-GB" dirty="0" smtClean="0"/>
              <a:t>For good sustainable development – opportunity to consider,</a:t>
            </a:r>
            <a:r>
              <a:rPr lang="en-GB" baseline="0" dirty="0" smtClean="0"/>
              <a:t> discuss and shape – but avoid delays, duplication and repetition.</a:t>
            </a:r>
          </a:p>
          <a:p>
            <a:pPr marL="228600" indent="-228600">
              <a:buAutoNum type="arabicPeriod"/>
            </a:pPr>
            <a:r>
              <a:rPr lang="en-GB" baseline="0" dirty="0" smtClean="0"/>
              <a:t>Not every one will require the same services – need for a range of options to suit smaller simpler, development ( and don’t loose sight of the fact that self service advice will suit many of your customers) but set out how you can help and support prospective applicants that need more advice and discussion because the proposals are larger scale, affect a wider community or embrace a lot of issues.  ADVERTISE your services clearly – pre-apps is the front door to your service for investors coming to an area – don’t make it hard to find.</a:t>
            </a:r>
          </a:p>
          <a:p>
            <a:pPr marL="228600" indent="-228600">
              <a:buAutoNum type="arabicPeriod"/>
            </a:pPr>
            <a:r>
              <a:rPr lang="en-GB" baseline="0" dirty="0" smtClean="0"/>
              <a:t>The choice of whether to have pre-app discussions at all, or which option to chose is up to the prospective applicant.  As a LPA you will need to help them to make the best choice , but in the end the decision is up to the applicant.  On the other side of the coin, if you gave the options of well managed efficient services, and a prospective applicant doesn’t take this up – for whatever reason – it will not be unreasonable to say that the options for discussion and modification during the formal application stage will be limited.</a:t>
            </a:r>
            <a:endParaRPr lang="en-GB" dirty="0"/>
          </a:p>
        </p:txBody>
      </p:sp>
      <p:sp>
        <p:nvSpPr>
          <p:cNvPr id="4" name="Slide Number Placeholder 3"/>
          <p:cNvSpPr>
            <a:spLocks noGrp="1"/>
          </p:cNvSpPr>
          <p:nvPr>
            <p:ph type="sldNum" sz="quarter" idx="10"/>
          </p:nvPr>
        </p:nvSpPr>
        <p:spPr/>
        <p:txBody>
          <a:bodyPr/>
          <a:lstStyle/>
          <a:p>
            <a:fld id="{D8832A1E-B8CF-44E8-B80A-3AB668425358}" type="slidenum">
              <a:rPr lang="en-GB" smtClean="0"/>
              <a:t>11</a:t>
            </a:fld>
            <a:endParaRPr lang="en-GB"/>
          </a:p>
        </p:txBody>
      </p:sp>
    </p:spTree>
    <p:extLst>
      <p:ext uri="{BB962C8B-B14F-4D97-AF65-F5344CB8AC3E}">
        <p14:creationId xmlns:p14="http://schemas.microsoft.com/office/powerpoint/2010/main" val="147021380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r>
              <a:rPr lang="en-GB" dirty="0" smtClean="0"/>
              <a:t>4. Developers will only take up pre-application offers if they see value in doing so : not least because pre-app has a cost to it whether or not the LA is charging for the service.  2 aspects to what is good value – a)</a:t>
            </a:r>
            <a:r>
              <a:rPr lang="en-GB" baseline="0" dirty="0" smtClean="0"/>
              <a:t> </a:t>
            </a:r>
            <a:r>
              <a:rPr lang="en-GB" dirty="0" smtClean="0"/>
              <a:t>is it efficient or is it simply another hurdle on the path–b) is this going to improve the likelihood of a good outcome.</a:t>
            </a:r>
          </a:p>
          <a:p>
            <a:pPr marL="228600" indent="-228600">
              <a:buAutoNum type="arabicPeriod" startAt="5"/>
            </a:pPr>
            <a:r>
              <a:rPr lang="en-GB" dirty="0" smtClean="0"/>
              <a:t>The council planning officers are most often</a:t>
            </a:r>
            <a:r>
              <a:rPr lang="en-GB" baseline="0" dirty="0" smtClean="0"/>
              <a:t> the ring masters in pre-application discussions.  They need to bring the right people to the table, or be able to speak for them.  The discussions and advice given during pre-applications, while they don’t guarantee a positive planning application, should be reliable as indicators of the approach that will be taken further in the process – or its frankly a waste of time.  Pre-apps should remove the surprises – so to avoid late emergence of problems, or to avoid someone’s solution creating a problem for someone else – the planning officer will need a weather eye and a welcoming approach.</a:t>
            </a:r>
          </a:p>
          <a:p>
            <a:pPr marL="228600" indent="-228600">
              <a:buAutoNum type="arabicPeriod" startAt="5"/>
            </a:pPr>
            <a:r>
              <a:rPr lang="en-GB" baseline="0" dirty="0" smtClean="0"/>
              <a:t>The most productive discussions will come from having all the information on the table – but there needs to be a balance between the what stage the proposal is at and what information will be available.  In the best situation - by the time the application is made, information to address all the issues should have been tabled and considered</a:t>
            </a:r>
          </a:p>
          <a:p>
            <a:pPr marL="228600" indent="-228600">
              <a:buAutoNum type="arabicPeriod" startAt="5"/>
            </a:pPr>
            <a:endParaRPr lang="en-GB" dirty="0"/>
          </a:p>
        </p:txBody>
      </p:sp>
      <p:sp>
        <p:nvSpPr>
          <p:cNvPr id="4" name="Slide Number Placeholder 3"/>
          <p:cNvSpPr>
            <a:spLocks noGrp="1"/>
          </p:cNvSpPr>
          <p:nvPr>
            <p:ph type="sldNum" sz="quarter" idx="10"/>
          </p:nvPr>
        </p:nvSpPr>
        <p:spPr/>
        <p:txBody>
          <a:bodyPr/>
          <a:lstStyle/>
          <a:p>
            <a:fld id="{D8832A1E-B8CF-44E8-B80A-3AB668425358}" type="slidenum">
              <a:rPr lang="en-GB" smtClean="0"/>
              <a:t>12</a:t>
            </a:fld>
            <a:endParaRPr lang="en-GB"/>
          </a:p>
        </p:txBody>
      </p:sp>
    </p:spTree>
    <p:extLst>
      <p:ext uri="{BB962C8B-B14F-4D97-AF65-F5344CB8AC3E}">
        <p14:creationId xmlns:p14="http://schemas.microsoft.com/office/powerpoint/2010/main" val="324861198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D8832A1E-B8CF-44E8-B80A-3AB668425358}" type="slidenum">
              <a:rPr lang="en-GB" smtClean="0"/>
              <a:t>13</a:t>
            </a:fld>
            <a:endParaRPr lang="en-GB"/>
          </a:p>
        </p:txBody>
      </p:sp>
    </p:spTree>
    <p:extLst>
      <p:ext uri="{BB962C8B-B14F-4D97-AF65-F5344CB8AC3E}">
        <p14:creationId xmlns:p14="http://schemas.microsoft.com/office/powerpoint/2010/main" val="338388693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14" descr="title_background"/>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0" y="30164"/>
            <a:ext cx="9158654" cy="685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 Box 8"/>
          <p:cNvSpPr txBox="1">
            <a:spLocks noChangeArrowheads="1"/>
          </p:cNvSpPr>
          <p:nvPr/>
        </p:nvSpPr>
        <p:spPr bwMode="auto">
          <a:xfrm>
            <a:off x="583227" y="44457"/>
            <a:ext cx="531935" cy="576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sz="4400" b="1">
                <a:solidFill>
                  <a:schemeClr val="tx2"/>
                </a:solidFill>
                <a:latin typeface="Arial" charset="0"/>
              </a:defRPr>
            </a:lvl1pPr>
            <a:lvl2pPr marL="742950" indent="-285750" eaLnBrk="0" hangingPunct="0">
              <a:defRPr sz="4400" b="1">
                <a:solidFill>
                  <a:schemeClr val="tx2"/>
                </a:solidFill>
                <a:latin typeface="Arial" charset="0"/>
              </a:defRPr>
            </a:lvl2pPr>
            <a:lvl3pPr marL="1143000" indent="-228600" eaLnBrk="0" hangingPunct="0">
              <a:defRPr sz="4400" b="1">
                <a:solidFill>
                  <a:schemeClr val="tx2"/>
                </a:solidFill>
                <a:latin typeface="Arial" charset="0"/>
              </a:defRPr>
            </a:lvl3pPr>
            <a:lvl4pPr marL="1600200" indent="-228600" eaLnBrk="0" hangingPunct="0">
              <a:defRPr sz="4400" b="1">
                <a:solidFill>
                  <a:schemeClr val="tx2"/>
                </a:solidFill>
                <a:latin typeface="Arial" charset="0"/>
              </a:defRPr>
            </a:lvl4pPr>
            <a:lvl5pPr marL="2057400" indent="-228600" eaLnBrk="0" hangingPunct="0">
              <a:defRPr sz="4400" b="1">
                <a:solidFill>
                  <a:schemeClr val="tx2"/>
                </a:solidFill>
                <a:latin typeface="Arial" charset="0"/>
              </a:defRPr>
            </a:lvl5pPr>
            <a:lvl6pPr marL="2514600" indent="-228600" eaLnBrk="0" fontAlgn="base" hangingPunct="0">
              <a:spcBef>
                <a:spcPct val="0"/>
              </a:spcBef>
              <a:spcAft>
                <a:spcPct val="0"/>
              </a:spcAft>
              <a:defRPr sz="4400" b="1">
                <a:solidFill>
                  <a:schemeClr val="tx2"/>
                </a:solidFill>
                <a:latin typeface="Arial" charset="0"/>
              </a:defRPr>
            </a:lvl6pPr>
            <a:lvl7pPr marL="2971800" indent="-228600" eaLnBrk="0" fontAlgn="base" hangingPunct="0">
              <a:spcBef>
                <a:spcPct val="0"/>
              </a:spcBef>
              <a:spcAft>
                <a:spcPct val="0"/>
              </a:spcAft>
              <a:defRPr sz="4400" b="1">
                <a:solidFill>
                  <a:schemeClr val="tx2"/>
                </a:solidFill>
                <a:latin typeface="Arial" charset="0"/>
              </a:defRPr>
            </a:lvl7pPr>
            <a:lvl8pPr marL="3429000" indent="-228600" eaLnBrk="0" fontAlgn="base" hangingPunct="0">
              <a:spcBef>
                <a:spcPct val="0"/>
              </a:spcBef>
              <a:spcAft>
                <a:spcPct val="0"/>
              </a:spcAft>
              <a:defRPr sz="4400" b="1">
                <a:solidFill>
                  <a:schemeClr val="tx2"/>
                </a:solidFill>
                <a:latin typeface="Arial" charset="0"/>
              </a:defRPr>
            </a:lvl8pPr>
            <a:lvl9pPr marL="3886200" indent="-228600" eaLnBrk="0" fontAlgn="base" hangingPunct="0">
              <a:spcBef>
                <a:spcPct val="0"/>
              </a:spcBef>
              <a:spcAft>
                <a:spcPct val="0"/>
              </a:spcAft>
              <a:defRPr sz="4400" b="1">
                <a:solidFill>
                  <a:schemeClr val="tx2"/>
                </a:solidFill>
                <a:latin typeface="Arial" charset="0"/>
              </a:defRPr>
            </a:lvl9pPr>
          </a:lstStyle>
          <a:p>
            <a:pPr eaLnBrk="1" fontAlgn="base" hangingPunct="1">
              <a:spcBef>
                <a:spcPct val="50000"/>
              </a:spcBef>
              <a:spcAft>
                <a:spcPct val="0"/>
              </a:spcAft>
            </a:pPr>
            <a:endParaRPr lang="en-US" altLang="en-US">
              <a:solidFill>
                <a:srgbClr val="000000"/>
              </a:solidFill>
            </a:endParaRPr>
          </a:p>
        </p:txBody>
      </p:sp>
      <p:pic>
        <p:nvPicPr>
          <p:cNvPr id="6" name="Picture 12" descr="PAS logo green TIF"/>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7164266" y="376239"/>
            <a:ext cx="1661746" cy="1252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3" name="Rectangle 3"/>
          <p:cNvSpPr>
            <a:spLocks noGrp="1" noChangeArrowheads="1"/>
          </p:cNvSpPr>
          <p:nvPr>
            <p:ph type="ctrTitle"/>
          </p:nvPr>
        </p:nvSpPr>
        <p:spPr>
          <a:xfrm>
            <a:off x="583223" y="2420945"/>
            <a:ext cx="7772400" cy="1125537"/>
          </a:xfrm>
        </p:spPr>
        <p:txBody>
          <a:bodyPr/>
          <a:lstStyle>
            <a:lvl1pPr>
              <a:defRPr>
                <a:solidFill>
                  <a:schemeClr val="bg1"/>
                </a:solidFill>
              </a:defRPr>
            </a:lvl1pPr>
          </a:lstStyle>
          <a:p>
            <a:pPr lvl="0"/>
            <a:r>
              <a:rPr lang="en-GB" altLang="en-US" noProof="0" smtClean="0"/>
              <a:t>Click to edit Master title style</a:t>
            </a:r>
          </a:p>
        </p:txBody>
      </p:sp>
      <p:sp>
        <p:nvSpPr>
          <p:cNvPr id="5124" name="Rectangle 4"/>
          <p:cNvSpPr>
            <a:spLocks noGrp="1" noChangeArrowheads="1"/>
          </p:cNvSpPr>
          <p:nvPr>
            <p:ph type="subTitle" idx="1"/>
          </p:nvPr>
        </p:nvSpPr>
        <p:spPr>
          <a:xfrm>
            <a:off x="630115" y="3573463"/>
            <a:ext cx="6400800" cy="1752600"/>
          </a:xfrm>
        </p:spPr>
        <p:txBody>
          <a:bodyPr/>
          <a:lstStyle>
            <a:lvl1pPr marL="0" indent="0">
              <a:buFontTx/>
              <a:buNone/>
              <a:defRPr>
                <a:solidFill>
                  <a:schemeClr val="bg1"/>
                </a:solidFill>
              </a:defRPr>
            </a:lvl1pPr>
          </a:lstStyle>
          <a:p>
            <a:pPr lvl="0"/>
            <a:r>
              <a:rPr lang="en-GB" altLang="en-US" noProof="0" smtClean="0"/>
              <a:t>Click to edit Master subtitle style</a:t>
            </a:r>
          </a:p>
        </p:txBody>
      </p:sp>
    </p:spTree>
    <p:extLst>
      <p:ext uri="{BB962C8B-B14F-4D97-AF65-F5344CB8AC3E}">
        <p14:creationId xmlns:p14="http://schemas.microsoft.com/office/powerpoint/2010/main" val="42486811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27331226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11462" y="274645"/>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539263" y="274645"/>
            <a:ext cx="6031523"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23812003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770431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435" y="4406907"/>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435"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2746271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539261" y="1600206"/>
            <a:ext cx="4044462"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724403" y="1600206"/>
            <a:ext cx="4044462"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39083565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066"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066"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273" y="1535113"/>
            <a:ext cx="4041531"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273" y="2174875"/>
            <a:ext cx="4041531"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30756955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Tree>
    <p:extLst>
      <p:ext uri="{BB962C8B-B14F-4D97-AF65-F5344CB8AC3E}">
        <p14:creationId xmlns:p14="http://schemas.microsoft.com/office/powerpoint/2010/main" val="5410326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6572752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3" y="273050"/>
            <a:ext cx="3008435"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538" y="273057"/>
            <a:ext cx="5111262"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3" y="1435103"/>
            <a:ext cx="3008435"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9608283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166"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166"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166"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6748526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39262"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altLang="en-US" smtClean="0"/>
              <a:t>Click to edit Master title style</a:t>
            </a:r>
          </a:p>
        </p:txBody>
      </p:sp>
      <p:sp>
        <p:nvSpPr>
          <p:cNvPr id="1027" name="Rectangle 3"/>
          <p:cNvSpPr>
            <a:spLocks noGrp="1" noChangeArrowheads="1"/>
          </p:cNvSpPr>
          <p:nvPr>
            <p:ph type="body" idx="1"/>
          </p:nvPr>
        </p:nvSpPr>
        <p:spPr bwMode="auto">
          <a:xfrm>
            <a:off x="539262" y="1600206"/>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1028" name="Line 4"/>
          <p:cNvSpPr>
            <a:spLocks noChangeShapeType="1"/>
          </p:cNvSpPr>
          <p:nvPr/>
        </p:nvSpPr>
        <p:spPr bwMode="auto">
          <a:xfrm>
            <a:off x="539265" y="6453188"/>
            <a:ext cx="8209085" cy="0"/>
          </a:xfrm>
          <a:prstGeom prst="line">
            <a:avLst/>
          </a:prstGeom>
          <a:noFill/>
          <a:ln w="9525">
            <a:solidFill>
              <a:schemeClr val="fo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fontAlgn="base">
              <a:spcBef>
                <a:spcPct val="0"/>
              </a:spcBef>
              <a:spcAft>
                <a:spcPct val="0"/>
              </a:spcAft>
            </a:pPr>
            <a:endParaRPr lang="en-GB" sz="4400" b="1">
              <a:solidFill>
                <a:srgbClr val="000000"/>
              </a:solidFill>
            </a:endParaRPr>
          </a:p>
        </p:txBody>
      </p:sp>
    </p:spTree>
    <p:extLst>
      <p:ext uri="{BB962C8B-B14F-4D97-AF65-F5344CB8AC3E}">
        <p14:creationId xmlns:p14="http://schemas.microsoft.com/office/powerpoint/2010/main" val="66730457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0" fontAlgn="base" hangingPunct="0">
        <a:spcBef>
          <a:spcPct val="0"/>
        </a:spcBef>
        <a:spcAft>
          <a:spcPct val="0"/>
        </a:spcAft>
        <a:defRPr sz="4000" b="1">
          <a:solidFill>
            <a:srgbClr val="669900"/>
          </a:solidFill>
          <a:latin typeface="+mj-lt"/>
          <a:ea typeface="+mj-ea"/>
          <a:cs typeface="+mj-cs"/>
        </a:defRPr>
      </a:lvl1pPr>
      <a:lvl2pPr algn="l" rtl="0" eaLnBrk="0" fontAlgn="base" hangingPunct="0">
        <a:spcBef>
          <a:spcPct val="0"/>
        </a:spcBef>
        <a:spcAft>
          <a:spcPct val="0"/>
        </a:spcAft>
        <a:defRPr sz="4000" b="1">
          <a:solidFill>
            <a:srgbClr val="669900"/>
          </a:solidFill>
          <a:latin typeface="Arial" charset="0"/>
        </a:defRPr>
      </a:lvl2pPr>
      <a:lvl3pPr algn="l" rtl="0" eaLnBrk="0" fontAlgn="base" hangingPunct="0">
        <a:spcBef>
          <a:spcPct val="0"/>
        </a:spcBef>
        <a:spcAft>
          <a:spcPct val="0"/>
        </a:spcAft>
        <a:defRPr sz="4000" b="1">
          <a:solidFill>
            <a:srgbClr val="669900"/>
          </a:solidFill>
          <a:latin typeface="Arial" charset="0"/>
        </a:defRPr>
      </a:lvl3pPr>
      <a:lvl4pPr algn="l" rtl="0" eaLnBrk="0" fontAlgn="base" hangingPunct="0">
        <a:spcBef>
          <a:spcPct val="0"/>
        </a:spcBef>
        <a:spcAft>
          <a:spcPct val="0"/>
        </a:spcAft>
        <a:defRPr sz="4000" b="1">
          <a:solidFill>
            <a:srgbClr val="669900"/>
          </a:solidFill>
          <a:latin typeface="Arial" charset="0"/>
        </a:defRPr>
      </a:lvl4pPr>
      <a:lvl5pPr algn="l" rtl="0" eaLnBrk="0" fontAlgn="base" hangingPunct="0">
        <a:spcBef>
          <a:spcPct val="0"/>
        </a:spcBef>
        <a:spcAft>
          <a:spcPct val="0"/>
        </a:spcAft>
        <a:defRPr sz="4000" b="1">
          <a:solidFill>
            <a:srgbClr val="669900"/>
          </a:solidFill>
          <a:latin typeface="Arial" charset="0"/>
        </a:defRPr>
      </a:lvl5pPr>
      <a:lvl6pPr marL="457200" algn="l" rtl="0" fontAlgn="base">
        <a:spcBef>
          <a:spcPct val="0"/>
        </a:spcBef>
        <a:spcAft>
          <a:spcPct val="0"/>
        </a:spcAft>
        <a:defRPr sz="4000" b="1">
          <a:solidFill>
            <a:srgbClr val="669900"/>
          </a:solidFill>
          <a:latin typeface="Arial" charset="0"/>
        </a:defRPr>
      </a:lvl6pPr>
      <a:lvl7pPr marL="914400" algn="l" rtl="0" fontAlgn="base">
        <a:spcBef>
          <a:spcPct val="0"/>
        </a:spcBef>
        <a:spcAft>
          <a:spcPct val="0"/>
        </a:spcAft>
        <a:defRPr sz="4000" b="1">
          <a:solidFill>
            <a:srgbClr val="669900"/>
          </a:solidFill>
          <a:latin typeface="Arial" charset="0"/>
        </a:defRPr>
      </a:lvl7pPr>
      <a:lvl8pPr marL="1371600" algn="l" rtl="0" fontAlgn="base">
        <a:spcBef>
          <a:spcPct val="0"/>
        </a:spcBef>
        <a:spcAft>
          <a:spcPct val="0"/>
        </a:spcAft>
        <a:defRPr sz="4000" b="1">
          <a:solidFill>
            <a:srgbClr val="669900"/>
          </a:solidFill>
          <a:latin typeface="Arial" charset="0"/>
        </a:defRPr>
      </a:lvl8pPr>
      <a:lvl9pPr marL="1828800" algn="l" rtl="0" fontAlgn="base">
        <a:spcBef>
          <a:spcPct val="0"/>
        </a:spcBef>
        <a:spcAft>
          <a:spcPct val="0"/>
        </a:spcAft>
        <a:defRPr sz="4000" b="1">
          <a:solidFill>
            <a:srgbClr val="669900"/>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987669" y="2468572"/>
            <a:ext cx="7772400" cy="1125537"/>
          </a:xfrm>
        </p:spPr>
        <p:txBody>
          <a:bodyPr/>
          <a:lstStyle/>
          <a:p>
            <a:pPr eaLnBrk="1" hangingPunct="1"/>
            <a:r>
              <a:rPr lang="en-US" altLang="en-US" dirty="0" smtClean="0"/>
              <a:t>Worthwhile Pre-application Engagement</a:t>
            </a:r>
          </a:p>
        </p:txBody>
      </p:sp>
      <p:sp>
        <p:nvSpPr>
          <p:cNvPr id="3075" name="Rectangle 3"/>
          <p:cNvSpPr>
            <a:spLocks noGrp="1" noChangeArrowheads="1"/>
          </p:cNvSpPr>
          <p:nvPr>
            <p:ph type="subTitle" idx="1"/>
          </p:nvPr>
        </p:nvSpPr>
        <p:spPr>
          <a:xfrm>
            <a:off x="827584" y="4725144"/>
            <a:ext cx="7376746" cy="1296244"/>
          </a:xfrm>
        </p:spPr>
        <p:txBody>
          <a:bodyPr/>
          <a:lstStyle/>
          <a:p>
            <a:pPr eaLnBrk="1" hangingPunct="1"/>
            <a:r>
              <a:rPr lang="en-US" altLang="en-US" dirty="0" smtClean="0"/>
              <a:t>Phillipa Silcock</a:t>
            </a:r>
          </a:p>
          <a:p>
            <a:pPr eaLnBrk="1" hangingPunct="1"/>
            <a:r>
              <a:rPr lang="en-US" altLang="en-US" dirty="0" smtClean="0"/>
              <a:t>10</a:t>
            </a:r>
            <a:r>
              <a:rPr lang="en-US" altLang="en-US" baseline="30000" dirty="0" smtClean="0"/>
              <a:t>th</a:t>
            </a:r>
            <a:r>
              <a:rPr lang="en-US" altLang="en-US" dirty="0" smtClean="0"/>
              <a:t> and 19</a:t>
            </a:r>
            <a:r>
              <a:rPr lang="en-US" altLang="en-US" baseline="30000" dirty="0" smtClean="0"/>
              <a:t>th</a:t>
            </a:r>
            <a:r>
              <a:rPr lang="en-US" altLang="en-US" dirty="0" smtClean="0"/>
              <a:t> June 2014	</a:t>
            </a:r>
          </a:p>
        </p:txBody>
      </p:sp>
      <p:sp>
        <p:nvSpPr>
          <p:cNvPr id="3076" name="Text Box 5"/>
          <p:cNvSpPr txBox="1">
            <a:spLocks noChangeArrowheads="1"/>
          </p:cNvSpPr>
          <p:nvPr/>
        </p:nvSpPr>
        <p:spPr bwMode="auto">
          <a:xfrm>
            <a:off x="5835166" y="6021388"/>
            <a:ext cx="292344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400" b="1">
                <a:solidFill>
                  <a:schemeClr val="tx2"/>
                </a:solidFill>
                <a:latin typeface="Arial" charset="0"/>
              </a:defRPr>
            </a:lvl1pPr>
            <a:lvl2pPr marL="742950" indent="-285750" eaLnBrk="0" hangingPunct="0">
              <a:defRPr sz="4400" b="1">
                <a:solidFill>
                  <a:schemeClr val="tx2"/>
                </a:solidFill>
                <a:latin typeface="Arial" charset="0"/>
              </a:defRPr>
            </a:lvl2pPr>
            <a:lvl3pPr marL="1143000" indent="-228600" eaLnBrk="0" hangingPunct="0">
              <a:defRPr sz="4400" b="1">
                <a:solidFill>
                  <a:schemeClr val="tx2"/>
                </a:solidFill>
                <a:latin typeface="Arial" charset="0"/>
              </a:defRPr>
            </a:lvl3pPr>
            <a:lvl4pPr marL="1600200" indent="-228600" eaLnBrk="0" hangingPunct="0">
              <a:defRPr sz="4400" b="1">
                <a:solidFill>
                  <a:schemeClr val="tx2"/>
                </a:solidFill>
                <a:latin typeface="Arial" charset="0"/>
              </a:defRPr>
            </a:lvl4pPr>
            <a:lvl5pPr marL="2057400" indent="-228600" eaLnBrk="0" hangingPunct="0">
              <a:defRPr sz="4400" b="1">
                <a:solidFill>
                  <a:schemeClr val="tx2"/>
                </a:solidFill>
                <a:latin typeface="Arial" charset="0"/>
              </a:defRPr>
            </a:lvl5pPr>
            <a:lvl6pPr marL="2514600" indent="-228600" eaLnBrk="0" fontAlgn="base" hangingPunct="0">
              <a:spcBef>
                <a:spcPct val="0"/>
              </a:spcBef>
              <a:spcAft>
                <a:spcPct val="0"/>
              </a:spcAft>
              <a:defRPr sz="4400" b="1">
                <a:solidFill>
                  <a:schemeClr val="tx2"/>
                </a:solidFill>
                <a:latin typeface="Arial" charset="0"/>
              </a:defRPr>
            </a:lvl6pPr>
            <a:lvl7pPr marL="2971800" indent="-228600" eaLnBrk="0" fontAlgn="base" hangingPunct="0">
              <a:spcBef>
                <a:spcPct val="0"/>
              </a:spcBef>
              <a:spcAft>
                <a:spcPct val="0"/>
              </a:spcAft>
              <a:defRPr sz="4400" b="1">
                <a:solidFill>
                  <a:schemeClr val="tx2"/>
                </a:solidFill>
                <a:latin typeface="Arial" charset="0"/>
              </a:defRPr>
            </a:lvl7pPr>
            <a:lvl8pPr marL="3429000" indent="-228600" eaLnBrk="0" fontAlgn="base" hangingPunct="0">
              <a:spcBef>
                <a:spcPct val="0"/>
              </a:spcBef>
              <a:spcAft>
                <a:spcPct val="0"/>
              </a:spcAft>
              <a:defRPr sz="4400" b="1">
                <a:solidFill>
                  <a:schemeClr val="tx2"/>
                </a:solidFill>
                <a:latin typeface="Arial" charset="0"/>
              </a:defRPr>
            </a:lvl8pPr>
            <a:lvl9pPr marL="3886200" indent="-228600" eaLnBrk="0" fontAlgn="base" hangingPunct="0">
              <a:spcBef>
                <a:spcPct val="0"/>
              </a:spcBef>
              <a:spcAft>
                <a:spcPct val="0"/>
              </a:spcAft>
              <a:defRPr sz="4400" b="1">
                <a:solidFill>
                  <a:schemeClr val="tx2"/>
                </a:solidFill>
                <a:latin typeface="Arial" charset="0"/>
              </a:defRPr>
            </a:lvl9pPr>
          </a:lstStyle>
          <a:p>
            <a:pPr algn="r" eaLnBrk="1" fontAlgn="base" hangingPunct="1">
              <a:spcBef>
                <a:spcPct val="50000"/>
              </a:spcBef>
              <a:spcAft>
                <a:spcPct val="0"/>
              </a:spcAft>
            </a:pPr>
            <a:r>
              <a:rPr lang="en-GB" altLang="en-US" sz="2400">
                <a:solidFill>
                  <a:srgbClr val="FFFFFF"/>
                </a:solidFill>
              </a:rPr>
              <a:t>www.pas.gov.uk</a:t>
            </a:r>
          </a:p>
        </p:txBody>
      </p:sp>
      <p:pic>
        <p:nvPicPr>
          <p:cNvPr id="3077" name="Picture 7"/>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383934" y="476250"/>
            <a:ext cx="1994389" cy="1277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6198500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10 Commitments</a:t>
            </a:r>
            <a:endParaRPr lang="en-GB" dirty="0"/>
          </a:p>
        </p:txBody>
      </p:sp>
      <p:sp>
        <p:nvSpPr>
          <p:cNvPr id="3" name="Content Placeholder 2"/>
          <p:cNvSpPr>
            <a:spLocks noGrp="1"/>
          </p:cNvSpPr>
          <p:nvPr>
            <p:ph idx="1"/>
          </p:nvPr>
        </p:nvSpPr>
        <p:spPr>
          <a:xfrm>
            <a:off x="539552" y="1340768"/>
            <a:ext cx="8229600" cy="4968552"/>
          </a:xfrm>
        </p:spPr>
        <p:txBody>
          <a:bodyPr/>
          <a:lstStyle/>
          <a:p>
            <a:pPr marL="0" indent="0">
              <a:buNone/>
            </a:pPr>
            <a:r>
              <a:rPr lang="en-GB" dirty="0" smtClean="0"/>
              <a:t>Goal</a:t>
            </a:r>
          </a:p>
          <a:p>
            <a:pPr marL="0" indent="0">
              <a:buNone/>
            </a:pPr>
            <a:r>
              <a:rPr lang="en-GB" b="1" dirty="0" smtClean="0"/>
              <a:t>To get our own houses in order</a:t>
            </a:r>
            <a:r>
              <a:rPr lang="en-GB" dirty="0" smtClean="0"/>
              <a:t>, so that pre-application engagement will deliver……</a:t>
            </a:r>
          </a:p>
          <a:p>
            <a:pPr marL="0" indent="0">
              <a:buNone/>
            </a:pPr>
            <a:r>
              <a:rPr lang="en-GB" dirty="0" smtClean="0"/>
              <a:t>“…high quality and appropriate development schemes being granted planning permission more quickly.”</a:t>
            </a:r>
          </a:p>
          <a:p>
            <a:pPr marL="0" indent="0">
              <a:buNone/>
            </a:pPr>
            <a:r>
              <a:rPr lang="en-GB" dirty="0" smtClean="0"/>
              <a:t>“to shape better quality, more accepted schemes and ensure improved outcomes for the community.”</a:t>
            </a:r>
            <a:endParaRPr lang="en-GB" dirty="0"/>
          </a:p>
        </p:txBody>
      </p:sp>
    </p:spTree>
    <p:extLst>
      <p:ext uri="{BB962C8B-B14F-4D97-AF65-F5344CB8AC3E}">
        <p14:creationId xmlns:p14="http://schemas.microsoft.com/office/powerpoint/2010/main" val="149364508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commitments for LPAs</a:t>
            </a:r>
            <a:endParaRPr lang="en-GB" dirty="0"/>
          </a:p>
        </p:txBody>
      </p:sp>
      <p:sp>
        <p:nvSpPr>
          <p:cNvPr id="3" name="Content Placeholder 2"/>
          <p:cNvSpPr>
            <a:spLocks noGrp="1"/>
          </p:cNvSpPr>
          <p:nvPr>
            <p:ph idx="1"/>
          </p:nvPr>
        </p:nvSpPr>
        <p:spPr>
          <a:xfrm>
            <a:off x="683568" y="1628800"/>
            <a:ext cx="8229600" cy="4525963"/>
          </a:xfrm>
        </p:spPr>
        <p:txBody>
          <a:bodyPr/>
          <a:lstStyle/>
          <a:p>
            <a:pPr marL="514350" indent="-514350">
              <a:buFont typeface="+mj-lt"/>
              <a:buAutoNum type="arabicPeriod"/>
            </a:pPr>
            <a:r>
              <a:rPr lang="en-GB" dirty="0" smtClean="0"/>
              <a:t>Quick, smooth process from proposal to completion</a:t>
            </a:r>
          </a:p>
          <a:p>
            <a:pPr marL="514350" indent="-514350">
              <a:buFont typeface="+mj-lt"/>
              <a:buAutoNum type="arabicPeriod"/>
            </a:pPr>
            <a:r>
              <a:rPr lang="en-GB" dirty="0" smtClean="0"/>
              <a:t>Choice and range of options</a:t>
            </a:r>
          </a:p>
          <a:p>
            <a:pPr marL="514350" indent="-514350">
              <a:buFont typeface="+mj-lt"/>
              <a:buAutoNum type="arabicPeriod"/>
            </a:pPr>
            <a:r>
              <a:rPr lang="en-GB" dirty="0" smtClean="0"/>
              <a:t>Help the developer </a:t>
            </a:r>
          </a:p>
          <a:p>
            <a:pPr marL="400050" lvl="1" indent="0">
              <a:buNone/>
            </a:pPr>
            <a:r>
              <a:rPr lang="en-GB" sz="3200" dirty="0" smtClean="0"/>
              <a:t>to chose the most </a:t>
            </a:r>
          </a:p>
          <a:p>
            <a:pPr marL="400050" lvl="1" indent="0">
              <a:buNone/>
            </a:pPr>
            <a:r>
              <a:rPr lang="en-GB" sz="3200" dirty="0" smtClean="0"/>
              <a:t>appropriate option</a:t>
            </a:r>
          </a:p>
          <a:p>
            <a:pPr marL="514350" indent="-514350">
              <a:buFont typeface="+mj-lt"/>
              <a:buAutoNum type="arabicPeriod"/>
            </a:pPr>
            <a:endParaRPr lang="en-GB" dirty="0" smtClean="0"/>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76056" y="3284990"/>
            <a:ext cx="3838575" cy="31527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398423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commitments for LPAs</a:t>
            </a:r>
            <a:endParaRPr lang="en-GB" dirty="0"/>
          </a:p>
        </p:txBody>
      </p:sp>
      <p:sp>
        <p:nvSpPr>
          <p:cNvPr id="3" name="Content Placeholder 2"/>
          <p:cNvSpPr>
            <a:spLocks noGrp="1"/>
          </p:cNvSpPr>
          <p:nvPr>
            <p:ph idx="1"/>
          </p:nvPr>
        </p:nvSpPr>
        <p:spPr>
          <a:xfrm>
            <a:off x="637219" y="1266385"/>
            <a:ext cx="8229600" cy="3672408"/>
          </a:xfrm>
        </p:spPr>
        <p:txBody>
          <a:bodyPr/>
          <a:lstStyle/>
          <a:p>
            <a:pPr marL="514350" indent="-514350">
              <a:buAutoNum type="arabicPeriod" startAt="4"/>
            </a:pPr>
            <a:r>
              <a:rPr lang="en-GB" dirty="0" smtClean="0"/>
              <a:t>Demonstrate the good value of your service and meet the standards you promise</a:t>
            </a:r>
          </a:p>
          <a:p>
            <a:pPr marL="514350" indent="-514350">
              <a:buAutoNum type="arabicPeriod" startAt="4"/>
            </a:pPr>
            <a:r>
              <a:rPr lang="en-GB" dirty="0" smtClean="0"/>
              <a:t>Co-operate to get the right people at the table</a:t>
            </a:r>
          </a:p>
          <a:p>
            <a:pPr marL="514350" indent="-514350">
              <a:buAutoNum type="arabicPeriod" startAt="4"/>
            </a:pPr>
            <a:r>
              <a:rPr lang="en-GB" dirty="0" smtClean="0"/>
              <a:t>Promote an open exchange of information</a:t>
            </a:r>
            <a:endParaRPr lang="en-GB" dirty="0"/>
          </a:p>
        </p:txBody>
      </p:sp>
      <p:sp>
        <p:nvSpPr>
          <p:cNvPr id="4" name="Rounded Rectangle 3"/>
          <p:cNvSpPr/>
          <p:nvPr/>
        </p:nvSpPr>
        <p:spPr>
          <a:xfrm>
            <a:off x="395539" y="4941168"/>
            <a:ext cx="2042229" cy="1584176"/>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en-GB" sz="1600" b="1" dirty="0">
                <a:effectLst/>
                <a:ea typeface="Calibri"/>
                <a:cs typeface="Times New Roman"/>
              </a:rPr>
              <a:t>Pre-app brand </a:t>
            </a:r>
            <a:r>
              <a:rPr lang="en-GB" sz="2000" b="1" dirty="0">
                <a:effectLst/>
                <a:ea typeface="Calibri"/>
                <a:cs typeface="Times New Roman"/>
              </a:rPr>
              <a:t>values</a:t>
            </a:r>
          </a:p>
        </p:txBody>
      </p:sp>
      <p:sp>
        <p:nvSpPr>
          <p:cNvPr id="5" name="Rounded Rectangle 4"/>
          <p:cNvSpPr/>
          <p:nvPr/>
        </p:nvSpPr>
        <p:spPr>
          <a:xfrm>
            <a:off x="2726492" y="4941168"/>
            <a:ext cx="1147564" cy="1535646"/>
          </a:xfrm>
          <a:prstGeom prst="roundRect">
            <a:avLst/>
          </a:prstGeom>
          <a:solidFill>
            <a:srgbClr val="FF66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en-GB" sz="1600" b="1" dirty="0">
                <a:effectLst/>
                <a:ea typeface="Calibri"/>
                <a:cs typeface="Times New Roman"/>
              </a:rPr>
              <a:t>Trust</a:t>
            </a:r>
          </a:p>
        </p:txBody>
      </p:sp>
      <p:sp>
        <p:nvSpPr>
          <p:cNvPr id="6" name="Rounded Rectangle 5"/>
          <p:cNvSpPr/>
          <p:nvPr/>
        </p:nvSpPr>
        <p:spPr>
          <a:xfrm>
            <a:off x="4139955" y="4941174"/>
            <a:ext cx="1224135" cy="1535645"/>
          </a:xfrm>
          <a:prstGeom prst="roundRect">
            <a:avLst/>
          </a:prstGeom>
          <a:solidFill>
            <a:srgbClr val="6699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en-GB" sz="1600" b="1" dirty="0">
                <a:effectLst/>
                <a:ea typeface="Calibri"/>
                <a:cs typeface="Times New Roman"/>
              </a:rPr>
              <a:t>Cos</a:t>
            </a:r>
            <a:r>
              <a:rPr lang="en-GB" sz="1600" dirty="0">
                <a:effectLst/>
                <a:ea typeface="Calibri"/>
                <a:cs typeface="Times New Roman"/>
              </a:rPr>
              <a:t>t</a:t>
            </a:r>
          </a:p>
        </p:txBody>
      </p:sp>
      <p:sp>
        <p:nvSpPr>
          <p:cNvPr id="7" name="Rounded Rectangle 6"/>
          <p:cNvSpPr/>
          <p:nvPr/>
        </p:nvSpPr>
        <p:spPr>
          <a:xfrm>
            <a:off x="5580112" y="4941168"/>
            <a:ext cx="1368152" cy="1559618"/>
          </a:xfrm>
          <a:prstGeom prst="round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en-GB" sz="1600" b="1" dirty="0">
                <a:effectLst/>
                <a:ea typeface="Calibri"/>
                <a:cs typeface="Times New Roman"/>
              </a:rPr>
              <a:t>Time</a:t>
            </a:r>
          </a:p>
        </p:txBody>
      </p:sp>
      <p:sp>
        <p:nvSpPr>
          <p:cNvPr id="8" name="Rounded Rectangle 7"/>
          <p:cNvSpPr/>
          <p:nvPr/>
        </p:nvSpPr>
        <p:spPr>
          <a:xfrm>
            <a:off x="7164288" y="4941174"/>
            <a:ext cx="1296144" cy="1535645"/>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en-GB" sz="1600" b="1" dirty="0">
                <a:effectLst/>
                <a:ea typeface="Calibri"/>
                <a:cs typeface="Times New Roman"/>
              </a:rPr>
              <a:t>Reliable</a:t>
            </a:r>
          </a:p>
        </p:txBody>
      </p:sp>
      <p:sp>
        <p:nvSpPr>
          <p:cNvPr id="9" name="Rectangle 6"/>
          <p:cNvSpPr>
            <a:spLocks noChangeArrowheads="1"/>
          </p:cNvSpPr>
          <p:nvPr/>
        </p:nvSpPr>
        <p:spPr bwMode="auto">
          <a:xfrm>
            <a:off x="2" y="439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Tree>
    <p:extLst>
      <p:ext uri="{BB962C8B-B14F-4D97-AF65-F5344CB8AC3E}">
        <p14:creationId xmlns:p14="http://schemas.microsoft.com/office/powerpoint/2010/main" val="283634306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71653" y="4653136"/>
            <a:ext cx="5600700" cy="17145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title"/>
          </p:nvPr>
        </p:nvSpPr>
        <p:spPr/>
        <p:txBody>
          <a:bodyPr/>
          <a:lstStyle/>
          <a:p>
            <a:r>
              <a:rPr lang="en-GB" dirty="0" smtClean="0"/>
              <a:t>The commitments for LPAs</a:t>
            </a:r>
            <a:endParaRPr lang="en-GB" dirty="0"/>
          </a:p>
        </p:txBody>
      </p:sp>
      <p:sp>
        <p:nvSpPr>
          <p:cNvPr id="3" name="Content Placeholder 2"/>
          <p:cNvSpPr>
            <a:spLocks noGrp="1"/>
          </p:cNvSpPr>
          <p:nvPr>
            <p:ph idx="1"/>
          </p:nvPr>
        </p:nvSpPr>
        <p:spPr>
          <a:xfrm>
            <a:off x="457200" y="1412776"/>
            <a:ext cx="8229600" cy="4525963"/>
          </a:xfrm>
        </p:spPr>
        <p:txBody>
          <a:bodyPr/>
          <a:lstStyle/>
          <a:p>
            <a:pPr marL="514350" indent="-514350">
              <a:buAutoNum type="arabicPeriod" startAt="7"/>
            </a:pPr>
            <a:r>
              <a:rPr lang="en-GB" dirty="0" smtClean="0"/>
              <a:t>Be collaborative – consider everyone’s needs</a:t>
            </a:r>
          </a:p>
          <a:p>
            <a:pPr marL="514350" indent="-514350">
              <a:buAutoNum type="arabicPeriod" startAt="7"/>
            </a:pPr>
            <a:r>
              <a:rPr lang="en-GB" dirty="0" smtClean="0"/>
              <a:t>Involve councillors in the discussion</a:t>
            </a:r>
          </a:p>
          <a:p>
            <a:pPr marL="514350" indent="-514350">
              <a:buAutoNum type="arabicPeriod" startAt="7"/>
            </a:pPr>
            <a:r>
              <a:rPr lang="en-GB" dirty="0" smtClean="0"/>
              <a:t>Engage communities as early as possible</a:t>
            </a:r>
          </a:p>
          <a:p>
            <a:pPr marL="514350" indent="-514350">
              <a:buAutoNum type="arabicPeriod" startAt="7"/>
            </a:pPr>
            <a:r>
              <a:rPr lang="en-GB" dirty="0" smtClean="0"/>
              <a:t>Record the information considered, advice given and agreements reached</a:t>
            </a:r>
            <a:endParaRPr lang="en-GB" dirty="0"/>
          </a:p>
        </p:txBody>
      </p:sp>
    </p:spTree>
    <p:extLst>
      <p:ext uri="{BB962C8B-B14F-4D97-AF65-F5344CB8AC3E}">
        <p14:creationId xmlns:p14="http://schemas.microsoft.com/office/powerpoint/2010/main" val="202838584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p:txBody>
          <a:bodyPr/>
          <a:lstStyle/>
          <a:p>
            <a:r>
              <a:rPr lang="en-GB" altLang="en-US" dirty="0" smtClean="0"/>
              <a:t>Pre-apps: the conundrum</a:t>
            </a:r>
          </a:p>
        </p:txBody>
      </p:sp>
      <p:sp>
        <p:nvSpPr>
          <p:cNvPr id="80899" name="Rectangle 3"/>
          <p:cNvSpPr>
            <a:spLocks noGrp="1" noChangeArrowheads="1"/>
          </p:cNvSpPr>
          <p:nvPr>
            <p:ph type="body" idx="1"/>
          </p:nvPr>
        </p:nvSpPr>
        <p:spPr>
          <a:xfrm>
            <a:off x="539262" y="1600206"/>
            <a:ext cx="6804538" cy="4525963"/>
          </a:xfrm>
        </p:spPr>
        <p:txBody>
          <a:bodyPr/>
          <a:lstStyle/>
          <a:p>
            <a:r>
              <a:rPr lang="en-GB" altLang="en-US" sz="2800" dirty="0" smtClean="0"/>
              <a:t>Here to talk about discussing development proposals  before they enter the formal planning system</a:t>
            </a:r>
          </a:p>
          <a:p>
            <a:r>
              <a:rPr lang="en-GB" altLang="en-US" sz="2800" dirty="0" smtClean="0"/>
              <a:t>Given:  creating a chance to talk while the proposal is still fluid is ‘good’</a:t>
            </a:r>
          </a:p>
          <a:p>
            <a:r>
              <a:rPr lang="en-GB" altLang="en-US" sz="2800" dirty="0" smtClean="0"/>
              <a:t>But, it’s a discretionary part of the planning process and </a:t>
            </a:r>
          </a:p>
          <a:p>
            <a:r>
              <a:rPr lang="en-GB" altLang="en-US" sz="2800" dirty="0" smtClean="0"/>
              <a:t>The discussion has to be </a:t>
            </a:r>
            <a:r>
              <a:rPr lang="en-GB" altLang="en-US" sz="2800" b="1" dirty="0" smtClean="0"/>
              <a:t>worthwhile</a:t>
            </a:r>
            <a:r>
              <a:rPr lang="en-GB" altLang="en-US" sz="2800" dirty="0" smtClean="0"/>
              <a:t> for people to be bothered doing it</a:t>
            </a:r>
          </a:p>
          <a:p>
            <a:endParaRPr lang="en-GB" altLang="en-US" sz="2800" dirty="0" smtClean="0"/>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5400000">
            <a:off x="5704812" y="3051767"/>
            <a:ext cx="5078176" cy="1800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04383990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p:txBody>
          <a:bodyPr/>
          <a:lstStyle/>
          <a:p>
            <a:r>
              <a:rPr lang="en-GB" altLang="en-US" dirty="0" smtClean="0"/>
              <a:t>Objectives for today</a:t>
            </a:r>
          </a:p>
        </p:txBody>
      </p:sp>
      <p:sp>
        <p:nvSpPr>
          <p:cNvPr id="80899" name="Rectangle 3"/>
          <p:cNvSpPr>
            <a:spLocks noGrp="1" noChangeArrowheads="1"/>
          </p:cNvSpPr>
          <p:nvPr>
            <p:ph type="body" idx="1"/>
          </p:nvPr>
        </p:nvSpPr>
        <p:spPr>
          <a:xfrm>
            <a:off x="539262" y="1268765"/>
            <a:ext cx="8105221" cy="4525963"/>
          </a:xfrm>
        </p:spPr>
        <p:txBody>
          <a:bodyPr/>
          <a:lstStyle/>
          <a:p>
            <a:r>
              <a:rPr lang="en-GB" altLang="en-US" sz="2800" dirty="0" smtClean="0"/>
              <a:t>To think about what makes a </a:t>
            </a:r>
            <a:r>
              <a:rPr lang="en-GB" altLang="en-US" sz="2800" b="1" dirty="0" smtClean="0"/>
              <a:t>worthwhile</a:t>
            </a:r>
            <a:r>
              <a:rPr lang="en-GB" altLang="en-US" sz="2800" dirty="0" smtClean="0"/>
              <a:t>  pre-application discussion</a:t>
            </a:r>
          </a:p>
          <a:p>
            <a:r>
              <a:rPr lang="en-GB" altLang="en-US" sz="2800" dirty="0" smtClean="0"/>
              <a:t>To share some good practice from councils who have been working on creating an attractive offer for early discussions</a:t>
            </a:r>
          </a:p>
          <a:p>
            <a:r>
              <a:rPr lang="en-GB" altLang="en-US" sz="2800" dirty="0" smtClean="0"/>
              <a:t>To look at the workbook </a:t>
            </a:r>
          </a:p>
          <a:p>
            <a:r>
              <a:rPr lang="en-GB" altLang="en-US" sz="2800" dirty="0" smtClean="0"/>
              <a:t>To go away with some aims </a:t>
            </a:r>
          </a:p>
          <a:p>
            <a:pPr marL="400050" lvl="1" indent="0">
              <a:buNone/>
            </a:pPr>
            <a:r>
              <a:rPr lang="en-GB" altLang="en-US" dirty="0" smtClean="0"/>
              <a:t>for the improvement of your</a:t>
            </a:r>
          </a:p>
          <a:p>
            <a:pPr marL="400050" lvl="1" indent="0">
              <a:buNone/>
            </a:pPr>
            <a:r>
              <a:rPr lang="en-GB" altLang="en-US" dirty="0" smtClean="0"/>
              <a:t>offer to prospective applicants</a:t>
            </a:r>
          </a:p>
          <a:p>
            <a:pPr marL="0" indent="0">
              <a:buNone/>
            </a:pPr>
            <a:endParaRPr lang="en-GB" altLang="en-US" sz="2800" dirty="0" smtClean="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44211" y="3284990"/>
            <a:ext cx="2200275" cy="30003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7898973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ChangeArrowheads="1"/>
          </p:cNvSpPr>
          <p:nvPr>
            <p:ph type="title"/>
          </p:nvPr>
        </p:nvSpPr>
        <p:spPr/>
        <p:txBody>
          <a:bodyPr/>
          <a:lstStyle/>
          <a:p>
            <a:r>
              <a:rPr lang="en-GB" altLang="en-US" smtClean="0"/>
              <a:t>Agenda – morning</a:t>
            </a:r>
          </a:p>
        </p:txBody>
      </p:sp>
      <p:sp>
        <p:nvSpPr>
          <p:cNvPr id="2" name="Content Placeholder 1"/>
          <p:cNvSpPr>
            <a:spLocks noGrp="1"/>
          </p:cNvSpPr>
          <p:nvPr>
            <p:ph idx="1"/>
          </p:nvPr>
        </p:nvSpPr>
        <p:spPr/>
        <p:txBody>
          <a:bodyPr/>
          <a:lstStyle/>
          <a:p>
            <a:r>
              <a:rPr lang="en-GB" dirty="0" smtClean="0"/>
              <a:t>10 commitments across the sector</a:t>
            </a:r>
          </a:p>
          <a:p>
            <a:r>
              <a:rPr lang="en-GB" dirty="0" smtClean="0">
                <a:solidFill>
                  <a:srgbClr val="669900"/>
                </a:solidFill>
              </a:rPr>
              <a:t>Speakers from Turley</a:t>
            </a:r>
            <a:r>
              <a:rPr lang="en-GB" dirty="0" smtClean="0"/>
              <a:t>, </a:t>
            </a:r>
            <a:r>
              <a:rPr lang="en-GB" dirty="0" smtClean="0"/>
              <a:t>a developer’s view of worthwhile pre-app discussions</a:t>
            </a:r>
          </a:p>
          <a:p>
            <a:r>
              <a:rPr lang="en-GB" dirty="0" smtClean="0">
                <a:solidFill>
                  <a:srgbClr val="669900"/>
                </a:solidFill>
              </a:rPr>
              <a:t>Croydon  or </a:t>
            </a:r>
            <a:r>
              <a:rPr lang="en-GB" dirty="0" smtClean="0">
                <a:solidFill>
                  <a:srgbClr val="92D050"/>
                </a:solidFill>
              </a:rPr>
              <a:t>Kirklees</a:t>
            </a:r>
            <a:r>
              <a:rPr lang="en-GB" dirty="0" smtClean="0"/>
              <a:t> </a:t>
            </a:r>
            <a:r>
              <a:rPr lang="en-GB" dirty="0" smtClean="0"/>
              <a:t>council’s pre-application offer</a:t>
            </a:r>
          </a:p>
          <a:p>
            <a:r>
              <a:rPr lang="en-GB" dirty="0" smtClean="0"/>
              <a:t>PPAs </a:t>
            </a:r>
            <a:r>
              <a:rPr lang="en-GB" dirty="0" smtClean="0"/>
              <a:t>in </a:t>
            </a:r>
            <a:r>
              <a:rPr lang="en-GB" dirty="0" smtClean="0">
                <a:solidFill>
                  <a:srgbClr val="92D050"/>
                </a:solidFill>
              </a:rPr>
              <a:t>Islington or Camden</a:t>
            </a:r>
            <a:endParaRPr lang="en-GB" dirty="0" smtClean="0">
              <a:solidFill>
                <a:srgbClr val="92D050"/>
              </a:solidFill>
            </a:endParaRPr>
          </a:p>
          <a:p>
            <a:endParaRPr lang="en-GB" dirty="0" smtClean="0"/>
          </a:p>
          <a:p>
            <a:endParaRPr lang="en-GB" dirty="0"/>
          </a:p>
        </p:txBody>
      </p:sp>
    </p:spTree>
    <p:extLst>
      <p:ext uri="{BB962C8B-B14F-4D97-AF65-F5344CB8AC3E}">
        <p14:creationId xmlns:p14="http://schemas.microsoft.com/office/powerpoint/2010/main" val="4754965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ChangeArrowheads="1"/>
          </p:cNvSpPr>
          <p:nvPr>
            <p:ph type="title"/>
          </p:nvPr>
        </p:nvSpPr>
        <p:spPr/>
        <p:txBody>
          <a:bodyPr/>
          <a:lstStyle/>
          <a:p>
            <a:r>
              <a:rPr lang="en-GB" altLang="en-US" smtClean="0"/>
              <a:t>Agenda – afternoon</a:t>
            </a:r>
          </a:p>
        </p:txBody>
      </p:sp>
      <p:sp>
        <p:nvSpPr>
          <p:cNvPr id="2" name="Content Placeholder 1"/>
          <p:cNvSpPr>
            <a:spLocks noGrp="1"/>
          </p:cNvSpPr>
          <p:nvPr>
            <p:ph idx="1"/>
          </p:nvPr>
        </p:nvSpPr>
        <p:spPr/>
        <p:txBody>
          <a:bodyPr/>
          <a:lstStyle/>
          <a:p>
            <a:r>
              <a:rPr lang="en-GB" dirty="0" smtClean="0">
                <a:solidFill>
                  <a:srgbClr val="669900"/>
                </a:solidFill>
              </a:rPr>
              <a:t>PAS</a:t>
            </a:r>
            <a:r>
              <a:rPr lang="en-GB" dirty="0" smtClean="0"/>
              <a:t>, </a:t>
            </a:r>
            <a:r>
              <a:rPr lang="en-GB" dirty="0" smtClean="0"/>
              <a:t>Calculating </a:t>
            </a:r>
            <a:r>
              <a:rPr lang="en-GB" dirty="0"/>
              <a:t>the </a:t>
            </a:r>
            <a:r>
              <a:rPr lang="en-GB" dirty="0" smtClean="0"/>
              <a:t>cost of pre-application services</a:t>
            </a:r>
            <a:endParaRPr lang="en-GB" dirty="0" smtClean="0"/>
          </a:p>
          <a:p>
            <a:r>
              <a:rPr lang="en-GB" dirty="0" smtClean="0"/>
              <a:t>Involving </a:t>
            </a:r>
            <a:r>
              <a:rPr lang="en-GB" dirty="0" smtClean="0"/>
              <a:t>councillors and communities in pre-app </a:t>
            </a:r>
            <a:r>
              <a:rPr lang="en-GB" dirty="0" smtClean="0"/>
              <a:t>discussions – in </a:t>
            </a:r>
            <a:r>
              <a:rPr lang="en-GB" dirty="0" smtClean="0">
                <a:solidFill>
                  <a:srgbClr val="92D050"/>
                </a:solidFill>
              </a:rPr>
              <a:t>Cheshire East </a:t>
            </a:r>
            <a:r>
              <a:rPr lang="en-GB" dirty="0" smtClean="0"/>
              <a:t>and </a:t>
            </a:r>
            <a:r>
              <a:rPr lang="en-GB" dirty="0" smtClean="0">
                <a:solidFill>
                  <a:srgbClr val="92D050"/>
                </a:solidFill>
              </a:rPr>
              <a:t>Cheshire West and Chester </a:t>
            </a:r>
            <a:r>
              <a:rPr lang="en-GB" dirty="0" smtClean="0"/>
              <a:t>Councils</a:t>
            </a:r>
            <a:endParaRPr lang="en-GB" dirty="0" smtClean="0"/>
          </a:p>
          <a:p>
            <a:r>
              <a:rPr lang="en-GB" dirty="0" smtClean="0">
                <a:solidFill>
                  <a:srgbClr val="92D050"/>
                </a:solidFill>
              </a:rPr>
              <a:t>PAS</a:t>
            </a:r>
            <a:r>
              <a:rPr lang="en-GB" dirty="0" smtClean="0"/>
              <a:t> </a:t>
            </a:r>
            <a:r>
              <a:rPr lang="en-GB" dirty="0"/>
              <a:t>P</a:t>
            </a:r>
            <a:r>
              <a:rPr lang="en-GB" dirty="0" smtClean="0"/>
              <a:t>lanning </a:t>
            </a:r>
            <a:r>
              <a:rPr lang="en-GB" dirty="0" smtClean="0"/>
              <a:t>Quality </a:t>
            </a:r>
            <a:r>
              <a:rPr lang="en-GB" dirty="0" smtClean="0"/>
              <a:t>Framework</a:t>
            </a:r>
            <a:endParaRPr lang="en-GB" dirty="0" smtClean="0"/>
          </a:p>
        </p:txBody>
      </p:sp>
    </p:spTree>
    <p:extLst>
      <p:ext uri="{BB962C8B-B14F-4D97-AF65-F5344CB8AC3E}">
        <p14:creationId xmlns:p14="http://schemas.microsoft.com/office/powerpoint/2010/main" val="424234881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5"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05587" y="620688"/>
            <a:ext cx="3448050" cy="2819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2946" name="Rectangle 2"/>
          <p:cNvSpPr>
            <a:spLocks noGrp="1" noChangeArrowheads="1"/>
          </p:cNvSpPr>
          <p:nvPr>
            <p:ph type="title"/>
          </p:nvPr>
        </p:nvSpPr>
        <p:spPr/>
        <p:txBody>
          <a:bodyPr/>
          <a:lstStyle/>
          <a:p>
            <a:r>
              <a:rPr lang="en-GB" altLang="en-US" dirty="0" smtClean="0"/>
              <a:t>Not just listening…..</a:t>
            </a:r>
          </a:p>
        </p:txBody>
      </p:sp>
      <p:sp>
        <p:nvSpPr>
          <p:cNvPr id="2" name="Content Placeholder 1"/>
          <p:cNvSpPr>
            <a:spLocks noGrp="1"/>
          </p:cNvSpPr>
          <p:nvPr>
            <p:ph idx="1"/>
          </p:nvPr>
        </p:nvSpPr>
        <p:spPr>
          <a:xfrm>
            <a:off x="539262" y="1600202"/>
            <a:ext cx="8229600" cy="4781127"/>
          </a:xfrm>
        </p:spPr>
        <p:txBody>
          <a:bodyPr/>
          <a:lstStyle/>
          <a:p>
            <a:r>
              <a:rPr lang="en-GB" dirty="0" smtClean="0"/>
              <a:t>Pre-applications Suite</a:t>
            </a:r>
          </a:p>
          <a:p>
            <a:r>
              <a:rPr lang="en-GB" dirty="0" smtClean="0"/>
              <a:t>Discussions on your tables</a:t>
            </a:r>
          </a:p>
          <a:p>
            <a:pPr lvl="1"/>
            <a:r>
              <a:rPr lang="en-GB" dirty="0" smtClean="0"/>
              <a:t>Your pre-apps offer</a:t>
            </a:r>
          </a:p>
          <a:p>
            <a:pPr lvl="1"/>
            <a:r>
              <a:rPr lang="en-GB" dirty="0" smtClean="0"/>
              <a:t>Using PPAs</a:t>
            </a:r>
          </a:p>
          <a:p>
            <a:pPr lvl="1"/>
            <a:r>
              <a:rPr lang="en-GB" dirty="0" smtClean="0"/>
              <a:t>Calculating the cost</a:t>
            </a:r>
          </a:p>
          <a:p>
            <a:pPr lvl="1"/>
            <a:r>
              <a:rPr lang="en-GB" dirty="0" smtClean="0"/>
              <a:t>Involving members and the community</a:t>
            </a:r>
          </a:p>
          <a:p>
            <a:pPr>
              <a:buFont typeface="Arial" panose="020B0604020202020204" pitchFamily="34" charset="0"/>
              <a:buChar char="•"/>
            </a:pPr>
            <a:r>
              <a:rPr lang="en-GB" dirty="0" smtClean="0"/>
              <a:t>A chance to explore the advice, recognise where changes will strengthen your planning offer</a:t>
            </a:r>
          </a:p>
        </p:txBody>
      </p:sp>
    </p:spTree>
    <p:extLst>
      <p:ext uri="{BB962C8B-B14F-4D97-AF65-F5344CB8AC3E}">
        <p14:creationId xmlns:p14="http://schemas.microsoft.com/office/powerpoint/2010/main" val="415656831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pre-app should do</a:t>
            </a:r>
            <a:endParaRPr lang="en-GB" dirty="0"/>
          </a:p>
        </p:txBody>
      </p:sp>
      <p:sp>
        <p:nvSpPr>
          <p:cNvPr id="3" name="Content Placeholder 2"/>
          <p:cNvSpPr>
            <a:spLocks noGrp="1"/>
          </p:cNvSpPr>
          <p:nvPr>
            <p:ph idx="1"/>
          </p:nvPr>
        </p:nvSpPr>
        <p:spPr>
          <a:xfrm>
            <a:off x="539262" y="1600201"/>
            <a:ext cx="8229600" cy="4853135"/>
          </a:xfrm>
        </p:spPr>
        <p:txBody>
          <a:bodyPr/>
          <a:lstStyle/>
          <a:p>
            <a:r>
              <a:rPr lang="en-GB" dirty="0" smtClean="0"/>
              <a:t>Faster route to planning permission</a:t>
            </a:r>
          </a:p>
          <a:p>
            <a:r>
              <a:rPr lang="en-GB" dirty="0" smtClean="0"/>
              <a:t>Chance to improve schemes</a:t>
            </a:r>
          </a:p>
          <a:p>
            <a:r>
              <a:rPr lang="en-GB" dirty="0" smtClean="0"/>
              <a:t>More sustainable development</a:t>
            </a:r>
          </a:p>
          <a:p>
            <a:r>
              <a:rPr lang="en-GB" dirty="0" smtClean="0"/>
              <a:t>Save abortive costs </a:t>
            </a:r>
          </a:p>
          <a:p>
            <a:r>
              <a:rPr lang="en-GB" dirty="0" smtClean="0"/>
              <a:t>Build community acceptance</a:t>
            </a:r>
          </a:p>
          <a:p>
            <a:r>
              <a:rPr lang="en-GB" dirty="0" smtClean="0"/>
              <a:t>Build in what the community wants</a:t>
            </a:r>
          </a:p>
          <a:p>
            <a:r>
              <a:rPr lang="en-GB" dirty="0" smtClean="0"/>
              <a:t>Mitigate problems</a:t>
            </a:r>
          </a:p>
          <a:p>
            <a:r>
              <a:rPr lang="en-GB" dirty="0" smtClean="0"/>
              <a:t>demonstrate political leadership </a:t>
            </a:r>
          </a:p>
          <a:p>
            <a:endParaRPr lang="en-GB" dirty="0"/>
          </a:p>
        </p:txBody>
      </p:sp>
    </p:spTree>
    <p:extLst>
      <p:ext uri="{BB962C8B-B14F-4D97-AF65-F5344CB8AC3E}">
        <p14:creationId xmlns:p14="http://schemas.microsoft.com/office/powerpoint/2010/main" val="98014365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All the things that were wrong</a:t>
            </a:r>
            <a:endParaRPr lang="en-GB" dirty="0"/>
          </a:p>
        </p:txBody>
      </p:sp>
      <p:sp>
        <p:nvSpPr>
          <p:cNvPr id="3" name="Content Placeholder 2"/>
          <p:cNvSpPr>
            <a:spLocks noGrp="1"/>
          </p:cNvSpPr>
          <p:nvPr>
            <p:ph idx="1"/>
          </p:nvPr>
        </p:nvSpPr>
        <p:spPr>
          <a:xfrm>
            <a:off x="539552" y="1268760"/>
            <a:ext cx="8229600" cy="5112568"/>
          </a:xfrm>
        </p:spPr>
        <p:txBody>
          <a:bodyPr/>
          <a:lstStyle/>
          <a:p>
            <a:r>
              <a:rPr lang="en-GB" dirty="0" smtClean="0"/>
              <a:t>Developers not bothering/not listening</a:t>
            </a:r>
          </a:p>
          <a:p>
            <a:r>
              <a:rPr lang="en-GB" dirty="0" smtClean="0"/>
              <a:t>Councils using charges as a cash generator</a:t>
            </a:r>
          </a:p>
          <a:p>
            <a:r>
              <a:rPr lang="en-GB" dirty="0" smtClean="0"/>
              <a:t>Just slows the system up</a:t>
            </a:r>
          </a:p>
          <a:p>
            <a:r>
              <a:rPr lang="en-GB" dirty="0" smtClean="0"/>
              <a:t>Inconsistent procedures</a:t>
            </a:r>
          </a:p>
          <a:p>
            <a:r>
              <a:rPr lang="en-GB" dirty="0" smtClean="0"/>
              <a:t>Still surprises - not everyone involved</a:t>
            </a:r>
          </a:p>
          <a:p>
            <a:r>
              <a:rPr lang="en-GB" dirty="0" smtClean="0"/>
              <a:t>No commitment to the advice given</a:t>
            </a:r>
          </a:p>
          <a:p>
            <a:r>
              <a:rPr lang="en-GB" dirty="0" smtClean="0"/>
              <a:t>And </a:t>
            </a:r>
            <a:r>
              <a:rPr lang="en-GB" dirty="0"/>
              <a:t>s</a:t>
            </a:r>
            <a:r>
              <a:rPr lang="en-GB" dirty="0" smtClean="0"/>
              <a:t>till too many conditions even if permission is granted</a:t>
            </a:r>
          </a:p>
          <a:p>
            <a:endParaRPr lang="en-GB" dirty="0" smtClean="0"/>
          </a:p>
          <a:p>
            <a:endParaRPr lang="en-GB" dirty="0" smtClean="0"/>
          </a:p>
          <a:p>
            <a:endParaRPr lang="en-GB" dirty="0"/>
          </a:p>
        </p:txBody>
      </p:sp>
    </p:spTree>
    <p:extLst>
      <p:ext uri="{BB962C8B-B14F-4D97-AF65-F5344CB8AC3E}">
        <p14:creationId xmlns:p14="http://schemas.microsoft.com/office/powerpoint/2010/main" val="312794078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10 Commitments</a:t>
            </a:r>
            <a:endParaRPr lang="en-GB" dirty="0"/>
          </a:p>
        </p:txBody>
      </p:sp>
      <p:sp>
        <p:nvSpPr>
          <p:cNvPr id="3" name="Content Placeholder 2"/>
          <p:cNvSpPr>
            <a:spLocks noGrp="1"/>
          </p:cNvSpPr>
          <p:nvPr>
            <p:ph idx="1"/>
          </p:nvPr>
        </p:nvSpPr>
        <p:spPr>
          <a:xfrm>
            <a:off x="251520" y="1340768"/>
            <a:ext cx="8229600" cy="3744416"/>
          </a:xfrm>
        </p:spPr>
        <p:txBody>
          <a:bodyPr/>
          <a:lstStyle/>
          <a:p>
            <a:r>
              <a:rPr lang="en-GB" dirty="0" smtClean="0"/>
              <a:t>A cross sector effort</a:t>
            </a:r>
          </a:p>
          <a:p>
            <a:pPr marL="0" indent="0">
              <a:buNone/>
            </a:pPr>
            <a:r>
              <a:rPr lang="en-GB" dirty="0"/>
              <a:t>	</a:t>
            </a:r>
            <a:r>
              <a:rPr lang="en-GB" dirty="0" smtClean="0"/>
              <a:t>- councils</a:t>
            </a:r>
          </a:p>
          <a:p>
            <a:pPr marL="0" indent="0">
              <a:buNone/>
            </a:pPr>
            <a:r>
              <a:rPr lang="en-GB" dirty="0"/>
              <a:t>	</a:t>
            </a:r>
            <a:r>
              <a:rPr lang="en-GB" dirty="0" smtClean="0"/>
              <a:t>- developer reps (HBF, BPF and FSB)</a:t>
            </a:r>
          </a:p>
          <a:p>
            <a:pPr marL="0" indent="0">
              <a:buNone/>
            </a:pPr>
            <a:r>
              <a:rPr lang="en-GB" dirty="0"/>
              <a:t>	</a:t>
            </a:r>
            <a:r>
              <a:rPr lang="en-GB" dirty="0" smtClean="0"/>
              <a:t>- statutory consultees ( big 5)</a:t>
            </a:r>
          </a:p>
          <a:p>
            <a:pPr marL="0" indent="0">
              <a:buNone/>
            </a:pPr>
            <a:r>
              <a:rPr lang="en-GB" dirty="0"/>
              <a:t>	</a:t>
            </a:r>
            <a:r>
              <a:rPr lang="en-GB" dirty="0" smtClean="0"/>
              <a:t>- community reps (Locality)</a:t>
            </a:r>
          </a:p>
          <a:p>
            <a:pPr marL="0" indent="0">
              <a:buNone/>
            </a:pPr>
            <a:r>
              <a:rPr lang="en-GB" dirty="0"/>
              <a:t>	</a:t>
            </a:r>
            <a:r>
              <a:rPr lang="en-GB" dirty="0" smtClean="0"/>
              <a:t>- RTPI and POS</a:t>
            </a:r>
          </a:p>
        </p:txBody>
      </p:sp>
      <p:pic>
        <p:nvPicPr>
          <p:cNvPr id="2253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88024" y="4334347"/>
            <a:ext cx="3600450" cy="19145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00564265"/>
      </p:ext>
    </p:extLst>
  </p:cSld>
  <p:clrMapOvr>
    <a:masterClrMapping/>
  </p:clrMapOvr>
  <p:timing>
    <p:tnLst>
      <p:par>
        <p:cTn id="1" dur="indefinite" restart="never" nodeType="tmRoot"/>
      </p:par>
    </p:tnLst>
  </p:timing>
</p:sld>
</file>

<file path=ppt/theme/theme1.xml><?xml version="1.0" encoding="utf-8"?>
<a:theme xmlns:a="http://schemas.openxmlformats.org/drawingml/2006/main" name="LG Group 2">
  <a:themeElements>
    <a:clrScheme name="LG Group 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G Group 2">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altLang="en-US" sz="4400" b="1" i="0" u="none" strike="noStrike" cap="none" normalizeH="0" baseline="0" smtClean="0">
            <a:ln>
              <a:noFill/>
            </a:ln>
            <a:solidFill>
              <a:schemeClr val="tx2"/>
            </a:solidFill>
            <a:effectLst/>
            <a:latin typeface="Arial"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altLang="en-US" sz="4400" b="1" i="0" u="none" strike="noStrike" cap="none" normalizeH="0" baseline="0" smtClean="0">
            <a:ln>
              <a:noFill/>
            </a:ln>
            <a:solidFill>
              <a:schemeClr val="tx2"/>
            </a:solidFill>
            <a:effectLst/>
            <a:latin typeface="Arial" charset="0"/>
          </a:defRPr>
        </a:defPPr>
      </a:lstStyle>
    </a:lnDef>
  </a:objectDefaults>
  <a:extraClrSchemeLst>
    <a:extraClrScheme>
      <a:clrScheme name="LG Group 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LG Group 2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LG Group 2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LG Group 2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LG Group 2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LG Group 2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LG Group 2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LG Group 2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LG Group 2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LG Group 2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LG Group 2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LG Group 2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TotalTime>
  <Words>955</Words>
  <Application>Microsoft Office PowerPoint</Application>
  <PresentationFormat>On-screen Show (4:3)</PresentationFormat>
  <Paragraphs>98</Paragraphs>
  <Slides>13</Slides>
  <Notes>9</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LG Group 2</vt:lpstr>
      <vt:lpstr>Worthwhile Pre-application Engagement</vt:lpstr>
      <vt:lpstr>Pre-apps: the conundrum</vt:lpstr>
      <vt:lpstr>Objectives for today</vt:lpstr>
      <vt:lpstr>Agenda – morning</vt:lpstr>
      <vt:lpstr>Agenda – afternoon</vt:lpstr>
      <vt:lpstr>Not just listening…..</vt:lpstr>
      <vt:lpstr>What pre-app should do</vt:lpstr>
      <vt:lpstr>All the things that were wrong</vt:lpstr>
      <vt:lpstr>10 Commitments</vt:lpstr>
      <vt:lpstr>10 Commitments</vt:lpstr>
      <vt:lpstr>The commitments for LPAs</vt:lpstr>
      <vt:lpstr>The commitments for LPAs</vt:lpstr>
      <vt:lpstr>The commitments for LPAs</vt:lpstr>
    </vt:vector>
  </TitlesOfParts>
  <Company>LGA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Worthwhile Pre-application Engagement</dc:title>
  <dc:creator>Phillipa Silcock</dc:creator>
  <cp:lastModifiedBy>Phillipa Silcock</cp:lastModifiedBy>
  <cp:revision>2</cp:revision>
  <dcterms:created xsi:type="dcterms:W3CDTF">2014-06-20T12:29:12Z</dcterms:created>
  <dcterms:modified xsi:type="dcterms:W3CDTF">2014-06-20T12:44:18Z</dcterms:modified>
</cp:coreProperties>
</file>