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63" r:id="rId4"/>
    <p:sldId id="258" r:id="rId5"/>
    <p:sldId id="264" r:id="rId6"/>
    <p:sldId id="265" r:id="rId7"/>
    <p:sldId id="259" r:id="rId8"/>
    <p:sldId id="260" r:id="rId9"/>
    <p:sldId id="271" r:id="rId10"/>
    <p:sldId id="261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  <p:sldId id="267" r:id="rId22"/>
    <p:sldId id="283" r:id="rId23"/>
    <p:sldId id="285" r:id="rId2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79964" autoAdjust="0"/>
  </p:normalViewPr>
  <p:slideViewPr>
    <p:cSldViewPr>
      <p:cViewPr>
        <p:scale>
          <a:sx n="64" d="100"/>
          <a:sy n="64" d="100"/>
        </p:scale>
        <p:origin x="-15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FF2A32C5-8085-4BA1-A56D-DD9CBCA897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09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BC295-0730-4270-83AD-F4BEC84FE703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00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0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7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25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48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21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07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DED2C4E2-AA2A-4DF2-AF41-E2E939C9D4AE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11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15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02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fld id="{A5EC36C1-9DDB-427E-B66B-8C8AC326CB40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2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5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0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3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7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32C5-8085-4BA1-A56D-DD9CBCA897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8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35238"/>
            <a:ext cx="7772400" cy="579437"/>
          </a:xfr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692150"/>
            <a:ext cx="2057400" cy="5073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92150"/>
            <a:ext cx="6019800" cy="5073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38600" cy="392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844675"/>
            <a:ext cx="4038600" cy="392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29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296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55576" y="1988840"/>
            <a:ext cx="7702550" cy="1446550"/>
          </a:xfrm>
          <a:ln/>
        </p:spPr>
        <p:txBody>
          <a:bodyPr/>
          <a:lstStyle/>
          <a:p>
            <a:r>
              <a:rPr lang="en-GB" sz="4400" dirty="0" smtClean="0"/>
              <a:t>CIL – a local authority perspective</a:t>
            </a:r>
            <a:endParaRPr lang="en-GB" sz="44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31640" y="3933056"/>
            <a:ext cx="6400800" cy="19217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r>
              <a:rPr lang="en-GB" dirty="0" smtClean="0"/>
              <a:t>Jeni Jackson, Woking BC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CIL Governance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tier authority</a:t>
            </a:r>
          </a:p>
          <a:p>
            <a:r>
              <a:rPr lang="en-GB" dirty="0" smtClean="0"/>
              <a:t>Joint Committee</a:t>
            </a:r>
          </a:p>
        </p:txBody>
      </p:sp>
    </p:spTree>
    <p:extLst>
      <p:ext uri="{BB962C8B-B14F-4D97-AF65-F5344CB8AC3E}">
        <p14:creationId xmlns:p14="http://schemas.microsoft.com/office/powerpoint/2010/main" val="5730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political bit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role of Members</a:t>
            </a:r>
          </a:p>
          <a:p>
            <a:r>
              <a:rPr lang="en-GB" dirty="0" smtClean="0"/>
              <a:t>Level of understanding</a:t>
            </a:r>
          </a:p>
          <a:p>
            <a:r>
              <a:rPr lang="en-GB" dirty="0" smtClean="0"/>
              <a:t>The dichotomy of what is needed to support new development and what Members want …. It was ever thus!</a:t>
            </a:r>
          </a:p>
          <a:p>
            <a:r>
              <a:rPr lang="en-GB" dirty="0" smtClean="0"/>
              <a:t>Regulation 123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8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Woking’s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Planning services – planning application</a:t>
            </a:r>
          </a:p>
          <a:p>
            <a:pPr marL="514350" indent="-514350">
              <a:buAutoNum type="arabicPeriod"/>
            </a:pPr>
            <a:r>
              <a:rPr lang="en-GB" dirty="0" smtClean="0"/>
              <a:t>Finance/Revs &amp; Bens – collection</a:t>
            </a:r>
          </a:p>
          <a:p>
            <a:pPr marL="514350" indent="-514350">
              <a:buAutoNum type="arabicPeriod"/>
            </a:pPr>
            <a:r>
              <a:rPr lang="en-GB" dirty="0" smtClean="0"/>
              <a:t>Delivery – corporate functions</a:t>
            </a:r>
          </a:p>
          <a:p>
            <a:pPr marL="514350" indent="-514350">
              <a:buAutoNum type="arabicPeriod"/>
            </a:pPr>
            <a:r>
              <a:rPr lang="en-GB" dirty="0" smtClean="0"/>
              <a:t>Planning services - monitoring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3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 Working Group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Political Members:</a:t>
            </a:r>
          </a:p>
          <a:p>
            <a:r>
              <a:rPr lang="en-GB" dirty="0"/>
              <a:t>Portfolio Holder for Planning, WBC</a:t>
            </a:r>
          </a:p>
          <a:p>
            <a:r>
              <a:rPr lang="en-GB" dirty="0"/>
              <a:t>WBC Member representative</a:t>
            </a:r>
          </a:p>
          <a:p>
            <a:r>
              <a:rPr lang="en-GB" dirty="0"/>
              <a:t>SCC Member representative</a:t>
            </a:r>
          </a:p>
          <a:p>
            <a:pPr marL="0" indent="0">
              <a:buNone/>
            </a:pPr>
            <a:r>
              <a:rPr lang="en-GB" dirty="0"/>
              <a:t>(the above to include representation from both main political parties also)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Woking IWG Members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Head of Planning, Woking </a:t>
            </a:r>
            <a:r>
              <a:rPr lang="en-GB" dirty="0" smtClean="0"/>
              <a:t>BC (Chair)</a:t>
            </a:r>
            <a:endParaRPr lang="en-GB" dirty="0"/>
          </a:p>
          <a:p>
            <a:r>
              <a:rPr lang="en-GB" dirty="0"/>
              <a:t>Planning Policy Manager, Woking BC</a:t>
            </a:r>
          </a:p>
          <a:p>
            <a:r>
              <a:rPr lang="en-GB" dirty="0"/>
              <a:t>Promoting the Borough Manager, Woking BC</a:t>
            </a:r>
          </a:p>
          <a:p>
            <a:r>
              <a:rPr lang="en-GB" dirty="0"/>
              <a:t>Corporate Policy Manager, Woking BC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9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Surrey CC IWG Members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Surrey CC the following areas would be represented as required:</a:t>
            </a:r>
          </a:p>
          <a:p>
            <a:r>
              <a:rPr lang="en-GB" dirty="0"/>
              <a:t>Spatial Planning </a:t>
            </a:r>
            <a:br>
              <a:rPr lang="en-GB" dirty="0"/>
            </a:br>
            <a:r>
              <a:rPr lang="en-GB" dirty="0"/>
              <a:t>Transport Policy </a:t>
            </a:r>
            <a:br>
              <a:rPr lang="en-GB" dirty="0"/>
            </a:br>
            <a:r>
              <a:rPr lang="en-GB" dirty="0"/>
              <a:t>Infrastructure Agreements </a:t>
            </a:r>
            <a:br>
              <a:rPr lang="en-GB" dirty="0"/>
            </a:br>
            <a:r>
              <a:rPr lang="en-GB" dirty="0"/>
              <a:t>School Commissioning </a:t>
            </a:r>
            <a:br>
              <a:rPr lang="en-GB" dirty="0"/>
            </a:br>
            <a:r>
              <a:rPr lang="en-GB" dirty="0"/>
              <a:t>Economic Development </a:t>
            </a:r>
            <a:br>
              <a:rPr lang="en-GB" dirty="0"/>
            </a:br>
            <a:r>
              <a:rPr lang="en-GB" dirty="0"/>
              <a:t>Property Services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5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 of the IWG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meet the challenge of aligning infrastructure delivery to development coming forward on the back of the Core Strategy, </a:t>
            </a:r>
          </a:p>
          <a:p>
            <a:pPr lvl="0"/>
            <a:r>
              <a:rPr lang="en-GB" dirty="0"/>
              <a:t>To deliver the infrastructure requirements of the Core Strategy as amplified in the Infrastructure Delivery Plan.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8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 of IWG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facilitate delivery of the schemes identified in the</a:t>
            </a:r>
            <a:r>
              <a:rPr lang="en-GB" b="1" dirty="0"/>
              <a:t> </a:t>
            </a:r>
            <a:r>
              <a:rPr lang="en-GB" dirty="0"/>
              <a:t>CIL Regulation 123 list.</a:t>
            </a:r>
          </a:p>
          <a:p>
            <a:pPr lvl="0"/>
            <a:r>
              <a:rPr lang="en-GB" dirty="0"/>
              <a:t>To coordinate with other infrastructure providers including utility companies.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9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4075"/>
          </a:xfrm>
        </p:spPr>
        <p:txBody>
          <a:bodyPr/>
          <a:lstStyle/>
          <a:p>
            <a:r>
              <a:rPr lang="en-GB" dirty="0" smtClean="0"/>
              <a:t>IWG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6753"/>
            <a:ext cx="8229600" cy="4569048"/>
          </a:xfrm>
        </p:spPr>
        <p:txBody>
          <a:bodyPr/>
          <a:lstStyle/>
          <a:p>
            <a:pPr lvl="0"/>
            <a:r>
              <a:rPr lang="en-GB" dirty="0"/>
              <a:t>to provide a co-ordinated and consistent response to delivery of the infrastructure set out in policies of the Core Strategy;</a:t>
            </a:r>
          </a:p>
          <a:p>
            <a:pPr lvl="0"/>
            <a:r>
              <a:rPr lang="en-GB" dirty="0"/>
              <a:t>to ensure that overarching infrastructure delivery mechanisms are secured;</a:t>
            </a:r>
          </a:p>
          <a:p>
            <a:pPr lvl="0"/>
            <a:r>
              <a:rPr lang="en-GB" dirty="0"/>
              <a:t>to advise the Joint Committee on</a:t>
            </a:r>
            <a:r>
              <a:rPr lang="en-GB" b="1" dirty="0"/>
              <a:t> </a:t>
            </a:r>
            <a:r>
              <a:rPr lang="en-GB" dirty="0"/>
              <a:t>the </a:t>
            </a:r>
            <a:r>
              <a:rPr lang="en-GB" dirty="0" err="1"/>
              <a:t>Reg</a:t>
            </a:r>
            <a:r>
              <a:rPr lang="en-GB" dirty="0"/>
              <a:t> 123 List schemes and their priority, in delivery terms, to ensure maximum benefit to the community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6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25537"/>
          </a:xfrm>
        </p:spPr>
        <p:txBody>
          <a:bodyPr/>
          <a:lstStyle/>
          <a:p>
            <a:r>
              <a:rPr lang="en-GB" dirty="0" smtClean="0"/>
              <a:t>Categories of Infrastructure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207871"/>
              </p:ext>
            </p:extLst>
          </p:nvPr>
        </p:nvGraphicFramePr>
        <p:xfrm>
          <a:off x="1115616" y="1268760"/>
          <a:ext cx="6840760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970"/>
                <a:gridCol w="1707180"/>
                <a:gridCol w="4714610"/>
              </a:tblGrid>
              <a:tr h="258382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Category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Description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514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Critical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Infrastructure that must be provided to enable growth and without it development cannot be allowed to proceed e.g. major utilities infrastructure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50290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Essential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Infrastructure that is considered essential and necessary to support and/or mitigate the impact arising from development.  The timing and phasing of these projects e.g. school places and public transport projects are usually linked to the occupation of development sites.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8672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Deliverable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Infrastructure that is required to support wider strategic objectives, to build sustainable communities and to make places.  This type of infrastructure is influenced more by whether a person chooses to use the facility e.g. community facilities.  The timing is not critical and is usually linked to completion of development.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42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Where is Woking?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62388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5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0971"/>
            <a:ext cx="8229600" cy="559652"/>
          </a:xfrm>
        </p:spPr>
        <p:txBody>
          <a:bodyPr/>
          <a:lstStyle/>
          <a:p>
            <a:r>
              <a:rPr lang="en-GB" dirty="0" smtClean="0"/>
              <a:t>Scheme Prioritisation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56505"/>
              </p:ext>
            </p:extLst>
          </p:nvPr>
        </p:nvGraphicFramePr>
        <p:xfrm>
          <a:off x="1259632" y="548678"/>
          <a:ext cx="6336704" cy="5472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0775"/>
                <a:gridCol w="1205929"/>
              </a:tblGrid>
              <a:tr h="234639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Criteria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Yes/No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73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Be included in the Infrastructure Delivery Plan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x-none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73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Be included in the Regulation 123 list 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x-none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475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Deliver specific policies of the Core Strategy (and, in due course, the delivery DPD)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x-none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475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Contribute to the delivery of other approved Council strategies, e.g. open space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x-none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73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Contribute to the delivery of the Council’s Corporate Priorities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x-none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0952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Contribute towards the delivery of infrastructure by a provider where it can be satisfactorily be demonstrated that the infrastructure would not otherwise be delivered i.e. that all other possible funding sources are insufficient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x-none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3215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Address a specific impact of new development beyond that which has been secured through a section 106 obligation or a section 278 agreement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x-none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475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Lever in other funds that would not otherwise be available e.g. need to match or draw grant funding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x-none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73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Offer wider as well as local benefits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x-none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738">
                <a:tc gridSpan="2"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Be deliverable in the year that the funding is being programmed i.e. justified by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5475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(i) a project plan including a timetable and resources available to meet the timetable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x-none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475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(ii) consultation summary report to indicate stakeholder support; and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x-none" sz="110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73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(iii) arrangements for ongoing maintenance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1200"/>
                        </a:spcAft>
                      </a:pPr>
                      <a:r>
                        <a:rPr lang="x-none" sz="1100"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9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‘meaningful proportion’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Woking – unlike other Surrey districts – has no parishes</a:t>
            </a:r>
          </a:p>
          <a:p>
            <a:r>
              <a:rPr lang="en-GB" dirty="0" smtClean="0"/>
              <a:t>We have a number of Neighbourhood Fora</a:t>
            </a:r>
          </a:p>
          <a:p>
            <a:r>
              <a:rPr lang="en-GB" dirty="0" smtClean="0"/>
              <a:t>We have had a ward boundary review</a:t>
            </a:r>
          </a:p>
          <a:p>
            <a:r>
              <a:rPr lang="en-GB" dirty="0" smtClean="0"/>
              <a:t>Patchwork quilt effect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8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Site allocation work in delivery DPD</a:t>
            </a:r>
          </a:p>
          <a:p>
            <a:r>
              <a:rPr lang="en-GB" dirty="0" smtClean="0"/>
              <a:t>Green Belt &amp; greenfield sites to be allocated 2022 – 2027</a:t>
            </a:r>
          </a:p>
          <a:p>
            <a:r>
              <a:rPr lang="en-GB" dirty="0" smtClean="0"/>
              <a:t>Finding other funding sources</a:t>
            </a:r>
          </a:p>
        </p:txBody>
      </p:sp>
    </p:spTree>
    <p:extLst>
      <p:ext uri="{BB962C8B-B14F-4D97-AF65-F5344CB8AC3E}">
        <p14:creationId xmlns:p14="http://schemas.microsoft.com/office/powerpoint/2010/main" val="3147590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Governance to be bespoke</a:t>
            </a:r>
          </a:p>
          <a:p>
            <a:r>
              <a:rPr lang="en-GB" dirty="0" smtClean="0"/>
              <a:t>Lessons learnt from other LPAs</a:t>
            </a:r>
          </a:p>
          <a:p>
            <a:r>
              <a:rPr lang="en-GB" dirty="0" smtClean="0"/>
              <a:t>Devil is in the detail</a:t>
            </a:r>
          </a:p>
          <a:p>
            <a:r>
              <a:rPr lang="en-GB" dirty="0" smtClean="0"/>
              <a:t>Need for corporate cross-working</a:t>
            </a:r>
          </a:p>
          <a:p>
            <a:r>
              <a:rPr lang="en-GB" dirty="0" smtClean="0"/>
              <a:t>Need to work in partnership at all levels</a:t>
            </a:r>
          </a:p>
          <a:p>
            <a:r>
              <a:rPr lang="en-GB" dirty="0" smtClean="0"/>
              <a:t>Need to be transparent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96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Woking: Vital Statistics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Population 99,198 in 2011</a:t>
            </a:r>
          </a:p>
          <a:p>
            <a:r>
              <a:rPr lang="en-GB" altLang="en-US" dirty="0" smtClean="0"/>
              <a:t>‘greying’ population</a:t>
            </a:r>
          </a:p>
          <a:p>
            <a:r>
              <a:rPr lang="en-GB" altLang="en-US" dirty="0" smtClean="0"/>
              <a:t>Net importer of workers</a:t>
            </a:r>
          </a:p>
          <a:p>
            <a:r>
              <a:rPr lang="en-GB" altLang="en-US" dirty="0" smtClean="0"/>
              <a:t>Need for school places</a:t>
            </a:r>
          </a:p>
        </p:txBody>
      </p:sp>
    </p:spTree>
    <p:extLst>
      <p:ext uri="{BB962C8B-B14F-4D97-AF65-F5344CB8AC3E}">
        <p14:creationId xmlns:p14="http://schemas.microsoft.com/office/powerpoint/2010/main" val="36993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Woking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 Core Strategy was the first to be found sound post NPPF</a:t>
            </a:r>
          </a:p>
          <a:p>
            <a:r>
              <a:rPr lang="en-GB" dirty="0" smtClean="0"/>
              <a:t>We have an Infrastructure Delivery Plan which is informed by the quantum, type and location of development in the CS</a:t>
            </a:r>
          </a:p>
          <a:p>
            <a:r>
              <a:rPr lang="en-GB" dirty="0" smtClean="0"/>
              <a:t>Consultants conducted our Viability work for 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1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CIL Charging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rates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8313" y="2616517"/>
          <a:ext cx="8229600" cy="23774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en-GB"/>
                        <a:t>Type of development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Charging Schedule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Residential (Town Centre, Sheerwater and Maybury)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£75 per square metre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Residential (rest of the Borough)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£125 per square metre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Retail (all types)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£75 per square metre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/>
                        <a:t>All other commercial and non-residential uses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Nil (£0 per square metre)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796571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8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Woking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submitted our CIL for examination, we didn’t have one …. No one wanted to appear!</a:t>
            </a:r>
          </a:p>
          <a:p>
            <a:r>
              <a:rPr lang="en-GB" dirty="0" smtClean="0"/>
              <a:t>We received a report from the Inspector on 9 July 2014 that it was sound</a:t>
            </a:r>
          </a:p>
          <a:p>
            <a:r>
              <a:rPr lang="en-GB" dirty="0" smtClean="0"/>
              <a:t>Council took a decision to adopt, implementation date 1 April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6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April 2015?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‘drop dead’ date in the regulations</a:t>
            </a:r>
          </a:p>
          <a:p>
            <a:r>
              <a:rPr lang="en-GB" dirty="0" smtClean="0"/>
              <a:t>There is so much to do!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29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CIL Governance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Literature review</a:t>
            </a:r>
          </a:p>
          <a:p>
            <a:r>
              <a:rPr lang="en-GB" dirty="0" smtClean="0"/>
              <a:t>Other examples in Surrey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 err="1" smtClean="0"/>
              <a:t>Elmbridge</a:t>
            </a:r>
            <a:r>
              <a:rPr lang="en-GB" dirty="0" smtClean="0"/>
              <a:t> Government Frontrunner 2011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8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ternal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External template</Template>
  <TotalTime>588</TotalTime>
  <Words>919</Words>
  <Application>Microsoft Office PowerPoint</Application>
  <PresentationFormat>On-screen Show (4:3)</PresentationFormat>
  <Paragraphs>154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External template</vt:lpstr>
      <vt:lpstr>CIL – a local authority perspective</vt:lpstr>
      <vt:lpstr>Where is Woking?</vt:lpstr>
      <vt:lpstr>Woking: Vital Statistics</vt:lpstr>
      <vt:lpstr>In Woking</vt:lpstr>
      <vt:lpstr>CIL Charging Schedule</vt:lpstr>
      <vt:lpstr>PowerPoint Presentation</vt:lpstr>
      <vt:lpstr>In Woking</vt:lpstr>
      <vt:lpstr>Why April 2015?</vt:lpstr>
      <vt:lpstr>CIL Governance</vt:lpstr>
      <vt:lpstr>CIL Governance </vt:lpstr>
      <vt:lpstr>The political bit …</vt:lpstr>
      <vt:lpstr>Woking’s Process</vt:lpstr>
      <vt:lpstr>Infrastructure Working Group </vt:lpstr>
      <vt:lpstr>Woking IWG Members</vt:lpstr>
      <vt:lpstr>Surrey CC IWG Members</vt:lpstr>
      <vt:lpstr>Aim of the IWG</vt:lpstr>
      <vt:lpstr>Aim of IWG cont.</vt:lpstr>
      <vt:lpstr>IWG Objectives</vt:lpstr>
      <vt:lpstr>Categories of Infrastructure</vt:lpstr>
      <vt:lpstr>Scheme Prioritisation</vt:lpstr>
      <vt:lpstr>The ‘meaningful proportion’</vt:lpstr>
      <vt:lpstr>Going forward</vt:lpstr>
      <vt:lpstr>Conclusion</vt:lpstr>
    </vt:vector>
  </TitlesOfParts>
  <Company>Woking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CIL – a local authority perspective</dc:title>
  <dc:creator>Jeni Jackson</dc:creator>
  <cp:lastModifiedBy>Nik</cp:lastModifiedBy>
  <cp:revision>24</cp:revision>
  <dcterms:created xsi:type="dcterms:W3CDTF">2014-11-20T12:11:55Z</dcterms:created>
  <dcterms:modified xsi:type="dcterms:W3CDTF">2014-11-27T11:16:49Z</dcterms:modified>
</cp:coreProperties>
</file>