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85" r:id="rId2"/>
    <p:sldId id="414" r:id="rId3"/>
    <p:sldId id="409" r:id="rId4"/>
    <p:sldId id="438" r:id="rId5"/>
    <p:sldId id="333" r:id="rId6"/>
    <p:sldId id="317" r:id="rId7"/>
    <p:sldId id="418" r:id="rId8"/>
    <p:sldId id="328" r:id="rId9"/>
    <p:sldId id="410" r:id="rId10"/>
    <p:sldId id="312" r:id="rId11"/>
    <p:sldId id="331" r:id="rId12"/>
    <p:sldId id="330" r:id="rId13"/>
    <p:sldId id="329" r:id="rId14"/>
    <p:sldId id="423" r:id="rId15"/>
    <p:sldId id="323" r:id="rId16"/>
    <p:sldId id="404" r:id="rId17"/>
    <p:sldId id="406" r:id="rId18"/>
    <p:sldId id="422" r:id="rId19"/>
    <p:sldId id="378" r:id="rId20"/>
    <p:sldId id="303" r:id="rId21"/>
    <p:sldId id="437" r:id="rId22"/>
    <p:sldId id="374" r:id="rId23"/>
    <p:sldId id="432" r:id="rId24"/>
    <p:sldId id="434" r:id="rId25"/>
    <p:sldId id="412" r:id="rId26"/>
    <p:sldId id="413" r:id="rId27"/>
    <p:sldId id="425" r:id="rId28"/>
    <p:sldId id="385" r:id="rId29"/>
    <p:sldId id="300" r:id="rId30"/>
    <p:sldId id="436" r:id="rId31"/>
    <p:sldId id="377" r:id="rId32"/>
    <p:sldId id="344" r:id="rId33"/>
    <p:sldId id="411" r:id="rId34"/>
    <p:sldId id="431" r:id="rId35"/>
    <p:sldId id="415" r:id="rId36"/>
    <p:sldId id="439" r:id="rId37"/>
    <p:sldId id="304" r:id="rId38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8750" autoAdjust="0"/>
    <p:restoredTop sz="80863" autoAdjust="0"/>
  </p:normalViewPr>
  <p:slideViewPr>
    <p:cSldViewPr showGuides="1">
      <p:cViewPr varScale="1">
        <p:scale>
          <a:sx n="59" d="100"/>
          <a:sy n="59" d="100"/>
        </p:scale>
        <p:origin x="-426" y="-78"/>
      </p:cViewPr>
      <p:guideLst>
        <p:guide orient="horz" pos="1071"/>
        <p:guide pos="2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8B5D4-D20A-4B6D-86D0-A56EE00FE156}" type="datetimeFigureOut">
              <a:rPr lang="en-GB" smtClean="0"/>
              <a:t>02/10/2015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7E8CE-EF4B-463B-B495-7237C3A939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647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F17464B-7DD6-49D6-8EBA-4BB9035468A6}" type="datetimeFigureOut">
              <a:rPr lang="en-US" smtClean="0"/>
              <a:pPr/>
              <a:t>10/2/2015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193AAD1-166B-45BF-A8AC-BF58CC51488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3843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3AAD1-166B-45BF-A8AC-BF58CC514884}" type="slidenum">
              <a:rPr lang="en-GB" smtClean="0"/>
              <a:pPr/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3AAD1-166B-45BF-A8AC-BF58CC514884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8603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200000"/>
              </a:lnSpc>
              <a:buFont typeface="+mj-lt"/>
              <a:buNone/>
              <a:defRPr/>
            </a:pPr>
            <a:endParaRPr lang="en-GB" b="0" dirty="0" smtClean="0">
              <a:solidFill>
                <a:schemeClr val="tx1"/>
              </a:solidFill>
              <a:latin typeface="Helvetic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3AAD1-166B-45BF-A8AC-BF58CC514884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767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2">
              <a:defRPr/>
            </a:pPr>
            <a:endParaRPr lang="en-GB" dirty="0" smtClean="0"/>
          </a:p>
          <a:p>
            <a:pPr defTabSz="990472">
              <a:defRPr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82414-2AD0-49C2-8710-2D6B036AB89B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098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3AAD1-166B-45BF-A8AC-BF58CC514884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0654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3AAD1-166B-45BF-A8AC-BF58CC514884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0654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2up 2down</a:t>
            </a:r>
            <a:r>
              <a:rPr lang="en-GB" b="1" baseline="0" dirty="0" smtClean="0"/>
              <a:t> – Mitchells bakery anfield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3AAD1-166B-45BF-A8AC-BF58CC514884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3314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3AAD1-166B-45BF-A8AC-BF58CC514884}" type="slidenum">
              <a:rPr lang="en-GB" smtClean="0"/>
              <a:pPr/>
              <a:t>37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3AAD1-166B-45BF-A8AC-BF58CC514884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1892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28DB43-81AE-C34E-9349-B61E399C73C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826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804763" indent="-309524">
              <a:defRPr sz="3000">
                <a:solidFill>
                  <a:schemeClr val="tx1"/>
                </a:solidFill>
                <a:latin typeface="Arial" pitchFamily="34" charset="0"/>
              </a:defRPr>
            </a:lvl2pPr>
            <a:lvl3pPr marL="1238098" indent="-247620">
              <a:defRPr sz="3000">
                <a:solidFill>
                  <a:schemeClr val="tx1"/>
                </a:solidFill>
                <a:latin typeface="Arial" pitchFamily="34" charset="0"/>
              </a:defRPr>
            </a:lvl3pPr>
            <a:lvl4pPr marL="1733337" indent="-247620">
              <a:defRPr sz="3000">
                <a:solidFill>
                  <a:schemeClr val="tx1"/>
                </a:solidFill>
                <a:latin typeface="Arial" pitchFamily="34" charset="0"/>
              </a:defRPr>
            </a:lvl4pPr>
            <a:lvl5pPr marL="2228576" indent="-247620">
              <a:defRPr sz="3000">
                <a:solidFill>
                  <a:schemeClr val="tx1"/>
                </a:solidFill>
                <a:latin typeface="Arial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A110104-B8B0-4F35-9B87-299A6EB83F3D}" type="slidenum">
              <a:rPr lang="en-US" sz="1300">
                <a:solidFill>
                  <a:prstClr val="black"/>
                </a:solidFill>
              </a:rPr>
              <a:pPr/>
              <a:t>9</a:t>
            </a:fld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3AAD1-166B-45BF-A8AC-BF58CC514884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5794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Urban grain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82414-2AD0-49C2-8710-2D6B036AB89B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7823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3AAD1-166B-45BF-A8AC-BF58CC514884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0654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3AAD1-166B-45BF-A8AC-BF58CC514884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8603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2285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20" y="285729"/>
            <a:ext cx="7715304" cy="135732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1689774"/>
            <a:ext cx="7715304" cy="175260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1D5A8-CF16-4A1B-A36F-59A95D361594}" type="datetime1">
              <a:rPr lang="en-US" smtClean="0"/>
              <a:t>10/2/2015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1760" y="6311234"/>
            <a:ext cx="5072098" cy="2873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30 October 2013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5345-5509-445C-B815-407143424105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73634" y="1666176"/>
            <a:ext cx="8388000" cy="1588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ABE_Logo (RGB)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76078" y="5817902"/>
            <a:ext cx="1098000" cy="682932"/>
          </a:xfrm>
          <a:prstGeom prst="rect">
            <a:avLst/>
          </a:prstGeom>
        </p:spPr>
      </p:pic>
      <p:pic>
        <p:nvPicPr>
          <p:cNvPr id="14" name="Picture 13" descr="Logo30mmRGB.gi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72462" y="0"/>
            <a:ext cx="684000" cy="684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74400" y="1666176"/>
            <a:ext cx="8429684" cy="1588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5447" y="2020878"/>
            <a:ext cx="2767002" cy="426564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400"/>
            </a:lvl1pPr>
            <a:lvl2pPr marL="0" indent="0">
              <a:lnSpc>
                <a:spcPct val="100000"/>
              </a:lnSpc>
              <a:spcAft>
                <a:spcPts val="1200"/>
              </a:spcAft>
              <a:buFont typeface="Arial" pitchFamily="34" charset="0"/>
              <a:buNone/>
              <a:defRPr sz="1400"/>
            </a:lvl2pPr>
            <a:lvl3pPr marL="0" indent="0">
              <a:lnSpc>
                <a:spcPct val="100000"/>
              </a:lnSpc>
              <a:spcAft>
                <a:spcPts val="1200"/>
              </a:spcAft>
              <a:buNone/>
              <a:defRPr sz="1400"/>
            </a:lvl3pPr>
            <a:lvl4pPr marL="0" indent="0">
              <a:lnSpc>
                <a:spcPct val="100000"/>
              </a:lnSpc>
              <a:spcAft>
                <a:spcPts val="1200"/>
              </a:spcAft>
              <a:buFont typeface="Arial" pitchFamily="34" charset="0"/>
              <a:buNone/>
              <a:defRPr sz="1400"/>
            </a:lvl4pPr>
            <a:lvl5pPr marL="0" indent="0">
              <a:lnSpc>
                <a:spcPct val="100000"/>
              </a:lnSpc>
              <a:spcAft>
                <a:spcPts val="1200"/>
              </a:spcAft>
              <a:buFont typeface="Arial" pitchFamily="34" charset="0"/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31349" y="2020878"/>
            <a:ext cx="2767002" cy="426564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400"/>
            </a:lvl1pPr>
            <a:lvl2pPr marL="0" indent="0">
              <a:lnSpc>
                <a:spcPct val="100000"/>
              </a:lnSpc>
              <a:spcAft>
                <a:spcPts val="1200"/>
              </a:spcAft>
              <a:buFont typeface="Arial" pitchFamily="34" charset="0"/>
              <a:buNone/>
              <a:defRPr sz="1400"/>
            </a:lvl2pPr>
            <a:lvl3pPr marL="0" indent="0">
              <a:lnSpc>
                <a:spcPct val="100000"/>
              </a:lnSpc>
              <a:spcAft>
                <a:spcPts val="1200"/>
              </a:spcAft>
              <a:buNone/>
              <a:defRPr sz="1400"/>
            </a:lvl3pPr>
            <a:lvl4pPr marL="0" indent="0">
              <a:lnSpc>
                <a:spcPct val="100000"/>
              </a:lnSpc>
              <a:spcAft>
                <a:spcPts val="1200"/>
              </a:spcAft>
              <a:buFont typeface="Arial" pitchFamily="34" charset="0"/>
              <a:buNone/>
              <a:defRPr sz="1400"/>
            </a:lvl4pPr>
            <a:lvl5pPr marL="0" indent="0">
              <a:lnSpc>
                <a:spcPct val="100000"/>
              </a:lnSpc>
              <a:spcAft>
                <a:spcPts val="1200"/>
              </a:spcAft>
              <a:buFont typeface="Arial" pitchFamily="34" charset="0"/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82C96E-73CD-4F90-A243-56EE202EB95B}" type="datetime1">
              <a:rPr lang="en-US" smtClean="0"/>
              <a:t>10/2/2015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11760" y="6311234"/>
            <a:ext cx="5072098" cy="2873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30 October 2013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F35345-5509-445C-B815-40714342410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3"/>
          </p:nvPr>
        </p:nvSpPr>
        <p:spPr>
          <a:xfrm>
            <a:off x="5945227" y="2020878"/>
            <a:ext cx="2767002" cy="426564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400"/>
            </a:lvl1pPr>
            <a:lvl2pPr marL="0" indent="0">
              <a:lnSpc>
                <a:spcPct val="100000"/>
              </a:lnSpc>
              <a:spcAft>
                <a:spcPts val="1200"/>
              </a:spcAft>
              <a:buFont typeface="Arial" pitchFamily="34" charset="0"/>
              <a:buNone/>
              <a:defRPr sz="1400"/>
            </a:lvl2pPr>
            <a:lvl3pPr marL="0" indent="0">
              <a:lnSpc>
                <a:spcPct val="100000"/>
              </a:lnSpc>
              <a:spcAft>
                <a:spcPts val="1200"/>
              </a:spcAft>
              <a:buNone/>
              <a:defRPr sz="1400"/>
            </a:lvl3pPr>
            <a:lvl4pPr marL="0" indent="0">
              <a:lnSpc>
                <a:spcPct val="100000"/>
              </a:lnSpc>
              <a:spcAft>
                <a:spcPts val="1200"/>
              </a:spcAft>
              <a:buFont typeface="Arial" pitchFamily="34" charset="0"/>
              <a:buNone/>
              <a:defRPr sz="1400"/>
            </a:lvl4pPr>
            <a:lvl5pPr marL="0" indent="0">
              <a:lnSpc>
                <a:spcPct val="100000"/>
              </a:lnSpc>
              <a:spcAft>
                <a:spcPts val="1200"/>
              </a:spcAft>
              <a:buFont typeface="Arial" pitchFamily="34" charset="0"/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73164" y="1653992"/>
            <a:ext cx="2700000" cy="1588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212846" y="1653992"/>
            <a:ext cx="2700000" cy="1588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6049353" y="1653992"/>
            <a:ext cx="2700000" cy="1588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Untitled-5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81873" y="1715519"/>
            <a:ext cx="131569" cy="129600"/>
          </a:xfrm>
          <a:prstGeom prst="rect">
            <a:avLst/>
          </a:prstGeom>
        </p:spPr>
      </p:pic>
      <p:pic>
        <p:nvPicPr>
          <p:cNvPr id="15" name="Picture 14" descr="Untitled-5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08328" y="1715519"/>
            <a:ext cx="131569" cy="129600"/>
          </a:xfrm>
          <a:prstGeom prst="rect">
            <a:avLst/>
          </a:prstGeom>
        </p:spPr>
      </p:pic>
      <p:pic>
        <p:nvPicPr>
          <p:cNvPr id="16" name="Picture 15" descr="Untitled-5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6034783" y="1715519"/>
            <a:ext cx="131569" cy="129600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373634" y="6327710"/>
            <a:ext cx="838800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2"/>
          <p:cNvSpPr txBox="1">
            <a:spLocks/>
          </p:cNvSpPr>
          <p:nvPr userDrawn="1"/>
        </p:nvSpPr>
        <p:spPr>
          <a:xfrm>
            <a:off x="285720" y="6309191"/>
            <a:ext cx="1490268" cy="28736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People. Places. Potential. 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5447" y="1643050"/>
            <a:ext cx="2767002" cy="426564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14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00"/>
            </a:lvl3pPr>
            <a:lvl4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1400"/>
            </a:lvl4pPr>
            <a:lvl5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31348" y="1643050"/>
            <a:ext cx="5726931" cy="426564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14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00"/>
            </a:lvl3pPr>
            <a:lvl4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1400"/>
            </a:lvl4pPr>
            <a:lvl5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97C8A-FEEB-4EB3-B13A-CB445E16537B}" type="datetime1">
              <a:rPr lang="en-US" smtClean="0"/>
              <a:t>10/2/2015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11760" y="6311234"/>
            <a:ext cx="5072098" cy="2873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30 October 2013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F35345-5509-445C-B815-407143424105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73164" y="1653992"/>
            <a:ext cx="2700000" cy="1588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212846" y="1653992"/>
            <a:ext cx="5544000" cy="1588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373634" y="6327710"/>
            <a:ext cx="838800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2"/>
          <p:cNvSpPr txBox="1">
            <a:spLocks/>
          </p:cNvSpPr>
          <p:nvPr userDrawn="1"/>
        </p:nvSpPr>
        <p:spPr>
          <a:xfrm>
            <a:off x="285720" y="6309191"/>
            <a:ext cx="1490268" cy="28736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People. Places. Potential. 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482" y="1657825"/>
            <a:ext cx="8723674" cy="4628695"/>
          </a:xfrm>
        </p:spPr>
        <p:txBody>
          <a:bodyPr anchor="t">
            <a:normAutofit/>
          </a:bodyPr>
          <a:lstStyle>
            <a:lvl1pPr algn="l">
              <a:lnSpc>
                <a:spcPct val="82000"/>
              </a:lnSpc>
              <a:defRPr sz="8800" b="1" cap="none" spc="-4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3C8962-FB3A-413C-95DA-6D7B93159D1A}" type="datetime1">
              <a:rPr lang="en-US" smtClean="0"/>
              <a:t>10/2/2015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F35345-5509-445C-B815-407143424105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74400" y="1666176"/>
            <a:ext cx="8429684" cy="1588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73634" y="6327710"/>
            <a:ext cx="8388000" cy="1588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4881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F63E-00B5-4E47-98A4-932CF57007F8}" type="datetime1">
              <a:rPr lang="en-US" smtClean="0"/>
              <a:t>10/2/2015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5345-5509-445C-B815-407143424105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B3470-F533-4B11-A34F-D0C0274AA3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60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inf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7200" y="1147763"/>
            <a:ext cx="8229600" cy="0"/>
          </a:xfrm>
          <a:prstGeom prst="line">
            <a:avLst/>
          </a:prstGeom>
          <a:ln w="38100">
            <a:solidFill>
              <a:srgbClr val="FFA01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2217" y="25648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770063"/>
            <a:ext cx="8124825" cy="4276725"/>
          </a:xfrm>
          <a:prstGeom prst="rect">
            <a:avLst/>
          </a:prstGeom>
        </p:spPr>
        <p:txBody>
          <a:bodyPr vert="horz"/>
          <a:lstStyle>
            <a:lvl1pPr>
              <a:lnSpc>
                <a:spcPct val="90000"/>
              </a:lnSpc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733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24949-2D24-4035-9AD2-5C92F93A75B5}" type="datetime1">
              <a:rPr lang="en-US" smtClean="0"/>
              <a:t>10/2/2015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1760" y="6311234"/>
            <a:ext cx="5072098" cy="2873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30 October 2013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5345-5509-445C-B815-407143424105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65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 sz="23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3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23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5A4A22-14A4-4A9F-96CF-53E167E00E54}" type="datetime1">
              <a:rPr lang="en-US" smtClean="0"/>
              <a:t>10/2/2015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1760" y="6311234"/>
            <a:ext cx="5072098" cy="2873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30 October 2013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F35345-5509-445C-B815-407143424105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73634" y="6327710"/>
            <a:ext cx="838800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/>
          <p:cNvSpPr txBox="1">
            <a:spLocks/>
          </p:cNvSpPr>
          <p:nvPr userDrawn="1"/>
        </p:nvSpPr>
        <p:spPr>
          <a:xfrm>
            <a:off x="285720" y="6309191"/>
            <a:ext cx="1490268" cy="28736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People. Places. Potential. 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Green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/>
          <p:nvPr userDrawn="1"/>
        </p:nvSpPr>
        <p:spPr>
          <a:xfrm>
            <a:off x="0" y="365404"/>
            <a:ext cx="5929322" cy="928694"/>
          </a:xfrm>
          <a:prstGeom prst="homePlate">
            <a:avLst>
              <a:gd name="adj" fmla="val 3935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966" y="422922"/>
            <a:ext cx="5784232" cy="9343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00000"/>
              </a:lnSpc>
              <a:buClr>
                <a:schemeClr val="bg1"/>
              </a:buClr>
              <a:buNone/>
              <a:defRPr sz="2300" b="0">
                <a:solidFill>
                  <a:schemeClr val="accent1"/>
                </a:solidFill>
                <a:latin typeface="Georgia" pitchFamily="18" charset="0"/>
              </a:defRPr>
            </a:lvl1pPr>
            <a:lvl2pPr marL="0" indent="0">
              <a:lnSpc>
                <a:spcPct val="100000"/>
              </a:lnSpc>
              <a:buFont typeface="Arial" pitchFamily="34" charset="0"/>
              <a:buNone/>
              <a:defRPr sz="2300" b="0">
                <a:solidFill>
                  <a:schemeClr val="accent1"/>
                </a:solidFill>
                <a:latin typeface="Georgia" pitchFamily="18" charset="0"/>
              </a:defRPr>
            </a:lvl2pPr>
            <a:lvl3pPr marL="0" indent="0">
              <a:lnSpc>
                <a:spcPct val="100000"/>
              </a:lnSpc>
              <a:buClr>
                <a:schemeClr val="bg1"/>
              </a:buClr>
              <a:buNone/>
              <a:defRPr sz="2300" b="0">
                <a:solidFill>
                  <a:schemeClr val="accent1"/>
                </a:solidFill>
                <a:latin typeface="Georgia" pitchFamily="18" charset="0"/>
              </a:defRPr>
            </a:lvl3pPr>
            <a:lvl4pPr marL="0" indent="0">
              <a:lnSpc>
                <a:spcPct val="100000"/>
              </a:lnSpc>
              <a:buFont typeface="Arial" pitchFamily="34" charset="0"/>
              <a:buNone/>
              <a:defRPr sz="2300" b="0">
                <a:solidFill>
                  <a:schemeClr val="accent1"/>
                </a:solidFill>
                <a:latin typeface="Georgia" pitchFamily="18" charset="0"/>
              </a:defRPr>
            </a:lvl4pPr>
            <a:lvl5pPr marL="0" indent="0">
              <a:buFont typeface="Arial" pitchFamily="34" charset="0"/>
              <a:buNone/>
              <a:defRPr b="0">
                <a:solidFill>
                  <a:schemeClr val="accent1"/>
                </a:solidFill>
                <a:latin typeface="Georgia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DDBB7EE-15D3-4E24-8818-B03C0165E013}" type="datetime1">
              <a:rPr lang="en-US" smtClean="0"/>
              <a:t>10/2/2015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1760" y="6311234"/>
            <a:ext cx="5072098" cy="2873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30 October 2013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F35345-5509-445C-B815-407143424105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043620" y="1643050"/>
            <a:ext cx="2714644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373634" y="6327710"/>
            <a:ext cx="838800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374400" y="1643050"/>
            <a:ext cx="5580000" cy="1588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Olympics ico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94948" y="372038"/>
            <a:ext cx="972000" cy="924764"/>
          </a:xfrm>
          <a:prstGeom prst="rect">
            <a:avLst/>
          </a:prstGeom>
        </p:spPr>
      </p:pic>
      <p:sp>
        <p:nvSpPr>
          <p:cNvPr id="12" name="Footer Placeholder 2"/>
          <p:cNvSpPr txBox="1">
            <a:spLocks/>
          </p:cNvSpPr>
          <p:nvPr userDrawn="1"/>
        </p:nvSpPr>
        <p:spPr>
          <a:xfrm>
            <a:off x="285720" y="6309191"/>
            <a:ext cx="1490268" cy="28736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People. Places. Potential. 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Green Title and Content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65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 sz="23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3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23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E4EE2A-AB63-4693-9929-D9966BBC9C7D}" type="datetime1">
              <a:rPr lang="en-US" smtClean="0"/>
              <a:t>10/2/2015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1760" y="6311234"/>
            <a:ext cx="5072098" cy="2873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30 October 2013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F35345-5509-445C-B815-40714342410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Pentagon 9"/>
          <p:cNvSpPr/>
          <p:nvPr userDrawn="1"/>
        </p:nvSpPr>
        <p:spPr>
          <a:xfrm>
            <a:off x="0" y="365404"/>
            <a:ext cx="5929322" cy="928694"/>
          </a:xfrm>
          <a:prstGeom prst="homePlate">
            <a:avLst>
              <a:gd name="adj" fmla="val 3935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966" y="424800"/>
            <a:ext cx="5785200" cy="93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3634" y="6327710"/>
            <a:ext cx="838800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2"/>
          <p:cNvSpPr txBox="1">
            <a:spLocks/>
          </p:cNvSpPr>
          <p:nvPr userDrawn="1"/>
        </p:nvSpPr>
        <p:spPr>
          <a:xfrm>
            <a:off x="285720" y="6309191"/>
            <a:ext cx="2630096" cy="28736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Cabe Update: Built Environment Experts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u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/>
          <p:nvPr userDrawn="1"/>
        </p:nvSpPr>
        <p:spPr>
          <a:xfrm>
            <a:off x="0" y="365404"/>
            <a:ext cx="5929322" cy="928694"/>
          </a:xfrm>
          <a:prstGeom prst="homePlate">
            <a:avLst>
              <a:gd name="adj" fmla="val 3935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966" y="422922"/>
            <a:ext cx="5784232" cy="9343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00000"/>
              </a:lnSpc>
              <a:buClr>
                <a:schemeClr val="bg1"/>
              </a:buClr>
              <a:buNone/>
              <a:defRPr sz="2300" b="0">
                <a:solidFill>
                  <a:schemeClr val="accent1"/>
                </a:solidFill>
                <a:latin typeface="Georgia" pitchFamily="18" charset="0"/>
              </a:defRPr>
            </a:lvl1pPr>
            <a:lvl2pPr marL="0" indent="0">
              <a:lnSpc>
                <a:spcPct val="100000"/>
              </a:lnSpc>
              <a:buFont typeface="Arial" pitchFamily="34" charset="0"/>
              <a:buNone/>
              <a:defRPr sz="2300" b="0">
                <a:solidFill>
                  <a:schemeClr val="accent1"/>
                </a:solidFill>
                <a:latin typeface="Georgia" pitchFamily="18" charset="0"/>
              </a:defRPr>
            </a:lvl2pPr>
            <a:lvl3pPr marL="0" indent="0">
              <a:lnSpc>
                <a:spcPct val="100000"/>
              </a:lnSpc>
              <a:buClr>
                <a:schemeClr val="bg1"/>
              </a:buClr>
              <a:buNone/>
              <a:defRPr sz="2300" b="0">
                <a:solidFill>
                  <a:schemeClr val="accent1"/>
                </a:solidFill>
                <a:latin typeface="Georgia" pitchFamily="18" charset="0"/>
              </a:defRPr>
            </a:lvl3pPr>
            <a:lvl4pPr marL="0" indent="0">
              <a:lnSpc>
                <a:spcPct val="100000"/>
              </a:lnSpc>
              <a:buFont typeface="Arial" pitchFamily="34" charset="0"/>
              <a:buNone/>
              <a:defRPr sz="2300" b="0">
                <a:solidFill>
                  <a:schemeClr val="accent1"/>
                </a:solidFill>
                <a:latin typeface="Georgia" pitchFamily="18" charset="0"/>
              </a:defRPr>
            </a:lvl4pPr>
            <a:lvl5pPr marL="0" indent="0">
              <a:buFont typeface="Arial" pitchFamily="34" charset="0"/>
              <a:buNone/>
              <a:defRPr b="0">
                <a:solidFill>
                  <a:schemeClr val="accent1"/>
                </a:solidFill>
                <a:latin typeface="Georgia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F41F3F-AA74-43F3-8C32-42ADD2AC8870}" type="datetime1">
              <a:rPr lang="en-US" smtClean="0"/>
              <a:t>10/2/2015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1760" y="6311234"/>
            <a:ext cx="5072098" cy="2873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30 October 2013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F35345-5509-445C-B815-407143424105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74400" y="1643050"/>
            <a:ext cx="5580000" cy="1588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043620" y="1643050"/>
            <a:ext cx="2714644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73634" y="6327710"/>
            <a:ext cx="838800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hard ico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17500" y="302204"/>
            <a:ext cx="737519" cy="994408"/>
          </a:xfrm>
          <a:prstGeom prst="rect">
            <a:avLst/>
          </a:prstGeom>
        </p:spPr>
      </p:pic>
      <p:sp>
        <p:nvSpPr>
          <p:cNvPr id="15" name="Footer Placeholder 2"/>
          <p:cNvSpPr txBox="1">
            <a:spLocks/>
          </p:cNvSpPr>
          <p:nvPr userDrawn="1"/>
        </p:nvSpPr>
        <p:spPr>
          <a:xfrm>
            <a:off x="285720" y="6309191"/>
            <a:ext cx="1490268" cy="28736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People. Places. Potential. 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ue Title and Content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65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 sz="23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3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23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E0D4CB-33EE-4B73-A792-B4EDA67D0BAC}" type="datetime1">
              <a:rPr lang="en-US" smtClean="0"/>
              <a:t>10/2/2015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1760" y="6311234"/>
            <a:ext cx="5072098" cy="2873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30 October 2013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F35345-5509-445C-B815-40714342410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Pentagon 9"/>
          <p:cNvSpPr/>
          <p:nvPr userDrawn="1"/>
        </p:nvSpPr>
        <p:spPr>
          <a:xfrm>
            <a:off x="0" y="365404"/>
            <a:ext cx="5929322" cy="928694"/>
          </a:xfrm>
          <a:prstGeom prst="homePlate">
            <a:avLst>
              <a:gd name="adj" fmla="val 3935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966" y="424800"/>
            <a:ext cx="5785200" cy="93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73634" y="6327710"/>
            <a:ext cx="838800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Shard ico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17500" y="302204"/>
            <a:ext cx="737519" cy="994408"/>
          </a:xfrm>
          <a:prstGeom prst="rect">
            <a:avLst/>
          </a:prstGeom>
        </p:spPr>
      </p:pic>
      <p:sp>
        <p:nvSpPr>
          <p:cNvPr id="14" name="Footer Placeholder 2"/>
          <p:cNvSpPr txBox="1">
            <a:spLocks/>
          </p:cNvSpPr>
          <p:nvPr userDrawn="1"/>
        </p:nvSpPr>
        <p:spPr>
          <a:xfrm>
            <a:off x="285720" y="6309191"/>
            <a:ext cx="2630096" cy="28736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Cabe Update: Built Environment Experts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Purpl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/>
          <p:nvPr userDrawn="1"/>
        </p:nvSpPr>
        <p:spPr>
          <a:xfrm>
            <a:off x="0" y="365404"/>
            <a:ext cx="5929322" cy="928694"/>
          </a:xfrm>
          <a:prstGeom prst="homePlate">
            <a:avLst>
              <a:gd name="adj" fmla="val 3935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966" y="422922"/>
            <a:ext cx="5784232" cy="9343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00000"/>
              </a:lnSpc>
              <a:buClr>
                <a:schemeClr val="bg1"/>
              </a:buClr>
              <a:buNone/>
              <a:defRPr sz="2300" b="0">
                <a:solidFill>
                  <a:schemeClr val="accent1"/>
                </a:solidFill>
                <a:latin typeface="Georgia" pitchFamily="18" charset="0"/>
              </a:defRPr>
            </a:lvl1pPr>
            <a:lvl2pPr marL="0" indent="0">
              <a:lnSpc>
                <a:spcPct val="100000"/>
              </a:lnSpc>
              <a:buFont typeface="Arial" pitchFamily="34" charset="0"/>
              <a:buNone/>
              <a:defRPr sz="2300" b="0">
                <a:solidFill>
                  <a:schemeClr val="accent1"/>
                </a:solidFill>
                <a:latin typeface="Georgia" pitchFamily="18" charset="0"/>
              </a:defRPr>
            </a:lvl2pPr>
            <a:lvl3pPr marL="0" indent="0">
              <a:lnSpc>
                <a:spcPct val="100000"/>
              </a:lnSpc>
              <a:buClr>
                <a:schemeClr val="bg1"/>
              </a:buClr>
              <a:buNone/>
              <a:defRPr sz="2300" b="0">
                <a:solidFill>
                  <a:schemeClr val="accent1"/>
                </a:solidFill>
                <a:latin typeface="Georgia" pitchFamily="18" charset="0"/>
              </a:defRPr>
            </a:lvl3pPr>
            <a:lvl4pPr marL="0" indent="0">
              <a:lnSpc>
                <a:spcPct val="100000"/>
              </a:lnSpc>
              <a:buFont typeface="Arial" pitchFamily="34" charset="0"/>
              <a:buNone/>
              <a:defRPr sz="2300" b="0">
                <a:solidFill>
                  <a:schemeClr val="accent1"/>
                </a:solidFill>
                <a:latin typeface="Georgia" pitchFamily="18" charset="0"/>
              </a:defRPr>
            </a:lvl4pPr>
            <a:lvl5pPr marL="0" indent="0">
              <a:buFont typeface="Arial" pitchFamily="34" charset="0"/>
              <a:buNone/>
              <a:defRPr b="0">
                <a:solidFill>
                  <a:schemeClr val="accent1"/>
                </a:solidFill>
                <a:latin typeface="Georgia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296537-26FC-48A2-A5E4-29D3360BCA1A}" type="datetime1">
              <a:rPr lang="en-US" smtClean="0"/>
              <a:t>10/2/2015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1760" y="6311234"/>
            <a:ext cx="5072098" cy="2873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30 October 2013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F35345-5509-445C-B815-407143424105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043620" y="1643050"/>
            <a:ext cx="2714644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73634" y="6327710"/>
            <a:ext cx="838800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374400" y="1643050"/>
            <a:ext cx="5580000" cy="1588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arner Rd ico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77185" y="304778"/>
            <a:ext cx="987265" cy="1008000"/>
          </a:xfrm>
          <a:prstGeom prst="rect">
            <a:avLst/>
          </a:prstGeom>
        </p:spPr>
      </p:pic>
      <p:sp>
        <p:nvSpPr>
          <p:cNvPr id="16" name="Footer Placeholder 2"/>
          <p:cNvSpPr txBox="1">
            <a:spLocks/>
          </p:cNvSpPr>
          <p:nvPr userDrawn="1"/>
        </p:nvSpPr>
        <p:spPr>
          <a:xfrm>
            <a:off x="285720" y="6309191"/>
            <a:ext cx="1490268" cy="28736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People. Places. Potential. 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Purple Title and Content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65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 sz="23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3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23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387D2D-D876-47D4-B740-88E45417BB15}" type="datetime1">
              <a:rPr lang="en-US" smtClean="0"/>
              <a:t>10/2/2015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1760" y="6311234"/>
            <a:ext cx="5072098" cy="2873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30 October 2013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F35345-5509-445C-B815-40714342410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Pentagon 9"/>
          <p:cNvSpPr/>
          <p:nvPr userDrawn="1"/>
        </p:nvSpPr>
        <p:spPr>
          <a:xfrm>
            <a:off x="0" y="365404"/>
            <a:ext cx="5929322" cy="928694"/>
          </a:xfrm>
          <a:prstGeom prst="homePlate">
            <a:avLst>
              <a:gd name="adj" fmla="val 3935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966" y="424800"/>
            <a:ext cx="5785200" cy="93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3634" y="6327710"/>
            <a:ext cx="838800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arner Rd ico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77185" y="304778"/>
            <a:ext cx="987265" cy="1008000"/>
          </a:xfrm>
          <a:prstGeom prst="rect">
            <a:avLst/>
          </a:prstGeom>
        </p:spPr>
      </p:pic>
      <p:sp>
        <p:nvSpPr>
          <p:cNvPr id="14" name="Footer Placeholder 2"/>
          <p:cNvSpPr txBox="1">
            <a:spLocks/>
          </p:cNvSpPr>
          <p:nvPr userDrawn="1"/>
        </p:nvSpPr>
        <p:spPr>
          <a:xfrm>
            <a:off x="285720" y="6309191"/>
            <a:ext cx="2630096" cy="28736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Cabe Update: Built Environment Experts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7966" y="274638"/>
            <a:ext cx="858679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966" y="1674342"/>
            <a:ext cx="858679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81672" y="6311234"/>
            <a:ext cx="2133600" cy="287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3F63E-00B5-4E47-98A4-932CF57007F8}" type="datetime1">
              <a:rPr lang="en-US" smtClean="0"/>
              <a:t>10/2/2015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4342" y="6311234"/>
            <a:ext cx="828652" cy="287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35345-5509-445C-B815-407143424105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73634" y="1666176"/>
            <a:ext cx="8388000" cy="1588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73634" y="6327710"/>
            <a:ext cx="838800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/>
          <p:cNvSpPr txBox="1">
            <a:spLocks/>
          </p:cNvSpPr>
          <p:nvPr userDrawn="1"/>
        </p:nvSpPr>
        <p:spPr>
          <a:xfrm>
            <a:off x="285720" y="6309191"/>
            <a:ext cx="2630096" cy="28736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Cabe Design Training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76" r:id="rId15"/>
    <p:sldLayoutId id="2147483696" r:id="rId16"/>
  </p:sldLayoutIdLst>
  <p:transition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Calibri" pitchFamily="34" charset="0"/>
        <a:buChar char="–"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271463" indent="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Calibri" pitchFamily="34" charset="0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271463" indent="-271463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Calibri" pitchFamily="34" charset="0"/>
        <a:buChar char="–"/>
        <a:defRPr sz="2400" kern="1200">
          <a:solidFill>
            <a:schemeClr val="accent1"/>
          </a:solidFill>
          <a:latin typeface="Georgia" pitchFamily="18" charset="0"/>
          <a:ea typeface="+mn-ea"/>
          <a:cs typeface="+mn-cs"/>
        </a:defRPr>
      </a:lvl3pPr>
      <a:lvl4pPr marL="271463" indent="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Calibri" pitchFamily="34" charset="0"/>
        <a:buNone/>
        <a:defRPr sz="2400" kern="1200">
          <a:solidFill>
            <a:schemeClr val="accent1"/>
          </a:solidFill>
          <a:latin typeface="Georgia" pitchFamily="18" charset="0"/>
          <a:ea typeface="+mn-ea"/>
          <a:cs typeface="+mn-cs"/>
        </a:defRPr>
      </a:lvl4pPr>
      <a:lvl5pPr marL="271463" indent="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Calibri" pitchFamily="34" charset="0"/>
        <a:buNone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co.uk/url?sa=i&amp;rct=j&amp;q=&amp;esrc=s&amp;source=images&amp;cd=&amp;cad=rja&amp;uact=8&amp;docid=9-gCXBrfRzapXM&amp;tbnid=dtOeRmpm3JxfbM:&amp;ved=0CAUQjRw&amp;url=http://janeaustensworld.wordpress.com/2012/05/14/more-georgian-door-knockers/door-knocker-4/&amp;ei=INu2U8PzG6fb7Aab4oDoAw&amp;bvm=bv.70138588,d.ZGU&amp;psig=AFQjCNGwKF_LALEIYCaQaVUBBg0ZywXQaw&amp;ust=1404578919118667" TargetMode="Externa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o.uk/url?sa=i&amp;rct=j&amp;q=&amp;esrc=s&amp;source=images&amp;cd=&amp;cad=rja&amp;uact=8&amp;docid=sXTbQ0aS9QDYpM&amp;tbnid=tRvELvxScXj9HM:&amp;ved=0CAUQjRw&amp;url=http://recruitmentdad.com/the-importance-of-reflection-time/&amp;ei=HXS6U63-IePA7AaAlYDYCQ&amp;bvm=bv.70138588,d.ZGU&amp;psig=AFQjCNHEVbPYiWs04fi-gAb3-07hJhNbjw&amp;ust=1404814735180001" TargetMode="Externa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google.co.uk/url?sa=i&amp;rct=j&amp;q=&amp;esrc=s&amp;source=images&amp;cd=&amp;cad=rja&amp;uact=8&amp;docid=8llyfS-_8QJfmM&amp;tbnid=PKhjkZrSw-wHBM:&amp;ved=0CAUQjRw&amp;url=http://commons.wikimedia.org/wiki/File:The_Storyteller_(Eugene,_Oregon).jpg&amp;ei=bty2U4bJIrLb7Aa3v4D4Cg&amp;bvm=bv.70138588,d.ZGU&amp;psig=AFQjCNGNDtT075X9_TauruOL5wxVjrtSGw&amp;ust=1404579298931108" TargetMode="Externa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http://www.google.co.uk/url?sa=i&amp;rct=j&amp;q=&amp;esrc=s&amp;source=images&amp;cd=&amp;cad=rja&amp;uact=8&amp;docid=cMreRT4LjkIfxM&amp;tbnid=qLIPRhfSAOexwM:&amp;ved=0CAUQjRw&amp;url=http://brst440.commons.yale.edu/2007/08/13/the-british-library/&amp;ei=tsS2U5LIL8Tm7Aa5w4HIAQ&amp;bvm=bv.70138588,d.ZGU&amp;psig=AFQjCNGql8GG_Bq1iP6SL4kRRn5OMWdd3Q&amp;ust=1404573230437814" TargetMode="External"/><Relationship Id="rId7" Type="http://schemas.openxmlformats.org/officeDocument/2006/relationships/hyperlink" Target="https://www.google.co.uk/url?sa=i&amp;rct=j&amp;q=&amp;esrc=s&amp;source=images&amp;cd=&amp;cad=rja&amp;uact=8&amp;docid=5ZJTSHLhsw12NM&amp;tbnid=hxiVvMaCW-qOzM:&amp;ved=0CAUQjRw&amp;url=https://www.flickr.com/photos/rogersg/6399736715/&amp;ei=SMW2U6qpHLCB7QaozICADQ&amp;bvm=bv.70138588,d.ZGU&amp;psig=AFQjCNHsiJv2nPXIN-JLI-i9B3I85q_sAA&amp;ust=140457334981516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jpeg"/><Relationship Id="rId5" Type="http://schemas.openxmlformats.org/officeDocument/2006/relationships/hyperlink" Target="http://www.google.co.uk/url?sa=i&amp;rct=j&amp;q=&amp;esrc=s&amp;source=images&amp;cd=&amp;cad=rja&amp;uact=8&amp;docid=SfvY4Qfc9UJihM&amp;tbnid=Ire6Tbp72r_5PM:&amp;ved=0CAUQjRw&amp;url=http://en.wikipedia.org/wiki/Birmingham&amp;ei=58S2U-fZOIuO7Qbwx4DoDw&amp;bvm=bv.70138588,d.ZGU&amp;psig=AFQjCNFciS7pVwZCXp-3QwUgUaX8exg7_A&amp;ust=1404573282707385" TargetMode="External"/><Relationship Id="rId10" Type="http://schemas.openxmlformats.org/officeDocument/2006/relationships/image" Target="../media/image25.jpeg"/><Relationship Id="rId4" Type="http://schemas.openxmlformats.org/officeDocument/2006/relationships/image" Target="../media/image22.jpeg"/><Relationship Id="rId9" Type="http://schemas.openxmlformats.org/officeDocument/2006/relationships/hyperlink" Target="http://www.google.co.uk/url?sa=i&amp;rct=j&amp;q=&amp;esrc=s&amp;source=images&amp;cd=&amp;cad=rja&amp;uact=8&amp;docid=hnPxVnDCP8A5JM&amp;tbnid=bJ-L6ZONnavoUM:&amp;ved=0CAUQjRw&amp;url=http://trabalibros.com/librerias/i/8793/93/biblioteca-de-la-universidad-de-oxford-the-bodleian-library&amp;ei=Hta2U6SqA8OV7Aam0IDIBg&amp;bvm=bv.70138588,d.ZGU&amp;psig=AFQjCNFlaju9Ntlcn1sQSU2RkTylz6wwlA&amp;ust=1404577605180956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CAcQjRxqFQoTCNGNh-KEi8gCFUZcGgodn-0ITA&amp;url=http://www.theofficegroup.co.uk/2013/10/update-the-stanley/&amp;psig=AFQjCNFwHi5uVWOMjaVh25RNVW4JPY8fdA&amp;ust=144302488032535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r="10537"/>
          <a:stretch/>
        </p:blipFill>
        <p:spPr>
          <a:xfrm>
            <a:off x="0" y="1421063"/>
            <a:ext cx="9144000" cy="5436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 smtClean="0">
                <a:latin typeface="HelveticaNeueLT Pro 55 Roman" pitchFamily="34" charset="0"/>
              </a:rPr>
              <a:t>Delivering Quality Places in Challenging Times</a:t>
            </a:r>
            <a:br>
              <a:rPr lang="en-GB" sz="3600" dirty="0" smtClean="0">
                <a:latin typeface="HelveticaNeueLT Pro 55 Roman" pitchFamily="34" charset="0"/>
              </a:rPr>
            </a:br>
            <a:endParaRPr lang="en-GB" sz="2200" b="0" dirty="0">
              <a:solidFill>
                <a:srgbClr val="FF0000"/>
              </a:solidFill>
              <a:latin typeface="HelveticaNeueLT Pro 55 Roman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1600" dirty="0" smtClean="0">
                <a:solidFill>
                  <a:srgbClr val="FF0000"/>
                </a:solidFill>
                <a:latin typeface="HelveticaNeueLT Pro 55 Roman" pitchFamily="34" charset="0"/>
              </a:rPr>
              <a:t>Julia Wallace</a:t>
            </a:r>
          </a:p>
          <a:p>
            <a:r>
              <a:rPr lang="en-GB" sz="1600" dirty="0" smtClean="0">
                <a:solidFill>
                  <a:srgbClr val="FF0000"/>
                </a:solidFill>
                <a:latin typeface="HelveticaNeueLT Pro 55 Roman" pitchFamily="34" charset="0"/>
              </a:rPr>
              <a:t>CABE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5816600"/>
            <a:ext cx="10985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janeaustensworld.files.wordpress.com/2012/05/door-knocker-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8"/>
          <p:cNvSpPr txBox="1">
            <a:spLocks/>
          </p:cNvSpPr>
          <p:nvPr/>
        </p:nvSpPr>
        <p:spPr>
          <a:xfrm>
            <a:off x="287966" y="424800"/>
            <a:ext cx="7236362" cy="936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solidFill>
                  <a:schemeClr val="bg1"/>
                </a:solidFill>
              </a:rPr>
              <a:t>Gatekeepers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059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recruitmentdad.com/wp-content/uploads/2010/07/Bluesky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643" y="-99391"/>
            <a:ext cx="9417164" cy="697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8"/>
          <p:cNvSpPr txBox="1">
            <a:spLocks/>
          </p:cNvSpPr>
          <p:nvPr/>
        </p:nvSpPr>
        <p:spPr>
          <a:xfrm>
            <a:off x="287966" y="404664"/>
            <a:ext cx="7236362" cy="67400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solidFill>
                  <a:schemeClr val="bg1"/>
                </a:solidFill>
              </a:rPr>
              <a:t>Thinkers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455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upload.wikimedia.org/wikipedia/commons/6/61/The_Storyteller_(Eugene,_Oregon)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7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8"/>
          <p:cNvSpPr txBox="1">
            <a:spLocks/>
          </p:cNvSpPr>
          <p:nvPr/>
        </p:nvSpPr>
        <p:spPr>
          <a:xfrm>
            <a:off x="287966" y="5831200"/>
            <a:ext cx="7236362" cy="67400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solidFill>
                  <a:schemeClr val="bg1"/>
                </a:solidFill>
              </a:rPr>
              <a:t>Scene-setters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140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4" name="Title 8"/>
          <p:cNvSpPr txBox="1">
            <a:spLocks/>
          </p:cNvSpPr>
          <p:nvPr/>
        </p:nvSpPr>
        <p:spPr>
          <a:xfrm>
            <a:off x="287966" y="424800"/>
            <a:ext cx="7236362" cy="936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solidFill>
                  <a:schemeClr val="bg1"/>
                </a:solidFill>
              </a:rPr>
              <a:t>Legacy-makers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859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makes a good place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99331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brst440.commons.yale.edu/files/ariel5_0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13" y="781606"/>
            <a:ext cx="383800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upload.wikimedia.org/wikipedia/commons/f/fd/The_Library_of_Birmingham_-_Centenary_Square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084" y="855027"/>
            <a:ext cx="3804092" cy="285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c2.staticflickr.com/8/7153/6399736715_a7d865639c_z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98" y="4005064"/>
            <a:ext cx="3812440" cy="253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trabalibros.com/rs/4263/e9c4455d-a317-4f4c-9f70-108d736bae98/462/filename/biblioteca-bodleiana-universidad-oxford-7-trabalibros.jpg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 bwMode="auto">
          <a:xfrm>
            <a:off x="4796240" y="4005063"/>
            <a:ext cx="3791496" cy="253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/>
          <p:cNvSpPr/>
          <p:nvPr/>
        </p:nvSpPr>
        <p:spPr>
          <a:xfrm>
            <a:off x="-1332656" y="365404"/>
            <a:ext cx="5929322" cy="928694"/>
          </a:xfrm>
          <a:prstGeom prst="homePlate">
            <a:avLst>
              <a:gd name="adj" fmla="val 3935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le 8"/>
          <p:cNvSpPr txBox="1">
            <a:spLocks/>
          </p:cNvSpPr>
          <p:nvPr/>
        </p:nvSpPr>
        <p:spPr>
          <a:xfrm>
            <a:off x="179512" y="558741"/>
            <a:ext cx="5472608" cy="20022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solidFill>
                  <a:schemeClr val="bg1"/>
                </a:solidFill>
                <a:latin typeface="Helvetica" pitchFamily="34" charset="0"/>
              </a:rPr>
              <a:t>Character</a:t>
            </a:r>
            <a:endParaRPr lang="en-GB" sz="2800" dirty="0">
              <a:solidFill>
                <a:schemeClr val="bg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4108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116" y="-18484"/>
            <a:ext cx="10275071" cy="68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6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 descr="Great_Kneighton_Stre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55" y="0"/>
            <a:ext cx="9164755" cy="687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05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Y:\DCIM\104_PANA\P10402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1" y="-522288"/>
            <a:ext cx="9864725" cy="7399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6362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-1332656" y="365404"/>
            <a:ext cx="5929322" cy="928694"/>
          </a:xfrm>
          <a:prstGeom prst="homePlate">
            <a:avLst>
              <a:gd name="adj" fmla="val 3935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itle 8"/>
          <p:cNvSpPr txBox="1">
            <a:spLocks/>
          </p:cNvSpPr>
          <p:nvPr/>
        </p:nvSpPr>
        <p:spPr>
          <a:xfrm>
            <a:off x="179512" y="558741"/>
            <a:ext cx="5472608" cy="20022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solidFill>
                  <a:schemeClr val="bg1"/>
                </a:solidFill>
                <a:latin typeface="Helvetica" pitchFamily="34" charset="0"/>
              </a:rPr>
              <a:t>Character</a:t>
            </a:r>
            <a:endParaRPr lang="en-GB" sz="2800" dirty="0">
              <a:solidFill>
                <a:schemeClr val="bg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664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64000"/>
            <a:ext cx="9144000" cy="4428000"/>
          </a:xfrm>
          <a:prstGeom prst="rect">
            <a:avLst/>
          </a:prstGeom>
        </p:spPr>
      </p:pic>
      <p:sp>
        <p:nvSpPr>
          <p:cNvPr id="5" name="Title 8"/>
          <p:cNvSpPr txBox="1">
            <a:spLocks/>
          </p:cNvSpPr>
          <p:nvPr/>
        </p:nvSpPr>
        <p:spPr>
          <a:xfrm>
            <a:off x="287966" y="424800"/>
            <a:ext cx="7236362" cy="936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Design Council Cabe</a:t>
            </a:r>
          </a:p>
          <a:p>
            <a:r>
              <a:rPr lang="en-GB" sz="4000" b="0" dirty="0" smtClean="0">
                <a:latin typeface="Helvetica" panose="020B0604020202020204" pitchFamily="34" charset="0"/>
              </a:rPr>
              <a:t>networks</a:t>
            </a:r>
            <a:endParaRPr lang="en-GB" sz="4000" b="0" dirty="0"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5816600"/>
            <a:ext cx="10985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57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airfield Park, Stotfold, Bedfordshire 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92" y="0"/>
            <a:ext cx="102732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4"/>
          <p:cNvSpPr/>
          <p:nvPr/>
        </p:nvSpPr>
        <p:spPr>
          <a:xfrm>
            <a:off x="-396552" y="365404"/>
            <a:ext cx="5929322" cy="928694"/>
          </a:xfrm>
          <a:prstGeom prst="homePlate">
            <a:avLst>
              <a:gd name="adj" fmla="val 3935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179512" y="558741"/>
            <a:ext cx="5472608" cy="20022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solidFill>
                  <a:schemeClr val="bg1"/>
                </a:solidFill>
                <a:latin typeface="Helvetica" pitchFamily="34" charset="0"/>
              </a:rPr>
              <a:t>Continuity and enclosure</a:t>
            </a:r>
            <a:endParaRPr lang="en-GB" sz="2800" dirty="0">
              <a:solidFill>
                <a:schemeClr val="bg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6307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Babbage\cabe2\06 Archive\03 DC CABE 12-13\Housing Design Awards 2012\Officers' Field Portland, Dorset\P10209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entagon 4"/>
          <p:cNvSpPr/>
          <p:nvPr/>
        </p:nvSpPr>
        <p:spPr>
          <a:xfrm>
            <a:off x="-396552" y="365404"/>
            <a:ext cx="5929322" cy="928694"/>
          </a:xfrm>
          <a:prstGeom prst="homePlate">
            <a:avLst>
              <a:gd name="adj" fmla="val 3935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179512" y="558741"/>
            <a:ext cx="5472608" cy="20022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solidFill>
                  <a:schemeClr val="bg1"/>
                </a:solidFill>
                <a:latin typeface="Helvetica" pitchFamily="34" charset="0"/>
              </a:rPr>
              <a:t>Continuity and enclosure</a:t>
            </a:r>
            <a:endParaRPr lang="en-GB" sz="2800" dirty="0">
              <a:solidFill>
                <a:schemeClr val="bg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074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-1332656" y="365404"/>
            <a:ext cx="5929322" cy="928694"/>
          </a:xfrm>
          <a:prstGeom prst="homePlate">
            <a:avLst>
              <a:gd name="adj" fmla="val 3935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itle 8"/>
          <p:cNvSpPr txBox="1">
            <a:spLocks/>
          </p:cNvSpPr>
          <p:nvPr/>
        </p:nvSpPr>
        <p:spPr>
          <a:xfrm>
            <a:off x="179512" y="558741"/>
            <a:ext cx="5472608" cy="20022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>
                <a:solidFill>
                  <a:schemeClr val="bg1"/>
                </a:solidFill>
                <a:latin typeface="Helvetica" pitchFamily="34" charset="0"/>
              </a:rPr>
              <a:t>Quality of Public Realm</a:t>
            </a:r>
            <a:endParaRPr lang="en-GB" sz="2000" dirty="0">
              <a:solidFill>
                <a:schemeClr val="bg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4397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886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9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Gun Wharf, Plymouth 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102732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entagon 14"/>
          <p:cNvSpPr/>
          <p:nvPr/>
        </p:nvSpPr>
        <p:spPr>
          <a:xfrm>
            <a:off x="-1332656" y="365404"/>
            <a:ext cx="5929322" cy="928694"/>
          </a:xfrm>
          <a:prstGeom prst="homePlate">
            <a:avLst>
              <a:gd name="adj" fmla="val 3935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itle 8"/>
          <p:cNvSpPr txBox="1">
            <a:spLocks/>
          </p:cNvSpPr>
          <p:nvPr/>
        </p:nvSpPr>
        <p:spPr>
          <a:xfrm>
            <a:off x="179512" y="558741"/>
            <a:ext cx="5472608" cy="20022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solidFill>
                  <a:schemeClr val="bg1"/>
                </a:solidFill>
                <a:latin typeface="Helvetica" pitchFamily="34" charset="0"/>
              </a:rPr>
              <a:t>Ease of movement</a:t>
            </a:r>
            <a:endParaRPr lang="en-GB" sz="2800" dirty="0">
              <a:solidFill>
                <a:schemeClr val="bg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3639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" r="3091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4" name="Pentagon 3"/>
          <p:cNvSpPr/>
          <p:nvPr/>
        </p:nvSpPr>
        <p:spPr>
          <a:xfrm>
            <a:off x="-1332656" y="365404"/>
            <a:ext cx="5929322" cy="928694"/>
          </a:xfrm>
          <a:prstGeom prst="homePlate">
            <a:avLst>
              <a:gd name="adj" fmla="val 3935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8"/>
          <p:cNvSpPr txBox="1">
            <a:spLocks/>
          </p:cNvSpPr>
          <p:nvPr/>
        </p:nvSpPr>
        <p:spPr>
          <a:xfrm>
            <a:off x="179512" y="558741"/>
            <a:ext cx="5472608" cy="20022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solidFill>
                  <a:schemeClr val="bg1"/>
                </a:solidFill>
                <a:latin typeface="Helvetica" pitchFamily="34" charset="0"/>
              </a:rPr>
              <a:t>Ease of movement</a:t>
            </a:r>
            <a:endParaRPr lang="en-GB" sz="2800" dirty="0">
              <a:solidFill>
                <a:schemeClr val="bg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0957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r="4244"/>
          <a:stretch/>
        </p:blipFill>
        <p:spPr>
          <a:xfrm>
            <a:off x="-2" y="-238350"/>
            <a:ext cx="9739089" cy="709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52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132856"/>
            <a:ext cx="6620042" cy="4965032"/>
          </a:xfrm>
          <a:prstGeom prst="rect">
            <a:avLst/>
          </a:prstGeom>
        </p:spPr>
      </p:pic>
      <p:sp>
        <p:nvSpPr>
          <p:cNvPr id="4" name="Pentagon 3"/>
          <p:cNvSpPr/>
          <p:nvPr/>
        </p:nvSpPr>
        <p:spPr>
          <a:xfrm>
            <a:off x="-1338145" y="5776406"/>
            <a:ext cx="5929322" cy="928694"/>
          </a:xfrm>
          <a:prstGeom prst="homePlate">
            <a:avLst>
              <a:gd name="adj" fmla="val 3935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8"/>
          <p:cNvSpPr txBox="1">
            <a:spLocks/>
          </p:cNvSpPr>
          <p:nvPr/>
        </p:nvSpPr>
        <p:spPr>
          <a:xfrm>
            <a:off x="174023" y="5969743"/>
            <a:ext cx="5472608" cy="20022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solidFill>
                  <a:schemeClr val="bg1"/>
                </a:solidFill>
                <a:latin typeface="Helvetica" pitchFamily="34" charset="0"/>
              </a:rPr>
              <a:t>Legibility</a:t>
            </a:r>
            <a:endParaRPr lang="en-GB" sz="2800" dirty="0">
              <a:solidFill>
                <a:schemeClr val="bg1"/>
              </a:solidFill>
              <a:latin typeface="Helvetic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892" cy="479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18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theofficegroup.co.uk/wp-content/uploads/2013/10/stan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10548664" cy="723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4"/>
          <p:cNvSpPr/>
          <p:nvPr/>
        </p:nvSpPr>
        <p:spPr>
          <a:xfrm>
            <a:off x="-1332656" y="365404"/>
            <a:ext cx="5929322" cy="928694"/>
          </a:xfrm>
          <a:prstGeom prst="homePlate">
            <a:avLst>
              <a:gd name="adj" fmla="val 3935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179512" y="558741"/>
            <a:ext cx="5472608" cy="20022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solidFill>
                  <a:schemeClr val="bg1"/>
                </a:solidFill>
                <a:latin typeface="Helvetica" pitchFamily="34" charset="0"/>
              </a:rPr>
              <a:t>Adaptability</a:t>
            </a:r>
            <a:endParaRPr lang="en-GB" sz="2800" dirty="0">
              <a:solidFill>
                <a:schemeClr val="bg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851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0277" cy="6960209"/>
          </a:xfrm>
          <a:prstGeom prst="rect">
            <a:avLst/>
          </a:prstGeom>
        </p:spPr>
      </p:pic>
      <p:sp>
        <p:nvSpPr>
          <p:cNvPr id="15" name="Pentagon 14"/>
          <p:cNvSpPr/>
          <p:nvPr/>
        </p:nvSpPr>
        <p:spPr>
          <a:xfrm>
            <a:off x="-1332656" y="365404"/>
            <a:ext cx="5929322" cy="928694"/>
          </a:xfrm>
          <a:prstGeom prst="homePlate">
            <a:avLst>
              <a:gd name="adj" fmla="val 3935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itle 8"/>
          <p:cNvSpPr txBox="1">
            <a:spLocks/>
          </p:cNvSpPr>
          <p:nvPr/>
        </p:nvSpPr>
        <p:spPr>
          <a:xfrm>
            <a:off x="179512" y="558741"/>
            <a:ext cx="5472608" cy="20022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solidFill>
                  <a:schemeClr val="bg1"/>
                </a:solidFill>
                <a:latin typeface="Helvetica" pitchFamily="34" charset="0"/>
              </a:rPr>
              <a:t>Adaptability</a:t>
            </a:r>
            <a:endParaRPr lang="en-GB" sz="2800" dirty="0">
              <a:solidFill>
                <a:schemeClr val="bg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3905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Line 2"/>
          <p:cNvSpPr>
            <a:spLocks noChangeShapeType="1"/>
          </p:cNvSpPr>
          <p:nvPr/>
        </p:nvSpPr>
        <p:spPr bwMode="auto">
          <a:xfrm>
            <a:off x="373063" y="1665288"/>
            <a:ext cx="8388350" cy="1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dirty="0"/>
          </a:p>
        </p:txBody>
      </p:sp>
      <p:pic>
        <p:nvPicPr>
          <p:cNvPr id="778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5816600"/>
            <a:ext cx="10985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782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0"/>
            <a:ext cx="6826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783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62" y="682625"/>
            <a:ext cx="7055096" cy="498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7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/>
        </p:nvSpPr>
        <p:spPr>
          <a:xfrm>
            <a:off x="-2124744" y="341580"/>
            <a:ext cx="5929322" cy="928694"/>
          </a:xfrm>
          <a:prstGeom prst="homePlate">
            <a:avLst>
              <a:gd name="adj" fmla="val 3935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NeueLT Pro 55 Roman" pitchFamily="34" charset="0"/>
            </a:endParaRPr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179512" y="558741"/>
            <a:ext cx="5472608" cy="20022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solidFill>
                  <a:schemeClr val="bg1"/>
                </a:solidFill>
                <a:latin typeface="HelveticaNeueLT Pro 55 Roman" pitchFamily="34" charset="0"/>
              </a:rPr>
              <a:t>Diversity</a:t>
            </a:r>
            <a:endParaRPr lang="en-GB" sz="2800" dirty="0">
              <a:solidFill>
                <a:schemeClr val="bg1"/>
              </a:solidFill>
              <a:latin typeface="HelveticaNeueLT Pro 55 Roman" pitchFamily="34" charset="0"/>
            </a:endParaRPr>
          </a:p>
        </p:txBody>
      </p:sp>
      <p:pic>
        <p:nvPicPr>
          <p:cNvPr id="7" name="Picture 3" descr="\\Babbage\cabe2\03 External affairs\12 Images\02_Housing_Design_Awards\Housing Design Awards 2015\Brian &amp; Julias top six schemes\Hackney wick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-27828"/>
            <a:ext cx="5220072" cy="696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1470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abbage\cabe2\03 External affairs\12 Images\05_Images for DC\Reception photos\Support\JS0462UP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102880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entagon 2"/>
          <p:cNvSpPr/>
          <p:nvPr/>
        </p:nvSpPr>
        <p:spPr>
          <a:xfrm>
            <a:off x="-1908720" y="5229200"/>
            <a:ext cx="5929322" cy="928694"/>
          </a:xfrm>
          <a:prstGeom prst="homePlate">
            <a:avLst>
              <a:gd name="adj" fmla="val 3935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8"/>
          <p:cNvSpPr txBox="1">
            <a:spLocks/>
          </p:cNvSpPr>
          <p:nvPr/>
        </p:nvSpPr>
        <p:spPr>
          <a:xfrm>
            <a:off x="251520" y="5373215"/>
            <a:ext cx="5472608" cy="13765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solidFill>
                  <a:schemeClr val="bg1"/>
                </a:solidFill>
                <a:latin typeface="Helvetica" pitchFamily="34" charset="0"/>
              </a:rPr>
              <a:t>Diversity</a:t>
            </a:r>
            <a:endParaRPr lang="en-GB" sz="2800" dirty="0">
              <a:solidFill>
                <a:schemeClr val="bg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431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Tools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01312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20" y="1556792"/>
            <a:ext cx="9380940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ea typeface="+mj-ea"/>
              </a:rPr>
              <a:t>Building for Life</a:t>
            </a:r>
            <a:endParaRPr lang="en-US" sz="3200" dirty="0">
              <a:ea typeface="+mj-e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8829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8"/>
          <p:cNvSpPr txBox="1">
            <a:spLocks/>
          </p:cNvSpPr>
          <p:nvPr/>
        </p:nvSpPr>
        <p:spPr>
          <a:xfrm>
            <a:off x="352217" y="256489"/>
            <a:ext cx="8229600" cy="658705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latin typeface="Arial"/>
                <a:ea typeface="ヒラギノ角ゴ Pro W3" pitchFamily="125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  <a:ea typeface="ヒラギノ角ゴ Pro W3" pitchFamily="125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  <a:ea typeface="ヒラギノ角ゴ Pro W3" pitchFamily="125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  <a:ea typeface="ヒラギノ角ゴ Pro W3" pitchFamily="125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r>
              <a:rPr lang="en-GB" sz="3600" dirty="0" smtClean="0"/>
              <a:t>Design Council Cabe Programmes</a:t>
            </a:r>
            <a:endParaRPr lang="en-GB" sz="3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9"/>
          <a:stretch/>
        </p:blipFill>
        <p:spPr bwMode="auto">
          <a:xfrm>
            <a:off x="469901" y="1320798"/>
            <a:ext cx="3568700" cy="503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549872" y="1320798"/>
            <a:ext cx="4031944" cy="3674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4248406" y="5256058"/>
            <a:ext cx="4634877" cy="1319918"/>
          </a:xfrm>
          <a:prstGeom prst="rect">
            <a:avLst/>
          </a:prstGeom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lvl="0" algn="r" defTabSz="457200" fontAlgn="base">
              <a:lnSpc>
                <a:spcPts val="3200"/>
              </a:lnSpc>
              <a:spcBef>
                <a:spcPts val="1363"/>
              </a:spcBef>
              <a:spcAft>
                <a:spcPct val="0"/>
              </a:spcAft>
              <a:defRPr/>
            </a:pPr>
            <a:r>
              <a:rPr lang="en-US" sz="4800" b="1" spc="-200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Active by Design</a:t>
            </a:r>
          </a:p>
          <a:p>
            <a:pPr lvl="0" algn="r" defTabSz="457200" fontAlgn="base">
              <a:lnSpc>
                <a:spcPct val="50000"/>
              </a:lnSpc>
              <a:spcBef>
                <a:spcPts val="1363"/>
              </a:spcBef>
              <a:spcAft>
                <a:spcPct val="0"/>
              </a:spcAft>
              <a:tabLst>
                <a:tab pos="2963863" algn="l"/>
              </a:tabLst>
              <a:defRPr/>
            </a:pPr>
            <a:r>
              <a:rPr lang="en-US" sz="3600" spc="-100" dirty="0">
                <a:solidFill>
                  <a:srgbClr val="595959"/>
                </a:solidFill>
                <a:latin typeface="Arial"/>
                <a:cs typeface="Arial"/>
              </a:rPr>
              <a:t>Designing places for healthy </a:t>
            </a:r>
            <a:r>
              <a:rPr lang="en-US" sz="3600" spc="-100" dirty="0" smtClean="0">
                <a:solidFill>
                  <a:srgbClr val="595959"/>
                </a:solidFill>
                <a:latin typeface="Arial"/>
                <a:cs typeface="Arial"/>
              </a:rPr>
              <a:t>lives</a:t>
            </a:r>
          </a:p>
          <a:p>
            <a:pPr lvl="0" algn="r" defTabSz="457200" fontAlgn="base">
              <a:lnSpc>
                <a:spcPts val="3200"/>
              </a:lnSpc>
              <a:spcBef>
                <a:spcPts val="1363"/>
              </a:spcBef>
              <a:spcAft>
                <a:spcPct val="0"/>
              </a:spcAft>
              <a:defRPr/>
            </a:pPr>
            <a:r>
              <a:rPr lang="en-US" sz="3600" spc="-100" dirty="0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Rachel Toms</a:t>
            </a:r>
            <a:endParaRPr lang="en-US" sz="3600" spc="-100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975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3087" y="0"/>
            <a:ext cx="1497330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782638"/>
            <a:ext cx="8208962" cy="990600"/>
          </a:xfrm>
        </p:spPr>
        <p:txBody>
          <a:bodyPr/>
          <a:lstStyle/>
          <a:p>
            <a:pPr>
              <a:defRPr/>
            </a:pPr>
            <a:r>
              <a:rPr lang="en-GB" sz="4000" dirty="0">
                <a:solidFill>
                  <a:schemeClr val="tx2"/>
                </a:solidFill>
              </a:rPr>
              <a:t>Oxford</a:t>
            </a:r>
          </a:p>
        </p:txBody>
      </p:sp>
    </p:spTree>
    <p:extLst>
      <p:ext uri="{BB962C8B-B14F-4D97-AF65-F5344CB8AC3E}">
        <p14:creationId xmlns:p14="http://schemas.microsoft.com/office/powerpoint/2010/main" val="278704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Workshop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59709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Championing great design to improve lives.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2400" dirty="0" smtClean="0"/>
              <a:t>Julia.wallace@designcouncil.org.uk</a:t>
            </a:r>
            <a:endParaRPr lang="en-GB" b="0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6462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Babbage\cabe2\01 Projects\07_South East\Oxford City Council\Portfolio Service - Oxford\020914_TrainingEvent\images\pg14-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812" y="1189392"/>
            <a:ext cx="5648710" cy="539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0"/>
            <a:ext cx="8741541" cy="883706"/>
          </a:xfrm>
          <a:prstGeom prst="rect">
            <a:avLst/>
          </a:prstGeom>
          <a:noFill/>
        </p:spPr>
        <p:txBody>
          <a:bodyPr wrap="square" lIns="396000" tIns="280800" rtlCol="0">
            <a:spAutoFit/>
          </a:bodyPr>
          <a:lstStyle/>
          <a:p>
            <a:r>
              <a:rPr lang="en-US" sz="3600" b="1" i="0" dirty="0" smtClean="0">
                <a:solidFill>
                  <a:srgbClr val="FF0000"/>
                </a:solidFill>
                <a:latin typeface="HelveticaNeueLT Pro 55 Roman" pitchFamily="34" charset="0"/>
                <a:cs typeface="Arial"/>
              </a:rPr>
              <a:t>Cabe services</a:t>
            </a:r>
            <a:endParaRPr lang="en-US" sz="3600" b="1" i="0" dirty="0">
              <a:solidFill>
                <a:srgbClr val="FF0000"/>
              </a:solidFill>
              <a:latin typeface="HelveticaNeueLT Pro 55 Roman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14431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 in planning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33057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/>
          <p:cNvSpPr txBox="1">
            <a:spLocks/>
          </p:cNvSpPr>
          <p:nvPr/>
        </p:nvSpPr>
        <p:spPr>
          <a:xfrm>
            <a:off x="287966" y="424800"/>
            <a:ext cx="8532506" cy="936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latin typeface="HelveticaNeueLT Pro 55 Roman" pitchFamily="34" charset="0"/>
              </a:rPr>
              <a:t>Design still matters</a:t>
            </a:r>
            <a:endParaRPr lang="en-GB" sz="4000" dirty="0">
              <a:latin typeface="HelveticaNeueLT Pro 55 Roman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2492896"/>
            <a:ext cx="71287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NPPF paragraph 56:</a:t>
            </a:r>
          </a:p>
          <a:p>
            <a:r>
              <a:rPr lang="en-GB" i="1" dirty="0" smtClean="0"/>
              <a:t>“The government attaches great importance to the design of the built environment. Good design is a key aspect of sustainable development, is indivisible from good planning and should contribute positively to making places better for people”.</a:t>
            </a:r>
          </a:p>
          <a:p>
            <a:endParaRPr lang="en-GB" i="1" dirty="0"/>
          </a:p>
          <a:p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8622174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/>
          <p:cNvSpPr txBox="1">
            <a:spLocks/>
          </p:cNvSpPr>
          <p:nvPr/>
        </p:nvSpPr>
        <p:spPr>
          <a:xfrm>
            <a:off x="287966" y="424800"/>
            <a:ext cx="8532506" cy="936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latin typeface="HelveticaNeueLT Pro 55 Roman" pitchFamily="34" charset="0"/>
              </a:rPr>
              <a:t>Design still matters</a:t>
            </a:r>
            <a:endParaRPr lang="en-GB" sz="4000" dirty="0">
              <a:latin typeface="HelveticaNeueLT Pro 55 Roman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2492896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i="1" dirty="0"/>
          </a:p>
          <a:p>
            <a:endParaRPr lang="en-GB" i="1" dirty="0"/>
          </a:p>
        </p:txBody>
      </p:sp>
      <p:pic>
        <p:nvPicPr>
          <p:cNvPr id="5" name="Picture 2" descr="C:\Users\victorial\Desktop\VL References\creating-excellent-buildings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88" y="1556792"/>
            <a:ext cx="8075065" cy="480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4565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Your role in creating better places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19304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oor - king edwards place nuneaton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357563"/>
            <a:ext cx="4716462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poor - trinity gate bridgwater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4427538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poor - land off park road ilkest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poor - the wharf oldbu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538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1436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62">
      <a:dk1>
        <a:sysClr val="windowText" lastClr="000000"/>
      </a:dk1>
      <a:lt1>
        <a:sysClr val="window" lastClr="FFFFFF"/>
      </a:lt1>
      <a:dk2>
        <a:srgbClr val="FF0000"/>
      </a:dk2>
      <a:lt2>
        <a:srgbClr val="EEECE1"/>
      </a:lt2>
      <a:accent1>
        <a:srgbClr val="666465"/>
      </a:accent1>
      <a:accent2>
        <a:srgbClr val="00BEE6"/>
      </a:accent2>
      <a:accent3>
        <a:srgbClr val="5AB946"/>
      </a:accent3>
      <a:accent4>
        <a:srgbClr val="8278BE"/>
      </a:accent4>
      <a:accent5>
        <a:srgbClr val="B2B2B2"/>
      </a:accent5>
      <a:accent6>
        <a:srgbClr val="4D4D4D"/>
      </a:accent6>
      <a:hlink>
        <a:srgbClr val="0000FF"/>
      </a:hlink>
      <a:folHlink>
        <a:srgbClr val="800080"/>
      </a:folHlink>
    </a:clrScheme>
    <a:fontScheme name="Samsung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4674</TotalTime>
  <Words>155</Words>
  <Application>Microsoft Office PowerPoint</Application>
  <PresentationFormat>On-screen Show (4:3)</PresentationFormat>
  <Paragraphs>56</Paragraphs>
  <Slides>37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Delivering Quality Places in Challenging Times </vt:lpstr>
      <vt:lpstr>PowerPoint Presentation</vt:lpstr>
      <vt:lpstr>PowerPoint Presentation</vt:lpstr>
      <vt:lpstr>PowerPoint Presentation</vt:lpstr>
      <vt:lpstr>Design in planning</vt:lpstr>
      <vt:lpstr>PowerPoint Presentation</vt:lpstr>
      <vt:lpstr>PowerPoint Presentation</vt:lpstr>
      <vt:lpstr>Your role in creating better places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makes a good place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Tools</vt:lpstr>
      <vt:lpstr>Building for Life</vt:lpstr>
      <vt:lpstr>PowerPoint Presentation</vt:lpstr>
      <vt:lpstr>Oxford</vt:lpstr>
      <vt:lpstr> Workshop</vt:lpstr>
      <vt:lpstr>Championing great design to improve lives.  Julia.wallace@designcouncil.org.uk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CABE</dc:title>
  <dc:creator>CABE</dc:creator>
  <cp:lastModifiedBy>Scott Phillips</cp:lastModifiedBy>
  <cp:revision>295</cp:revision>
  <cp:lastPrinted>2015-09-23T16:54:12Z</cp:lastPrinted>
  <dcterms:created xsi:type="dcterms:W3CDTF">2013-10-16T19:51:15Z</dcterms:created>
  <dcterms:modified xsi:type="dcterms:W3CDTF">2015-10-02T11:45:44Z</dcterms:modified>
</cp:coreProperties>
</file>