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theme/theme13.xml" ContentType="application/vnd.openxmlformats-officedocument.theme+xml"/>
  <Override PartName="/ppt/slideLayouts/slideLayout24.xml" ContentType="application/vnd.openxmlformats-officedocument.presentationml.slideLayout+xml"/>
  <Override PartName="/ppt/theme/theme14.xml" ContentType="application/vnd.openxmlformats-officedocument.theme+xml"/>
  <Override PartName="/ppt/slideLayouts/slideLayout25.xml" ContentType="application/vnd.openxmlformats-officedocument.presentationml.slideLayout+xml"/>
  <Override PartName="/ppt/theme/theme15.xml" ContentType="application/vnd.openxmlformats-officedocument.theme+xml"/>
  <Override PartName="/ppt/slideLayouts/slideLayout26.xml" ContentType="application/vnd.openxmlformats-officedocument.presentationml.slideLayout+xml"/>
  <Override PartName="/ppt/theme/theme16.xml" ContentType="application/vnd.openxmlformats-officedocument.theme+xml"/>
  <Override PartName="/ppt/slideLayouts/slideLayout27.xml" ContentType="application/vnd.openxmlformats-officedocument.presentationml.slideLayout+xml"/>
  <Override PartName="/ppt/theme/theme17.xml" ContentType="application/vnd.openxmlformats-officedocument.theme+xml"/>
  <Override PartName="/ppt/slideLayouts/slideLayout28.xml" ContentType="application/vnd.openxmlformats-officedocument.presentationml.slideLayout+xml"/>
  <Override PartName="/ppt/theme/theme18.xml" ContentType="application/vnd.openxmlformats-officedocument.theme+xml"/>
  <Override PartName="/ppt/slideLayouts/slideLayout29.xml" ContentType="application/vnd.openxmlformats-officedocument.presentationml.slideLayout+xml"/>
  <Override PartName="/ppt/theme/theme19.xml" ContentType="application/vnd.openxmlformats-officedocument.theme+xml"/>
  <Override PartName="/ppt/slideLayouts/slideLayout30.xml" ContentType="application/vnd.openxmlformats-officedocument.presentationml.slideLayout+xml"/>
  <Override PartName="/ppt/theme/theme20.xml" ContentType="application/vnd.openxmlformats-officedocument.theme+xml"/>
  <Override PartName="/ppt/slideLayouts/slideLayout31.xml" ContentType="application/vnd.openxmlformats-officedocument.presentationml.slideLayout+xml"/>
  <Override PartName="/ppt/theme/theme21.xml" ContentType="application/vnd.openxmlformats-officedocument.theme+xml"/>
  <Override PartName="/ppt/slideLayouts/slideLayout32.xml" ContentType="application/vnd.openxmlformats-officedocument.presentationml.slideLayout+xml"/>
  <Override PartName="/ppt/theme/theme22.xml" ContentType="application/vnd.openxmlformats-officedocument.theme+xml"/>
  <Override PartName="/ppt/theme/theme2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  <p:sldMasterId id="2147483670" r:id="rId7"/>
    <p:sldMasterId id="2147483672" r:id="rId8"/>
    <p:sldMasterId id="2147483674" r:id="rId9"/>
    <p:sldMasterId id="2147483676" r:id="rId10"/>
    <p:sldMasterId id="2147483678" r:id="rId11"/>
    <p:sldMasterId id="2147483680" r:id="rId12"/>
    <p:sldMasterId id="2147483682" r:id="rId13"/>
    <p:sldMasterId id="2147483684" r:id="rId14"/>
    <p:sldMasterId id="2147483686" r:id="rId15"/>
    <p:sldMasterId id="2147483688" r:id="rId16"/>
    <p:sldMasterId id="2147483690" r:id="rId17"/>
    <p:sldMasterId id="2147483692" r:id="rId18"/>
    <p:sldMasterId id="2147483694" r:id="rId19"/>
    <p:sldMasterId id="2147483696" r:id="rId20"/>
    <p:sldMasterId id="2147483698" r:id="rId21"/>
    <p:sldMasterId id="2147483700" r:id="rId22"/>
  </p:sldMasterIdLst>
  <p:notesMasterIdLst>
    <p:notesMasterId r:id="rId45"/>
  </p:notesMasterIdLst>
  <p:sldIdLst>
    <p:sldId id="256" r:id="rId23"/>
    <p:sldId id="257" r:id="rId24"/>
    <p:sldId id="258" r:id="rId25"/>
    <p:sldId id="259" r:id="rId26"/>
    <p:sldId id="260" r:id="rId27"/>
    <p:sldId id="261" r:id="rId28"/>
    <p:sldId id="262" r:id="rId29"/>
    <p:sldId id="263" r:id="rId30"/>
    <p:sldId id="264" r:id="rId31"/>
    <p:sldId id="265" r:id="rId32"/>
    <p:sldId id="266" r:id="rId33"/>
    <p:sldId id="267" r:id="rId34"/>
    <p:sldId id="268" r:id="rId35"/>
    <p:sldId id="269" r:id="rId36"/>
    <p:sldId id="270" r:id="rId37"/>
    <p:sldId id="271" r:id="rId38"/>
    <p:sldId id="272" r:id="rId39"/>
    <p:sldId id="273" r:id="rId40"/>
    <p:sldId id="274" r:id="rId41"/>
    <p:sldId id="275" r:id="rId42"/>
    <p:sldId id="276" r:id="rId43"/>
    <p:sldId id="277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9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2.xml"/><Relationship Id="rId42" Type="http://schemas.openxmlformats.org/officeDocument/2006/relationships/slide" Target="slides/slide20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slide" Target="slides/slide16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41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slide" Target="slides/slide15.xml"/><Relationship Id="rId40" Type="http://schemas.openxmlformats.org/officeDocument/2006/relationships/slide" Target="slides/slide18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slide" Target="slides/slide14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4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slide" Target="slides/slide13.xml"/><Relationship Id="rId43" Type="http://schemas.openxmlformats.org/officeDocument/2006/relationships/slide" Target="slides/slide21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CA4AD-9AD4-4DB5-B082-9B1F6BCD2FCC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CF053-FAFF-4CE2-89F7-0590701FE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962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797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38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50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531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883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87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66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504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175"/>
            <a:ext cx="12211538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77631" y="2420977"/>
            <a:ext cx="103632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0154" y="3573463"/>
            <a:ext cx="85344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77657" y="44452"/>
            <a:ext cx="709247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4400" b="1">
              <a:solidFill>
                <a:srgbClr val="000000"/>
              </a:solidFill>
            </a:endParaRPr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86" y="333375"/>
            <a:ext cx="2393461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4385" y="167258"/>
            <a:ext cx="3333616" cy="159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897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544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862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412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039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069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101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35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895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960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8305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835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4175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053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7694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3891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3988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6450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36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839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3726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149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3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05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5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36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63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884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44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2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3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3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56A1A-CEC8-4DBA-8258-0E25675E723E}" type="datetimeFigureOut">
              <a:rPr lang="en-GB" smtClean="0"/>
              <a:t>20/01/2016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0B36A-60D2-4047-B820-92122D39E9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00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6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39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93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86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36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8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78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96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99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98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0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60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54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45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47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2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45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58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08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30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017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017" y="1600206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9021" y="6453188"/>
            <a:ext cx="10945446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1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704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read this budget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071666" y="3501008"/>
          <a:ext cx="6790133" cy="97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5079"/>
                <a:gridCol w="945018"/>
                <a:gridCol w="945018"/>
                <a:gridCol w="945018"/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310 - Pre-application (paid)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-51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4800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74351" y="1484784"/>
            <a:ext cx="52373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400" b="1" dirty="0">
                <a:solidFill>
                  <a:srgbClr val="000000"/>
                </a:solidFill>
              </a:rPr>
              <a:t>Costs are positive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400" b="1" dirty="0">
                <a:solidFill>
                  <a:srgbClr val="000000"/>
                </a:solidFill>
              </a:rPr>
              <a:t>Income is negative</a:t>
            </a:r>
          </a:p>
        </p:txBody>
      </p:sp>
    </p:spTree>
    <p:extLst>
      <p:ext uri="{BB962C8B-B14F-4D97-AF65-F5344CB8AC3E}">
        <p14:creationId xmlns:p14="http://schemas.microsoft.com/office/powerpoint/2010/main" val="203326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Make a savings target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You have a hand-out</a:t>
            </a:r>
          </a:p>
          <a:p>
            <a:pPr lvl="1"/>
            <a:r>
              <a:rPr lang="en-US" sz="2400" dirty="0"/>
              <a:t>Costs and incomes</a:t>
            </a:r>
          </a:p>
          <a:p>
            <a:pPr lvl="1"/>
            <a:r>
              <a:rPr lang="en-US" sz="2400" dirty="0"/>
              <a:t>Service snapshot</a:t>
            </a:r>
          </a:p>
          <a:p>
            <a:pPr lvl="1"/>
            <a:r>
              <a:rPr lang="en-GB" sz="2400" dirty="0"/>
              <a:t>If you want to know anything else, ask</a:t>
            </a:r>
          </a:p>
          <a:p>
            <a:r>
              <a:rPr lang="en-US" dirty="0" smtClean="0"/>
              <a:t>Your task</a:t>
            </a:r>
          </a:p>
          <a:p>
            <a:pPr lvl="1"/>
            <a:r>
              <a:rPr lang="en-US" dirty="0" smtClean="0"/>
              <a:t>Four things to do, that will deliver budget target</a:t>
            </a:r>
          </a:p>
          <a:p>
            <a:pPr lvl="2"/>
            <a:r>
              <a:rPr lang="en-US" dirty="0" smtClean="0"/>
              <a:t>Each one should follow an outline</a:t>
            </a:r>
          </a:p>
          <a:p>
            <a:pPr lvl="2"/>
            <a:r>
              <a:rPr lang="en-US" dirty="0" smtClean="0"/>
              <a:t>What is it ? How much ? How simple ?</a:t>
            </a:r>
          </a:p>
          <a:p>
            <a:pPr lvl="2"/>
            <a:r>
              <a:rPr lang="en-US" dirty="0" smtClean="0"/>
              <a:t>Prepare to shout them out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391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advice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Yes, the obvious stuff</a:t>
            </a:r>
          </a:p>
          <a:p>
            <a:pPr lvl="1"/>
            <a:r>
              <a:rPr lang="en-GB" dirty="0" smtClean="0"/>
              <a:t>Reduce costs</a:t>
            </a:r>
          </a:p>
          <a:p>
            <a:pPr lvl="1"/>
            <a:r>
              <a:rPr lang="en-GB" dirty="0" smtClean="0"/>
              <a:t>Increase income</a:t>
            </a:r>
          </a:p>
          <a:p>
            <a:r>
              <a:rPr lang="en-GB" dirty="0" smtClean="0"/>
              <a:t>But you are free to think big, creative thoughts</a:t>
            </a:r>
          </a:p>
          <a:p>
            <a:pPr lvl="1"/>
            <a:r>
              <a:rPr lang="en-GB" dirty="0" smtClean="0"/>
              <a:t>You are in a spot ! It’s a good time to go for it</a:t>
            </a:r>
          </a:p>
          <a:p>
            <a:r>
              <a:rPr lang="en-GB" dirty="0" smtClean="0"/>
              <a:t>Think: </a:t>
            </a:r>
          </a:p>
          <a:p>
            <a:pPr lvl="1"/>
            <a:r>
              <a:rPr lang="en-GB" dirty="0" smtClean="0"/>
              <a:t>inside, outside [the department, the council]</a:t>
            </a:r>
          </a:p>
          <a:p>
            <a:pPr lvl="1"/>
            <a:r>
              <a:rPr lang="en-GB" dirty="0" smtClean="0"/>
              <a:t>Use the budget. Don’t sweat the small stuff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974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How do you balance the books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</a:t>
            </a:r>
          </a:p>
          <a:p>
            <a:endParaRPr lang="en-GB" dirty="0"/>
          </a:p>
          <a:p>
            <a:r>
              <a:rPr lang="en-GB" dirty="0" smtClean="0"/>
              <a:t>Anyone gone any further ? Blue sky thinking ?</a:t>
            </a:r>
          </a:p>
          <a:p>
            <a:endParaRPr lang="en-GB" dirty="0" smtClean="0"/>
          </a:p>
          <a:p>
            <a:r>
              <a:rPr lang="en-GB" dirty="0" smtClean="0"/>
              <a:t>Notice what was missing from </a:t>
            </a:r>
            <a:r>
              <a:rPr lang="en-GB" dirty="0" err="1" smtClean="0"/>
              <a:t>mgmt</a:t>
            </a:r>
            <a:r>
              <a:rPr lang="en-GB" dirty="0" smtClean="0"/>
              <a:t> accounts? So what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1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What officers said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Taking an average across four teams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Planning policy </a:t>
            </a:r>
            <a:r>
              <a:rPr lang="en-GB" dirty="0" smtClean="0">
                <a:solidFill>
                  <a:srgbClr val="FF0000"/>
                </a:solidFill>
              </a:rPr>
              <a:t>saving</a:t>
            </a:r>
            <a:r>
              <a:rPr lang="en-GB" dirty="0" smtClean="0"/>
              <a:t> £300k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Pre-app </a:t>
            </a:r>
            <a:r>
              <a:rPr lang="en-GB" dirty="0" smtClean="0">
                <a:solidFill>
                  <a:srgbClr val="669900"/>
                </a:solidFill>
              </a:rPr>
              <a:t>income</a:t>
            </a:r>
            <a:r>
              <a:rPr lang="en-GB" dirty="0" smtClean="0"/>
              <a:t> £150k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Process </a:t>
            </a:r>
            <a:r>
              <a:rPr lang="en-GB" dirty="0" smtClean="0">
                <a:solidFill>
                  <a:srgbClr val="FF0000"/>
                </a:solidFill>
              </a:rPr>
              <a:t>saving</a:t>
            </a:r>
            <a:r>
              <a:rPr lang="en-GB" dirty="0" smtClean="0"/>
              <a:t> £140k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Committee </a:t>
            </a:r>
            <a:r>
              <a:rPr lang="en-GB" dirty="0" smtClean="0">
                <a:solidFill>
                  <a:srgbClr val="FF0000"/>
                </a:solidFill>
              </a:rPr>
              <a:t>saving</a:t>
            </a:r>
            <a:r>
              <a:rPr lang="en-GB" dirty="0" smtClean="0"/>
              <a:t> £50k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Political Leadership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this translate into a councillor’s role ?</a:t>
            </a:r>
          </a:p>
          <a:p>
            <a:r>
              <a:rPr lang="en-GB" dirty="0" smtClean="0"/>
              <a:t>How can you place limits, boundaries on options ?</a:t>
            </a:r>
          </a:p>
          <a:p>
            <a:r>
              <a:rPr lang="en-GB" dirty="0" smtClean="0"/>
              <a:t>How can you encourage creative and new approaches 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06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thoughts – Task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262" y="1268762"/>
            <a:ext cx="8229600" cy="4857403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Transfer cost </a:t>
            </a:r>
            <a:r>
              <a:rPr lang="en-GB" dirty="0" smtClean="0"/>
              <a:t>to applicants &amp; agents</a:t>
            </a:r>
          </a:p>
          <a:p>
            <a:pPr lvl="1"/>
            <a:r>
              <a:rPr lang="en-GB" dirty="0" smtClean="0"/>
              <a:t>Pre-app (committee !)</a:t>
            </a:r>
          </a:p>
          <a:p>
            <a:pPr lvl="1"/>
            <a:r>
              <a:rPr lang="en-GB" dirty="0" smtClean="0"/>
              <a:t>Premium services (speed “those applications which are in accordance with the </a:t>
            </a:r>
            <a:r>
              <a:rPr lang="en-GB" dirty="0" err="1" smtClean="0"/>
              <a:t>nppf</a:t>
            </a:r>
            <a:r>
              <a:rPr lang="en-GB" dirty="0" smtClean="0"/>
              <a:t>”) or even onsite (</a:t>
            </a:r>
            <a:r>
              <a:rPr lang="en-GB" dirty="0" err="1" smtClean="0"/>
              <a:t>eg</a:t>
            </a:r>
            <a:r>
              <a:rPr lang="en-GB" dirty="0" smtClean="0"/>
              <a:t> trees)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Reduce cost </a:t>
            </a:r>
            <a:r>
              <a:rPr lang="en-GB" dirty="0" smtClean="0"/>
              <a:t>of service by establishing trust and confidence in staff to </a:t>
            </a:r>
            <a:r>
              <a:rPr lang="en-GB" dirty="0" smtClean="0">
                <a:solidFill>
                  <a:srgbClr val="FF0000"/>
                </a:solidFill>
              </a:rPr>
              <a:t>do only what is needed</a:t>
            </a:r>
          </a:p>
          <a:p>
            <a:r>
              <a:rPr lang="en-GB" dirty="0" smtClean="0"/>
              <a:t>Plan-making as a region (County ?)</a:t>
            </a:r>
          </a:p>
          <a:p>
            <a:pPr lvl="1"/>
            <a:r>
              <a:rPr lang="en-GB" dirty="0" smtClean="0"/>
              <a:t>Officers say </a:t>
            </a:r>
            <a:r>
              <a:rPr lang="en-GB" dirty="0" smtClean="0">
                <a:solidFill>
                  <a:srgbClr val="FF0000"/>
                </a:solidFill>
              </a:rPr>
              <a:t>you are the barrier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12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Thoughts ? Reflections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smtClean="0"/>
              <a:t>Councillors role 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: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Goals and targets are the easy bit</a:t>
            </a:r>
          </a:p>
          <a:p>
            <a:r>
              <a:rPr lang="en-GB" dirty="0" smtClean="0"/>
              <a:t>The difficult part is how</a:t>
            </a:r>
          </a:p>
          <a:p>
            <a:r>
              <a:rPr lang="en-GB" dirty="0" smtClean="0"/>
              <a:t>How to deliver budget reductions</a:t>
            </a:r>
          </a:p>
          <a:p>
            <a:r>
              <a:rPr lang="en-GB" dirty="0" smtClean="0"/>
              <a:t>How to improve failing services</a:t>
            </a:r>
          </a:p>
          <a:p>
            <a:endParaRPr lang="en-GB" dirty="0"/>
          </a:p>
          <a:p>
            <a:r>
              <a:rPr lang="en-GB" dirty="0" smtClean="0"/>
              <a:t>Bonus task = how to fix a broken service</a:t>
            </a:r>
          </a:p>
          <a:p>
            <a:r>
              <a:rPr lang="en-GB" dirty="0" smtClean="0"/>
              <a:t>What is the role of a politician 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02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– Situation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Service is not going so well</a:t>
            </a:r>
          </a:p>
          <a:p>
            <a:pPr lvl="1"/>
            <a:r>
              <a:rPr lang="en-GB" dirty="0" smtClean="0"/>
              <a:t>Validation backlog (many cases &gt; 30 days)</a:t>
            </a:r>
          </a:p>
          <a:p>
            <a:pPr lvl="1"/>
            <a:r>
              <a:rPr lang="en-GB" dirty="0" smtClean="0"/>
              <a:t>Pre-applications on back-burner</a:t>
            </a:r>
          </a:p>
          <a:p>
            <a:pPr lvl="1"/>
            <a:r>
              <a:rPr lang="en-GB" dirty="0" smtClean="0"/>
              <a:t>Corporate complaints (and councillor complaints) going up and up</a:t>
            </a:r>
          </a:p>
          <a:p>
            <a:pPr lvl="1"/>
            <a:r>
              <a:rPr lang="en-GB" dirty="0" smtClean="0"/>
              <a:t>Designation ?</a:t>
            </a:r>
          </a:p>
          <a:p>
            <a:r>
              <a:rPr lang="en-GB" dirty="0" smtClean="0"/>
              <a:t>ICT system change overdue. Should have been in 2014</a:t>
            </a:r>
          </a:p>
          <a:p>
            <a:r>
              <a:rPr lang="en-GB" dirty="0" smtClean="0"/>
              <a:t>Staff low. Inward looking. Getting worse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854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1669" y="2468600"/>
            <a:ext cx="7772400" cy="11255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000000"/>
                </a:solidFill>
              </a:rPr>
              <a:t>Leading planning departments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workshop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7274" y="4365104"/>
            <a:ext cx="7376746" cy="1008584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Richard Crawley, </a:t>
            </a:r>
            <a:r>
              <a:rPr lang="en-US" dirty="0" err="1">
                <a:solidFill>
                  <a:srgbClr val="000000"/>
                </a:solidFill>
              </a:rPr>
              <a:t>Programme</a:t>
            </a:r>
            <a:r>
              <a:rPr lang="en-US" dirty="0">
                <a:solidFill>
                  <a:srgbClr val="000000"/>
                </a:solidFill>
              </a:rPr>
              <a:t> Manager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573219" y="5453502"/>
            <a:ext cx="372219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>
                <a:solidFill>
                  <a:srgbClr val="000000"/>
                </a:solidFill>
              </a:rPr>
              <a:t>Leadership Essentials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>
                <a:solidFill>
                  <a:srgbClr val="000000"/>
                </a:solidFill>
              </a:rPr>
              <a:t>January 2016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359181" y="6021388"/>
            <a:ext cx="292344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dirty="0">
                <a:solidFill>
                  <a:srgbClr val="000000"/>
                </a:solidFill>
              </a:rPr>
              <a:t>www.pas.gov.uk</a:t>
            </a:r>
          </a:p>
        </p:txBody>
      </p:sp>
    </p:spTree>
    <p:extLst>
      <p:ext uri="{BB962C8B-B14F-4D97-AF65-F5344CB8AC3E}">
        <p14:creationId xmlns:p14="http://schemas.microsoft.com/office/powerpoint/2010/main" val="20861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– situation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Leaders</a:t>
            </a:r>
          </a:p>
          <a:p>
            <a:pPr lvl="1"/>
            <a:r>
              <a:rPr lang="en-GB" dirty="0" smtClean="0"/>
              <a:t>What do </a:t>
            </a:r>
            <a:r>
              <a:rPr lang="en-GB" dirty="0" smtClean="0">
                <a:solidFill>
                  <a:srgbClr val="FF0000"/>
                </a:solidFill>
              </a:rPr>
              <a:t>you</a:t>
            </a:r>
            <a:r>
              <a:rPr lang="en-GB" dirty="0" smtClean="0"/>
              <a:t> do?</a:t>
            </a:r>
          </a:p>
          <a:p>
            <a:pPr lvl="1"/>
            <a:r>
              <a:rPr lang="en-GB" dirty="0" smtClean="0"/>
              <a:t>What conversations do you need ?</a:t>
            </a:r>
            <a:endParaRPr lang="en-GB" dirty="0"/>
          </a:p>
          <a:p>
            <a:r>
              <a:rPr lang="en-GB" dirty="0" smtClean="0"/>
              <a:t>Four things, in order, from your table</a:t>
            </a:r>
          </a:p>
          <a:p>
            <a:r>
              <a:rPr lang="en-GB" dirty="0" smtClean="0"/>
              <a:t>20 minutes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66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2 –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smtClean="0"/>
              <a:t>Anyone disagree ?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80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thoughts – Bonus task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service – one response. </a:t>
            </a:r>
            <a:endParaRPr lang="en-GB" dirty="0" smtClean="0"/>
          </a:p>
          <a:p>
            <a:r>
              <a:rPr lang="en-GB" dirty="0" smtClean="0"/>
              <a:t>Extra (new) resources are rarely the answer. Get people to give more. </a:t>
            </a:r>
          </a:p>
          <a:p>
            <a:pPr lvl="1"/>
            <a:r>
              <a:rPr lang="en-GB" dirty="0" smtClean="0"/>
              <a:t>Can you explain why they should ?</a:t>
            </a:r>
            <a:endParaRPr lang="en-GB" dirty="0"/>
          </a:p>
          <a:p>
            <a:r>
              <a:rPr lang="en-GB" dirty="0" smtClean="0"/>
              <a:t>Focus on </a:t>
            </a:r>
            <a:r>
              <a:rPr lang="en-GB" dirty="0" err="1" smtClean="0"/>
              <a:t>comms</a:t>
            </a:r>
            <a:r>
              <a:rPr lang="en-GB" dirty="0" smtClean="0"/>
              <a:t> (</a:t>
            </a:r>
            <a:r>
              <a:rPr lang="en-GB" dirty="0" err="1" smtClean="0"/>
              <a:t>eg</a:t>
            </a:r>
            <a:r>
              <a:rPr lang="en-GB" dirty="0" smtClean="0"/>
              <a:t> queue)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Start today</a:t>
            </a:r>
            <a:r>
              <a:rPr lang="en-GB" dirty="0" smtClean="0"/>
              <a:t>. Do only what is required. Ask only when needed. Risk-based approach. </a:t>
            </a:r>
          </a:p>
        </p:txBody>
      </p:sp>
    </p:spTree>
    <p:extLst>
      <p:ext uri="{BB962C8B-B14F-4D97-AF65-F5344CB8AC3E}">
        <p14:creationId xmlns:p14="http://schemas.microsoft.com/office/powerpoint/2010/main" val="6745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120 Minute workshop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will be tricky for many of you. You will have been “strategic” not “detail”</a:t>
            </a:r>
          </a:p>
          <a:p>
            <a:r>
              <a:rPr lang="en-GB" dirty="0" smtClean="0"/>
              <a:t>Remember the mix of experience in the room</a:t>
            </a:r>
          </a:p>
          <a:p>
            <a:pPr lvl="1"/>
            <a:r>
              <a:rPr lang="en-GB" dirty="0" smtClean="0"/>
              <a:t>It’s OK not to know it all!</a:t>
            </a:r>
          </a:p>
          <a:p>
            <a:r>
              <a:rPr lang="en-GB" dirty="0" smtClean="0"/>
              <a:t>My goal is to make you more confident to challenge and direct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45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120 Minute workshop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Task 1 : What do planning departments do? Who benefits ?</a:t>
            </a:r>
          </a:p>
          <a:p>
            <a:r>
              <a:rPr lang="en-GB" dirty="0" smtClean="0"/>
              <a:t>Task 2 : Using a detailed </a:t>
            </a:r>
            <a:r>
              <a:rPr lang="en-GB" dirty="0"/>
              <a:t>case </a:t>
            </a:r>
            <a:r>
              <a:rPr lang="en-GB" dirty="0" smtClean="0"/>
              <a:t>study, work out a savings target, and reflect on what councillors should do to lead this</a:t>
            </a:r>
          </a:p>
          <a:p>
            <a:r>
              <a:rPr lang="en-GB" dirty="0" smtClean="0"/>
              <a:t>Bonus task: Fixing a broken service</a:t>
            </a:r>
          </a:p>
          <a:p>
            <a:endParaRPr lang="en-GB" dirty="0" smtClean="0"/>
          </a:p>
          <a:p>
            <a:r>
              <a:rPr lang="en-GB" dirty="0" smtClean="0"/>
              <a:t>Share &amp; compare. I’ll offer my view also.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8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do planning departments do ? And why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“</a:t>
            </a:r>
            <a:r>
              <a:rPr lang="en-GB" sz="3600" i="1" dirty="0"/>
              <a:t>The purpose of the planning system is to contribute to the achievement of sustainable development. […] There are three dimensions to sustainable development: economic, social and environmental</a:t>
            </a:r>
            <a:r>
              <a:rPr lang="en-GB" sz="3600" dirty="0"/>
              <a:t>.”</a:t>
            </a:r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dirty="0" smtClean="0"/>
              <a:t>NPPF 6-7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41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do planning departments do ? And why?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jobs do they do ? </a:t>
            </a:r>
          </a:p>
          <a:p>
            <a:r>
              <a:rPr lang="en-US" sz="2800" dirty="0"/>
              <a:t>What </a:t>
            </a:r>
            <a:r>
              <a:rPr lang="en-US" sz="2800" u="sng" dirty="0"/>
              <a:t>benefits</a:t>
            </a:r>
            <a:r>
              <a:rPr lang="en-US" sz="2800" dirty="0"/>
              <a:t> are there? Short and long-term</a:t>
            </a:r>
          </a:p>
          <a:p>
            <a:pPr lvl="1"/>
            <a:r>
              <a:rPr lang="en-US" sz="2400" dirty="0"/>
              <a:t>To councils ?</a:t>
            </a:r>
          </a:p>
          <a:p>
            <a:pPr lvl="1"/>
            <a:r>
              <a:rPr lang="en-US" sz="2400" dirty="0"/>
              <a:t>To applicant/owner/operator ?</a:t>
            </a:r>
          </a:p>
          <a:p>
            <a:pPr lvl="1"/>
            <a:r>
              <a:rPr lang="en-US" sz="2400" dirty="0"/>
              <a:t>To other people 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Some of the detail might be new to you</a:t>
            </a:r>
          </a:p>
          <a:p>
            <a:r>
              <a:rPr lang="en-GB" dirty="0" smtClean="0"/>
              <a:t>Give it a go ! (as a table)</a:t>
            </a:r>
          </a:p>
          <a:p>
            <a:r>
              <a:rPr lang="en-GB" dirty="0" smtClean="0"/>
              <a:t>3 functions, 20 minutes in total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955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do planning departments do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Feedback</a:t>
            </a:r>
          </a:p>
          <a:p>
            <a:pPr lvl="1"/>
            <a:r>
              <a:rPr lang="en-GB" sz="2400" dirty="0"/>
              <a:t>Development Management</a:t>
            </a:r>
          </a:p>
          <a:p>
            <a:pPr lvl="1"/>
            <a:r>
              <a:rPr lang="en-GB" sz="2400" dirty="0"/>
              <a:t>Planning policy</a:t>
            </a:r>
          </a:p>
          <a:p>
            <a:pPr lvl="1"/>
            <a:r>
              <a:rPr lang="en-GB" sz="2400" dirty="0"/>
              <a:t>Compliance and enforcement</a:t>
            </a:r>
          </a:p>
          <a:p>
            <a:r>
              <a:rPr lang="en-GB" sz="2800" dirty="0"/>
              <a:t>Share and compare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05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do planning departments do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Hand-outs</a:t>
            </a:r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Challenge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26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2: A case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case study about a real (</a:t>
            </a:r>
            <a:r>
              <a:rPr lang="en-GB" dirty="0" err="1" smtClean="0"/>
              <a:t>ish</a:t>
            </a:r>
            <a:r>
              <a:rPr lang="en-GB" dirty="0" smtClean="0"/>
              <a:t>) service</a:t>
            </a:r>
          </a:p>
          <a:p>
            <a:r>
              <a:rPr lang="en-GB" dirty="0" smtClean="0"/>
              <a:t>Dive into the detail</a:t>
            </a:r>
          </a:p>
          <a:p>
            <a:r>
              <a:rPr lang="en-GB" dirty="0" smtClean="0"/>
              <a:t>But then reflect on a councillor’s role as leader. What can you say / do / ask to help officers do the right thing 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You have another hand-out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993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32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33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34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35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37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36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43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38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39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40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3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41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42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44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4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5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6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8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9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0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1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815</Words>
  <Application>Microsoft Office PowerPoint</Application>
  <PresentationFormat>Widescreen</PresentationFormat>
  <Paragraphs>147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22</vt:i4>
      </vt:variant>
      <vt:variant>
        <vt:lpstr>Slide Titles</vt:lpstr>
      </vt:variant>
      <vt:variant>
        <vt:i4>22</vt:i4>
      </vt:variant>
    </vt:vector>
  </HeadingPairs>
  <TitlesOfParts>
    <vt:vector size="48" baseType="lpstr">
      <vt:lpstr>Arial</vt:lpstr>
      <vt:lpstr>Calibri</vt:lpstr>
      <vt:lpstr>Calibri Light</vt:lpstr>
      <vt:lpstr>Times New Roman</vt:lpstr>
      <vt:lpstr>Office Theme</vt:lpstr>
      <vt:lpstr>23_LG Group 2</vt:lpstr>
      <vt:lpstr>24_LG Group 2</vt:lpstr>
      <vt:lpstr>25_LG Group 2</vt:lpstr>
      <vt:lpstr>26_LG Group 2</vt:lpstr>
      <vt:lpstr>28_LG Group 2</vt:lpstr>
      <vt:lpstr>29_LG Group 2</vt:lpstr>
      <vt:lpstr>30_LG Group 2</vt:lpstr>
      <vt:lpstr>31_LG Group 2</vt:lpstr>
      <vt:lpstr>32_LG Group 2</vt:lpstr>
      <vt:lpstr>33_LG Group 2</vt:lpstr>
      <vt:lpstr>34_LG Group 2</vt:lpstr>
      <vt:lpstr>35_LG Group 2</vt:lpstr>
      <vt:lpstr>37_LG Group 2</vt:lpstr>
      <vt:lpstr>36_LG Group 2</vt:lpstr>
      <vt:lpstr>43_LG Group 2</vt:lpstr>
      <vt:lpstr>38_LG Group 2</vt:lpstr>
      <vt:lpstr>39_LG Group 2</vt:lpstr>
      <vt:lpstr>40_LG Group 2</vt:lpstr>
      <vt:lpstr>41_LG Group 2</vt:lpstr>
      <vt:lpstr>42_LG Group 2</vt:lpstr>
      <vt:lpstr>44_LG Group 2</vt:lpstr>
      <vt:lpstr>PowerPoint Presentation</vt:lpstr>
      <vt:lpstr>Leading planning departments workshop</vt:lpstr>
      <vt:lpstr>120 Minute workshop</vt:lpstr>
      <vt:lpstr>120 Minute workshop</vt:lpstr>
      <vt:lpstr>Task 1 : What do planning departments do ? And why ?</vt:lpstr>
      <vt:lpstr>Task 1 : What do planning departments do ? And why?</vt:lpstr>
      <vt:lpstr>Task 1 : What do planning departments do ?</vt:lpstr>
      <vt:lpstr>Task 1 : What do planning departments do ?</vt:lpstr>
      <vt:lpstr>Task 2: A case study</vt:lpstr>
      <vt:lpstr>How to read this budget</vt:lpstr>
      <vt:lpstr>Task 2 : Make a savings target</vt:lpstr>
      <vt:lpstr>Some advice</vt:lpstr>
      <vt:lpstr>Task 2 : How do you balance the books ?</vt:lpstr>
      <vt:lpstr>Task 2 : What officers said</vt:lpstr>
      <vt:lpstr>Task 2 : Political Leadership</vt:lpstr>
      <vt:lpstr>My thoughts – Task 2</vt:lpstr>
      <vt:lpstr>Thoughts ? Reflections ?</vt:lpstr>
      <vt:lpstr>Bonus Task : How to do it</vt:lpstr>
      <vt:lpstr>Bonus Task – Situation</vt:lpstr>
      <vt:lpstr>Bonus task – situation cont’d</vt:lpstr>
      <vt:lpstr>Bonus task 2 – how to do it</vt:lpstr>
      <vt:lpstr>My thoughts – Bonus task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Barker</dc:creator>
  <cp:lastModifiedBy>Stephen Barker</cp:lastModifiedBy>
  <cp:revision>1</cp:revision>
  <dcterms:created xsi:type="dcterms:W3CDTF">2016-01-20T12:14:36Z</dcterms:created>
  <dcterms:modified xsi:type="dcterms:W3CDTF">2016-01-20T12:14:59Z</dcterms:modified>
</cp:coreProperties>
</file>