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58" r:id="rId5"/>
    <p:sldId id="259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596" autoAdjust="0"/>
  </p:normalViewPr>
  <p:slideViewPr>
    <p:cSldViewPr>
      <p:cViewPr varScale="1">
        <p:scale>
          <a:sx n="71" d="100"/>
          <a:sy n="71" d="100"/>
        </p:scale>
        <p:origin x="154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4EC88-AF5E-42B3-9DC0-B9EC52EF983E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C23C9-4A3A-48E6-9596-BC6FAF746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01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3C9-4A3A-48E6-9596-BC6FAF74631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498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3C9-4A3A-48E6-9596-BC6FAF74631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120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3C9-4A3A-48E6-9596-BC6FAF74631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947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3C9-4A3A-48E6-9596-BC6FAF74631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716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3C9-4A3A-48E6-9596-BC6FAF74631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004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3C9-4A3A-48E6-9596-BC6FAF74631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484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3C9-4A3A-48E6-9596-BC6FAF74631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463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920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701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438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70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239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75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28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073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50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25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2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42916-1DB8-41C0-9096-799020433335}" type="datetimeFigureOut">
              <a:rPr lang="en-GB" smtClean="0"/>
              <a:t>30/06/2014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64003-CEC7-4787-9FB7-FB3BAB469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33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CIL Examination without a hearing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4928"/>
          </a:xfrm>
        </p:spPr>
        <p:txBody>
          <a:bodyPr/>
          <a:lstStyle/>
          <a:p>
            <a:r>
              <a:rPr lang="en-GB" dirty="0" smtClean="0"/>
              <a:t>Dartford Borough Council 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797152"/>
            <a:ext cx="1801812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900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855168"/>
          </a:xfrm>
        </p:spPr>
        <p:txBody>
          <a:bodyPr/>
          <a:lstStyle/>
          <a:p>
            <a:r>
              <a:rPr lang="en-GB" b="1" dirty="0" smtClean="0"/>
              <a:t>Dartford Development Context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Core Strategy 17,300 homes, 26,500 new jobs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Large strategic sites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South of the borough Green Belt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081" y="332656"/>
            <a:ext cx="6523255" cy="3654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685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2400" cy="864096"/>
          </a:xfrm>
        </p:spPr>
        <p:txBody>
          <a:bodyPr/>
          <a:lstStyle/>
          <a:p>
            <a:r>
              <a:rPr lang="en-GB" dirty="0" smtClean="0"/>
              <a:t>Dartford’s Rates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511169"/>
              </p:ext>
            </p:extLst>
          </p:nvPr>
        </p:nvGraphicFramePr>
        <p:xfrm>
          <a:off x="1475656" y="1340768"/>
          <a:ext cx="5976663" cy="5112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8527"/>
                <a:gridCol w="3391416"/>
                <a:gridCol w="1376720"/>
              </a:tblGrid>
              <a:tr h="521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Zone</a:t>
                      </a:r>
                      <a:endParaRPr lang="en-GB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Development Type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CIL Rate (per square metre)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</a:tr>
              <a:tr h="1311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Residential development </a:t>
                      </a:r>
                      <a:r>
                        <a:rPr lang="en-GB" sz="800" baseline="30000">
                          <a:effectLst/>
                        </a:rPr>
                        <a:t>a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 anchor="ctr"/>
                </a:tc>
              </a:tr>
              <a:tr h="3934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All residential development  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£200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 anchor="ctr"/>
                </a:tc>
              </a:tr>
              <a:tr h="3934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Residential development  of less than 15 homes, providing solely market housing  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£200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 anchor="ctr"/>
                </a:tc>
              </a:tr>
              <a:tr h="7869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Residential development  of 15 homes or more, providing a housing mix which includes a proportion of affordable housing</a:t>
                      </a:r>
                      <a:endParaRPr lang="en-GB" sz="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£100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</a:tr>
              <a:tr h="1311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Retail development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</a:tr>
              <a:tr h="3934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7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All retail development above 500sq m </a:t>
                      </a:r>
                      <a:r>
                        <a:rPr lang="en-GB" sz="800" baseline="30000" dirty="0">
                          <a:effectLst/>
                        </a:rPr>
                        <a:t>b</a:t>
                      </a:r>
                      <a:endParaRPr lang="en-GB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£125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</a:tr>
              <a:tr h="5246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Supermarkets/superstores (above 500 sq. m)</a:t>
                      </a:r>
                      <a:r>
                        <a:rPr lang="en-GB" sz="800" baseline="30000">
                          <a:effectLst/>
                        </a:rPr>
                        <a:t>a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7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£65</a:t>
                      </a:r>
                      <a:endParaRPr lang="en-GB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</a:tr>
              <a:tr h="3934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 and D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All other retail development  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£0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</a:tr>
              <a:tr h="131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Other Development Types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</a:tr>
              <a:tr h="7869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Office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Industrial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Hotel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Leisure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£25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</a:tr>
              <a:tr h="524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 u="none" strike="noStrike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Any development types not identified elsewhere in the schedule.  </a:t>
                      </a:r>
                      <a:endParaRPr lang="en-GB" sz="7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7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7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7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7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£0</a:t>
                      </a:r>
                      <a:endParaRPr lang="en-GB" sz="7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871" marR="4587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240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CIL timetable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Selection of viability consultant – Oct 2011</a:t>
            </a:r>
          </a:p>
          <a:p>
            <a:r>
              <a:rPr lang="en-GB" dirty="0" smtClean="0"/>
              <a:t>Agree test scenarios</a:t>
            </a:r>
          </a:p>
          <a:p>
            <a:r>
              <a:rPr lang="en-GB" dirty="0" smtClean="0"/>
              <a:t>Assumptions workshop  - Dec 2011</a:t>
            </a:r>
          </a:p>
          <a:p>
            <a:r>
              <a:rPr lang="en-GB" dirty="0" smtClean="0"/>
              <a:t> PDCS consultation  - Spring 2012</a:t>
            </a:r>
          </a:p>
          <a:p>
            <a:r>
              <a:rPr lang="en-GB" dirty="0" smtClean="0"/>
              <a:t>Updated viability  - Summer 2012</a:t>
            </a:r>
          </a:p>
          <a:p>
            <a:r>
              <a:rPr lang="en-GB" dirty="0" smtClean="0"/>
              <a:t>DCS consultation -  Jan 2013</a:t>
            </a:r>
          </a:p>
          <a:p>
            <a:r>
              <a:rPr lang="en-GB" dirty="0" smtClean="0"/>
              <a:t>Submission  with modifications Aug 2013</a:t>
            </a:r>
          </a:p>
          <a:p>
            <a:r>
              <a:rPr lang="en-GB" dirty="0" smtClean="0"/>
              <a:t>Examination and report  Autumn 2013</a:t>
            </a:r>
          </a:p>
          <a:p>
            <a:r>
              <a:rPr lang="en-GB" dirty="0" smtClean="0"/>
              <a:t>Adoption – December 2013</a:t>
            </a:r>
          </a:p>
          <a:p>
            <a:r>
              <a:rPr lang="en-GB" dirty="0" smtClean="0"/>
              <a:t>Implementation – April 2014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469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lead up to examination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Update of Infrastructure Delivery Plan – Nov 2012</a:t>
            </a:r>
          </a:p>
          <a:p>
            <a:r>
              <a:rPr lang="en-GB" dirty="0" smtClean="0"/>
              <a:t>Overview document – updated</a:t>
            </a:r>
          </a:p>
          <a:p>
            <a:r>
              <a:rPr lang="en-GB" dirty="0" smtClean="0"/>
              <a:t>Issues raised in consultation</a:t>
            </a:r>
          </a:p>
          <a:p>
            <a:pPr lvl="1"/>
            <a:r>
              <a:rPr lang="en-GB" dirty="0" smtClean="0"/>
              <a:t>Viability buffer</a:t>
            </a:r>
          </a:p>
          <a:p>
            <a:pPr lvl="1"/>
            <a:r>
              <a:rPr lang="en-GB" dirty="0" smtClean="0"/>
              <a:t>Rates too high</a:t>
            </a:r>
          </a:p>
          <a:p>
            <a:pPr lvl="1"/>
            <a:r>
              <a:rPr lang="en-GB" dirty="0" smtClean="0"/>
              <a:t>Impact on large strategic sites</a:t>
            </a:r>
          </a:p>
          <a:p>
            <a:pPr lvl="1"/>
            <a:r>
              <a:rPr lang="en-GB" dirty="0" smtClean="0"/>
              <a:t>Retail</a:t>
            </a:r>
          </a:p>
          <a:p>
            <a:pPr lvl="1"/>
            <a:r>
              <a:rPr lang="en-GB" dirty="0" smtClean="0"/>
              <a:t>Care Homes</a:t>
            </a:r>
          </a:p>
          <a:p>
            <a:pPr lvl="1"/>
            <a:r>
              <a:rPr lang="en-GB" dirty="0" smtClean="0"/>
              <a:t>Other infrastructure should be considered</a:t>
            </a:r>
          </a:p>
          <a:p>
            <a:pPr lvl="1"/>
            <a:r>
              <a:rPr lang="en-GB" dirty="0" smtClean="0"/>
              <a:t>Impact on other uses</a:t>
            </a:r>
          </a:p>
          <a:p>
            <a:r>
              <a:rPr lang="en-GB" dirty="0" smtClean="0"/>
              <a:t>Informal discussions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3031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476673"/>
            <a:ext cx="7772400" cy="1152128"/>
          </a:xfrm>
        </p:spPr>
        <p:txBody>
          <a:bodyPr/>
          <a:lstStyle/>
          <a:p>
            <a:r>
              <a:rPr lang="en-GB" dirty="0" smtClean="0"/>
              <a:t>Demonstrating the balance</a:t>
            </a:r>
            <a:endParaRPr lang="en-GB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32" y="1974850"/>
            <a:ext cx="7603376" cy="4179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en-GB" dirty="0" smtClean="0"/>
              <a:t>Examination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3721968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Written Reps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Evidence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Agreed with Council’s analysis of impact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Agreed with Council modifications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Considered impact on implementation of CS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/>
              <a:t>Specified where objection not within remit of examination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8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Try to get broad agreement of baseline assumptions</a:t>
            </a:r>
          </a:p>
          <a:p>
            <a:r>
              <a:rPr lang="en-GB" dirty="0" smtClean="0"/>
              <a:t>Base viability on  planned development profile</a:t>
            </a:r>
          </a:p>
          <a:p>
            <a:r>
              <a:rPr lang="en-GB" dirty="0" smtClean="0"/>
              <a:t>Update evidence – understand sensitivity testing</a:t>
            </a:r>
          </a:p>
          <a:p>
            <a:r>
              <a:rPr lang="en-GB" dirty="0" smtClean="0"/>
              <a:t>Be clear on viability impacting  characteristics</a:t>
            </a:r>
          </a:p>
          <a:p>
            <a:r>
              <a:rPr lang="en-GB" dirty="0" smtClean="0"/>
              <a:t>Transparent – funding sources of infrastructure, instalment policy</a:t>
            </a:r>
          </a:p>
          <a:p>
            <a:r>
              <a:rPr lang="en-GB" dirty="0" smtClean="0"/>
              <a:t>Set out broad case – responding to objections</a:t>
            </a:r>
          </a:p>
          <a:p>
            <a:r>
              <a:rPr lang="en-GB" dirty="0" smtClean="0"/>
              <a:t>Informal discussion during preparation</a:t>
            </a:r>
          </a:p>
          <a:p>
            <a:r>
              <a:rPr lang="en-GB" dirty="0" smtClean="0"/>
              <a:t>Learn from others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726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238</Words>
  <Application>Microsoft Office PowerPoint</Application>
  <PresentationFormat>On-screen Show (4:3)</PresentationFormat>
  <Paragraphs>129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CIL Examination without a hearing </vt:lpstr>
      <vt:lpstr>PowerPoint Presentation</vt:lpstr>
      <vt:lpstr>Dartford’s Rates</vt:lpstr>
      <vt:lpstr>CIL timetable</vt:lpstr>
      <vt:lpstr>The lead up to examination</vt:lpstr>
      <vt:lpstr>Demonstrating the balance</vt:lpstr>
      <vt:lpstr>Examination</vt:lpstr>
      <vt:lpstr>Key points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CIL Examination with a hearing</dc:title>
  <dc:creator>Tania Smith</dc:creator>
  <cp:lastModifiedBy>Warren Stead</cp:lastModifiedBy>
  <cp:revision>28</cp:revision>
  <dcterms:created xsi:type="dcterms:W3CDTF">2014-04-02T09:24:53Z</dcterms:created>
  <dcterms:modified xsi:type="dcterms:W3CDTF">2014-06-30T16:04:23Z</dcterms:modified>
</cp:coreProperties>
</file>