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70" r:id="rId11"/>
    <p:sldId id="271" r:id="rId12"/>
    <p:sldId id="272" r:id="rId13"/>
    <p:sldId id="273" r:id="rId14"/>
    <p:sldId id="274" r:id="rId15"/>
    <p:sldId id="275" r:id="rId16"/>
    <p:sldId id="268" r:id="rId17"/>
  </p:sldIdLst>
  <p:sldSz cx="9144000" cy="6858000" type="screen4x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CBB3D-C5CA-4755-BA94-1131775A6DB4}" type="datetimeFigureOut">
              <a:rPr lang="en-GB" smtClean="0"/>
              <a:t>08/12/2014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0A79A-B413-4381-AD4D-DDDA621AD1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8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POS%20Logo%20-%206x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150" y="620713"/>
            <a:ext cx="32623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0375"/>
          </a:xfrm>
        </p:spPr>
        <p:txBody>
          <a:bodyPr/>
          <a:lstStyle>
            <a:lvl1pPr algn="ctr">
              <a:defRPr smtClean="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18435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4221163"/>
            <a:ext cx="6400800" cy="1417637"/>
          </a:xfrm>
        </p:spPr>
        <p:txBody>
          <a:bodyPr/>
          <a:lstStyle>
            <a:lvl1pPr marL="0" indent="0" algn="ctr">
              <a:buFont typeface="Arial" charset="0"/>
              <a:buNone/>
              <a:defRPr smtClean="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7AEADA-D6D5-4DA9-BAB0-E8ABF69EFC46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2BCAB08-24F8-49F4-A52E-2E523F289C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90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E2430-1B46-42B5-8C14-6DF936092C3E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4B052-3DC5-4B21-9DC4-AC9601DD13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6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0884-53FF-4E94-B8B8-F733CDAFE84B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B41B-65AF-47E5-9145-2CFC25CA28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92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DC99-721C-45B7-834A-EF1E7480A5DF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F1080-5B0F-48A3-B3F3-A8EED40510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94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9BB8-4A3F-4990-86CE-A69491629BF9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25775-6DC7-4996-BFBD-6744809A8E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20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55311-3B8C-4FE3-A483-8B4B3F5B3CD4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30C00-EA68-4966-908B-9017F9083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2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94557-C109-45A7-B577-FC2F2145E011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AA890-E62F-4F94-88FD-A9909B2677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4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04031-FE14-48E8-9FC1-3512DCE7A51E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B549-6D03-4D0A-8E64-B12A0ED900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819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5D0A9-80BA-4A14-B691-9BD7B3558086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5B10F-8FB8-46FB-82E1-F9A9D0FC2D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3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DC26E-F2A1-4362-B49A-403B098204A0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046D-102E-4013-9296-A6665D17A0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49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F3CCA-671F-4E81-B63D-EAFC2B1CE43F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26A2-695F-49ED-B96A-FFD33F18AA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49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7A78C-2B3B-4AC0-8EFC-2CC50F8BE09B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50F32-B88B-4319-A03B-FD772887A4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43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2753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7F6E0C-7602-4EB0-8F4F-6EC073E1C3B1}" type="datetimeFigureOut">
              <a:rPr lang="en-GB"/>
              <a:pPr>
                <a:defRPr/>
              </a:pPr>
              <a:t>08/12/2014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CD9373-7F45-4A68-A495-51C125819E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1" descr="Description: POS%20Logo%20-%206x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476250"/>
            <a:ext cx="19939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9999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9999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89898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898989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898989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898989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8989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S106, Developer Contributions &amp; Delivering Infrastructure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898989"/>
                </a:solidFill>
              </a:rPr>
              <a:t>Mike Kiely</a:t>
            </a:r>
          </a:p>
          <a:p>
            <a:r>
              <a:rPr lang="en-US" altLang="en-US" dirty="0" smtClean="0">
                <a:solidFill>
                  <a:srgbClr val="898989"/>
                </a:solidFill>
              </a:rPr>
              <a:t>Director of Planning LB Croydon</a:t>
            </a:r>
          </a:p>
          <a:p>
            <a:r>
              <a:rPr lang="en-US" altLang="en-US" dirty="0" smtClean="0">
                <a:solidFill>
                  <a:srgbClr val="898989"/>
                </a:solidFill>
              </a:rPr>
              <a:t>Chair Planning Officers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275388" cy="1143000"/>
          </a:xfrm>
        </p:spPr>
        <p:txBody>
          <a:bodyPr/>
          <a:lstStyle/>
          <a:p>
            <a:r>
              <a:rPr lang="en-GB" sz="4000" dirty="0" smtClean="0"/>
              <a:t>S106 &amp; CIL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634" y="2054966"/>
            <a:ext cx="7848600" cy="37338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  <a:ea typeface="+mn-ea"/>
                <a:cs typeface="+mn-cs"/>
              </a:rPr>
              <a:t>CIL was introduced as a solution to S106 with provisions in the legislation that sought to “put a spanner in the works” of S106 (ie the limits on pooling) 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  <a:ea typeface="+mn-ea"/>
                <a:cs typeface="+mn-cs"/>
              </a:rPr>
              <a:t>CIL and S106 are good at different things: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CIL is an efficient up-front pooling </a:t>
            </a:r>
            <a:r>
              <a:rPr lang="en-GB" sz="1800" dirty="0" smtClean="0">
                <a:latin typeface="Calibri" panose="020F0502020204030204" pitchFamily="34" charset="0"/>
              </a:rPr>
              <a:t>mechanism – brings </a:t>
            </a:r>
            <a:r>
              <a:rPr lang="en-GB" sz="1800" dirty="0">
                <a:latin typeface="Calibri" panose="020F0502020204030204" pitchFamily="34" charset="0"/>
              </a:rPr>
              <a:t>in more money to an LPA because nearly everyone pays something, rather than just a few paying; as little as 7% of developments have S106 …</a:t>
            </a:r>
            <a:br>
              <a:rPr lang="en-GB" sz="1800" dirty="0">
                <a:latin typeface="Calibri" panose="020F0502020204030204" pitchFamily="34" charset="0"/>
              </a:rPr>
            </a:br>
            <a:r>
              <a:rPr lang="en-GB" sz="1800" dirty="0">
                <a:latin typeface="Calibri" panose="020F0502020204030204" pitchFamily="34" charset="0"/>
              </a:rPr>
              <a:t>… however, CIL does have a high set-up cost that can make it uneconomic for many small local planning authorities to implement.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S106 can be a good, flexible tool to deal with specific issues that are related to the actual development, rather than development generally …</a:t>
            </a:r>
            <a:br>
              <a:rPr lang="en-GB" sz="1800" dirty="0">
                <a:latin typeface="Calibri" panose="020F0502020204030204" pitchFamily="34" charset="0"/>
              </a:rPr>
            </a:br>
            <a:r>
              <a:rPr lang="en-GB" sz="1800" dirty="0">
                <a:latin typeface="Calibri" panose="020F0502020204030204" pitchFamily="34" charset="0"/>
              </a:rPr>
              <a:t>… however, S106 does have high transaction costs (eg legal fees and negotiation time) that render it uneconomic for small developments.</a:t>
            </a:r>
          </a:p>
        </p:txBody>
      </p:sp>
    </p:spTree>
    <p:extLst>
      <p:ext uri="{BB962C8B-B14F-4D97-AF65-F5344CB8AC3E}">
        <p14:creationId xmlns:p14="http://schemas.microsoft.com/office/powerpoint/2010/main" val="6244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5" y="476672"/>
            <a:ext cx="6275388" cy="1143000"/>
          </a:xfrm>
        </p:spPr>
        <p:txBody>
          <a:bodyPr/>
          <a:lstStyle/>
          <a:p>
            <a:r>
              <a:rPr lang="en-GB" sz="4000" dirty="0" smtClean="0"/>
              <a:t>The challenges</a:t>
            </a:r>
            <a:endParaRPr lang="en-GB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549371" y="2996951"/>
            <a:ext cx="1920281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of development generally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96689" y="2992899"/>
            <a:ext cx="1920281" cy="1547746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the need for it is caused by a particular development or group of developments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44007" y="2992899"/>
            <a:ext cx="1926108" cy="1588563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Mitigation or compensation that is necessary to enable a development to proceed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55933" y="2996951"/>
            <a:ext cx="1926108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Securing affordable housing to meet the housing needs of an area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8023" y="2420887"/>
            <a:ext cx="3936429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644008" y="2420887"/>
            <a:ext cx="3927371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(NON-INFRASTRUCTURE) MITIGATION</a:t>
            </a:r>
            <a:endParaRPr lang="en-GB" sz="14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28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How might we fix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634" y="2054966"/>
            <a:ext cx="7848600" cy="37338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>
                <a:latin typeface="Calibri" panose="020F0502020204030204" pitchFamily="34" charset="0"/>
              </a:rPr>
              <a:t>POS </a:t>
            </a:r>
            <a:r>
              <a:rPr lang="en-GB" sz="2400" dirty="0">
                <a:latin typeface="Calibri" panose="020F0502020204030204" pitchFamily="34" charset="0"/>
              </a:rPr>
              <a:t>believes that any solution should have the following characteristics: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The intention for CIL to be funded via the land value rather than through development finance should be clearly stated by government and become a clear feature of the CIL setting process and Development Management viability assessments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There should be a basic national levy rate that can be easily adopted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Alternative levy rates should follow the current CIL setting process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>
                <a:latin typeface="Calibri" panose="020F0502020204030204" pitchFamily="34" charset="0"/>
              </a:rPr>
              <a:t>Flexibility between levy and agreements should be a standard feature of the system subject always to the levy amount being the minimum payable in any </a:t>
            </a:r>
            <a:r>
              <a:rPr lang="en-GB" sz="2000" dirty="0" smtClean="0">
                <a:latin typeface="Calibri" panose="020F0502020204030204" pitchFamily="34" charset="0"/>
              </a:rPr>
              <a:t>circumstances</a:t>
            </a:r>
          </a:p>
          <a:p>
            <a:pPr>
              <a:buFont typeface="Wingdings" pitchFamily="2" charset="2"/>
              <a:buChar char="§"/>
            </a:pPr>
            <a:r>
              <a:rPr lang="en-GB" sz="2000" dirty="0" smtClean="0">
                <a:latin typeface="Calibri" panose="020F0502020204030204" pitchFamily="34" charset="0"/>
              </a:rPr>
              <a:t>A new combined system needs a new name to give it a fresh start</a:t>
            </a:r>
            <a:endParaRPr lang="en-GB" sz="2000" dirty="0">
              <a:latin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4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520601" y="40055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000" dirty="0">
                <a:solidFill>
                  <a:srgbClr val="009999"/>
                </a:solidFill>
              </a:rPr>
              <a:t>What would it look like?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96689" y="4742629"/>
            <a:ext cx="5945970" cy="606639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Development Management Agreement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4842" y="4741707"/>
            <a:ext cx="1934810" cy="607561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Development Management Levy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49371" y="2996951"/>
            <a:ext cx="1920281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of development generally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596689" y="2992899"/>
            <a:ext cx="1920281" cy="1547746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 that is necessary because the need for it is caused by a particular development or group of developments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644007" y="2992899"/>
            <a:ext cx="1926108" cy="1588563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Mitigation or compensation that is necessary to enable a development to proceed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55933" y="2996951"/>
            <a:ext cx="1926108" cy="1584177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Securing affordable housing to meet the housing needs of an area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58023" y="2420887"/>
            <a:ext cx="3936429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INFRASTRUCTURE</a:t>
            </a: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44008" y="2420887"/>
            <a:ext cx="3927371" cy="410845"/>
          </a:xfrm>
          <a:prstGeom prst="round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6200000" scaled="0"/>
          </a:gradFill>
          <a:ln>
            <a:solidFill>
              <a:srgbClr val="009999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(NON-INFRASTRUCTURE) MITIGATION</a:t>
            </a:r>
            <a:endParaRPr lang="en-GB" sz="140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0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Options for levy LPAs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472934" cy="403589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non-major development, a compulsory levy would apply for infrastructure. An agreement could apply to: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housing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major development, the levy would apply plus an agreement to secure: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Infrastructure that is necessary because the need for it is caused by a particular development or group of developments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</a:t>
            </a:r>
            <a:r>
              <a:rPr lang="en-GB" sz="1800" dirty="0" smtClean="0">
                <a:latin typeface="Calibri" panose="020F0502020204030204" pitchFamily="34" charset="0"/>
              </a:rPr>
              <a:t>housing</a:t>
            </a:r>
          </a:p>
          <a:p>
            <a:pPr marL="0" indent="0">
              <a:buNone/>
            </a:pPr>
            <a:r>
              <a:rPr lang="en-GB" sz="1800" dirty="0" smtClean="0">
                <a:latin typeface="Calibri" panose="020F0502020204030204" pitchFamily="34" charset="0"/>
              </a:rPr>
              <a:t>Plus </a:t>
            </a:r>
            <a:r>
              <a:rPr lang="en-GB" sz="1800" dirty="0">
                <a:latin typeface="Calibri" panose="020F0502020204030204" pitchFamily="34" charset="0"/>
              </a:rPr>
              <a:t>if the LPA considered it appropriate adjustment could be made in response to viability issues between the levy and the agreement, subject always to the levy sum being the minimum payable</a:t>
            </a:r>
            <a:r>
              <a:rPr lang="en-GB" sz="1800" dirty="0" smtClean="0">
                <a:latin typeface="Calibri" panose="020F0502020204030204" pitchFamily="34" charset="0"/>
              </a:rPr>
              <a:t>.</a:t>
            </a:r>
            <a:endParaRPr lang="en-GB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1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Options for non-levy LPAs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112893" cy="4035896"/>
          </a:xfrm>
        </p:spPr>
        <p:txBody>
          <a:bodyPr/>
          <a:lstStyle/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libri" panose="020F0502020204030204" pitchFamily="34" charset="0"/>
              </a:rPr>
              <a:t>For </a:t>
            </a:r>
            <a:r>
              <a:rPr lang="en-GB" sz="2400" dirty="0">
                <a:latin typeface="Calibri" panose="020F0502020204030204" pitchFamily="34" charset="0"/>
              </a:rPr>
              <a:t>non-major development, neither the levy nor an agreement would apply for infrastructure. An agreement could apply to: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housing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For major developments, an agreement to </a:t>
            </a:r>
            <a:r>
              <a:rPr lang="en-GB" sz="2400" dirty="0" smtClean="0">
                <a:latin typeface="Calibri" panose="020F0502020204030204" pitchFamily="34" charset="0"/>
              </a:rPr>
              <a:t>secure:</a:t>
            </a:r>
            <a:endParaRPr lang="en-GB" sz="2400" dirty="0">
              <a:latin typeface="Calibri" panose="020F0502020204030204" pitchFamily="34" charset="0"/>
            </a:endParaRP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Infrastructure that is necessary because the need for it is caused by a particular development or group of developments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Mitigation or compensation that is directly necessary to enable a development to proceed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1800" dirty="0">
                <a:latin typeface="Calibri" panose="020F0502020204030204" pitchFamily="34" charset="0"/>
              </a:rPr>
              <a:t>Securing affordable housing</a:t>
            </a:r>
          </a:p>
          <a:p>
            <a:pPr>
              <a:buFont typeface="Wingdings" pitchFamily="2" charset="2"/>
              <a:buChar char="§"/>
            </a:pPr>
            <a:endParaRPr lang="en-GB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19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772400" cy="1362075"/>
          </a:xfrm>
        </p:spPr>
        <p:txBody>
          <a:bodyPr/>
          <a:lstStyle/>
          <a:p>
            <a:pPr algn="ctr"/>
            <a:r>
              <a:rPr lang="en-GB" cap="none" dirty="0" smtClean="0"/>
              <a:t>Questions</a:t>
            </a:r>
            <a:endParaRPr lang="en-GB" cap="none" dirty="0"/>
          </a:p>
        </p:txBody>
      </p:sp>
    </p:spTree>
    <p:extLst>
      <p:ext uri="{BB962C8B-B14F-4D97-AF65-F5344CB8AC3E}">
        <p14:creationId xmlns:p14="http://schemas.microsoft.com/office/powerpoint/2010/main" val="341520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S106 Origins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dirty="0">
                <a:latin typeface="Calibri" panose="020F0502020204030204" pitchFamily="34" charset="0"/>
              </a:rPr>
              <a:t>The history of various compensation and betterment laws is not a happy one, as generally they have not been successful. The main milestones have been: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The </a:t>
            </a:r>
            <a:r>
              <a:rPr lang="en-GB" altLang="en-US" sz="2000" dirty="0" err="1">
                <a:latin typeface="Calibri" panose="020F0502020204030204" pitchFamily="34" charset="0"/>
              </a:rPr>
              <a:t>Uthwatt</a:t>
            </a:r>
            <a:r>
              <a:rPr lang="en-GB" altLang="en-US" sz="2000" dirty="0">
                <a:latin typeface="Calibri" panose="020F0502020204030204" pitchFamily="34" charset="0"/>
              </a:rPr>
              <a:t> Committee into compensation and betterment (1942)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The 1947 Planning Act, introduced a development charge to capture planning gain – abolished by the 1954 Town and Country Planning Act</a:t>
            </a:r>
          </a:p>
          <a:p>
            <a:pPr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Compulsory Purchase Act 1965 introduces compulsory purchase provisions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Town and Country Planning Act 1971 – introduced S52 agreements (now S106 of 1990 Act)</a:t>
            </a:r>
          </a:p>
          <a:p>
            <a:pPr lvl="0"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Community Land Act 1975 allowed for the taking into public control of development land</a:t>
            </a:r>
          </a:p>
          <a:p>
            <a:pPr>
              <a:buFont typeface="Wingdings" pitchFamily="2" charset="2"/>
              <a:buChar char="§"/>
            </a:pPr>
            <a:r>
              <a:rPr lang="en-GB" altLang="en-US" sz="2000" dirty="0">
                <a:latin typeface="Calibri" panose="020F0502020204030204" pitchFamily="34" charset="0"/>
              </a:rPr>
              <a:t>Development Land Tax Act 1976 attempted to tax development value from land</a:t>
            </a:r>
          </a:p>
        </p:txBody>
      </p:sp>
    </p:spTree>
    <p:extLst>
      <p:ext uri="{BB962C8B-B14F-4D97-AF65-F5344CB8AC3E}">
        <p14:creationId xmlns:p14="http://schemas.microsoft.com/office/powerpoint/2010/main" val="364415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S106</a:t>
            </a:r>
            <a:r>
              <a:rPr lang="en-GB" dirty="0" smtClean="0"/>
              <a:t>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Statutory </a:t>
            </a:r>
            <a:r>
              <a:rPr lang="en-GB" sz="2400" dirty="0"/>
              <a:t>tests (</a:t>
            </a:r>
            <a:r>
              <a:rPr lang="en-GB" sz="2400" dirty="0" err="1"/>
              <a:t>Reg</a:t>
            </a:r>
            <a:r>
              <a:rPr lang="en-GB" sz="2400" dirty="0"/>
              <a:t> 122 of 2010 CIL </a:t>
            </a:r>
            <a:r>
              <a:rPr lang="en-GB" sz="2400" dirty="0" err="1" smtClean="0"/>
              <a:t>Regs</a:t>
            </a:r>
            <a:r>
              <a:rPr lang="en-GB" sz="2400" dirty="0" smtClean="0"/>
              <a:t> as amended):</a:t>
            </a:r>
            <a:endParaRPr lang="en-GB" sz="2400" dirty="0"/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Necessary to make the development acceptable in planning terms</a:t>
            </a:r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Directly related to the development</a:t>
            </a:r>
          </a:p>
          <a:p>
            <a:pPr marL="828211" lvl="1" indent="-44181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Fairly and reasonably related in scale and kind to the development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What </a:t>
            </a:r>
            <a:r>
              <a:rPr lang="en-GB" sz="2400" dirty="0"/>
              <a:t>they can do: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Mitigating harm (eg highway works or education &amp; health contributions)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Compensating for loss (eg public open space and play equipment)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Properly controlling the development (eg securing social housing element or </a:t>
            </a:r>
            <a:r>
              <a:rPr lang="en-GB" sz="2000" dirty="0" smtClean="0"/>
              <a:t>provision </a:t>
            </a:r>
            <a:r>
              <a:rPr lang="en-GB" sz="2000" dirty="0"/>
              <a:t>of a new bridge within the development</a:t>
            </a:r>
            <a:r>
              <a:rPr lang="en-GB" sz="2000" dirty="0" smtClean="0"/>
              <a:t>)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Relationship with CIL:</a:t>
            </a:r>
            <a:endParaRPr lang="en-GB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/>
              <a:t>Regulation 123 List of infrastructure items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/>
              <a:t>Pooling restrictions (post March 2015 from </a:t>
            </a:r>
            <a:r>
              <a:rPr lang="en-GB" sz="2000" dirty="0"/>
              <a:t>2010 )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138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Setting</a:t>
            </a:r>
            <a:r>
              <a:rPr lang="en-GB" sz="4000" dirty="0" smtClean="0"/>
              <a:t> formulae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Works well when </a:t>
            </a:r>
            <a:r>
              <a:rPr lang="en-GB" sz="2400" dirty="0" smtClean="0"/>
              <a:t>there </a:t>
            </a:r>
            <a:r>
              <a:rPr lang="en-GB" sz="2400" dirty="0"/>
              <a:t>is a close relationship between development generally and the need for additional infrastructure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Having formulae makes the negotiation process much easier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You must demonstrate two things:</a:t>
            </a:r>
          </a:p>
          <a:p>
            <a:pPr marL="742950" lvl="2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There is no existing capacity that can serve the development</a:t>
            </a:r>
          </a:p>
          <a:p>
            <a:pPr marL="742950" lvl="2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The development creates the need for that infrastructure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HUDU model in London</a:t>
            </a:r>
          </a:p>
          <a:p>
            <a:pPr marL="342900" lvl="1" indent="-342900"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The benefits of publishing your approach</a:t>
            </a:r>
          </a:p>
        </p:txBody>
      </p:sp>
    </p:spTree>
    <p:extLst>
      <p:ext uri="{BB962C8B-B14F-4D97-AF65-F5344CB8AC3E}">
        <p14:creationId xmlns:p14="http://schemas.microsoft.com/office/powerpoint/2010/main" val="1153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Negotiation</a:t>
            </a:r>
            <a:r>
              <a:rPr lang="en-GB" dirty="0" smtClean="0"/>
              <a:t>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Start negotiations as early as possible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Frontloading </a:t>
            </a:r>
            <a:r>
              <a:rPr lang="en-GB" sz="2800" dirty="0">
                <a:latin typeface="Calibri" panose="020F0502020204030204" pitchFamily="34" charset="0"/>
              </a:rPr>
              <a:t>contributions reduces the potential S106 pot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libri" panose="020F0502020204030204" pitchFamily="34" charset="0"/>
              </a:rPr>
              <a:t>Viability: the </a:t>
            </a:r>
            <a:r>
              <a:rPr lang="en-GB" sz="2800" dirty="0">
                <a:latin typeface="Calibri" panose="020F0502020204030204" pitchFamily="34" charset="0"/>
              </a:rPr>
              <a:t>three most important things to remember: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It’s an opinion and not a fact – despite what RICS will have you think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It’s dynamic – the numbers will change over time</a:t>
            </a:r>
          </a:p>
          <a:p>
            <a:pPr marL="715963" lvl="1" indent="-354013">
              <a:buFont typeface="Wingdings" pitchFamily="2" charset="2"/>
              <a:buChar char="§"/>
            </a:pPr>
            <a:r>
              <a:rPr lang="en-GB" sz="2400" dirty="0">
                <a:latin typeface="Calibri" panose="020F0502020204030204" pitchFamily="34" charset="0"/>
              </a:rPr>
              <a:t>Impacts still have to be mitigated – its not a get-out-of-jail-free </a:t>
            </a:r>
            <a:r>
              <a:rPr lang="en-GB" sz="2400" dirty="0" smtClean="0">
                <a:latin typeface="Calibri" panose="020F0502020204030204" pitchFamily="34" charset="0"/>
              </a:rPr>
              <a:t>card</a:t>
            </a:r>
          </a:p>
        </p:txBody>
      </p:sp>
    </p:spTree>
    <p:extLst>
      <p:ext uri="{BB962C8B-B14F-4D97-AF65-F5344CB8AC3E}">
        <p14:creationId xmlns:p14="http://schemas.microsoft.com/office/powerpoint/2010/main" val="12335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Getting it drafted &amp; signed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Negotiate the heads of agreement in pre-application stage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Draft the agreement in the application stage so it’s ready to sign once a decision is </a:t>
            </a:r>
            <a:r>
              <a:rPr lang="en-GB" sz="2000" dirty="0" smtClean="0"/>
              <a:t>taken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Use the Planning Bar </a:t>
            </a:r>
            <a:r>
              <a:rPr lang="en-GB" sz="2000" dirty="0" smtClean="0"/>
              <a:t>proforma for the main body and publish your </a:t>
            </a:r>
            <a:r>
              <a:rPr lang="en-GB" sz="2000" dirty="0"/>
              <a:t>obligation proforma on your website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Be firm with your lawyers and if necessary get the applicant to do the same – they can waste a lot of time arguing about marginal issues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 smtClean="0"/>
              <a:t>Developers </a:t>
            </a:r>
            <a:r>
              <a:rPr lang="en-GB" sz="2000" dirty="0"/>
              <a:t>can “take their foot off the metal” once a scheme has been to planning committee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dirty="0"/>
              <a:t>Having a resolution “That, if by [X date] the legal agreement has not been completed, the Director of Planning is delegated authority to refuse planning permission” will focus their </a:t>
            </a:r>
            <a:r>
              <a:rPr lang="en-GB" sz="2000" dirty="0" smtClean="0"/>
              <a:t>attention, </a:t>
            </a:r>
            <a:r>
              <a:rPr lang="en-GB" sz="2000" dirty="0"/>
              <a:t>provided you stick to it!</a:t>
            </a:r>
          </a:p>
        </p:txBody>
      </p:sp>
    </p:spTree>
    <p:extLst>
      <p:ext uri="{BB962C8B-B14F-4D97-AF65-F5344CB8AC3E}">
        <p14:creationId xmlns:p14="http://schemas.microsoft.com/office/powerpoint/2010/main" val="18153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Collecting the cash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You </a:t>
            </a:r>
            <a:r>
              <a:rPr lang="en-GB" sz="2400" dirty="0" smtClean="0"/>
              <a:t>MUST monitor </a:t>
            </a:r>
            <a:r>
              <a:rPr lang="en-GB" sz="2400" dirty="0"/>
              <a:t>your S106 agreements so that you know what you are owed and when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Monitoring also enables you to manage the number of pooled contributions when CIL is in place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Since putting this in place in </a:t>
            </a:r>
            <a:r>
              <a:rPr lang="en-GB" sz="2400" dirty="0" smtClean="0"/>
              <a:t>Croydon </a:t>
            </a:r>
            <a:r>
              <a:rPr lang="en-GB" sz="2400" dirty="0"/>
              <a:t>we have recovered circa £3.5M that was owed to us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A simple set of proforma letters will often work without the need to get heavy with solicitors, especially when interest and indexation is attached to the agreement. </a:t>
            </a:r>
          </a:p>
        </p:txBody>
      </p:sp>
    </p:spTree>
    <p:extLst>
      <p:ext uri="{BB962C8B-B14F-4D97-AF65-F5344CB8AC3E}">
        <p14:creationId xmlns:p14="http://schemas.microsoft.com/office/powerpoint/2010/main" val="9084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Spending the money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Bizarrely, this seems to be the hardest bit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It is a whole Council task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Set up a body (Infrastructure Finance Group) that can act as the place where these discussions take place and ensure conformity with the S106 agreement </a:t>
            </a:r>
            <a:r>
              <a:rPr lang="en-GB" sz="2400" dirty="0" smtClean="0"/>
              <a:t>and </a:t>
            </a:r>
            <a:r>
              <a:rPr lang="en-GB" sz="2400" dirty="0"/>
              <a:t>legislation 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It’s about delivering your Council’s strategic capital priorities and the Infrastructure Delivery Plan that supports your Local Plan 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Also involves engagement with third parties who have responsibility for delivering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11768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Review &amp; monitoring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Authority’s Monitoring Report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You must report collection and spending of CIL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Reporting (voluntarily) collection and spending of S106 is a very good discipline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/>
              <a:t>Whilst increased development values may enable you to increase your CIL rates, being able to negotiate a greater affordable housing contribution may be a better </a:t>
            </a:r>
            <a:r>
              <a:rPr lang="en-GB" sz="2400" dirty="0" smtClean="0"/>
              <a:t>policy option</a:t>
            </a:r>
          </a:p>
          <a:p>
            <a:pPr defTabSz="771345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400" dirty="0" smtClean="0"/>
              <a:t>What are your plans for S106 post March 2015?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377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 template</Template>
  <TotalTime>70</TotalTime>
  <Words>1189</Words>
  <Application>Microsoft Office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POS template</vt:lpstr>
      <vt:lpstr>S106, Developer Contributions &amp; Delivering Infrastructure</vt:lpstr>
      <vt:lpstr>S106 Origins</vt:lpstr>
      <vt:lpstr>S106 Rules</vt:lpstr>
      <vt:lpstr>Setting formulae</vt:lpstr>
      <vt:lpstr>Negotiation tips</vt:lpstr>
      <vt:lpstr>Getting it drafted &amp; signed</vt:lpstr>
      <vt:lpstr>Collecting the cash</vt:lpstr>
      <vt:lpstr>Spending the money</vt:lpstr>
      <vt:lpstr>Review &amp; monitoring</vt:lpstr>
      <vt:lpstr>S106 &amp; CIL</vt:lpstr>
      <vt:lpstr>The challenges</vt:lpstr>
      <vt:lpstr>How might we fix it?</vt:lpstr>
      <vt:lpstr>PowerPoint Presentation</vt:lpstr>
      <vt:lpstr>Options for levy LPAs</vt:lpstr>
      <vt:lpstr>Options for non-levy LPAs</vt:lpstr>
      <vt:lpstr>Questions</vt:lpstr>
    </vt:vector>
  </TitlesOfParts>
  <Company>London Borough of Croydon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S106, Developer Contributions &amp; Delivering Infrastructure</dc:title>
  <dc:creator>London Borough Of Croydon User</dc:creator>
  <cp:lastModifiedBy>Nicholas Wardle</cp:lastModifiedBy>
  <cp:revision>7</cp:revision>
  <cp:lastPrinted>2014-12-02T15:51:52Z</cp:lastPrinted>
  <dcterms:created xsi:type="dcterms:W3CDTF">2014-12-01T15:45:30Z</dcterms:created>
  <dcterms:modified xsi:type="dcterms:W3CDTF">2014-12-08T12:52:16Z</dcterms:modified>
</cp:coreProperties>
</file>