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791A-C98C-40DC-9E78-57A5FFF12551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C179D-972F-458E-94F7-B4131FA3C21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375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A538-00C5-43EB-B94B-CA284912A74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FE9B-494F-481B-83EC-B5A3BCFA45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024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100EC-9141-4DC8-B86F-DB7D9607C04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41FC-9A70-4BC9-9E40-32516E02F6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566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1499F-F882-490E-992A-3725EC5E87B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E7423-735B-409B-A4AF-95A77211AF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936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EB218-44DE-454A-BBD2-9BF154674A80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1A54F-2A06-4F6C-916E-43AE961C8F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690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288D-2ECA-4140-9DC1-FE1761A85B2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1866B-B54C-41DC-BEC7-A5D63F2DCF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026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8F979-9CA8-4EBE-BB65-5D83613E148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8548-929D-4F43-8435-1C0D01A042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276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1DD2E-AF83-4821-8119-B7CFC30745BC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9D50-B2B2-4A07-A6D7-4D55598B95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74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59FE-C014-4AD9-AC33-FD92BC9481B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58108-E1EA-4A94-8E04-4C74A51470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158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273AC-1CDA-46C6-90B9-946D2E5B33DB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A4C41-9F6E-4CD3-9D57-9B825A9EC7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634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D1DD-DCFB-4755-99FE-E48458EBA853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2/4/2015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48A5D-9E17-49CE-B642-32D4761424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536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eaLnBrk="0" hangingPunct="0">
              <a:defRPr/>
            </a:pPr>
            <a:fld id="{820A1784-771E-48ED-BFBA-25FD4906BD9E}" type="datetimeFigureOut">
              <a:rPr lang="en-US" b="1">
                <a:solidFill>
                  <a:srgbClr val="FFFFFF">
                    <a:tint val="75000"/>
                  </a:srgbClr>
                </a:solidFill>
              </a:rPr>
              <a:pPr eaLnBrk="0" hangingPunct="0">
                <a:defRPr/>
              </a:pPr>
              <a:t>2/4/2015</a:t>
            </a:fld>
            <a:endParaRPr lang="en-GB" b="1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eaLnBrk="0" hangingPunct="0">
              <a:defRPr/>
            </a:pPr>
            <a:endParaRPr lang="en-GB" b="1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C0CB69A-D4FC-47CF-A33D-A4105365C2B7}" type="slidenum">
              <a:rPr lang="en-GB" altLang="en-US" b="1"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b="1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7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:\Planning_Countryside\Planning Policy\H IT Systems and Applications\04 GIS\17 Tim GIS\PAS 29 01 15\NP map Ti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1" y="476250"/>
            <a:ext cx="7842738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697" y="692153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6575" y="2808291"/>
            <a:ext cx="7710854" cy="1196975"/>
          </a:xfrm>
          <a:prstGeom prst="rect">
            <a:avLst/>
          </a:prstGeom>
          <a:solidFill>
            <a:srgbClr val="FFFFFF">
              <a:alpha val="74902"/>
            </a:srgb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6573" y="4005263"/>
            <a:ext cx="3979985" cy="576262"/>
          </a:xfrm>
          <a:prstGeom prst="rect">
            <a:avLst/>
          </a:prstGeom>
          <a:solidFill>
            <a:srgbClr val="FFFFFF">
              <a:alpha val="74902"/>
            </a:srgb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>
            <a:normAutofit fontScale="925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Spurway- Neighbourhood Planning Officer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Claire Rodway- Senior Planning Officer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3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046" y="29527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Axminster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Small market town with good transport links including a regular train service.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Around 1000 new houses, new primary </a:t>
            </a:r>
          </a:p>
          <a:p>
            <a:pPr>
              <a:buFont typeface="Arial" charset="0"/>
              <a:buNone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school and employment land proposed. 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These are supported locally as they will </a:t>
            </a:r>
          </a:p>
          <a:p>
            <a:pPr>
              <a:buFont typeface="Arial" charset="0"/>
              <a:buNone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deliver a distributor road/bypass.</a:t>
            </a:r>
            <a:endParaRPr lang="en-US" altLang="en-US" sz="24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9636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yhg.co.uk/Libraries/Cloakham_Lawns_Axminster/Main_Cloakham_Terrace_Render_Web_Ready.sflb.ashx"/>
          <p:cNvPicPr>
            <a:picLocks noChangeAspect="1" noChangeArrowheads="1"/>
          </p:cNvPicPr>
          <p:nvPr/>
        </p:nvPicPr>
        <p:blipFill>
          <a:blip r:embed="rId3" cstate="print"/>
          <a:srcRect l="2464" r="6374"/>
          <a:stretch>
            <a:fillRect/>
          </a:stretch>
        </p:blipFill>
        <p:spPr bwMode="auto">
          <a:xfrm>
            <a:off x="5834910" y="2420888"/>
            <a:ext cx="237201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 Phantom tack-dropper spreads confusion in Axminster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148" y="4293096"/>
            <a:ext cx="276992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9639" name="Content Placeholder 2"/>
          <p:cNvSpPr txBox="1">
            <a:spLocks/>
          </p:cNvSpPr>
          <p:nvPr/>
        </p:nvSpPr>
        <p:spPr bwMode="auto">
          <a:xfrm>
            <a:off x="3974125" y="4292600"/>
            <a:ext cx="4453304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GB" altLang="en-US"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Residents prepared to accept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more development for CIL</a:t>
            </a:r>
          </a:p>
          <a:p>
            <a:pPr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GB" altLang="en-US"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Using a planning consultant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to manage process</a:t>
            </a:r>
            <a:endParaRPr lang="en-US" altLang="en-US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:\Planning_Countryside\Planning Policy\H IT Systems and Applications\04 GIS\17 Tim GIS\PAS 29 01 15\NP map- Uply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412875"/>
            <a:ext cx="6674826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885092" y="280988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Uplyme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660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046" y="2651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Uplyme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6574" y="1557338"/>
            <a:ext cx="7976088" cy="452596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parish with eclectic mix of housing,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steep sided valleys and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coombes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winding lanes.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Prominent in the AONB.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 driven by concern that adjacent Lyme Regis can’t meet its need for housing and controversial proposals for 400 houses in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Uplyme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Plan found no sites suitable for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development, NP supports several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small but visually prominent sites-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potential conflict with LPA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from Planning Aid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684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514" t="8701" r="50284" b="3101"/>
          <a:stretch>
            <a:fillRect/>
          </a:stretch>
        </p:blipFill>
        <p:spPr bwMode="auto">
          <a:xfrm>
            <a:off x="5170220" y="4077076"/>
            <a:ext cx="2858164" cy="195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696" t="4501" r="52362" b="11501"/>
          <a:stretch>
            <a:fillRect/>
          </a:stretch>
        </p:blipFill>
        <p:spPr bwMode="auto">
          <a:xfrm>
            <a:off x="5768442" y="1556792"/>
            <a:ext cx="2200122" cy="153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047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83981" y="260350"/>
            <a:ext cx="7596554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Blackdown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Hills AONB Parishes </a:t>
            </a:r>
          </a:p>
        </p:txBody>
      </p:sp>
      <p:pic>
        <p:nvPicPr>
          <p:cNvPr id="72708" name="Picture 3" descr="S:\Planning_Countryside\Planning Policy\H IT Systems and Applications\04 GIS\17 Tim GIS\PAS 29 01 15\NP map- Blackdow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58" y="1412878"/>
            <a:ext cx="676861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3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 idx="4294967295"/>
          </p:nvPr>
        </p:nvSpPr>
        <p:spPr>
          <a:xfrm>
            <a:off x="1" y="1700216"/>
            <a:ext cx="3389435" cy="4465637"/>
          </a:xfrm>
        </p:spPr>
        <p:txBody>
          <a:bodyPr anchor="t"/>
          <a:lstStyle/>
          <a:p>
            <a:pPr algn="l"/>
            <a:r>
              <a:rPr lang="en-GB" altLang="en-US" sz="2000" smtClean="0"/>
              <a:t/>
            </a:r>
            <a:br>
              <a:rPr lang="en-GB" altLang="en-US" sz="2000" smtClean="0"/>
            </a:br>
            <a:r>
              <a:rPr lang="en-GB" altLang="en-US" sz="2000" smtClean="0"/>
              <a:t/>
            </a:r>
            <a:br>
              <a:rPr lang="en-GB" altLang="en-US" sz="2000" smtClean="0"/>
            </a:br>
            <a:endParaRPr lang="en-US" altLang="en-US" sz="2000" smtClean="0"/>
          </a:p>
        </p:txBody>
      </p:sp>
      <p:pic>
        <p:nvPicPr>
          <p:cNvPr id="73731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6" y="260353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3981" y="260350"/>
            <a:ext cx="7596554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Blackdown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Hills AONB Parishes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3866" y="1700808"/>
            <a:ext cx="7843333" cy="478112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of 10 very rural parishes, d</a:t>
            </a:r>
            <a:r>
              <a:rPr lang="en-GB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riven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desire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to give formal status to the AONB design guide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issues - growth in open countryside (some want to define their own settlement boundaries, contrary to LP?)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Need for local retirement housing, lack of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facilities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3300" lvl="7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GB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3300" lvl="7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planning consultant</a:t>
            </a:r>
          </a:p>
          <a:p>
            <a:pPr marL="3543300" lvl="7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approach and template</a:t>
            </a:r>
          </a:p>
          <a:p>
            <a:pPr marL="3543300" lvl="7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cost savings- approx  £18-£20k per Plan individually? £7.5k when produced together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678" y="4293100"/>
            <a:ext cx="2525819" cy="2051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4211" name="Picture 3" descr="C:\Users\crodway\AppData\Local\Microsoft\Windows\Temporary Internet Files\Content.Outlook\DH27DI7R\BHAONBHousing-Design-Guide_publishedMarch2012cover.jpg"/>
          <p:cNvPicPr>
            <a:picLocks noChangeAspect="1" noChangeArrowheads="1"/>
          </p:cNvPicPr>
          <p:nvPr/>
        </p:nvPicPr>
        <p:blipFill>
          <a:blip r:embed="rId4" cstate="print"/>
          <a:srcRect t="2381" b="4762"/>
          <a:stretch>
            <a:fillRect/>
          </a:stretch>
        </p:blipFill>
        <p:spPr bwMode="auto">
          <a:xfrm>
            <a:off x="6100788" y="1556792"/>
            <a:ext cx="202584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15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697" y="26987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Feniton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755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 descr="S:\Planning_Countryside\Planning Policy\H IT Systems and Applications\04 GIS\17 Tim GIS\PAS 29 01 15\NP map- Feni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58" y="1412878"/>
            <a:ext cx="676861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3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697" y="2651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Feniton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779" name="Content Placeholder 2"/>
          <p:cNvSpPr>
            <a:spLocks noGrp="1"/>
          </p:cNvSpPr>
          <p:nvPr>
            <p:ph idx="4294967295"/>
          </p:nvPr>
        </p:nvSpPr>
        <p:spPr>
          <a:xfrm>
            <a:off x="1233854" y="1600203"/>
            <a:ext cx="7910146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altLang="en-US" sz="20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Rural village with basic everyday facilities and train station</a:t>
            </a:r>
            <a:endParaRPr lang="en-US" altLang="en-US" sz="20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altLang="en-US" sz="20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Controversial development of 50 houses, won on appeal in 2013</a:t>
            </a:r>
          </a:p>
          <a:p>
            <a:pPr>
              <a:buFont typeface="Wingdings" pitchFamily="2" charset="2"/>
              <a:buChar char="q"/>
            </a:pPr>
            <a:r>
              <a:rPr lang="en-US" altLang="en-US" sz="20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Major flooding problems, accessed along winding country lanes </a:t>
            </a:r>
          </a:p>
          <a:p>
            <a:pPr>
              <a:buFont typeface="Wingdings" pitchFamily="2" charset="2"/>
              <a:buChar char="q"/>
            </a:pPr>
            <a:r>
              <a:rPr lang="en-US" altLang="en-US" sz="20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Last year saw a Super Inquiry against a total of 235 houses by three developers  small 35 site allowed, others refused on sustainability grounds, interesting social sustainability reason</a:t>
            </a:r>
          </a:p>
          <a:p>
            <a:pPr>
              <a:buFont typeface="Wingdings" pitchFamily="2" charset="2"/>
              <a:buChar char="q"/>
            </a:pPr>
            <a:r>
              <a:rPr lang="en-US" altLang="en-US" sz="20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NP will support small scale growth on infill and brownfield sites</a:t>
            </a:r>
          </a:p>
        </p:txBody>
      </p:sp>
      <p:pic>
        <p:nvPicPr>
          <p:cNvPr id="75780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 descr="Protesters turned out in their numbers for the march held in Feniton on Saturday morning opposing new national planning regulations. Photo by Simon Horn. Ref mhv 1552-13-13SH To order your copy of this photograph go to www.midweekherald.co.uk and click on MyPhotos24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867" y="4077072"/>
            <a:ext cx="2567831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9572" name="Picture 4" descr="Feniton flooding, November 2008"/>
          <p:cNvPicPr>
            <a:picLocks noChangeAspect="1" noChangeArrowheads="1"/>
          </p:cNvPicPr>
          <p:nvPr/>
        </p:nvPicPr>
        <p:blipFill>
          <a:blip r:embed="rId4" cstate="print"/>
          <a:srcRect l="11405" b="7312"/>
          <a:stretch>
            <a:fillRect/>
          </a:stretch>
        </p:blipFill>
        <p:spPr bwMode="auto">
          <a:xfrm>
            <a:off x="1049148" y="4165972"/>
            <a:ext cx="2924633" cy="1864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38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07781" y="260350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Clyst</a:t>
            </a: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Honiton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803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260353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 descr="S:\Planning_Countryside\Planning Policy\H IT Systems and Applications\04 GIS\17 Tim GIS\PAS 29 01 15\NP map- Clyst Honi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58" y="1412877"/>
            <a:ext cx="6780334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4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6492" y="260350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Clyst</a:t>
            </a: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Honiton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4294967295"/>
          </p:nvPr>
        </p:nvSpPr>
        <p:spPr>
          <a:xfrm>
            <a:off x="5004289" y="1700213"/>
            <a:ext cx="3266342" cy="45259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altLang="en-US" sz="18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Historic village surrounded by strategic development- Cranbrook, Skypark, Science Park, intermodal freight facility, Exeter airport, bypass.</a:t>
            </a:r>
            <a:endParaRPr lang="en-US" altLang="en-US" sz="18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altLang="en-US" sz="18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Original NA application was for whole parish but reduced through negotiation to exclude strategic areas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18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NP driven by need for community facilities, lost the School, sports facilities and meeting hall to Cranbrook</a:t>
            </a:r>
            <a:endParaRPr lang="en-US" altLang="en-US" sz="18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altLang="en-US" sz="18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Would like mixed use scheme- 20-30 houses with site for a hall</a:t>
            </a:r>
            <a:endParaRPr lang="en-US" altLang="en-US" sz="180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77828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260353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10934" r="61375" b="16267"/>
          <a:stretch>
            <a:fillRect/>
          </a:stretch>
        </p:blipFill>
        <p:spPr bwMode="auto">
          <a:xfrm>
            <a:off x="849924" y="1341439"/>
            <a:ext cx="344658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1743" y="333375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Lympstone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8851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 descr="S:\Planning_Countryside\Planning Policy\H IT Systems and Applications\04 GIS\17 Tim GIS\PAS 29 01 15\NP map- Lymp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60" y="1455738"/>
            <a:ext cx="6714392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3"/>
          <p:cNvGrpSpPr>
            <a:grpSpLocks/>
          </p:cNvGrpSpPr>
          <p:nvPr/>
        </p:nvGrpSpPr>
        <p:grpSpPr bwMode="auto">
          <a:xfrm>
            <a:off x="583223" y="188916"/>
            <a:ext cx="7977554" cy="1196975"/>
            <a:chOff x="251520" y="188640"/>
            <a:chExt cx="8640960" cy="1196752"/>
          </a:xfrm>
        </p:grpSpPr>
        <p:pic>
          <p:nvPicPr>
            <p:cNvPr id="61451" name="Picture 13" descr="http://www.sidmouthherald.co.uk/polopoly_fs/1.1147753.1323364130!/image/1656614306.jpg_gen/derivatives/landscape_630/16566143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32656"/>
              <a:ext cx="1427094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251520" y="188640"/>
              <a:ext cx="8640960" cy="1196752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GB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Neighbourhood Planning 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en-GB" sz="2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East Devon Experience</a:t>
              </a:r>
            </a:p>
            <a:p>
              <a:pPr algn="ctr">
                <a:spcBef>
                  <a:spcPct val="0"/>
                </a:spcBef>
                <a:defRPr/>
              </a:pPr>
              <a:r>
                <a:rPr lang="en-GB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About East Devon</a:t>
              </a:r>
              <a:endPara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7" name="Picture 3" descr="\\eddc.local\servdata\Planning_Countryside\Planning Policy\A Local Devt Framework\02 a Villages Plan DPD\05 Landscape Assessment\NP Photos\Up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943" y="1556792"/>
            <a:ext cx="1595254" cy="1296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\\eddc.local\servdata\Planning_Countryside\Planning Policy\A Local Devt Framework\02 a Villages Plan DPD\05 Landscape Assessment\NP Photos\100_1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525" y="4509120"/>
            <a:ext cx="2060537" cy="167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 descr="\\eddc.local\servdata\Planning_Countryside\Planning Policy\A Local Devt Framework\02 a Villages Plan DPD\05 Landscape Assessment\NP Photos\100_2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740" y="2924948"/>
            <a:ext cx="1262910" cy="182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5" name="Picture 11" descr="Jacobsladderbeach.jpg"/>
          <p:cNvPicPr>
            <a:picLocks noChangeAspect="1" noChangeArrowheads="1"/>
          </p:cNvPicPr>
          <p:nvPr/>
        </p:nvPicPr>
        <p:blipFill>
          <a:blip r:embed="rId6" cstate="print"/>
          <a:srcRect l="7589" r="7589"/>
          <a:stretch>
            <a:fillRect/>
          </a:stretch>
        </p:blipFill>
        <p:spPr bwMode="auto">
          <a:xfrm>
            <a:off x="5170220" y="1556796"/>
            <a:ext cx="1528785" cy="1255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\\eddc.local\servdata\Planning_Countryside\Planning Policy\A Local Devt Framework\02 a Villages Plan DPD\05 Landscape Assessment\NP Photos\Picture 0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3" y="3068960"/>
            <a:ext cx="1927599" cy="1565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50631" y="1628778"/>
            <a:ext cx="4595446" cy="110807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 natural environment with 2/3 of the district being designated as Areas of Outstanding Natural Beauty and most of the coastline part of the Jurassic Coast.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179027" y="3141663"/>
            <a:ext cx="4120662" cy="11080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Dispersed population emphasised by the low density of 1.6 persons per hectare (the English average is 4.1)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06060" y="4868863"/>
            <a:ext cx="3987311" cy="110966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Typified by small rural villages with largest towns being Exmouth, 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Sidmouth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Honiton and Seaton.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9761" y="369888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Lympstone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Estuaryside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historic village with infrastructure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and landscape constraints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 driven by developer controversial major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(150 house) development scheme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SEA/HRA issues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Unusually, the NP was submitted twice to LPA as the LPA objected to it during the LPA’s first statutory consultation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‘Material Consideration’ in appeal in Oct 2014 (cited as reason for withdrawing appeal)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Examination by Nigel McGurk October 2014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Brandon Lewis MP visited 22 Jan 2015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Referendum on 26 March 2015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9876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7847" y="1772816"/>
            <a:ext cx="2022554" cy="1533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S:\Planning_Countryside\Planning Policy\F Neighbourhood Plans\Tim's pictures\100_2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848" y="4509120"/>
            <a:ext cx="2193474" cy="1781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19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1743" y="333375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Lympstone</a:t>
            </a:r>
            <a:r>
              <a:rPr lang="en-US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Examiner Comments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Confusion- need to clearly differentiate between planning policies and community actions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Imprecision- policies which aren’t absolutely clear will be deleted, the examiner rarely suggested alternative wording unless NPPF wording would apply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Overly restrictive- policies which were more restrictive than the NPPF eg. Defining acceptable employment types, were deleted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Detail- policies which added detail to the NPPF, eg defining ‘quality design’ were acceptable </a:t>
            </a:r>
          </a:p>
          <a:p>
            <a:pPr>
              <a:buFont typeface="Wingdings" pitchFamily="2" charset="2"/>
              <a:buChar char="q"/>
            </a:pPr>
            <a:r>
              <a:rPr lang="en-GB" altLang="en-US" sz="240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Evidence- only examined in relation to specific objections, otherwise taken as read</a:t>
            </a:r>
          </a:p>
        </p:txBody>
      </p:sp>
      <p:pic>
        <p:nvPicPr>
          <p:cNvPr id="80900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1743" y="333375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Points to Consider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Plan Issues</a:t>
            </a:r>
            <a:endParaRPr lang="en-GB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Reluctance to pursue a Neighbourhood Plan without a Local Plan in place. 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Confusion over emerging policies (LP approach to rural housing provision changed several times)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we draw the ‘ general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conformity’line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?-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rural communities define their own BUAB’s to allow development in the countryside? Would a compliance checklist help?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newly adopted LP’s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supercede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whole NP’s or only those parts in conflict?- can we have a statement of ‘saved NP policies’</a:t>
            </a: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24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4158" y="333375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Points to Consider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Issues</a:t>
            </a:r>
            <a:endParaRPr lang="en-GB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Reluctance to engage with LPA (and in some cases the community!!) 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 wanting high/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levels of housing in unsustainable locations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 identifying development sites which the LPA wouldn’t choose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the line between Land Use and Community Actions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Actions outside LPA/Examiner remit, but they can have significant implications 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about the less popular land uses...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948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17" y="333378"/>
            <a:ext cx="1317381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1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airportsinternational.com/wp-content/uploads/2013/06/Exeter-Airport-2013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678" y="3140968"/>
            <a:ext cx="1728192" cy="14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 descr="http://s0.geograph.org.uk/geophotos/03/65/99/3659902_cd21def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491" y="4869160"/>
            <a:ext cx="1919862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\\eddc.local\servdata\Planning_Countryside\Planning Policy\A Local Devt Framework\02 a Villages Plan DPD\05 Landscape Assessment\NP Photos\100_2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3212976"/>
            <a:ext cx="1684337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469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590 more homes at Cranbroo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5505" y="1556792"/>
            <a:ext cx="1726345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83223" y="188916"/>
            <a:ext cx="7977554" cy="1196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East Devon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0" y="1557341"/>
            <a:ext cx="4595446" cy="110807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Affordability of homes is a big issue- East Devon is in the top 25% of all Local Authority areas for house prices but one of the lowest nationally in terms of wages.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844313" y="3213100"/>
            <a:ext cx="3389434" cy="115252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transport links in urban areas including Exeter International Airport and M5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442189" y="4868863"/>
            <a:ext cx="4453303" cy="14398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Poor public transport in most rural areas. High levels of car ownership and a large out flow of workers leaving the district to work in places such as Exeter, Mid Devon and South Somerset.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3"/>
            <a:ext cx="4595446" cy="110807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population of East Devon has an older age profile with the average age of its residents being 46.9 years (national average is 39.4 years).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491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ave our sidmouth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960" y="2780928"/>
            <a:ext cx="2858164" cy="1929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3493" name="Content Placeholder 2"/>
          <p:cNvSpPr txBox="1">
            <a:spLocks/>
          </p:cNvSpPr>
          <p:nvPr/>
        </p:nvSpPr>
        <p:spPr bwMode="auto">
          <a:xfrm>
            <a:off x="849924" y="4868866"/>
            <a:ext cx="465259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Many residents have chosen to retire to East Devon because of its character and are resistant to change. </a:t>
            </a:r>
          </a:p>
          <a:p>
            <a:pPr fontAlgn="base"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18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Planning applications are often controversial, anti-development campaigns are common</a:t>
            </a:r>
          </a:p>
          <a:p>
            <a:pPr fontAlgn="base"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Exmou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9035" y="3822648"/>
            <a:ext cx="2775896" cy="2125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seat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7486" y="1628805"/>
            <a:ext cx="2795052" cy="201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3223" y="188916"/>
            <a:ext cx="7977554" cy="1196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East Devon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849924" y="1773241"/>
            <a:ext cx="345684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Growth Agenda with large scale development planned in the West end of the district.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Cranbrook New Town- 7500 new homes.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Science Park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Skypark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altLang="en-US" sz="20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Intermodal facility</a:t>
            </a:r>
            <a:endParaRPr lang="en-US" altLang="en-US" sz="200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8434" name="Picture 2" descr="New homes under construction at Cranbrook March 2012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5025" y="4365104"/>
            <a:ext cx="2017485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4517" name="AutoShape 2" descr="data:image/jpeg;base64,/9j/4AAQSkZJRgABAQAAAQABAAD/2wCEAAkGBxQTEhQUExQWFhUVGRYYFxgYFxcYHBgdHhgXGBcYFR4cHCghHBwlHBkXIjEhJSkrLi4uFx8zODMsNygtLisBCgoKDg0OGxAQGiwkICQsLCwsLCwsLCwsLCwsLCwsLCwsLCwsLCwsLCwsLCwsLCwsLCwsLCwsLCwsLCwsLCwsLP/AABEIALEBHAMBIgACEQEDEQH/xAAcAAABBQEBAQAAAAAAAAAAAAAFAAIDBAYHAQj/xABFEAACAQIEBAQDBQYDBwIHAAABAhEAAwQSITEFIkFRBhNhcTKBkUKhscHwBxQjUtHhM2JyFTRDgpKi8SRTFhc1Y7Kzwv/EABoBAAIDAQEAAAAAAAAAAAAAAAIDAAEEBQb/xAAxEQACAgEDAgQEBQUBAQAAAAAAAQIRAwQhMRJBBSJRYTJxgbEzkaHB0RMUcuHwIxX/2gAMAwEAAhEDEQA/AOrljJ1P1pwY9zXHbH7VLouzctgKVKkK0gNsHWRKxHwyQZmtn4G8Ypi0y3GVby5RG2eRoR030ifpRdSAo2IY96cGPevAtPCVZBwJ704E14Fp4FQsQmnikop9UQ8p1eL7U8VCHk0qfFKKouhtKadFKKhBs17NexVPifEbdhc1wkDXb0EmaGU1FW+C6Lc17NZm14zsuYRLp0B5kKSDsRO4pmJ8WwpItbDq346fnWaWuwRdOX3CUJNWjUzSmscniy4VBCID/wAx/Oon8S3z/IPZf6k0iXimBev5BLDI2017Qnw5i3u2izmTmI2A0gdqK1ux5FkgprhgNU6Pa8pV5RlHtRX7oUTTmJoLxa85MJbLH/VCnuD8vnrV0UQcVuTLDKYAmXEEZoOu2skDtr88jxnidt7RyuZIaUIMhOcCRr9qDvRnjWpDtaurAPMkQCO4lWI3j110MGsXZw4DMNRHWI1JliBuBJJg9CKqiBJeIZrYtuQLoYm5k1FtMoDSem+UDqFPrJbhXELTIi/xFRANMpGaQApyxJjSPcb1l71kTLDKxBAuIBOoIkgghiJkGNNxRaxj74Qh285AOQ6AhupYwTPXcdo61dFGtt8SXMLS5hAHQwBEhmMaaflV5eL2A4tG8gfKXguAco3aCdhrr6VhrHFfLW4pQkcxMNOZdlJLRELAgAnQnrXLfGma9imeA2YKJG3KoBUTtGv396j2Ibr9rXCbV+6t2zfwSlwEuG5dUMxUjLsrGB1II2E6VyriSqjC2l0PkBXOvwEk6i2QJZfUgH5VI2BZVJymBMwNKkGAIyOTbIJEayNYienWh3LFbwa2MjX3u2xdtZ08tVYsrSFLAuoCyDIJJPpvUy28K6qz4whiNVNm4Mu4CjIjCIjY9aP8T8FXGyOge9daMyOytpEKJzSAI9h301FHwsLmrlMMw5TbNrEyI0n4WBneQYoqKBhMyHYbDqTMGQsjbrvtRLw/aUXRcyNcFvI+RWC7OmZmgE+WNdhr6a0MVRBjQxoe+0z9/wBKu4PCXFBaCgeFGYlRBnePiGm3r3pLlFK2wqfY6B4Z/aHcTE3Ri7ilAH+BSOZTCheoB9RPKBptWxwH7R8HcvGyHIP2WgwwlQCdOU6nQ7RXJsH4XQf4jF/8q8q/X4j9RR7CYVLYhFCj0ET79/nXPy+KwhtDf7DY4G+TqfEPFmEsBTcvrDsFGWW1MxMbDlOtU1/aLw7T/wBQNYjleNdxOXcaT2kVxjxdw/VLy+itp1+y35fIVnruMz5FcaW82omdTJ6x07etbtPqVmxqaFTg4uj6k4Zx/DX5Fm/buEakKwJG0yNxuKIpdBEggjuK+SrF02znR8rQywJmCkNrEQQxHpWs8B+LbmFxFsPdZrJAUrMqAToQCRESfbUwYFP6gT6NDCsl4y8eWuH3bVp7bMbkMSIhUzQzdyQATEdqd4l8UW8Nhrl5GV2XRVDDViQBOuwkE+gNcI8Q8WuYu6+KuaM+UKobMFVVGYRuFEzrPxfW2Sz6dwGOt3raXbTBkcBlYdRVia+dP2aeJHw2KsoGLW7xW26nQLnuBcwJOmX4vWWG7V9BeYKpbl2WZr2arhvWlmPaauiWWKy/jth5SywUQ5JIBjl3IO++1aA3Kyvj10NqHnJluZo3iBt61k122B/T7oKD3MRg8MJyGbfmKMo8vIjBdWIXO0Nr1jTpVrE8LTKQXYmF6ieWJI9yoJ9RTcLbF7V3YwMiEeXHMJJGQkZuXWdPSpA9lC0XJZg8kkdC1xjIAA/xPw7GvPznLq2bv2X7jYJVvwXMHbARQNgAB8hU2Wq+HxlvKvOuwO87mBt3II96nsXg6hhsZj6x+VZJ9SbbNEWuEbDwh/gt/rP4LRysr4Vx4BazBmDcnSI5UI3mZjpGtaPza9Xod9PB+xjyPzMa1/WJ1FR5mE60ntqTOs0wH61tFia6TtVDGY5kBgwBqdDt1jtUPGOLrh8puMFzEKv+YkgAb/qDXGvGv7Qrt25dtIR5Q81AREsSCoYHsJMD1qOkUajifj6y7Dy7gYiYYHKAAuYlpO2XqJ66zsG4zxB/IvXV5WZQR3UsAB03BNcouHQ11Xjtn/05UqWHmWgQqljkFxM+gBJhQaGPJZewdmDDXmIP2XCEE91YAH61Yaw9syhg/iPXoazV4YYBBay21a8mcEFBIV3WQwEaqKkfG5bt1jcKqiW0GUzJJLwsTJIKaCjqyjQjiKbXUIPdR+R/KvLtqw+1xPZgR9xFBLnG/LRf3gAs7bSoKpGsxALDTYbmNd69uMrXWRRsSAROvIrjcZZMxEzpMRU6WSy9f8PW3jQGDI8tiIMzMA96rf7DtowaSsEmCARrvusx1idxQg3m8s3VUlQJOW4pK6SQROhHap7HE76tll15c0NDCJI6E9qGqLNJwrEPh85ttIcyVyoQDAErEEaAaTGlXF8R3/52HtbSsnhuMl1DG2pB1BiD76Vat8WWPhb61LRKBHDLVtAf4eQrrLMrnvIIJj5RXvEsSrrlUFmM5ekkBjpPqpBG4PyqqcKEuJKrIzkCyhDMCI5tYAE994ongWtBMwOgJJzbqQAGkdCBEwK81kq+vdmqLb8vB74fxhuW+bRlOU7j2P67UXQUAS8EvZwDkZijTpqNCfrWiQVi1KqVpVY6DtEeKwgu22ttswiex3B+RAPyrmmKsFSytoyEgj1G8V1ZFrH+OuGBWF8D4+VvRgND81Ef8nrWrwrUdOR4334+YGeFrqMaTAOlbfD+DQYHmme4tgfXnrIpb70aw/G8TkuAXmBVAywFEAFQemunevSRce5koo4u5fUPZYnJIYyI00ytr0II23nrQ9T007dvn+VX+F2xfv2kuM0XHVWIgNqehIImT261pb3g/D+YyBsUQhUOw8lguYAjTKGI1GoH4Vly6vHil0y9LLUG1ZmsCrMwKEEjbMwGojKozaNzRp2PQSR9HP4kt4fC2LuOdbFy4ilkac2eBnCossYJ1AmOtcn/APl1a/8AfuD/AJUP4RU+O4NcxKrh3xd1jhgApdFZIggQsgyBpJY9aTDxbSu/N+j/AICeCfob/iXjnBNYumzilLwVXy2QXAToCou5VB6gtp71zfjnhi7zXL+KK2mRrinEXnLBgQArqAwJzMAIMkGQOlGeEeEcPYZWguywSW1kx/LtE9D0q7x/DX8VcTzHsmxbZWC5WVyACIJhkB5mghdiJmBQw8Z0s5U3Xu+P++hb080jG8G8ZYvArab96W7ZMTZdmYqo+KAVldzBViNpGwrsfii0HtqxurbDKQhzhWZiMyqhOkmOtUOCYPCYfP5Vp8l0AMjsbi6ExlDuQBqdhroSaDftW8RWxYspbNl2LZypC3GSBGg2RtSNekiNZrSsun1UXBStbMBxlDczON43hxa81VuXS4Q3VOWyUDIQg0XK4h2llJgxJ1FDsP4qW84TyDzyCxu6gnIQYCAfFbT6Hfag3E8e1+S4UudQUUJAUEQyDQmI1JnTdutLhiEX7cgjmB/XvFC9HhW9fqykzsPhfh1m75dt84e9a84FQwUBLhIBdt7hZnbl6A+lCfFmOvYO69qzbi0i8j3VbmI+MgyJUMyidzOk174F4xc/fLNmzYU8hF+4zXCQoI5kmFXTKMomS3TWgfiu0L+NvM15boM5jaAAUrbgIrHNsFWZG5OnWj/s8DW8S+uV7Gt/Z5xtmxLriP4bXAUspBXMQc7Sp1BAiDsddZ0rpDA9q47wFEwt624VrhXMqg3YBKqrlhy80kxO3J0mG6Db8TXCgdrAEgNHm6jSYPJvWrHFQioxVIB23bD8U2/CqWYnTUwMx+g1+lV8fxEWluMwJCKXMCZjcCuN+PfHt6+LlgW/KXTWZfYZlPz9ulE5UUZvx74pbF4hspIto0oJ6gZc3bvHYMe5rJXGp92o4mlhD8Ema5bXu6D6sBXbcOkg+5P31x7w9ZzYrDj/AO9b+5gfyrsN9HFlvL+PK2X31iiiTlkeIsdf186o3sFZfS5bWQZDAZSDAWZWDMACewqTh1i0zA27lwOvxozMS2n21f8AEdqvX8MKKy5Rp0Bb3BFCtEsrLkJLFjl10BM9zVSzwzKTDsRmzZTl+IAAEwJMQOvSjflsmqn5Ui6N8XK1SwQGmFuLZayXzKUKCU1GkSSG1p74ZHdWaOVMsEGZkGaLXLDjUcw++nWcUtpTdKDMoJEiYjtPWgyZv6atlxjb2MRY4vbtqLZRmKFlkRBhjtJmK9/27b/9t/8AtoaUJ1O53qfD4FmEqpImNBSnkfLD6Q7iMO+dbqgBgGUqx0ZSZ3EwQRvVfAhHNxmdQxOfkOigLkJDMsNI3O1XrQRVAFwlQAoB1+yo1I6RHzY1R/dnRgqeYqqVgtdBTJpIy77SI++uDF2mrr07bfUa/UscS8tENsDWFPcwMqZmOp0GXfpTuE8WZgtvLzK2VideUMFJgGZkjfoSekV7h8NbkS7MN9pHwEAt1J8vKp110MTVXiS+VczKSqMGt3COg5kDd5H5DvRY8Mci6Hz6v1L6nyglh+JLhy/7w4BMEiQzFohiiprkMKRMHeaHcb8TJettaS3ytHM5jYyCAPzPWhfHPDQsWxcFzMSwWMsTIJ3zGdqXhvCu1+2PJe5kZSyxHqM09PTr99Ow6TA//ZbtfRWvYpzkvKUcZgblpgLltknbMpAIgaid/wC9TYBJzjujj7p/Ktv4j4RiMdcDQLaooC23JkSTmZsoYAsw77AVmMBw02sQ6vr5ZKEiSGZtMo07En5VrwaiOTZPcBxaYE4I0YmwZ2u2vnzrXTOP2B5hl7KsQCjsWS5ajQkFRzLM/EQNSK5/c4Ves3UbJmCsjl7YzrGbQsyiFkg6GDXVryNav3H8s3Fuqg5csgrmGUhiJBBG1c7xaXTkhL2f3X/foFBeVr3Imw9/M7KwI3QZiVaGkAzoAUJGmkx2qhwixdXGXQzZlCqCYXU5V13kHNmO0Qav8NF6zbt2ykwE2BMS75lJGnKuQfXevOCFjduM4AZlQkAERImIJnTauLKclGfDVV9h8Um1yFstLJU0UstczqNAkxCKAC2o330965La4e2Lx1y0LmUtcvHMRmygM7QBI06RPWj3iXh+LF27cS5cW2zAIBdK/ZmYDco5WNGPDHCEtlHyr5wQZm1Jkqucnm1k6zHzr1/hmOGncW3fXS+Xf9zDlbl9DNY7wFiLUG2y3pOoEW4Eak52gjpE0N4d4fxHmC4UUohlityywAgnZXP0Arqt182YcoGR95jpGbXbedaB2yfLu5WEZBy5mY5Qr6qzoGKElQBJjXXoXavXzx6l4opUunm+/PcCMFSb9zNYPBY6y5vYdWQv8Dg2OYEDTmMwYHKRuJ0p/hrw7iLblrlt1kMN0P2SAdHknX9aRpbK3smHgrlldInlAETPWM0x2X1rQRXO1HjWbFKkovd+vZjo4It3uZvH4a75ZPm4hMuZmYLOh8vceYZKw3yHfVr9vjFsWVXMzMwYI0MwYnmUSSSeUjU9qv4y5lRmgmBMDc+grO2ME/IWg5WBJJyE5WEEiAJCjoYJIOyrXZ8K18tZCUpJKnWwrLj6XsScGu4u55lxmueYzEBLmYI3JJUjTLsACK5fxi3cV2FxSjSZBBGs6712dcRMdPnNBvE3AkxihSxW6oJtuZy67q47GBqNRpuJFPzS/t08mSVxtduP9AJdeyW5x0ivMulGeK+Hr9h1tuhNx1LhE5yBmZZOWf5ZnsRVzgHALd5WN661pgxQrknYCZJIgySIjpWiDU0nF3YDtclTwYmbHWB2Zj9Lbt+QrsVxWFsZFDNppmyz3g7TFc58D8EuJjbjFDksm6uYxvBVQeskMDtXVVTQUyKIZl7Fy7ctsbRtC02YlipY6EZVyk6Gdaq53NwYhxlRiEytM+WTlBI9WIY9QDWuuJUL2s3rUoYsnsZlLRaMOCw8s87g/wDDGqAHeWECR2aq/B8Kbi528zrqzSrST8InpAHStNkg9qgsYJEnII6QCY+Q2HyqURzTTBjYdl+EkUL42x8tidyAPrArUP6ignGME15ltoNzJJ2VQNSfTUVg16+D/L9mXhfPyMpw7hputA0A1Zuw/r2rRW0CDKohRoP7+tXnsLaQW02G56sepNUhFYM2brfsaIRoAcCx3mPle2pjflAKxA/lHYCPQdq9uXWLPkuFAHI0A9GUDlI0mJ99as4rHm3ZbHBgcRdXIAoUgzIlwRuFEk+mhrEebeksSSSZJkHWeuu9dT+0gp9W3HFGdzfZGhvcadZlrjbcwkdNGgco1Oojvr1qrheOhj5dw5sywWPNqZMqemsGOmtDru/UNCkSI6cy69JBirPCuH2CrM1xsx6KIKDqOYdfQdKNQitqGxxznXT3DNnG3XseXq2XlKkyNOZGHyUgHuo7iqtjjFy0BcRyyrC/bjMdcwzgb66DTSetWQcOpTy0dbZ5boZ88gkEMNBBUjMB3UUC43dVCbZZyVLhlygLqRBUzrIE7DQirSXAM4yxupGtwvji4crLo0wxGxGpEg9NTtQ6zi3vXwGumQqMpOocMQzL0yySRtpt61luHY06qomRAAnU9I9ZrUeHeCXhFw8pzEjMYygGRHu2tD0wgtlQG7ZsL64hbtk3rJW3qoLcy/DyggiV2aPc1d8QWFL5iu9uAWttcRoJOVSvNbfXcbyO1BuJY+7atks7NrMSYMAtpqeoEAmO+lZfjfELgxFy751xLZ8qArOsk20LgCQIG/8Aze9c7UaOepzxcXVJhzdRqR0i9xdktscmUhMwDtEEWUfKdJZpJEdcp1qnw/icYm/nXYkaRooYICZMkyRsPynHWsZjDpav3fcvI7j4pFaLgPEQmJnEEXM1pCfh5bhyklDpJBzDTeawf/HaTW2/u/4Dcmnyad+KrEhH3G8DQuEzGCdJJ/6TtvRCs54kxiWrtlkytYcFgGUfw4IJIcdCxtwsEzm30iniPGeUFgFYKhZoDjUAkxmA0+X4isWbwLUKuhL8/wCQ4Zly2H+OLbGHuu6KwRS8EDVgpykn5xr3rEcL8arbVVNsBiCGcQZJeSZ6jbbfX3pcW8YPicMy2rM5gC+ZwAOYNlUaFtAv/VVLwqbNx2a8qFBzHMoJYk5VB6xr91dvwjTZdPiay8363SAyNT3T/Q6DytZu52OQ2zmYQYBDZiI10qu9hrqszNDKhQDIyzJVmOp1kKBptrUh4zbuI5DKJyoPLCA7GIBMEDX76hw4RDAbVpbKiZEEDLoMxjfXv6Vj1eLJPWOaTq49u1K/swUqSJsDbOW0SZnKQP5RkXT65j86LRWVunywjFmUBS2ik7DXZtR8prxPENlmCLiGNwwSIcQpkMIP2tZA3BC9K5mp8PzTm5JPl9n6jI5KVUaDi7xZuGYhSZmIrNcL4gPLQtqCuk5S2xbWWknpHqsb1a474ksGzcRLqi4V5VYMsn5j9SO4qlZ8LZLfnXLga6cjeWCCE0Ek5hzETsDHXWK7XgWKeHDJTi0777dkVmp9y5hboGbzBnk6ZUAA2MdNyT9KpX/ElqxeZb2ZYVSqgHQlnYk6bhcu8CD61SwvC1ykXbZOY3FPlwCsMVJBJneQN6f+/fvIXD37CizcgCMqtbI0DKQPijXSdBr1B7WRRyx6Zq0IjtvEvPde4n72llGlNHJQnJMsFUsCQN5jUDSdqveCMTaKMLa7u7gDT+UNnb+bNMAmYih+GtOzhEykWMqgEwIAGWWy6x0AGvWKr4ziTIzq0JEblkn0GR9xl310ProMIrF5Y7JbBfHyH+G4TybtxFR1V81zmMyS6gww3G8ehFX+IYy6lxEVEcXM2WXZCMq5jJykUM8L8VN9WQn/AAykDqA2YwSZkHLPf60eu4Wblu5m0QOIjfMANe0R99aIP1E5OSJsYBnMHkdbZ21LZII9OcfQ1Xt4tHYhc4Izam24Uwcp5iuU69jUeL4OTnYQXa6jgyQMoNvQxoSAp6dqXCcyM6urgFrjAsyFINxmGWGzAkNrp0plKhdsi4rxHywq5S9xzltqOp3JJ2Cgak1TuJiwM2awf8oDj5ZpP1y1e4th8t23eKsVRXRoGaA2U5xGpgrBjoao43G5gFwzq7syrykMUBYAuQO09dNRNVWxYQTMxAAzT8vnTsSVQFV+Z7/2p2GwvkIV8x7jHVncgn2EAAL8qFY7ETXnvENbGT6Y8I2YcdbspY2/Qtr5nepcVcqhmrnQuXI8ymFxKaqWIMEBR106mnW8ZacMjtkgaNGo7R3HpWcaTrSuuTqd69Z0GFSNJxPiAuWVAAuQDrDZrfv2ExvoajbKFDLOg6kwdNZkdfShmGtcrEudRoAd9Nm9B2q0ttSiZnI0GhBMztAqnH0GK4pNhHDYkASQSpE+sf1H5VYvcAbGIXtMBdtoJQg/xF+yQQPiA5TOkBao8KuorwyyizKknWYESIjefej2BxaWbou2idDzqJIA65T9ND1AoJWla5NGWLyxU+yW5mfDtvJ5jkQ4IRCfssdDIrUYy4Ldzlu51bSDMn20+c9KHeJLK2blx7fwXLgujbTNBjT/ADaj0ih2DvZ3QHXuSZoElPzMzptKkajB8XnRhI13iD2n19aGeL7MhCHLALltqdS0nUHXSPzFaXA4Oy0bRpoTtXnHcJbRcihWGdLmUwWUr0Q7gH09emlHBqMti8kZOO5leIu1nKgU5VRBoTBOUZiQOpM1PhOKFVW5tOhA7ZjMz7fWKtcctEBXzc0cwWDlGkDXTr07UJxgzWyIOo9joarIvMDHizT+KcMtzB2WtXWZ1dpA0kQo5RE9oJOuU9YrJcOzq4ILEgkxPXU6g+pO/c0e8I30FnypzamVOxzbgA6A+ojfvVDxDw1rF0sDKOGCsCTsV0bQc4BHvE+2nG4y2I5VHcpcP4u9p7loDdsw2CgwBroeXlX6VJaxNywCouFWuc7EAiQZIKx01JmapBswAClnbTlBJMdo1+VG8KAoC3sqMET4hm0jIwBgxsJHdjQZEoboXCTnsyvw+7dZ7fMoVHUln0CyRq0awY0O06SK0l3iRs+ZIBuW2VAQurseXMY3EKp+dArWJzXGVNbbIEJCxJ5iMo30kH5CtDwbDLfUBszLYhhGUFmAGXOQJI0UQdY0pT3VsZxaQQwfgjE3AGuX1EieYknUDSNYg6aRtp0oLxz9n2JKE8rMkkFCZIHbtI766VsRx64umXYbDoOnt0qxw/xKHdQRHT9fOosiLeJpWcjwYa0ArhpBMz0Pp1npRLBcbQXDdCOA5uhQDlDPyl8wmGAB3ERPrRb9o2FVWF5RAYgMPWYE1isbiCSoYxkUKoAC6STOm5JMk7mdaa0mrAukdi8L3EuWPNbKxLsvUhTOfr1lqD8I8ZWbtwpZtOrNnuFn5empzISYmN9IkmqHAOLj90FpSUaLgYgCRMQ/MQCdQNTWM4UDbF5mDCbRVZlZzMqtBjXlnY9aGeySRUU7s3XDMAMSrYi5fuKt13ZUQqsrJCl+sneBEAispxy+9jENaNwOIBBI6dJ1+IRRjA2sObFlddbdt2PmAsCq5QFG46nTTX0rP+LChyMsqFUgZjLPrp+vWlp70OcfLZtv2bZAlwkjM1wSWIEkLoRP+ret9B3E+4riF9svDHO+d7e/f+HI/wC0is5a4peUDy7rp/ouMv1AIp6n1WzO40fSOf8AUQfvpGDuK4l4a8TYp3PmY66ltfRbhY9AM4P1P50WxfjTG2suR0xAdsik4dkYt0UBGEk+lTrV0V0urOo+QR8DR6dK9chB0zncj8KrcJuXhZVsSEW8wkqkkJ6SSZbvBjpruaOOxc1xfEfEEl0Qf+zThw92RY3EzQfEXKmv3aH33rgxuTtmvgrYh6ol6lxD1Qa4Z0roY4bC2zCs2YHuKhQV7aeDTlgN6SPpXqX6mCK3L4UABfT+9aLhWCZrajLJ/mjVR0Ckj8PyoXwvDLdcAzlGp7/+K6Bgb6qAAIVR9aVKVcGzLTpIbwbwcu7KNd8xM/OimP8ABlvJyqRA/wCGx99j+QqxgeIA+lHsNiBpNK+pLZyXjPh97QOYtcsnfqySIB+Rg/KhdrDGyTbb4xufcAiPcEV2ziGEt3UYZRqIO2tcx45cBuWsNli58DOQJhQ3lwd9Tlk+tGraEOosH4W8xBGfIvoTJ+cT8qt/v6i2WKszSFaFjYQp1Ikxudfh9aDuxRirg6GCNiKJ27KXMJiSjZWtBLgViBnMyVHc5CxjeYqo8hyflZTfiimZzT6g67f2q3ZwUkqkEeWzLl2I026TBn5VmreKLaT9Y09Pb+tGvCWMSzcfN9pYiJABPOfiEH4dYNNnFVYiDbdEOGBR4tvlU7hhoD1mRttqK0GIJuWLltyuYgsksPiUSI7yJHsTQ7iWAS5BtXZGyyMpgGDqCdZ9KfbBtkZgABlBIaZ23Gh9ZmJoI2pWgnuqYP4HeFtSykS8iTrAkEgEDSTPv8qq8QxramM2pie2xIj1n7qbnCgKDAUkSBtqSPrT2Tvrp7+80yTsGKI8FimBDnYTHTXsK1/hnFZ7Nx3JzM5WZiJAJiOo/OsRxG7EL2B+tdG/Z7gjcwRKrlYOSGOusCGAI7Ggluhl9KIr2HCZVtXNVBZjM6k6gj26HeDUGJvEnlcGNZgj9a+lFLvCnDlTzKTzMIDTHWN9faqL4EIWEyAsyfvmldLsNzVBLxCy3sIrsI2VvxB+omuVNb5mzCApIjfbQe+1dhwmJt3cE0QQVBA3+vsa5JjcMWvkINGggTvpBMnpPWmxewpvY0/hTO1t0zQsqcnwjYy0g8ugG4K96ZxrhLZRLMyAEIqSzHUEgA6AanYmgtniF7DhuVWRskwdYUEb+s/hWya4bmAa7bYAhc4noB8Q16xMR1AoZXdhxfloD27l23bCjDkKkIjMGBbr84rKcTxL3mlicwJ06D8yau47xEWMAk9Cw9o0ke/3VStqCZkmesz9Zq4QfLBlO9gjhcQPJezcGZXAjuHBGVh2P5TRjhTtkKYW0ICjM0iWPXMTvWct3QOYNzdNBFarwp5uRWtoD5jkM07Ccp0/W9TJsSG/JTt48k+ViEEjpAJnSAI3PpXSvDPh1MOBeuL/ABDzKpA/hyIJjYOQY9Bp3qPw74dCP+84hUN3/hgA6DYO0/bjbsPuI47GTNcXXa5QXTE0Qx2yPiGLmg1+7Ul+5VK69cNXN2x/BHduVRv3akvPVG89bMcAWwfxbGi2hY/Idz0FZuzxZ1HQ9dR9etFsT5d+61tif4esAwDPxeumg+dAeI4PJcKiY3HtXb02OCXTLnkyZW+UC6c3Sm17XUEmp8OIPKL9ZIM+m1HBiYUA7g0B4RjQttUPufnsKttcJpEhsTQ4HiHSKP4bFGBrr66fjWJw98KJLRFF8D4gRdCQe0Ag/lS2PTNhZxRidT9Pz0++uc+N8XGPsuPsC0zD2YzHyH30afxKSciKWMnbN06EjX61jvFuJzYt8+4VJ98gJ/GmYt2KzPYIeIvEFq7cyKEhNPMIaW9BH2fegnFcRbIRbcEgAsR0MbA/ifQChl9wzdqiGhpvSk7E9TonzRDemtEcX8NqQBylT6zDAn0mhAumIq/jcXntW9NQuUnvlIif10ogSVcU6wIiNtdqc+LuFWJPw9NdiQD+M/KpMEQ6g/I+9T4qyqoyzLEEeg0oaCKzktb+H4YloMxM616LkT7aVc4RiAUExtER+tKojDsWKLuPuHSrohDZQTmbUDYHqf6Ctd4c8bGx/DYFlfm5dMpiI1j0rIX2Ewuw2/r+P1py9vT9fhVpbFSds6LhvFtlmZs8DWZO3eosNg7vEQ5W6tm0GA1BLNIVo3EcrA+8iubsACZHet74QusbFpF0L5ix9Mx/qB8qXJ9KsKK6nRruC8Jwdk+UrPcZQMys4nSNSoA7UTx9kEqLbBAQSFKoVb7pnfrQLHi3hsrosXG0DH3GtNw+KJSNSJLL3E6kDrp9eusQU9XqNcK4IMZw43Ld23fRQ32GBkE6xpuP71zfEPctzZ8xhbBnICRPUZu8Ga6hiOKq3I4GYjRtFJ940b6D2rl/ipCt/OPhYD85H1n6UeOW9ATQMvKFO0ztT1w7bzE9B+Feq4MDr37U+/d07Eb/ANvSniyqyawB99df/Z74fexZV8ROZmLW7Z+yDqGuD+bcgdJ112r+BvBws2xi8UvNANu2w27XLgPXsvTc67Hxjy7segH3n/wa5Ou1ijBqPYdjg7QSx2Nn2oTeu027eqq9yvMU5PqkbuBXblU7r0+49VbjVphEpkV1qpXidY1NWLhqBL6GQGBIMNB2PatcFW9C2ZKzwu6LgeCGknUCNZmdTRx8Hmgk6xGwqfieJNtC+XNHSY+dR4LiFu4uYMB6HQg9jW+eXJkSnXtsKUYxdWYJRJqVrDAgERNRpM6VYRJMtqa7RlCGFE79DMdxV+1iIImg1m7/ABAff8DRGy86GlTW42D2CfkC5sflJH31PhsCiOugmQYGv1ND1u5dq9TEa8haSdQFJB96UOVGvvG3budQxGYamDXMeLYprl57jTLMTrppsPuitjxDEt5RdpDZSqkxMnlExpoSKx63p0Oo7Gm4lyxWaXYqDensKV61Go1FMBpok8NOz6R6/wBanGHYhiqsVUAkgEhRoNT01MVXIqiBPhpGVwduX79Klv3pECqvD3j2O9TC8pYgbAb99qqW25EeYPiDWy0DtA7R/anLxZtQPtAydzOsH2qnjNGldjTbB3YDUVE7ITWNY9I/X3Cp7OpY9tvw/rUGGUmAoJZiAAASSToAoGpPpU9tGTOHUqREhgQRudQfSD86Mor3xLRW08FM6WmZASPQT/N0OhGlZ/hvh7E3xmt2jlP22hFj0Lb/ACmtdwPhl3BIfNNtlc6qpLAabNKgfT1pWX4RuL4ghjcez2rd24hILMAPQaH5U/D8RDgADX2IM+oOo/A0+5xJWy2/KIyiAIBB6x6TrXv+0Ft6Ko+fT2rHKjWkB+KXYfKw03H9qAeK8L/BRz/McpHWRJ/CaN8UuSwbodCKy3iTGERaGijm2/m6rPpO3em4d2Z8qoz4aK6n+zzwgEy4rGDXRrVpuh6O479h03Ou1fwT4RW2FxWKXm3t22jQQMrOI+LsPbrWk4vxIPtII7HT51k1usryQ/MGEe7DvE8T5gIOxoBYs+WG5pkzO3tQzDcXZWytqCfpRC9drz8oZI7SfJsi090K5cqu9yo7lyoC9MjAKyR3qB2pM9NsoXaOnWmpUC2OtJ1+lYviNv8Ad8UTsjnMOwnf6Gfka3V7tWe8T4HzLRI+K3zD2+0Ppr8q16LLWSnw9hOWNoddx9lk5nSGEESPnWOv2yGbJqs6EdascJVbjhTCz6bnt+NaAcIt+v3V0I9GmbW+4nzZDHs/QaV7abQ/L86iNOQ10rFDy3UURzaBhsf0QfWhRq7w/EASrfC36BFDJWWnQSw2JWdTRKzetg/EfYUJu4AgiDKtsZE+1XeEcO8xyRoqAyfU/wBvxpXQ26GqdId4kvEi3GiFTA2IIaJ+kffWeviYYdd/f+9FPEHEluZEQCLWZcwM5py67aaqfrQ1HABnYj7+hFPSpCW7dldLnf2NWOGWrbXra3WK22YBmESAetU69J0HpUIdc4txTBYTDG35QIZXVbWz3ARlLH+VT/Mdd4E1yVRPvXly4zGWJJ01Jk6CBv6VPgV5gfp6mqbKSPfJI3EH9bVJY6mrOLaR7dqrYdtKCTtF0Q31Y6npTbJ5T71eIBqja2irg7Izd/srx1q3fIcL5rDkciSB9pUHQnU+ontXROLeFrV66cWLXnOAItSsEzOZgTDRJ3ManeAK4HZusHUpOYEZY3kbR619JcMsXEsW87DzcqlwPhzRzAdYBnX/AMUxy8tFJb2CsJwq7cIfEMAmkW0YmP8AKx6fIn3ob4x4lbC2rMADMDA0C6afWtLicarAnYr8W2sd/WuW+I8SLpdumv8AakyqqGp72XQ14NAJju1ufvUilfjdiJ3rN4Hi13IvMZiKecSzak1kmtzSpIt8VxJhMvQ6+wBmth4b4UMiPiAHKEMisAcp+yRIkH+gobwvhflIt68Ob7CH7Mj4m9ew6e+1y1xtQDmmdT79hXP1OqbxuGL5WVVy3D2NxWbeDQm+q/yr9BQzC8UZ3gwBB/ERTOKcQyDTc7fma5UdPNSp8jeqNWWywGwA9gBUFy5VLC3Gyyx1bX2HSvbl2n/06dFWPe7ULXqjuGmrZmnKKXJRL5oPWhfEcXi8PcLIoa0QNCJHvoZBo7w7CgDM2pO09KnvXakcsYSrpte4MotrmjF3PFV4/wDCX/u/rR61dlQT1Aqa89VXuU+UoSS6Y0Ck1y7MtxHhDpdzW1OQkERuOsfI1o7LkjUQaTXKaLlOnllkilJcFRiou0YKlSpV2jKSDWmlSKbU9u6OtQgRwd8MsE6qNBUnEyyW8uYwxkgHqZmaHW7gBBXcd6s8UxguKm2Yb1dEKIMCmkyD6V5FeE1Chteg15Xoqiz0VMh+Xtv/AGqA16DVEL2aRAprSsAgjqJ6zTuF3ALiljyzr7Qf61a4viEdlyTCiNZ/OqdURlBn+VQDap4oz4Z8OHEtnc5bCNzsdJ7qvy/EVcFbpFWXP2f8ENy+l9xFm0c0n7bD4QveGgk7aV1a7xbl30rJ43iOQhLaqlrQADtEL7R2969GKlYntVSe4aRLx7iDahTGYQ2un/n+1ZfEglSDEbUXxTBmjv8A2j8TQ60iu4VGzCR0IMex3+VAwgXhLOnr1HrW08PcBFqLt0S+6L/L2Lf5vTp77ScP4Stp2uNqxMqOi9z7z9KuXb9cDXazrf8ATx8d3/Bsx49rY/HYwAEvt69aC3LVp9V+40sfet3AVLDT1GlAmYq8W2n1pOnweXZtMqctwjcwC92+6o/3QSCWJjoaq4lnUZi8k6R/SrmGbMqk9RWhqUVdgqm6omLTXi2zUiivS1Jv0DoaFpU1nqE4kDU6DuatRbI2kEy8CO1DOJ8SS0JcxOw3J9qpcbx1y21tlIyahh69PzqhxW4t+x5g3TWO22aflrT8OmtxlLhipZOUuR3/AMSWj/MPcf0NWBiQwkGayha3l1U5u4On3zRDhFzoNgK6GTSwjG42Kjkbe4Ya5XgeoS1INWfpDMlSpUq7BmFSpUqhD2ktKlUISvsKiFKlVkPK9FKlVEHdKaKVKoQsWqeuwpUqCRGe1ueG/wD0yx/rb/8Aa1KlTMHLBZb4nsvsPwrzD9flXlKksch4+M+39KqcF/3m1/rf8HpUqTn/AApfJ/YKPxI1t/eqWK2Psa8pV5TF2Oi+DF3N6iavaVd9HPY7p8/yo/hPgX2FKlWfUfChuPknqJ6VKsyGDTQfxH/u9z/l/wDyFKlWjT/iR+aFz4Gca/3T/o/FaE8K/wADEf6f/wCTSpVuw/hP/L90Jl8a+QGFXOB/4nyP5UqVbsnwMVHkOmmilSrnI0H/2Q=="/>
          <p:cNvSpPr>
            <a:spLocks noChangeAspect="1" noChangeArrowheads="1"/>
          </p:cNvSpPr>
          <p:nvPr/>
        </p:nvSpPr>
        <p:spPr bwMode="auto">
          <a:xfrm>
            <a:off x="410308" y="-144463"/>
            <a:ext cx="28135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4518" name="AutoShape 4" descr="data:image/jpeg;base64,/9j/4AAQSkZJRgABAQAAAQABAAD/2wCEAAkGBxQTEhQUExQWFhUVGRYYFxgYFxcYHBgdHhgXGBcYFR4cHCghHBwlHBkXIjEhJSkrLi4uFx8zODMsNygtLisBCgoKDg0OGxAQGiwkICQsLCwsLCwsLCwsLCwsLCwsLCwsLCwsLCwsLCwsLCwsLCwsLCwsLCwsLCwsLCwsLCwsLP/AABEIALEBHAMBIgACEQEDEQH/xAAcAAABBQEBAQAAAAAAAAAAAAAFAAIDBAYHAQj/xABFEAACAQIEBAQDBQYDBwIHAAABAhEAAwQSITEFIkFRBhNhcTKBkUKhscHwBxQjUtHhM2JyFTRDgpKi8SRTFhc1Y7Kzwv/EABoBAAIDAQEAAAAAAAAAAAAAAAIDAAEEBQb/xAAxEQACAgEDAgQEBQUBAQAAAAAAAQIRAwQhMRJBBSJRYTJxgbEzkaHB0RMUcuHwIxX/2gAMAwEAAhEDEQA/AOrljJ1P1pwY9zXHbH7VLouzctgKVKkK0gNsHWRKxHwyQZmtn4G8Ypi0y3GVby5RG2eRoR030ifpRdSAo2IY96cGPevAtPCVZBwJ704E14Fp4FQsQmnikop9UQ8p1eL7U8VCHk0qfFKKouhtKadFKKhBs17NexVPifEbdhc1wkDXb0EmaGU1FW+C6Lc17NZm14zsuYRLp0B5kKSDsRO4pmJ8WwpItbDq346fnWaWuwRdOX3CUJNWjUzSmscniy4VBCID/wAx/Oon8S3z/IPZf6k0iXimBev5BLDI2017Qnw5i3u2izmTmI2A0gdqK1ux5FkgprhgNU6Pa8pV5RlHtRX7oUTTmJoLxa85MJbLH/VCnuD8vnrV0UQcVuTLDKYAmXEEZoOu2skDtr88jxnidt7RyuZIaUIMhOcCRr9qDvRnjWpDtaurAPMkQCO4lWI3j110MGsXZw4DMNRHWI1JliBuBJJg9CKqiBJeIZrYtuQLoYm5k1FtMoDSem+UDqFPrJbhXELTIi/xFRANMpGaQApyxJjSPcb1l71kTLDKxBAuIBOoIkgghiJkGNNxRaxj74Qh285AOQ6AhupYwTPXcdo61dFGtt8SXMLS5hAHQwBEhmMaaflV5eL2A4tG8gfKXguAco3aCdhrr6VhrHFfLW4pQkcxMNOZdlJLRELAgAnQnrXLfGma9imeA2YKJG3KoBUTtGv396j2Ibr9rXCbV+6t2zfwSlwEuG5dUMxUjLsrGB1II2E6VyriSqjC2l0PkBXOvwEk6i2QJZfUgH5VI2BZVJymBMwNKkGAIyOTbIJEayNYienWh3LFbwa2MjX3u2xdtZ08tVYsrSFLAuoCyDIJJPpvUy28K6qz4whiNVNm4Mu4CjIjCIjY9aP8T8FXGyOge9daMyOytpEKJzSAI9h301FHwsLmrlMMw5TbNrEyI0n4WBneQYoqKBhMyHYbDqTMGQsjbrvtRLw/aUXRcyNcFvI+RWC7OmZmgE+WNdhr6a0MVRBjQxoe+0z9/wBKu4PCXFBaCgeFGYlRBnePiGm3r3pLlFK2wqfY6B4Z/aHcTE3Ri7ilAH+BSOZTCheoB9RPKBptWxwH7R8HcvGyHIP2WgwwlQCdOU6nQ7RXJsH4XQf4jF/8q8q/X4j9RR7CYVLYhFCj0ET79/nXPy+KwhtDf7DY4G+TqfEPFmEsBTcvrDsFGWW1MxMbDlOtU1/aLw7T/wBQNYjleNdxOXcaT2kVxjxdw/VLy+itp1+y35fIVnruMz5FcaW82omdTJ6x07etbtPqVmxqaFTg4uj6k4Zx/DX5Fm/buEakKwJG0yNxuKIpdBEggjuK+SrF02znR8rQywJmCkNrEQQxHpWs8B+LbmFxFsPdZrJAUrMqAToQCRESfbUwYFP6gT6NDCsl4y8eWuH3bVp7bMbkMSIhUzQzdyQATEdqd4l8UW8Nhrl5GV2XRVDDViQBOuwkE+gNcI8Q8WuYu6+KuaM+UKobMFVVGYRuFEzrPxfW2Sz6dwGOt3raXbTBkcBlYdRVia+dP2aeJHw2KsoGLW7xW26nQLnuBcwJOmX4vWWG7V9BeYKpbl2WZr2arhvWlmPaauiWWKy/jth5SywUQ5JIBjl3IO++1aA3Kyvj10NqHnJluZo3iBt61k122B/T7oKD3MRg8MJyGbfmKMo8vIjBdWIXO0Nr1jTpVrE8LTKQXYmF6ieWJI9yoJ9RTcLbF7V3YwMiEeXHMJJGQkZuXWdPSpA9lC0XJZg8kkdC1xjIAA/xPw7GvPznLq2bv2X7jYJVvwXMHbARQNgAB8hU2Wq+HxlvKvOuwO87mBt3II96nsXg6hhsZj6x+VZJ9SbbNEWuEbDwh/gt/rP4LRysr4Vx4BazBmDcnSI5UI3mZjpGtaPza9Xod9PB+xjyPzMa1/WJ1FR5mE60ntqTOs0wH61tFia6TtVDGY5kBgwBqdDt1jtUPGOLrh8puMFzEKv+YkgAb/qDXGvGv7Qrt25dtIR5Q81AREsSCoYHsJMD1qOkUajifj6y7Dy7gYiYYHKAAuYlpO2XqJ66zsG4zxB/IvXV5WZQR3UsAB03BNcouHQ11Xjtn/05UqWHmWgQqljkFxM+gBJhQaGPJZewdmDDXmIP2XCEE91YAH61Yaw9syhg/iPXoazV4YYBBay21a8mcEFBIV3WQwEaqKkfG5bt1jcKqiW0GUzJJLwsTJIKaCjqyjQjiKbXUIPdR+R/KvLtqw+1xPZgR9xFBLnG/LRf3gAs7bSoKpGsxALDTYbmNd69uMrXWRRsSAROvIrjcZZMxEzpMRU6WSy9f8PW3jQGDI8tiIMzMA96rf7DtowaSsEmCARrvusx1idxQg3m8s3VUlQJOW4pK6SQROhHap7HE76tll15c0NDCJI6E9qGqLNJwrEPh85ttIcyVyoQDAErEEaAaTGlXF8R3/52HtbSsnhuMl1DG2pB1BiD76Vat8WWPhb61LRKBHDLVtAf4eQrrLMrnvIIJj5RXvEsSrrlUFmM5ekkBjpPqpBG4PyqqcKEuJKrIzkCyhDMCI5tYAE994ongWtBMwOgJJzbqQAGkdCBEwK81kq+vdmqLb8vB74fxhuW+bRlOU7j2P67UXQUAS8EvZwDkZijTpqNCfrWiQVi1KqVpVY6DtEeKwgu22ttswiex3B+RAPyrmmKsFSytoyEgj1G8V1ZFrH+OuGBWF8D4+VvRgND81Ef8nrWrwrUdOR4334+YGeFrqMaTAOlbfD+DQYHmme4tgfXnrIpb70aw/G8TkuAXmBVAywFEAFQemunevSRce5koo4u5fUPZYnJIYyI00ytr0II23nrQ9T007dvn+VX+F2xfv2kuM0XHVWIgNqehIImT261pb3g/D+YyBsUQhUOw8lguYAjTKGI1GoH4Vly6vHil0y9LLUG1ZmsCrMwKEEjbMwGojKozaNzRp2PQSR9HP4kt4fC2LuOdbFy4ilkac2eBnCossYJ1AmOtcn/APl1a/8AfuD/AJUP4RU+O4NcxKrh3xd1jhgApdFZIggQsgyBpJY9aTDxbSu/N+j/AICeCfob/iXjnBNYumzilLwVXy2QXAToCou5VB6gtp71zfjnhi7zXL+KK2mRrinEXnLBgQArqAwJzMAIMkGQOlGeEeEcPYZWguywSW1kx/LtE9D0q7x/DX8VcTzHsmxbZWC5WVyACIJhkB5mghdiJmBQw8Z0s5U3Xu+P++hb080jG8G8ZYvArab96W7ZMTZdmYqo+KAVldzBViNpGwrsfii0HtqxurbDKQhzhWZiMyqhOkmOtUOCYPCYfP5Vp8l0AMjsbi6ExlDuQBqdhroSaDftW8RWxYspbNl2LZypC3GSBGg2RtSNekiNZrSsun1UXBStbMBxlDczON43hxa81VuXS4Q3VOWyUDIQg0XK4h2llJgxJ1FDsP4qW84TyDzyCxu6gnIQYCAfFbT6Hfag3E8e1+S4UudQUUJAUEQyDQmI1JnTdutLhiEX7cgjmB/XvFC9HhW9fqykzsPhfh1m75dt84e9a84FQwUBLhIBdt7hZnbl6A+lCfFmOvYO69qzbi0i8j3VbmI+MgyJUMyidzOk174F4xc/fLNmzYU8hF+4zXCQoI5kmFXTKMomS3TWgfiu0L+NvM15boM5jaAAUrbgIrHNsFWZG5OnWj/s8DW8S+uV7Gt/Z5xtmxLriP4bXAUspBXMQc7Sp1BAiDsddZ0rpDA9q47wFEwt624VrhXMqg3YBKqrlhy80kxO3J0mG6Db8TXCgdrAEgNHm6jSYPJvWrHFQioxVIB23bD8U2/CqWYnTUwMx+g1+lV8fxEWluMwJCKXMCZjcCuN+PfHt6+LlgW/KXTWZfYZlPz9ulE5UUZvx74pbF4hspIto0oJ6gZc3bvHYMe5rJXGp92o4mlhD8Ema5bXu6D6sBXbcOkg+5P31x7w9ZzYrDj/AO9b+5gfyrsN9HFlvL+PK2X31iiiTlkeIsdf186o3sFZfS5bWQZDAZSDAWZWDMACewqTh1i0zA27lwOvxozMS2n21f8AEdqvX8MKKy5Rp0Bb3BFCtEsrLkJLFjl10BM9zVSzwzKTDsRmzZTl+IAAEwJMQOvSjflsmqn5Ui6N8XK1SwQGmFuLZayXzKUKCU1GkSSG1p74ZHdWaOVMsEGZkGaLXLDjUcw++nWcUtpTdKDMoJEiYjtPWgyZv6atlxjb2MRY4vbtqLZRmKFlkRBhjtJmK9/27b/9t/8AtoaUJ1O53qfD4FmEqpImNBSnkfLD6Q7iMO+dbqgBgGUqx0ZSZ3EwQRvVfAhHNxmdQxOfkOigLkJDMsNI3O1XrQRVAFwlQAoB1+yo1I6RHzY1R/dnRgqeYqqVgtdBTJpIy77SI++uDF2mrr07bfUa/UscS8tENsDWFPcwMqZmOp0GXfpTuE8WZgtvLzK2VideUMFJgGZkjfoSekV7h8NbkS7MN9pHwEAt1J8vKp110MTVXiS+VczKSqMGt3COg5kDd5H5DvRY8Mci6Hz6v1L6nyglh+JLhy/7w4BMEiQzFohiiprkMKRMHeaHcb8TJettaS3ytHM5jYyCAPzPWhfHPDQsWxcFzMSwWMsTIJ3zGdqXhvCu1+2PJe5kZSyxHqM09PTr99Ow6TA//ZbtfRWvYpzkvKUcZgblpgLltknbMpAIgaid/wC9TYBJzjujj7p/Ktv4j4RiMdcDQLaooC23JkSTmZsoYAsw77AVmMBw02sQ6vr5ZKEiSGZtMo07En5VrwaiOTZPcBxaYE4I0YmwZ2u2vnzrXTOP2B5hl7KsQCjsWS5ajQkFRzLM/EQNSK5/c4Ves3UbJmCsjl7YzrGbQsyiFkg6GDXVryNav3H8s3Fuqg5csgrmGUhiJBBG1c7xaXTkhL2f3X/foFBeVr3Imw9/M7KwI3QZiVaGkAzoAUJGmkx2qhwixdXGXQzZlCqCYXU5V13kHNmO0Qav8NF6zbt2ykwE2BMS75lJGnKuQfXevOCFjduM4AZlQkAERImIJnTauLKclGfDVV9h8Um1yFstLJU0UstczqNAkxCKAC2o330965La4e2Lx1y0LmUtcvHMRmygM7QBI06RPWj3iXh+LF27cS5cW2zAIBdK/ZmYDco5WNGPDHCEtlHyr5wQZm1Jkqucnm1k6zHzr1/hmOGncW3fXS+Xf9zDlbl9DNY7wFiLUG2y3pOoEW4Eak52gjpE0N4d4fxHmC4UUohlityywAgnZXP0Arqt182YcoGR95jpGbXbedaB2yfLu5WEZBy5mY5Qr6qzoGKElQBJjXXoXavXzx6l4opUunm+/PcCMFSb9zNYPBY6y5vYdWQv8Dg2OYEDTmMwYHKRuJ0p/hrw7iLblrlt1kMN0P2SAdHknX9aRpbK3smHgrlldInlAETPWM0x2X1rQRXO1HjWbFKkovd+vZjo4It3uZvH4a75ZPm4hMuZmYLOh8vceYZKw3yHfVr9vjFsWVXMzMwYI0MwYnmUSSSeUjU9qv4y5lRmgmBMDc+grO2ME/IWg5WBJJyE5WEEiAJCjoYJIOyrXZ8K18tZCUpJKnWwrLj6XsScGu4u55lxmueYzEBLmYI3JJUjTLsACK5fxi3cV2FxSjSZBBGs6712dcRMdPnNBvE3AkxihSxW6oJtuZy67q47GBqNRpuJFPzS/t08mSVxtduP9AJdeyW5x0ivMulGeK+Hr9h1tuhNx1LhE5yBmZZOWf5ZnsRVzgHALd5WN661pgxQrknYCZJIgySIjpWiDU0nF3YDtclTwYmbHWB2Zj9Lbt+QrsVxWFsZFDNppmyz3g7TFc58D8EuJjbjFDksm6uYxvBVQeskMDtXVVTQUyKIZl7Fy7ctsbRtC02YlipY6EZVyk6Gdaq53NwYhxlRiEytM+WTlBI9WIY9QDWuuJUL2s3rUoYsnsZlLRaMOCw8s87g/wDDGqAHeWECR2aq/B8Kbi528zrqzSrST8InpAHStNkg9qgsYJEnII6QCY+Q2HyqURzTTBjYdl+EkUL42x8tidyAPrArUP6ignGME15ltoNzJJ2VQNSfTUVg16+D/L9mXhfPyMpw7hputA0A1Zuw/r2rRW0CDKohRoP7+tXnsLaQW02G56sepNUhFYM2brfsaIRoAcCx3mPle2pjflAKxA/lHYCPQdq9uXWLPkuFAHI0A9GUDlI0mJ99as4rHm3ZbHBgcRdXIAoUgzIlwRuFEk+mhrEebeksSSSZJkHWeuu9dT+0gp9W3HFGdzfZGhvcadZlrjbcwkdNGgco1Oojvr1qrheOhj5dw5sywWPNqZMqemsGOmtDru/UNCkSI6cy69JBirPCuH2CrM1xsx6KIKDqOYdfQdKNQitqGxxznXT3DNnG3XseXq2XlKkyNOZGHyUgHuo7iqtjjFy0BcRyyrC/bjMdcwzgb66DTSetWQcOpTy0dbZ5boZ88gkEMNBBUjMB3UUC43dVCbZZyVLhlygLqRBUzrIE7DQirSXAM4yxupGtwvji4crLo0wxGxGpEg9NTtQ6zi3vXwGumQqMpOocMQzL0yySRtpt61luHY06qomRAAnU9I9ZrUeHeCXhFw8pzEjMYygGRHu2tD0wgtlQG7ZsL64hbtk3rJW3qoLcy/DyggiV2aPc1d8QWFL5iu9uAWttcRoJOVSvNbfXcbyO1BuJY+7atks7NrMSYMAtpqeoEAmO+lZfjfELgxFy751xLZ8qArOsk20LgCQIG/8Aze9c7UaOepzxcXVJhzdRqR0i9xdktscmUhMwDtEEWUfKdJZpJEdcp1qnw/icYm/nXYkaRooYICZMkyRsPynHWsZjDpav3fcvI7j4pFaLgPEQmJnEEXM1pCfh5bhyklDpJBzDTeawf/HaTW2/u/4Dcmnyad+KrEhH3G8DQuEzGCdJJ/6TtvRCs54kxiWrtlkytYcFgGUfw4IJIcdCxtwsEzm30iniPGeUFgFYKhZoDjUAkxmA0+X4isWbwLUKuhL8/wCQ4Zly2H+OLbGHuu6KwRS8EDVgpykn5xr3rEcL8arbVVNsBiCGcQZJeSZ6jbbfX3pcW8YPicMy2rM5gC+ZwAOYNlUaFtAv/VVLwqbNx2a8qFBzHMoJYk5VB6xr91dvwjTZdPiay8363SAyNT3T/Q6DytZu52OQ2zmYQYBDZiI10qu9hrqszNDKhQDIyzJVmOp1kKBptrUh4zbuI5DKJyoPLCA7GIBMEDX76hw4RDAbVpbKiZEEDLoMxjfXv6Vj1eLJPWOaTq49u1K/swUqSJsDbOW0SZnKQP5RkXT65j86LRWVunywjFmUBS2ik7DXZtR8prxPENlmCLiGNwwSIcQpkMIP2tZA3BC9K5mp8PzTm5JPl9n6jI5KVUaDi7xZuGYhSZmIrNcL4gPLQtqCuk5S2xbWWknpHqsb1a474ksGzcRLqi4V5VYMsn5j9SO4qlZ8LZLfnXLga6cjeWCCE0Ek5hzETsDHXWK7XgWKeHDJTi0777dkVmp9y5hboGbzBnk6ZUAA2MdNyT9KpX/ElqxeZb2ZYVSqgHQlnYk6bhcu8CD61SwvC1ykXbZOY3FPlwCsMVJBJneQN6f+/fvIXD37CizcgCMqtbI0DKQPijXSdBr1B7WRRyx6Zq0IjtvEvPde4n72llGlNHJQnJMsFUsCQN5jUDSdqveCMTaKMLa7u7gDT+UNnb+bNMAmYih+GtOzhEykWMqgEwIAGWWy6x0AGvWKr4ziTIzq0JEblkn0GR9xl310ProMIrF5Y7JbBfHyH+G4TybtxFR1V81zmMyS6gww3G8ehFX+IYy6lxEVEcXM2WXZCMq5jJykUM8L8VN9WQn/AAykDqA2YwSZkHLPf60eu4Wblu5m0QOIjfMANe0R99aIP1E5OSJsYBnMHkdbZ21LZII9OcfQ1Xt4tHYhc4Izam24Uwcp5iuU69jUeL4OTnYQXa6jgyQMoNvQxoSAp6dqXCcyM6urgFrjAsyFINxmGWGzAkNrp0plKhdsi4rxHywq5S9xzltqOp3JJ2Cgak1TuJiwM2awf8oDj5ZpP1y1e4th8t23eKsVRXRoGaA2U5xGpgrBjoao43G5gFwzq7syrykMUBYAuQO09dNRNVWxYQTMxAAzT8vnTsSVQFV+Z7/2p2GwvkIV8x7jHVncgn2EAAL8qFY7ETXnvENbGT6Y8I2YcdbspY2/Qtr5nepcVcqhmrnQuXI8ymFxKaqWIMEBR106mnW8ZacMjtkgaNGo7R3HpWcaTrSuuTqd69Z0GFSNJxPiAuWVAAuQDrDZrfv2ExvoajbKFDLOg6kwdNZkdfShmGtcrEudRoAd9Nm9B2q0ttSiZnI0GhBMztAqnH0GK4pNhHDYkASQSpE+sf1H5VYvcAbGIXtMBdtoJQg/xF+yQQPiA5TOkBao8KuorwyyizKknWYESIjefej2BxaWbou2idDzqJIA65T9ND1AoJWla5NGWLyxU+yW5mfDtvJ5jkQ4IRCfssdDIrUYy4Ldzlu51bSDMn20+c9KHeJLK2blx7fwXLgujbTNBjT/ADaj0ih2DvZ3QHXuSZoElPzMzptKkajB8XnRhI13iD2n19aGeL7MhCHLALltqdS0nUHXSPzFaXA4Oy0bRpoTtXnHcJbRcihWGdLmUwWUr0Q7gH09emlHBqMti8kZOO5leIu1nKgU5VRBoTBOUZiQOpM1PhOKFVW5tOhA7ZjMz7fWKtcctEBXzc0cwWDlGkDXTr07UJxgzWyIOo9joarIvMDHizT+KcMtzB2WtXWZ1dpA0kQo5RE9oJOuU9YrJcOzq4ILEgkxPXU6g+pO/c0e8I30FnypzamVOxzbgA6A+ojfvVDxDw1rF0sDKOGCsCTsV0bQc4BHvE+2nG4y2I5VHcpcP4u9p7loDdsw2CgwBroeXlX6VJaxNywCouFWuc7EAiQZIKx01JmapBswAClnbTlBJMdo1+VG8KAoC3sqMET4hm0jIwBgxsJHdjQZEoboXCTnsyvw+7dZ7fMoVHUln0CyRq0awY0O06SK0l3iRs+ZIBuW2VAQurseXMY3EKp+dArWJzXGVNbbIEJCxJ5iMo30kH5CtDwbDLfUBszLYhhGUFmAGXOQJI0UQdY0pT3VsZxaQQwfgjE3AGuX1EieYknUDSNYg6aRtp0oLxz9n2JKE8rMkkFCZIHbtI766VsRx64umXYbDoOnt0qxw/xKHdQRHT9fOosiLeJpWcjwYa0ArhpBMz0Pp1npRLBcbQXDdCOA5uhQDlDPyl8wmGAB3ERPrRb9o2FVWF5RAYgMPWYE1isbiCSoYxkUKoAC6STOm5JMk7mdaa0mrAukdi8L3EuWPNbKxLsvUhTOfr1lqD8I8ZWbtwpZtOrNnuFn5empzISYmN9IkmqHAOLj90FpSUaLgYgCRMQ/MQCdQNTWM4UDbF5mDCbRVZlZzMqtBjXlnY9aGeySRUU7s3XDMAMSrYi5fuKt13ZUQqsrJCl+sneBEAispxy+9jENaNwOIBBI6dJ1+IRRjA2sObFlddbdt2PmAsCq5QFG46nTTX0rP+LChyMsqFUgZjLPrp+vWlp70OcfLZtv2bZAlwkjM1wSWIEkLoRP+ret9B3E+4riF9svDHO+d7e/f+HI/wC0is5a4peUDy7rp/ouMv1AIp6n1WzO40fSOf8AUQfvpGDuK4l4a8TYp3PmY66ltfRbhY9AM4P1P50WxfjTG2suR0xAdsik4dkYt0UBGEk+lTrV0V0urOo+QR8DR6dK9chB0zncj8KrcJuXhZVsSEW8wkqkkJ6SSZbvBjpruaOOxc1xfEfEEl0Qf+zThw92RY3EzQfEXKmv3aH33rgxuTtmvgrYh6ol6lxD1Qa4Z0roY4bC2zCs2YHuKhQV7aeDTlgN6SPpXqX6mCK3L4UABfT+9aLhWCZrajLJ/mjVR0Ckj8PyoXwvDLdcAzlGp7/+K6Bgb6qAAIVR9aVKVcGzLTpIbwbwcu7KNd8xM/OimP8ABlvJyqRA/wCGx99j+QqxgeIA+lHsNiBpNK+pLZyXjPh97QOYtcsnfqySIB+Rg/KhdrDGyTbb4xufcAiPcEV2ziGEt3UYZRqIO2tcx45cBuWsNli58DOQJhQ3lwd9Tlk+tGraEOosH4W8xBGfIvoTJ+cT8qt/v6i2WKszSFaFjYQp1Ikxudfh9aDuxRirg6GCNiKJ27KXMJiSjZWtBLgViBnMyVHc5CxjeYqo8hyflZTfiimZzT6g67f2q3ZwUkqkEeWzLl2I026TBn5VmreKLaT9Y09Pb+tGvCWMSzcfN9pYiJABPOfiEH4dYNNnFVYiDbdEOGBR4tvlU7hhoD1mRttqK0GIJuWLltyuYgsksPiUSI7yJHsTQ7iWAS5BtXZGyyMpgGDqCdZ9KfbBtkZgABlBIaZ23Gh9ZmJoI2pWgnuqYP4HeFtSykS8iTrAkEgEDSTPv8qq8QxramM2pie2xIj1n7qbnCgKDAUkSBtqSPrT2Tvrp7+80yTsGKI8FimBDnYTHTXsK1/hnFZ7Nx3JzM5WZiJAJiOo/OsRxG7EL2B+tdG/Z7gjcwRKrlYOSGOusCGAI7Ggluhl9KIr2HCZVtXNVBZjM6k6gj26HeDUGJvEnlcGNZgj9a+lFLvCnDlTzKTzMIDTHWN9faqL4EIWEyAsyfvmldLsNzVBLxCy3sIrsI2VvxB+omuVNb5mzCApIjfbQe+1dhwmJt3cE0QQVBA3+vsa5JjcMWvkINGggTvpBMnpPWmxewpvY0/hTO1t0zQsqcnwjYy0g8ugG4K96ZxrhLZRLMyAEIqSzHUEgA6AanYmgtniF7DhuVWRskwdYUEb+s/hWya4bmAa7bYAhc4noB8Q16xMR1AoZXdhxfloD27l23bCjDkKkIjMGBbr84rKcTxL3mlicwJ06D8yau47xEWMAk9Cw9o0ke/3VStqCZkmesz9Zq4QfLBlO9gjhcQPJezcGZXAjuHBGVh2P5TRjhTtkKYW0ICjM0iWPXMTvWct3QOYNzdNBFarwp5uRWtoD5jkM07Ccp0/W9TJsSG/JTt48k+ViEEjpAJnSAI3PpXSvDPh1MOBeuL/ABDzKpA/hyIJjYOQY9Bp3qPw74dCP+84hUN3/hgA6DYO0/bjbsPuI47GTNcXXa5QXTE0Qx2yPiGLmg1+7Ul+5VK69cNXN2x/BHduVRv3akvPVG89bMcAWwfxbGi2hY/Idz0FZuzxZ1HQ9dR9etFsT5d+61tif4esAwDPxeumg+dAeI4PJcKiY3HtXb02OCXTLnkyZW+UC6c3Sm17XUEmp8OIPKL9ZIM+m1HBiYUA7g0B4RjQttUPufnsKttcJpEhsTQ4HiHSKP4bFGBrr66fjWJw98KJLRFF8D4gRdCQe0Ag/lS2PTNhZxRidT9Pz0++uc+N8XGPsuPsC0zD2YzHyH30afxKSciKWMnbN06EjX61jvFuJzYt8+4VJ98gJ/GmYt2KzPYIeIvEFq7cyKEhNPMIaW9BH2fegnFcRbIRbcEgAsR0MbA/ifQChl9wzdqiGhpvSk7E9TonzRDemtEcX8NqQBylT6zDAn0mhAumIq/jcXntW9NQuUnvlIif10ogSVcU6wIiNtdqc+LuFWJPw9NdiQD+M/KpMEQ6g/I+9T4qyqoyzLEEeg0oaCKzktb+H4YloMxM616LkT7aVc4RiAUExtER+tKojDsWKLuPuHSrohDZQTmbUDYHqf6Ctd4c8bGx/DYFlfm5dMpiI1j0rIX2Ewuw2/r+P1py9vT9fhVpbFSds6LhvFtlmZs8DWZO3eosNg7vEQ5W6tm0GA1BLNIVo3EcrA+8iubsACZHet74QusbFpF0L5ix9Mx/qB8qXJ9KsKK6nRruC8Jwdk+UrPcZQMys4nSNSoA7UTx9kEqLbBAQSFKoVb7pnfrQLHi3hsrosXG0DH3GtNw+KJSNSJLL3E6kDrp9eusQU9XqNcK4IMZw43Ld23fRQ32GBkE6xpuP71zfEPctzZ8xhbBnICRPUZu8Ga6hiOKq3I4GYjRtFJ940b6D2rl/ipCt/OPhYD85H1n6UeOW9ATQMvKFO0ztT1w7bzE9B+Feq4MDr37U+/d07Eb/ANvSniyqyawB99df/Z74fexZV8ROZmLW7Z+yDqGuD+bcgdJ112r+BvBws2xi8UvNANu2w27XLgPXsvTc67Hxjy7segH3n/wa5Ou1ijBqPYdjg7QSx2Nn2oTeu027eqq9yvMU5PqkbuBXblU7r0+49VbjVphEpkV1qpXidY1NWLhqBL6GQGBIMNB2PatcFW9C2ZKzwu6LgeCGknUCNZmdTRx8Hmgk6xGwqfieJNtC+XNHSY+dR4LiFu4uYMB6HQg9jW+eXJkSnXtsKUYxdWYJRJqVrDAgERNRpM6VYRJMtqa7RlCGFE79DMdxV+1iIImg1m7/ABAff8DRGy86GlTW42D2CfkC5sflJH31PhsCiOugmQYGv1ND1u5dq9TEa8haSdQFJB96UOVGvvG3budQxGYamDXMeLYprl57jTLMTrppsPuitjxDEt5RdpDZSqkxMnlExpoSKx63p0Oo7Gm4lyxWaXYqDensKV61Go1FMBpok8NOz6R6/wBanGHYhiqsVUAkgEhRoNT01MVXIqiBPhpGVwduX79Klv3pECqvD3j2O9TC8pYgbAb99qqW25EeYPiDWy0DtA7R/anLxZtQPtAydzOsH2qnjNGldjTbB3YDUVE7ITWNY9I/X3Cp7OpY9tvw/rUGGUmAoJZiAAASSToAoGpPpU9tGTOHUqREhgQRudQfSD86Mor3xLRW08FM6WmZASPQT/N0OhGlZ/hvh7E3xmt2jlP22hFj0Lb/ACmtdwPhl3BIfNNtlc6qpLAabNKgfT1pWX4RuL4ghjcez2rd24hILMAPQaH5U/D8RDgADX2IM+oOo/A0+5xJWy2/KIyiAIBB6x6TrXv+0Ft6Ko+fT2rHKjWkB+KXYfKw03H9qAeK8L/BRz/McpHWRJ/CaN8UuSwbodCKy3iTGERaGijm2/m6rPpO3em4d2Z8qoz4aK6n+zzwgEy4rGDXRrVpuh6O479h03Ou1fwT4RW2FxWKXm3t22jQQMrOI+LsPbrWk4vxIPtII7HT51k1usryQ/MGEe7DvE8T5gIOxoBYs+WG5pkzO3tQzDcXZWytqCfpRC9drz8oZI7SfJsi090K5cqu9yo7lyoC9MjAKyR3qB2pM9NsoXaOnWmpUC2OtJ1+lYviNv8Ad8UTsjnMOwnf6Gfka3V7tWe8T4HzLRI+K3zD2+0Ppr8q16LLWSnw9hOWNoddx9lk5nSGEESPnWOv2yGbJqs6EdascJVbjhTCz6bnt+NaAcIt+v3V0I9GmbW+4nzZDHs/QaV7abQ/L86iNOQ10rFDy3UURzaBhsf0QfWhRq7w/EASrfC36BFDJWWnQSw2JWdTRKzetg/EfYUJu4AgiDKtsZE+1XeEcO8xyRoqAyfU/wBvxpXQ26GqdId4kvEi3GiFTA2IIaJ+kffWeviYYdd/f+9FPEHEluZEQCLWZcwM5py67aaqfrQ1HABnYj7+hFPSpCW7dldLnf2NWOGWrbXra3WK22YBmESAetU69J0HpUIdc4txTBYTDG35QIZXVbWz3ARlLH+VT/Mdd4E1yVRPvXly4zGWJJ01Jk6CBv6VPgV5gfp6mqbKSPfJI3EH9bVJY6mrOLaR7dqrYdtKCTtF0Q31Y6npTbJ5T71eIBqja2irg7Izd/srx1q3fIcL5rDkciSB9pUHQnU+ontXROLeFrV66cWLXnOAItSsEzOZgTDRJ3ManeAK4HZusHUpOYEZY3kbR619JcMsXEsW87DzcqlwPhzRzAdYBnX/AMUxy8tFJb2CsJwq7cIfEMAmkW0YmP8AKx6fIn3ob4x4lbC2rMADMDA0C6afWtLicarAnYr8W2sd/WuW+I8SLpdumv8AakyqqGp72XQ14NAJju1ufvUilfjdiJ3rN4Hi13IvMZiKecSzak1kmtzSpIt8VxJhMvQ6+wBmth4b4UMiPiAHKEMisAcp+yRIkH+gobwvhflIt68Ob7CH7Mj4m9ew6e+1y1xtQDmmdT79hXP1OqbxuGL5WVVy3D2NxWbeDQm+q/yr9BQzC8UZ3gwBB/ERTOKcQyDTc7fma5UdPNSp8jeqNWWywGwA9gBUFy5VLC3Gyyx1bX2HSvbl2n/06dFWPe7ULXqjuGmrZmnKKXJRL5oPWhfEcXi8PcLIoa0QNCJHvoZBo7w7CgDM2pO09KnvXakcsYSrpte4MotrmjF3PFV4/wDCX/u/rR61dlQT1Aqa89VXuU+UoSS6Y0Ck1y7MtxHhDpdzW1OQkERuOsfI1o7LkjUQaTXKaLlOnllkilJcFRiou0YKlSpV2jKSDWmlSKbU9u6OtQgRwd8MsE6qNBUnEyyW8uYwxkgHqZmaHW7gBBXcd6s8UxguKm2Yb1dEKIMCmkyD6V5FeE1Chteg15Xoqiz0VMh+Xtv/AGqA16DVEL2aRAprSsAgjqJ6zTuF3ALiljyzr7Qf61a4viEdlyTCiNZ/OqdURlBn+VQDap4oz4Z8OHEtnc5bCNzsdJ7qvy/EVcFbpFWXP2f8ENy+l9xFm0c0n7bD4QveGgk7aV1a7xbl30rJ43iOQhLaqlrQADtEL7R2969GKlYntVSe4aRLx7iDahTGYQ2un/n+1ZfEglSDEbUXxTBmjv8A2j8TQ60iu4VGzCR0IMex3+VAwgXhLOnr1HrW08PcBFqLt0S+6L/L2Lf5vTp77ScP4Stp2uNqxMqOi9z7z9KuXb9cDXazrf8ATx8d3/Bsx49rY/HYwAEvt69aC3LVp9V+40sfet3AVLDT1GlAmYq8W2n1pOnweXZtMqctwjcwC92+6o/3QSCWJjoaq4lnUZi8k6R/SrmGbMqk9RWhqUVdgqm6omLTXi2zUiivS1Jv0DoaFpU1nqE4kDU6DuatRbI2kEy8CO1DOJ8SS0JcxOw3J9qpcbx1y21tlIyahh69PzqhxW4t+x5g3TWO22aflrT8OmtxlLhipZOUuR3/AMSWj/MPcf0NWBiQwkGayha3l1U5u4On3zRDhFzoNgK6GTSwjG42Kjkbe4Ya5XgeoS1INWfpDMlSpUq7BmFSpUqhD2ktKlUISvsKiFKlVkPK9FKlVEHdKaKVKoQsWqeuwpUqCRGe1ueG/wD0yx/rb/8Aa1KlTMHLBZb4nsvsPwrzD9flXlKksch4+M+39KqcF/3m1/rf8HpUqTn/AApfJ/YKPxI1t/eqWK2Psa8pV5TF2Oi+DF3N6iavaVd9HPY7p8/yo/hPgX2FKlWfUfChuPknqJ6VKsyGDTQfxH/u9z/l/wDyFKlWjT/iR+aFz4Gca/3T/o/FaE8K/wADEf6f/wCTSpVuw/hP/L90Jl8a+QGFXOB/4nyP5UqVbsnwMVHkOmmilSrnI0H/2Q=="/>
          <p:cNvSpPr>
            <a:spLocks noChangeAspect="1" noChangeArrowheads="1"/>
          </p:cNvSpPr>
          <p:nvPr/>
        </p:nvSpPr>
        <p:spPr bwMode="auto">
          <a:xfrm>
            <a:off x="410308" y="-144463"/>
            <a:ext cx="281354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8" descr="cranbr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6589" y="1700808"/>
            <a:ext cx="4316181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3223" y="188916"/>
            <a:ext cx="7977554" cy="1196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East Devon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3850" y="215903"/>
            <a:ext cx="7976088" cy="1196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Plans Across the District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39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NP Plan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9" y="1412875"/>
            <a:ext cx="6746631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8504" y="193678"/>
            <a:ext cx="7977554" cy="11969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we’re helping NP groups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563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0" y="1844675"/>
            <a:ext cx="7596554" cy="4248150"/>
          </a:xfrm>
        </p:spPr>
        <p:txBody>
          <a:bodyPr>
            <a:normAutofit fontScale="40000" lnSpcReduction="20000"/>
          </a:bodyPr>
          <a:lstStyle/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Producing bespoke guidance notes at various stages of the process (collecting evidence, engaging the community)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£2000 funding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document templates including basic conditions statement, consultation statement.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being available to offer advice to groups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introductory sessions to parishes interested in commencing a Neighbourhood Plan.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Hiring a Neighbourhood Planning Officer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Attending steering group sessions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 newsletters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Advice and guidance on Strategic Environmental Assessment/ Habitat Regulations assessment if necessary.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Advising on any national updates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GB" sz="4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plan template</a:t>
            </a:r>
            <a:endParaRPr lang="en-US" sz="4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S:\Planning_Countryside\Planning Policy\H IT Systems and Applications\04 GIS\17 Tim GIS\PAS 29 01 15\NP map- Axmin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1412878"/>
            <a:ext cx="67686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78473" y="280988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Axminster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6666" r="51418" b="6601"/>
          <a:stretch>
            <a:fillRect/>
          </a:stretch>
        </p:blipFill>
        <p:spPr bwMode="auto">
          <a:xfrm>
            <a:off x="1115159" y="1268413"/>
            <a:ext cx="691368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3" descr="http://www.sidmouthherald.co.uk/polopoly_fs/1.1147753.1323364130!/image/1656614306.jpg_gen/derivatives/landscape_630/1656614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4" y="333378"/>
            <a:ext cx="131738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685800" y="333375"/>
            <a:ext cx="7596554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 Planning </a:t>
            </a:r>
            <a:b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Devon Experience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Axminster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R.B.K.C. Corporate">
      <a:dk1>
        <a:srgbClr val="000000"/>
      </a:dk1>
      <a:lt1>
        <a:srgbClr val="FFFFFF"/>
      </a:lt1>
      <a:dk2>
        <a:srgbClr val="00209F"/>
      </a:dk2>
      <a:lt2>
        <a:srgbClr val="FFFFFF"/>
      </a:lt2>
      <a:accent1>
        <a:srgbClr val="00209F"/>
      </a:accent1>
      <a:accent2>
        <a:srgbClr val="96004B"/>
      </a:accent2>
      <a:accent3>
        <a:srgbClr val="B2BC00"/>
      </a:accent3>
      <a:accent4>
        <a:srgbClr val="948DD0"/>
      </a:accent4>
      <a:accent5>
        <a:srgbClr val="32D3CB"/>
      </a:accent5>
      <a:accent6>
        <a:srgbClr val="FF7300"/>
      </a:accent6>
      <a:hlink>
        <a:srgbClr val="0000FF"/>
      </a:hlink>
      <a:folHlink>
        <a:srgbClr val="800080"/>
      </a:folHlink>
    </a:clrScheme>
    <a:fontScheme name="R.B.K.C. Corpor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816</Words>
  <Application>Microsoft Office PowerPoint</Application>
  <PresentationFormat>On-screen Show (4:3)</PresentationFormat>
  <Paragraphs>129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Neighbourhood Planning  East Devon Experience Axminster </vt:lpstr>
      <vt:lpstr> Neighbourhood Planning  East Devon Experience Axminster </vt:lpstr>
      <vt:lpstr> Neighbourhood Planning  East Devon Experience Axminster </vt:lpstr>
      <vt:lpstr> Neighbourhood Planning  East Devon Experience Uplyme </vt:lpstr>
      <vt:lpstr> Neighbourhood Planning  East Devon Experience Uplyme </vt:lpstr>
      <vt:lpstr>PowerPoint Presentation</vt:lpstr>
      <vt:lpstr>  </vt:lpstr>
      <vt:lpstr> Neighbourhood Planning  East Devon Experience Feniton </vt:lpstr>
      <vt:lpstr> Neighbourhood Planning  East Devon Experience Feniton </vt:lpstr>
      <vt:lpstr>Neighbourhood Planning  East Devon Experience Clyst Honiton</vt:lpstr>
      <vt:lpstr>Neighbourhood Planning  East Devon Experience Clyst Honiton</vt:lpstr>
      <vt:lpstr>Neighbourhood Planning  East Devon Experience Lympstone</vt:lpstr>
      <vt:lpstr>Neighbourhood Planning  East Devon Experience Lympstone</vt:lpstr>
      <vt:lpstr>Neighbourhood Planning  East Devon Experience Lympstone Examiner Comments</vt:lpstr>
      <vt:lpstr>Neighbourhood Planning  East Devon Experience Points to Consider</vt:lpstr>
      <vt:lpstr>Neighbourhood Planning  East Devon Experience Points to Consider</vt:lpstr>
    </vt:vector>
  </TitlesOfParts>
  <Company>LGA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Tasleem Sadiq</dc:creator>
  <cp:lastModifiedBy>Nicholas Wardle</cp:lastModifiedBy>
  <cp:revision>1</cp:revision>
  <dcterms:created xsi:type="dcterms:W3CDTF">2015-02-04T11:54:32Z</dcterms:created>
  <dcterms:modified xsi:type="dcterms:W3CDTF">2015-02-04T13:17:04Z</dcterms:modified>
</cp:coreProperties>
</file>