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8" r:id="rId4"/>
  </p:sldMasterIdLst>
  <p:notesMasterIdLst>
    <p:notesMasterId r:id="rId15"/>
  </p:notesMasterIdLst>
  <p:handoutMasterIdLst>
    <p:handoutMasterId r:id="rId16"/>
  </p:handoutMasterIdLst>
  <p:sldIdLst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70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4300D-14C3-44ED-9E62-841E178646E7}" type="datetimeFigureOut">
              <a:rPr lang="en-GB" smtClean="0"/>
              <a:t>29/01/2015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95BCB-F539-4EE7-8AFE-03CE07F88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342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B615-1048-4FEA-95F8-AFB9AF522EC1}" type="datetimeFigureOut">
              <a:rPr lang="en-GB" smtClean="0"/>
              <a:t>29/01/2015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886AB-97A8-43C5-AE59-17E33FC8F7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42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63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6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</p:grpSp>
      <p:graphicFrame>
        <p:nvGraphicFramePr>
          <p:cNvPr id="8" name="Object 14"/>
          <p:cNvGraphicFramePr>
            <a:graphicFrameLocks noChangeAspect="1"/>
          </p:cNvGraphicFramePr>
          <p:nvPr userDrawn="1"/>
        </p:nvGraphicFramePr>
        <p:xfrm>
          <a:off x="7309339" y="5229238"/>
          <a:ext cx="1383323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Acrobat Document" r:id="rId3" imgW="5133600" imgH="5721120" progId="AcroExch.Document.7">
                  <p:embed/>
                </p:oleObj>
              </mc:Choice>
              <mc:Fallback>
                <p:oleObj name="Acrobat Document" r:id="rId3" imgW="5133600" imgH="5721120" progId="AcroExch.Document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9339" y="5229238"/>
                        <a:ext cx="1383323" cy="154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8AEA2EED-5252-444C-9704-E9B351B84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27299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4259868F-E16E-4234-B384-4564A847BE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42901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C1EAA61B-6373-48E8-BB38-E06A1C1682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48561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47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4B157914-BDCC-4CC9-B286-4C68E72AE7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76700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5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50C6C4A7-4255-4FA2-9387-51D8ADF2C7B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362419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8CF5ADE1-F157-41A4-AD77-7747A69A58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736911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3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7B43F090-D3DC-400F-A2E9-896C9BA056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203598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F3832EB6-10FE-4348-B833-024AD60716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586218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B6FBC3D7-6424-4589-834E-433E149E57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7344610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6CC21C17-0733-4CB7-B586-E418815DCC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644378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67227DC2-F59C-4021-9A88-3F5E3740E02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137293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3182E490-D992-4CC5-AB33-4CED32B090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997443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8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7614B08E-EBF6-4675-A297-0F8425CA5E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958920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ECB50993-6C6D-44D1-A03A-BF06473192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71550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30C138F0-07CD-47B9-8434-1FD0997AB72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6423779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6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6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B838602F-E043-4485-9893-DC20C370F5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240344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65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6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</p:grpSp>
      <p:pic>
        <p:nvPicPr>
          <p:cNvPr id="8" name="Picture 11" descr="RTPI_LOGO_Colou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669" y="5661025"/>
            <a:ext cx="289560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127BAF52-AA7B-4AAB-8A9C-B3A1C82E62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752461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37FBBCEC-E362-476A-A631-030F408CB7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980421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3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B7A363E2-15F7-4855-B8AA-1411A6D2E0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8284803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B732F244-B6A9-4145-A89F-A843D2CCD9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331748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C7692F0A-E837-41EE-8991-F94B7A91C5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885327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937516F9-897E-40CC-B332-14A6AE816B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33312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3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F986658B-7865-480E-BA56-BCAEF3EA83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760585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4A930146-8D41-4B60-90E1-2767423BE7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1932563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8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BA069F13-CA92-4090-A16D-37DF169CEB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2159181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56A7601A-A928-46CE-AD07-0DAA271FF6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12520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87A9CE82-2693-4056-9B21-222BCA544B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636086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04F7C2FA-3310-4499-9536-7BAE8BA0E9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029502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4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BC6A4C47-725E-447D-9355-43641B52F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785586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63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6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</p:grpSp>
      <p:graphicFrame>
        <p:nvGraphicFramePr>
          <p:cNvPr id="8" name="Object 14"/>
          <p:cNvGraphicFramePr>
            <a:graphicFrameLocks noChangeAspect="1"/>
          </p:cNvGraphicFramePr>
          <p:nvPr userDrawn="1"/>
        </p:nvGraphicFramePr>
        <p:xfrm>
          <a:off x="7309339" y="5229238"/>
          <a:ext cx="1383323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Acrobat Document" r:id="rId3" imgW="5133600" imgH="5721120" progId="AcroExch.Document.7">
                  <p:embed/>
                </p:oleObj>
              </mc:Choice>
              <mc:Fallback>
                <p:oleObj name="Acrobat Document" r:id="rId3" imgW="5133600" imgH="5721120" progId="AcroExch.Document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9339" y="5229238"/>
                        <a:ext cx="1383323" cy="154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444B586F-AB1E-42BB-9CE1-C9304C6C72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7330010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F0668C32-E16D-49CF-8F01-9B27717B81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3141758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2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0EF802E6-6440-4F18-B74A-9B42AAD052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612798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6DF193FB-5626-4BC5-9130-5B03F4FA7D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07399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1354740B-BEFC-43BD-8DCF-54D12C3064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70474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9403B6B1-FF14-490F-B982-5D29E4D578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223479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75D48638-8527-4503-8235-F88F00BFBE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1721607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BA2CCBE2-1070-445B-BF69-8BE30B1ACE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2355999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7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EDF2EB1F-3922-4C58-A276-DD868D8803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8315403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3E230256-8364-476A-9B9E-1859AF0DE3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98122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E09C896A-C8AB-4051-AF88-934C9BC61B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727802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5470D669-1B07-4C1F-84B7-CFCB79FF4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985503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39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BD54A3F1-2B61-409E-9358-B2BEB1EBF2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62153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F9204321-4683-44A2-ADB9-C0B98DC8E3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776509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1BF0A6C2-CD47-4C2C-A0B5-5C9C4A8BFD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32457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F613505E-60DE-4199-8520-937DB5674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25504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8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7E624763-CFB3-4759-87EB-905F5D0FC9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784196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a typeface="+mn-ea"/>
              </a:defRPr>
            </a:lvl1pPr>
          </a:lstStyle>
          <a:p>
            <a:pPr>
              <a:defRPr/>
            </a:pPr>
            <a:fld id="{47C47977-4466-45A7-B9A6-81BF81E16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73426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26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02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>
                <a:solidFill>
                  <a:srgbClr val="000000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02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rgbClr val="000000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02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E96658-D7EB-4016-AA69-27F27874D4FC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98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9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69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69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B1CC10-6E94-40AA-8CFA-897CE9A8870D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4455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2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02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>
                <a:solidFill>
                  <a:srgbClr val="000000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02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rgbClr val="000000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02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E10CDE-8CA0-4BF3-BF0E-3E6F13FC6860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57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26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02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>
                <a:solidFill>
                  <a:srgbClr val="000000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02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rgbClr val="000000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02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377C18-4FA4-4EBA-A1C0-D9CA7C79BFBF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0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2507977"/>
          </a:xfrm>
        </p:spPr>
        <p:txBody>
          <a:bodyPr/>
          <a:lstStyle/>
          <a:p>
            <a:r>
              <a:rPr lang="en-GB" dirty="0">
                <a:latin typeface="Verdana" charset="0"/>
              </a:rPr>
              <a:t>Neighbourhood Plan Examinations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30123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endParaRPr lang="en-GB" dirty="0" smtClean="0"/>
          </a:p>
          <a:p>
            <a:pPr eaLnBrk="1" hangingPunct="1">
              <a:buFont typeface="Wingdings" charset="0"/>
              <a:buNone/>
              <a:defRPr/>
            </a:pPr>
            <a:endParaRPr lang="en-GB" dirty="0"/>
          </a:p>
          <a:p>
            <a:pPr eaLnBrk="1" hangingPunct="1">
              <a:buFont typeface="Wingdings" charset="0"/>
              <a:buNone/>
              <a:defRPr/>
            </a:pPr>
            <a:endParaRPr lang="en-GB" dirty="0" smtClean="0"/>
          </a:p>
          <a:p>
            <a:pPr eaLnBrk="1" hangingPunct="1">
              <a:buFont typeface="Wingdings" charset="0"/>
              <a:buNone/>
              <a:defRPr/>
            </a:pPr>
            <a:endParaRPr lang="en-GB" dirty="0"/>
          </a:p>
          <a:p>
            <a:pPr eaLnBrk="1" hangingPunct="1">
              <a:buFont typeface="Wingdings" charset="0"/>
              <a:buNone/>
              <a:defRPr/>
            </a:pPr>
            <a:endParaRPr lang="en-GB" dirty="0" smtClean="0"/>
          </a:p>
          <a:p>
            <a:pPr eaLnBrk="1" hangingPunct="1">
              <a:buFont typeface="Wingdings" charset="0"/>
              <a:buNone/>
              <a:defRPr/>
            </a:pPr>
            <a:r>
              <a:rPr lang="en-GB" dirty="0" smtClean="0"/>
              <a:t>John </a:t>
            </a:r>
            <a:r>
              <a:rPr lang="en-GB" dirty="0"/>
              <a:t>Parmiter FRICS FRSA </a:t>
            </a:r>
            <a:r>
              <a:rPr lang="en-GB" dirty="0" smtClean="0"/>
              <a:t>MRTPI</a:t>
            </a:r>
          </a:p>
          <a:p>
            <a:pPr eaLnBrk="1" hangingPunct="1">
              <a:buFont typeface="Wingdings" charset="0"/>
              <a:buNone/>
              <a:defRPr/>
            </a:pPr>
            <a:r>
              <a:rPr lang="en-GB" dirty="0" smtClean="0"/>
              <a:t>Independent Examiner</a:t>
            </a:r>
            <a:endParaRPr lang="en-GB" dirty="0"/>
          </a:p>
          <a:p>
            <a:pPr eaLnBrk="1" hangingPunct="1">
              <a:buFont typeface="Wingdings" charset="0"/>
              <a:buNone/>
              <a:defRPr/>
            </a:pPr>
            <a:r>
              <a:rPr lang="en-GB" dirty="0" smtClean="0"/>
              <a:t>28 January 2015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BBCEC-E362-476A-A631-030F408CB75B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965628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+mn-lt"/>
              </a:rPr>
              <a:t>Thank you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john@johnparmiter.com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82E490-D992-4CC5-AB33-4CED32B09008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398063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+mn-lt"/>
                <a:ea typeface="+mj-ea"/>
                <a:cs typeface="+mj-cs"/>
              </a:rPr>
              <a:t>Appointment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p"/>
              <a:defRPr/>
            </a:pPr>
            <a:endParaRPr lang="en-US" dirty="0" smtClean="0">
              <a:cs typeface="+mn-cs"/>
            </a:endParaRPr>
          </a:p>
          <a:p>
            <a:pPr eaLnBrk="1" hangingPunct="1">
              <a:buFont typeface="Wingdings" charset="0"/>
              <a:buChar char="p"/>
              <a:defRPr/>
            </a:pPr>
            <a:r>
              <a:rPr lang="en-US" sz="2400" dirty="0" smtClean="0">
                <a:cs typeface="+mn-cs"/>
              </a:rPr>
              <a:t>LPA appoints but with agreement of the QB</a:t>
            </a:r>
          </a:p>
          <a:p>
            <a:pPr eaLnBrk="1" hangingPunct="1">
              <a:buFont typeface="Wingdings" charset="0"/>
              <a:buChar char="p"/>
              <a:defRPr/>
            </a:pPr>
            <a:r>
              <a:rPr lang="en-US" sz="2400" dirty="0" smtClean="0">
                <a:cs typeface="+mn-cs"/>
              </a:rPr>
              <a:t>Source an examiner </a:t>
            </a:r>
          </a:p>
          <a:p>
            <a:pPr eaLnBrk="1" hangingPunct="1">
              <a:buFont typeface="Wingdings" charset="0"/>
              <a:buChar char="p"/>
              <a:defRPr/>
            </a:pPr>
            <a:r>
              <a:rPr lang="en-US" sz="2400" dirty="0" smtClean="0">
                <a:cs typeface="+mn-cs"/>
              </a:rPr>
              <a:t>Timing: pre-submission consultation stage </a:t>
            </a:r>
          </a:p>
          <a:p>
            <a:pPr eaLnBrk="1" hangingPunct="1">
              <a:buFont typeface="Wingdings" charset="0"/>
              <a:buChar char="p"/>
              <a:defRPr/>
            </a:pPr>
            <a:r>
              <a:rPr lang="en-US" sz="2400" dirty="0" smtClean="0">
                <a:cs typeface="+mn-cs"/>
              </a:rPr>
              <a:t>Brief: Give as much information as you can on the application form; are any specialist skills needed? What are the key issues in the Plan or Order? Site allocations?</a:t>
            </a:r>
          </a:p>
          <a:p>
            <a:pPr eaLnBrk="1" hangingPunct="1">
              <a:buFont typeface="Wingdings" charset="0"/>
              <a:buChar char="p"/>
              <a:defRPr/>
            </a:pPr>
            <a:r>
              <a:rPr lang="en-US" sz="2400" dirty="0" smtClean="0">
                <a:cs typeface="+mn-cs"/>
              </a:rPr>
              <a:t>Be realistic about programme, duration, level of risk etc.</a:t>
            </a:r>
          </a:p>
          <a:p>
            <a:pPr eaLnBrk="1" hangingPunct="1">
              <a:buFont typeface="Wingdings" charset="0"/>
              <a:buChar char="p"/>
              <a:defRPr/>
            </a:pPr>
            <a:endParaRPr lang="en-US" dirty="0" smtClean="0">
              <a:cs typeface="+mn-cs"/>
            </a:endParaRPr>
          </a:p>
        </p:txBody>
      </p:sp>
      <p:sp>
        <p:nvSpPr>
          <p:cNvPr id="2078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6BC3807-F460-48A5-BC39-A497E639D2F9}" type="slidenum">
              <a:rPr lang="en-US" altLang="en-US" sz="1000" smtClean="0">
                <a:solidFill>
                  <a:srgbClr val="000000"/>
                </a:solidFill>
                <a:cs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smtClean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4513" y="2564904"/>
            <a:ext cx="1835696" cy="501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0573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4000" dirty="0" smtClean="0">
                <a:latin typeface="+mn-lt"/>
                <a:ea typeface="+mj-ea"/>
                <a:cs typeface="+mj-cs"/>
              </a:rPr>
              <a:t>Selection </a:t>
            </a:r>
            <a:endParaRPr lang="en-GB" sz="4000" dirty="0">
              <a:latin typeface="+mn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2" y="1557345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NPIERS offers three </a:t>
            </a:r>
            <a:r>
              <a:rPr lang="en-GB" altLang="en-US" sz="2000" dirty="0">
                <a:ea typeface="ＭＳ Ｐゴシック" pitchFamily="34" charset="-128"/>
              </a:rPr>
              <a:t>E</a:t>
            </a:r>
            <a:r>
              <a:rPr lang="en-GB" altLang="en-US" sz="2000" dirty="0" smtClean="0">
                <a:ea typeface="ＭＳ Ｐゴシック" pitchFamily="34" charset="-128"/>
              </a:rPr>
              <a:t>xaminers (with CV)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Standard day rate for all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Procurement: make the process clear and transparent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Process: If interviewing consider telephone</a:t>
            </a:r>
            <a:r>
              <a:rPr lang="en-GB" altLang="en-US" sz="2000" dirty="0">
                <a:ea typeface="ＭＳ Ｐゴシック" pitchFamily="34" charset="-128"/>
              </a:rPr>
              <a:t> </a:t>
            </a:r>
            <a:r>
              <a:rPr lang="en-GB" altLang="en-US" sz="2000" dirty="0" smtClean="0">
                <a:ea typeface="ＭＳ Ｐゴシック" pitchFamily="34" charset="-128"/>
              </a:rPr>
              <a:t>or Skype Conflicts very important to flush out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Independence absolutely essential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Limit questions to the process of examination and the examiner’s skills and experience – it is important that the merits of the Plan are not discussed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Try and provide feedback to the unsuccessful candidates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Agree contractual arrangements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PI issues include £limit</a:t>
            </a:r>
          </a:p>
          <a:p>
            <a:pPr>
              <a:defRPr/>
            </a:pPr>
            <a:endParaRPr lang="en-GB" altLang="en-US" sz="2000" dirty="0" smtClean="0"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endParaRPr lang="en-GB" altLang="en-US" dirty="0" smtClean="0">
              <a:ea typeface="ＭＳ Ｐゴシック" pitchFamily="34" charset="-128"/>
            </a:endParaRPr>
          </a:p>
        </p:txBody>
      </p:sp>
      <p:sp>
        <p:nvSpPr>
          <p:cNvPr id="2089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59A6A33-E493-4011-AAFC-8065AF0748BD}" type="slidenum">
              <a:rPr lang="en-US" altLang="en-US" sz="1000" smtClean="0">
                <a:solidFill>
                  <a:srgbClr val="000000"/>
                </a:solidFill>
                <a:cs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6797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4000" dirty="0" smtClean="0">
                <a:latin typeface="+mn-lt"/>
                <a:ea typeface="+mj-ea"/>
                <a:cs typeface="+mj-cs"/>
              </a:rPr>
              <a:t>Working with the Examiner </a:t>
            </a:r>
            <a:endParaRPr lang="en-GB" sz="4000" dirty="0">
              <a:latin typeface="+mn-lt"/>
              <a:ea typeface="+mj-ea"/>
              <a:cs typeface="+mj-cs"/>
            </a:endParaRP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GB" altLang="en-US" dirty="0" smtClean="0">
              <a:ea typeface="ＭＳ Ｐゴシック" pitchFamily="34" charset="-128"/>
            </a:endParaRP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Agree how LPA, QB and Examiner will work together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Useful to have one point of contact 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The examination documents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How long will the examination take?  Is there a deadline to meet?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Need for Public Hearing?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How will you keep in touch?  </a:t>
            </a:r>
          </a:p>
        </p:txBody>
      </p:sp>
      <p:sp>
        <p:nvSpPr>
          <p:cNvPr id="2099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6749B87-59BB-4531-9E3E-7FA540975E5E}" type="slidenum">
              <a:rPr lang="en-US" altLang="en-US" sz="1000" smtClean="0">
                <a:solidFill>
                  <a:srgbClr val="000000"/>
                </a:solidFill>
                <a:cs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565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4000" dirty="0" smtClean="0">
                <a:latin typeface="+mn-lt"/>
                <a:ea typeface="+mj-ea"/>
                <a:cs typeface="+mj-cs"/>
              </a:rPr>
              <a:t>Preparing for a Public Hearing </a:t>
            </a:r>
            <a:endParaRPr lang="en-GB" sz="4000" dirty="0">
              <a:latin typeface="+mn-lt"/>
              <a:ea typeface="+mj-ea"/>
              <a:cs typeface="+mj-cs"/>
            </a:endParaRPr>
          </a:p>
        </p:txBody>
      </p:sp>
      <p:sp>
        <p:nvSpPr>
          <p:cNvPr id="69635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p"/>
              <a:defRPr/>
            </a:pPr>
            <a:endParaRPr lang="en-GB" sz="2400" dirty="0" smtClean="0">
              <a:cs typeface="+mn-cs"/>
            </a:endParaRPr>
          </a:p>
          <a:p>
            <a:pPr>
              <a:buFont typeface="Wingdings" charset="0"/>
              <a:buChar char="p"/>
              <a:defRPr/>
            </a:pPr>
            <a:r>
              <a:rPr lang="en-GB" sz="2400" dirty="0" smtClean="0">
                <a:cs typeface="+mn-cs"/>
              </a:rPr>
              <a:t>Notice period for the hearing; publicity</a:t>
            </a:r>
          </a:p>
          <a:p>
            <a:pPr>
              <a:buFont typeface="Wingdings" charset="0"/>
              <a:buChar char="p"/>
              <a:defRPr/>
            </a:pPr>
            <a:r>
              <a:rPr lang="en-GB" sz="2400" dirty="0" smtClean="0">
                <a:cs typeface="+mn-cs"/>
              </a:rPr>
              <a:t>Venue – keep it local </a:t>
            </a:r>
          </a:p>
          <a:p>
            <a:pPr>
              <a:buFont typeface="Wingdings" charset="0"/>
              <a:buChar char="p"/>
              <a:defRPr/>
            </a:pPr>
            <a:r>
              <a:rPr lang="en-GB" sz="2400" dirty="0" smtClean="0">
                <a:cs typeface="+mn-cs"/>
              </a:rPr>
              <a:t>Timing and duration</a:t>
            </a:r>
          </a:p>
          <a:p>
            <a:pPr>
              <a:buFont typeface="Wingdings" charset="0"/>
              <a:buChar char="p"/>
              <a:defRPr/>
            </a:pPr>
            <a:r>
              <a:rPr lang="en-GB" sz="2400" dirty="0" smtClean="0">
                <a:cs typeface="+mn-cs"/>
              </a:rPr>
              <a:t>Invitations to participants</a:t>
            </a:r>
          </a:p>
          <a:p>
            <a:pPr>
              <a:buFont typeface="Wingdings" charset="0"/>
              <a:buChar char="p"/>
              <a:defRPr/>
            </a:pPr>
            <a:r>
              <a:rPr lang="en-GB" sz="2400" dirty="0" smtClean="0">
                <a:cs typeface="+mn-cs"/>
              </a:rPr>
              <a:t>Issues to be discussed – agenda and questions</a:t>
            </a:r>
          </a:p>
          <a:p>
            <a:pPr>
              <a:buFont typeface="Wingdings" charset="0"/>
              <a:buChar char="p"/>
              <a:defRPr/>
            </a:pPr>
            <a:r>
              <a:rPr lang="en-GB" sz="2400" dirty="0" smtClean="0">
                <a:cs typeface="+mn-cs"/>
              </a:rPr>
              <a:t>Site visits</a:t>
            </a:r>
          </a:p>
          <a:p>
            <a:pPr>
              <a:buFont typeface="Wingdings" charset="0"/>
              <a:buChar char="p"/>
              <a:defRPr/>
            </a:pPr>
            <a:r>
              <a:rPr lang="en-GB" sz="2400" dirty="0" smtClean="0">
                <a:cs typeface="+mn-cs"/>
              </a:rPr>
              <a:t>Note or record of the hearing</a:t>
            </a:r>
          </a:p>
          <a:p>
            <a:pPr>
              <a:buFont typeface="Wingdings" charset="0"/>
              <a:buChar char="p"/>
              <a:defRPr/>
            </a:pPr>
            <a:r>
              <a:rPr lang="en-GB" sz="2400" dirty="0" smtClean="0">
                <a:cs typeface="+mn-cs"/>
              </a:rPr>
              <a:t>Seating, access and other practical issues</a:t>
            </a:r>
          </a:p>
          <a:p>
            <a:pPr>
              <a:buFont typeface="Wingdings" charset="0"/>
              <a:buChar char="p"/>
              <a:defRPr/>
            </a:pPr>
            <a:endParaRPr lang="en-GB" sz="2400" dirty="0" smtClean="0">
              <a:cs typeface="+mn-cs"/>
            </a:endParaRPr>
          </a:p>
          <a:p>
            <a:pPr>
              <a:buFont typeface="Wingdings" charset="0"/>
              <a:buChar char="p"/>
              <a:defRPr/>
            </a:pPr>
            <a:endParaRPr lang="en-GB" sz="2400" dirty="0" smtClean="0">
              <a:cs typeface="+mn-cs"/>
            </a:endParaRPr>
          </a:p>
          <a:p>
            <a:pPr marL="0" indent="0">
              <a:buFont typeface="Wingdings" charset="0"/>
              <a:buNone/>
              <a:defRPr/>
            </a:pPr>
            <a:endParaRPr lang="en-GB" sz="2400" dirty="0">
              <a:cs typeface="+mn-cs"/>
            </a:endParaRPr>
          </a:p>
        </p:txBody>
      </p:sp>
      <p:sp>
        <p:nvSpPr>
          <p:cNvPr id="2109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33DCF81-D74E-4767-8F95-5780565929A4}" type="slidenum">
              <a:rPr lang="en-GB" altLang="en-US" sz="1000" smtClean="0">
                <a:solidFill>
                  <a:srgbClr val="000000"/>
                </a:solidFill>
                <a:cs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00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468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ctrTitle"/>
          </p:nvPr>
        </p:nvSpPr>
        <p:spPr>
          <a:xfrm>
            <a:off x="685800" y="2130442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GB" sz="6000" dirty="0">
                <a:solidFill>
                  <a:srgbClr val="FF0000"/>
                </a:solidFill>
                <a:latin typeface="Verdana" charset="0"/>
              </a:rPr>
              <a:t/>
            </a:r>
            <a:br>
              <a:rPr lang="en-GB" sz="6000" dirty="0">
                <a:solidFill>
                  <a:srgbClr val="FF0000"/>
                </a:solidFill>
                <a:latin typeface="Verdana" charset="0"/>
              </a:rPr>
            </a:br>
            <a:endParaRPr lang="en-GB" sz="4000" dirty="0">
              <a:solidFill>
                <a:schemeClr val="accent2"/>
              </a:solidFill>
              <a:latin typeface="Verdana" charset="0"/>
            </a:endParaRPr>
          </a:p>
        </p:txBody>
      </p:sp>
      <p:sp>
        <p:nvSpPr>
          <p:cNvPr id="9216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211972" name="Picture 1" descr="screenshot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8380">
            <a:off x="332645" y="-187325"/>
            <a:ext cx="476543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973" name="Picture 4" descr="screen shot 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4137">
            <a:off x="3736736" y="0"/>
            <a:ext cx="554648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72342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4000" dirty="0" smtClean="0">
                <a:latin typeface="+mn-lt"/>
                <a:ea typeface="+mj-ea"/>
                <a:cs typeface="+mj-cs"/>
              </a:rPr>
              <a:t>A public hearing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GB" altLang="en-US" sz="2000" dirty="0" smtClean="0">
              <a:ea typeface="ＭＳ Ｐゴシック" pitchFamily="34" charset="-128"/>
            </a:endParaRP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Tone – its not a public inquiry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Seating arrangements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Refreshments/facilities/equipment etc.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Social media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Recording </a:t>
            </a:r>
            <a:r>
              <a:rPr lang="en-GB" altLang="en-US" sz="2400" dirty="0">
                <a:ea typeface="ＭＳ Ｐゴシック" pitchFamily="34" charset="-128"/>
              </a:rPr>
              <a:t>proceedings </a:t>
            </a:r>
            <a:r>
              <a:rPr lang="en-GB" altLang="en-US" sz="2400" dirty="0" smtClean="0">
                <a:ea typeface="ＭＳ Ｐゴシック" pitchFamily="34" charset="-128"/>
              </a:rPr>
              <a:t>and note </a:t>
            </a:r>
            <a:r>
              <a:rPr lang="en-GB" altLang="en-US" sz="2400" dirty="0">
                <a:ea typeface="ＭＳ Ｐゴシック" pitchFamily="34" charset="-128"/>
              </a:rPr>
              <a:t>taking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Press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Examiner in charge – managing expectations</a:t>
            </a:r>
          </a:p>
          <a:p>
            <a:pPr>
              <a:defRPr/>
            </a:pPr>
            <a:r>
              <a:rPr lang="en-GB" sz="2400" dirty="0"/>
              <a:t>Managing the participants</a:t>
            </a:r>
            <a:endParaRPr lang="en-GB" altLang="en-US" sz="2400" dirty="0">
              <a:ea typeface="ＭＳ Ｐゴシック" pitchFamily="34" charset="-128"/>
            </a:endParaRPr>
          </a:p>
          <a:p>
            <a:pPr marL="0" indent="0">
              <a:buNone/>
              <a:defRPr/>
            </a:pPr>
            <a:endParaRPr lang="en-GB" altLang="en-US" sz="2400" dirty="0" smtClean="0">
              <a:ea typeface="ＭＳ Ｐゴシック" pitchFamily="34" charset="-128"/>
            </a:endParaRPr>
          </a:p>
          <a:p>
            <a:pPr>
              <a:defRPr/>
            </a:pPr>
            <a:endParaRPr lang="en-GB" altLang="en-US" dirty="0" smtClean="0">
              <a:ea typeface="ＭＳ Ｐゴシック" pitchFamily="34" charset="-128"/>
            </a:endParaRPr>
          </a:p>
          <a:p>
            <a:pPr>
              <a:defRPr/>
            </a:pPr>
            <a:endParaRPr lang="en-GB" altLang="en-US" dirty="0" smtClean="0">
              <a:ea typeface="ＭＳ Ｐゴシック" pitchFamily="34" charset="-128"/>
            </a:endParaRPr>
          </a:p>
        </p:txBody>
      </p:sp>
      <p:sp>
        <p:nvSpPr>
          <p:cNvPr id="2129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BD4BA5-61A0-4E61-ADA0-A0DF6D29CEBA}" type="slidenum">
              <a:rPr lang="en-US" altLang="en-US" sz="1000" smtClean="0">
                <a:solidFill>
                  <a:srgbClr val="000000"/>
                </a:solidFill>
                <a:cs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08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4000" dirty="0" smtClean="0">
                <a:latin typeface="+mn-lt"/>
                <a:ea typeface="+mj-ea"/>
                <a:cs typeface="+mj-cs"/>
              </a:rPr>
              <a:t>Dealing with representations </a:t>
            </a:r>
            <a:endParaRPr lang="en-GB" sz="4000" dirty="0">
              <a:latin typeface="+mn-lt"/>
              <a:ea typeface="+mj-ea"/>
              <a:cs typeface="+mj-cs"/>
            </a:endParaRP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Process: </a:t>
            </a:r>
          </a:p>
          <a:p>
            <a:pPr lvl="1"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Send copies to the examiner</a:t>
            </a:r>
          </a:p>
          <a:p>
            <a:pPr lvl="1"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A summary sheet is a very helpful addition</a:t>
            </a:r>
          </a:p>
          <a:p>
            <a:pPr lvl="1"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Dealing with late reps and ‘Ad hoc’ reps</a:t>
            </a:r>
          </a:p>
          <a:p>
            <a:pPr lvl="1"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Dealing with the public in general</a:t>
            </a:r>
          </a:p>
          <a:p>
            <a:pPr lvl="1"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Reps for or at the hearing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Considerations:</a:t>
            </a:r>
          </a:p>
          <a:p>
            <a:pPr lvl="1"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Fairness, openness and transparency</a:t>
            </a:r>
          </a:p>
          <a:p>
            <a:pPr lvl="1"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Basic Conditions and legal requirements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Key recommendations</a:t>
            </a:r>
            <a:r>
              <a:rPr lang="en-GB" altLang="en-US" dirty="0" smtClean="0">
                <a:ea typeface="ＭＳ Ｐゴシック" pitchFamily="34" charset="-128"/>
              </a:rPr>
              <a:t>: </a:t>
            </a:r>
            <a:r>
              <a:rPr lang="en-GB" altLang="en-US" sz="2000" dirty="0" smtClean="0">
                <a:ea typeface="ＭＳ Ｐゴシック" pitchFamily="34" charset="-128"/>
              </a:rPr>
              <a:t>Plan and Referendum</a:t>
            </a:r>
          </a:p>
          <a:p>
            <a:pPr>
              <a:defRPr/>
            </a:pPr>
            <a:r>
              <a:rPr lang="en-GB" altLang="en-US" sz="2400" dirty="0" smtClean="0">
                <a:ea typeface="ＭＳ Ｐゴシック" pitchFamily="34" charset="-128"/>
              </a:rPr>
              <a:t>Overall: Light touch</a:t>
            </a:r>
          </a:p>
          <a:p>
            <a:pPr>
              <a:defRPr/>
            </a:pPr>
            <a:endParaRPr lang="en-GB" altLang="en-US" sz="24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07742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4000" dirty="0" smtClean="0">
                <a:latin typeface="+mn-lt"/>
              </a:rPr>
              <a:t>Final comments </a:t>
            </a:r>
            <a:endParaRPr lang="en-GB" sz="4000" dirty="0">
              <a:latin typeface="+mn-lt"/>
              <a:ea typeface="+mj-ea"/>
              <a:cs typeface="+mj-cs"/>
            </a:endParaRPr>
          </a:p>
        </p:txBody>
      </p:sp>
      <p:sp>
        <p:nvSpPr>
          <p:cNvPr id="1146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GB" altLang="en-US" sz="2400" dirty="0" smtClean="0">
              <a:ea typeface="ＭＳ Ｐゴシック" pitchFamily="34" charset="-128"/>
            </a:endParaRP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It</a:t>
            </a:r>
            <a:r>
              <a:rPr lang="fr-FR" altLang="en-US" sz="2000" dirty="0" smtClean="0">
                <a:ea typeface="ＭＳ Ｐゴシック" pitchFamily="34" charset="-128"/>
              </a:rPr>
              <a:t>’</a:t>
            </a:r>
            <a:r>
              <a:rPr lang="en-GB" altLang="en-US" sz="2000" dirty="0" smtClean="0">
                <a:ea typeface="ＭＳ Ｐゴシック" pitchFamily="34" charset="-128"/>
              </a:rPr>
              <a:t>s about a light touch. Basic Conditions not soundness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All on a learning curve – including examiners!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Consistency desirable between plans in same LPA area?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Each examiner may have a different way of working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Liaise and keep in touch with the QB/LPA 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Value of a public hearing</a:t>
            </a: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Process does not stop at Examination – but a sense of loss of control?</a:t>
            </a:r>
          </a:p>
          <a:p>
            <a:pPr>
              <a:defRPr/>
            </a:pPr>
            <a:endParaRPr lang="en-GB" altLang="en-US" sz="2000" dirty="0">
              <a:ea typeface="ＭＳ Ｐゴシック" pitchFamily="34" charset="-128"/>
            </a:endParaRPr>
          </a:p>
          <a:p>
            <a:pPr>
              <a:defRPr/>
            </a:pPr>
            <a:r>
              <a:rPr lang="en-GB" altLang="en-US" sz="2000" dirty="0" smtClean="0">
                <a:ea typeface="ＭＳ Ｐゴシック" pitchFamily="34" charset="-128"/>
              </a:rPr>
              <a:t>Questions?</a:t>
            </a:r>
          </a:p>
          <a:p>
            <a:pPr>
              <a:defRPr/>
            </a:pPr>
            <a:endParaRPr lang="en-GB" altLang="en-US" sz="2400" dirty="0" smtClean="0">
              <a:ea typeface="ＭＳ Ｐゴシック" pitchFamily="34" charset="-128"/>
            </a:endParaRPr>
          </a:p>
          <a:p>
            <a:pPr>
              <a:defRPr/>
            </a:pPr>
            <a:endParaRPr lang="en-GB" altLang="en-US" sz="2400" dirty="0" smtClean="0">
              <a:ea typeface="ＭＳ Ｐゴシック" pitchFamily="34" charset="-128"/>
            </a:endParaRPr>
          </a:p>
          <a:p>
            <a:pPr>
              <a:defRPr/>
            </a:pPr>
            <a:endParaRPr lang="en-GB" altLang="en-US" sz="2400" dirty="0" smtClean="0">
              <a:ea typeface="ＭＳ Ｐゴシック" pitchFamily="34" charset="-128"/>
            </a:endParaRPr>
          </a:p>
        </p:txBody>
      </p:sp>
      <p:sp>
        <p:nvSpPr>
          <p:cNvPr id="2160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07FFB41-7212-4F0A-ACD5-0E0935F2892B}" type="slidenum">
              <a:rPr lang="en-US" altLang="en-US" sz="1000" smtClean="0">
                <a:solidFill>
                  <a:srgbClr val="000000"/>
                </a:solidFill>
                <a:cs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98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Level">
  <a:themeElements>
    <a:clrScheme name="Level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Level">
  <a:themeElements>
    <a:clrScheme name="Level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429</Words>
  <Application>Microsoft Office PowerPoint</Application>
  <PresentationFormat>On-screen Show (4:3)</PresentationFormat>
  <Paragraphs>93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Level</vt:lpstr>
      <vt:lpstr>4_Default Design</vt:lpstr>
      <vt:lpstr>2_Level</vt:lpstr>
      <vt:lpstr>5_Level</vt:lpstr>
      <vt:lpstr>Acrobat Document</vt:lpstr>
      <vt:lpstr>Neighbourhood Plan Examinations</vt:lpstr>
      <vt:lpstr>Appointment</vt:lpstr>
      <vt:lpstr>Selection </vt:lpstr>
      <vt:lpstr>Working with the Examiner </vt:lpstr>
      <vt:lpstr>Preparing for a Public Hearing </vt:lpstr>
      <vt:lpstr> </vt:lpstr>
      <vt:lpstr>A public hearing</vt:lpstr>
      <vt:lpstr>Dealing with representations </vt:lpstr>
      <vt:lpstr>Final comments </vt:lpstr>
      <vt:lpstr>Thank you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Tips  for  Neighbourhood Plan Examinations</dc:title>
  <dc:creator>Phillipa Silcock</dc:creator>
  <cp:lastModifiedBy>Nicholas Wardle</cp:lastModifiedBy>
  <cp:revision>28</cp:revision>
  <cp:lastPrinted>2014-10-01T08:27:02Z</cp:lastPrinted>
  <dcterms:created xsi:type="dcterms:W3CDTF">2014-05-01T11:59:53Z</dcterms:created>
  <dcterms:modified xsi:type="dcterms:W3CDTF">2015-01-29T12:41:27Z</dcterms:modified>
</cp:coreProperties>
</file>