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title_background"/>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0164"/>
            <a:ext cx="9158654"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83227" y="44457"/>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eaLnBrk="1" fontAlgn="base" hangingPunct="1">
              <a:spcBef>
                <a:spcPct val="50000"/>
              </a:spcBef>
              <a:spcAft>
                <a:spcPct val="0"/>
              </a:spcAft>
            </a:pPr>
            <a:endParaRPr lang="en-US" altLang="en-US">
              <a:solidFill>
                <a:srgbClr val="000000"/>
              </a:solidFill>
            </a:endParaRPr>
          </a:p>
        </p:txBody>
      </p:sp>
      <p:pic>
        <p:nvPicPr>
          <p:cNvPr id="6" name="Picture 12" descr="PAS logo green T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4266" y="376239"/>
            <a:ext cx="1661746"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583223" y="2420945"/>
            <a:ext cx="7772400" cy="1125537"/>
          </a:xfrm>
        </p:spPr>
        <p:txBody>
          <a:bodyPr/>
          <a:lstStyle>
            <a:lvl1pPr>
              <a:defRPr>
                <a:solidFill>
                  <a:schemeClr val="bg1"/>
                </a:solidFill>
              </a:defRPr>
            </a:lvl1pPr>
          </a:lstStyle>
          <a:p>
            <a:pPr lvl="0"/>
            <a:r>
              <a:rPr lang="en-GB" altLang="en-US" noProof="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altLang="en-US" noProof="0" smtClean="0"/>
              <a:t>Click to edit Master subtitle style</a:t>
            </a:r>
          </a:p>
        </p:txBody>
      </p:sp>
    </p:spTree>
    <p:extLst>
      <p:ext uri="{BB962C8B-B14F-4D97-AF65-F5344CB8AC3E}">
        <p14:creationId xmlns:p14="http://schemas.microsoft.com/office/powerpoint/2010/main" val="69637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38638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45"/>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3" y="274645"/>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51291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77957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07355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57249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425915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421337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63600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06410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012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02415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753509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788125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82358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7"/>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2525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6"/>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3" y="1600206"/>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8603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3"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3"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153685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405036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19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3"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44314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2473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262" y="1600206"/>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567712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b="1">
          <a:solidFill>
            <a:srgbClr val="669900"/>
          </a:solidFill>
          <a:latin typeface="+mj-lt"/>
          <a:ea typeface="+mj-ea"/>
          <a:cs typeface="+mj-cs"/>
        </a:defRPr>
      </a:lvl1pPr>
      <a:lvl2pPr algn="l" rtl="0" eaLnBrk="0" fontAlgn="base" hangingPunct="0">
        <a:spcBef>
          <a:spcPct val="0"/>
        </a:spcBef>
        <a:spcAft>
          <a:spcPct val="0"/>
        </a:spcAft>
        <a:defRPr sz="4000" b="1">
          <a:solidFill>
            <a:srgbClr val="669900"/>
          </a:solidFill>
          <a:latin typeface="Arial" charset="0"/>
        </a:defRPr>
      </a:lvl2pPr>
      <a:lvl3pPr algn="l" rtl="0" eaLnBrk="0" fontAlgn="base" hangingPunct="0">
        <a:spcBef>
          <a:spcPct val="0"/>
        </a:spcBef>
        <a:spcAft>
          <a:spcPct val="0"/>
        </a:spcAft>
        <a:defRPr sz="4000" b="1">
          <a:solidFill>
            <a:srgbClr val="669900"/>
          </a:solidFill>
          <a:latin typeface="Arial" charset="0"/>
        </a:defRPr>
      </a:lvl3pPr>
      <a:lvl4pPr algn="l" rtl="0" eaLnBrk="0" fontAlgn="base" hangingPunct="0">
        <a:spcBef>
          <a:spcPct val="0"/>
        </a:spcBef>
        <a:spcAft>
          <a:spcPct val="0"/>
        </a:spcAft>
        <a:defRPr sz="4000" b="1">
          <a:solidFill>
            <a:srgbClr val="669900"/>
          </a:solidFill>
          <a:latin typeface="Arial" charset="0"/>
        </a:defRPr>
      </a:lvl4pPr>
      <a:lvl5pPr algn="l" rtl="0" eaLnBrk="0" fontAlgn="base" hangingPunct="0">
        <a:spcBef>
          <a:spcPct val="0"/>
        </a:spcBef>
        <a:spcAft>
          <a:spcPct val="0"/>
        </a:spcAft>
        <a:defRPr sz="4000" b="1">
          <a:solidFill>
            <a:srgbClr val="669900"/>
          </a:solidFill>
          <a:latin typeface="Arial" charset="0"/>
        </a:defRPr>
      </a:lvl5pPr>
      <a:lvl6pPr marL="457200" algn="l" rtl="0" fontAlgn="base">
        <a:spcBef>
          <a:spcPct val="0"/>
        </a:spcBef>
        <a:spcAft>
          <a:spcPct val="0"/>
        </a:spcAft>
        <a:defRPr sz="4000" b="1">
          <a:solidFill>
            <a:srgbClr val="669900"/>
          </a:solidFill>
          <a:latin typeface="Arial" charset="0"/>
        </a:defRPr>
      </a:lvl6pPr>
      <a:lvl7pPr marL="914400" algn="l" rtl="0" fontAlgn="base">
        <a:spcBef>
          <a:spcPct val="0"/>
        </a:spcBef>
        <a:spcAft>
          <a:spcPct val="0"/>
        </a:spcAft>
        <a:defRPr sz="4000" b="1">
          <a:solidFill>
            <a:srgbClr val="669900"/>
          </a:solidFill>
          <a:latin typeface="Arial" charset="0"/>
        </a:defRPr>
      </a:lvl7pPr>
      <a:lvl8pPr marL="1371600" algn="l" rtl="0" fontAlgn="base">
        <a:spcBef>
          <a:spcPct val="0"/>
        </a:spcBef>
        <a:spcAft>
          <a:spcPct val="0"/>
        </a:spcAft>
        <a:defRPr sz="4000" b="1">
          <a:solidFill>
            <a:srgbClr val="669900"/>
          </a:solidFill>
          <a:latin typeface="Arial" charset="0"/>
        </a:defRPr>
      </a:lvl8pPr>
      <a:lvl9pPr marL="1828800" algn="l" rtl="0" fontAlgn="base">
        <a:spcBef>
          <a:spcPct val="0"/>
        </a:spcBef>
        <a:spcAft>
          <a:spcPct val="0"/>
        </a:spcAft>
        <a:defRPr sz="4000" b="1">
          <a:solidFill>
            <a:srgbClr val="66990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094A7-526E-47CD-9959-B238DE55CA47}" type="datetimeFigureOut">
              <a:rPr lang="en-GB" smtClean="0">
                <a:solidFill>
                  <a:prstClr val="black">
                    <a:tint val="75000"/>
                  </a:prstClr>
                </a:solidFill>
              </a:rPr>
              <a:pPr/>
              <a:t>20/06/2014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3C2B5-D6FF-48E7-BC8B-5244C2B597CD}"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1741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4"/>
          <p:cNvSpPr>
            <a:spLocks noGrp="1" noChangeArrowheads="1"/>
          </p:cNvSpPr>
          <p:nvPr>
            <p:ph type="ctrTitle"/>
          </p:nvPr>
        </p:nvSpPr>
        <p:spPr>
          <a:xfrm>
            <a:off x="685800" y="2130432"/>
            <a:ext cx="7772400" cy="1470025"/>
          </a:xfrm>
        </p:spPr>
        <p:txBody>
          <a:bodyPr/>
          <a:lstStyle/>
          <a:p>
            <a:r>
              <a:rPr lang="en-GB" altLang="en-US" dirty="0" smtClean="0"/>
              <a:t>Richard Crawley</a:t>
            </a:r>
          </a:p>
        </p:txBody>
      </p:sp>
      <p:sp>
        <p:nvSpPr>
          <p:cNvPr id="112643" name="Rectangle 5"/>
          <p:cNvSpPr>
            <a:spLocks noGrp="1" noChangeArrowheads="1"/>
          </p:cNvSpPr>
          <p:nvPr>
            <p:ph type="subTitle" idx="1"/>
          </p:nvPr>
        </p:nvSpPr>
        <p:spPr/>
        <p:txBody>
          <a:bodyPr/>
          <a:lstStyle/>
          <a:p>
            <a:r>
              <a:rPr lang="en-US" altLang="en-US" dirty="0" smtClean="0"/>
              <a:t>The Planning Quality Framework </a:t>
            </a:r>
          </a:p>
        </p:txBody>
      </p:sp>
    </p:spTree>
    <p:extLst>
      <p:ext uri="{BB962C8B-B14F-4D97-AF65-F5344CB8AC3E}">
        <p14:creationId xmlns:p14="http://schemas.microsoft.com/office/powerpoint/2010/main" val="3725742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229600" cy="5256584"/>
          </a:xfrm>
        </p:spPr>
        <p:txBody>
          <a:bodyPr>
            <a:normAutofit fontScale="70000" lnSpcReduction="20000"/>
          </a:bodyPr>
          <a:lstStyle/>
          <a:p>
            <a:pPr marL="0" indent="0">
              <a:buNone/>
            </a:pPr>
            <a:r>
              <a:rPr lang="en-US" sz="3400" dirty="0" smtClean="0"/>
              <a:t>‘</a:t>
            </a:r>
            <a:r>
              <a:rPr lang="en-US" sz="3400" i="1" dirty="0" smtClean="0"/>
              <a:t>The </a:t>
            </a:r>
            <a:r>
              <a:rPr lang="en-US" sz="3400" i="1" dirty="0"/>
              <a:t>research suggests that government planning performance targets may be driving perverse </a:t>
            </a:r>
            <a:r>
              <a:rPr lang="en-US" sz="3400" i="1" dirty="0" err="1"/>
              <a:t>behaviour</a:t>
            </a:r>
            <a:r>
              <a:rPr lang="en-US" sz="3400" i="1" dirty="0"/>
              <a:t>,’ </a:t>
            </a:r>
            <a:r>
              <a:rPr lang="en-US" sz="3400" dirty="0"/>
              <a:t>he said.</a:t>
            </a:r>
          </a:p>
          <a:p>
            <a:pPr marL="0" indent="0">
              <a:buNone/>
            </a:pPr>
            <a:r>
              <a:rPr lang="en-US" sz="3400" dirty="0"/>
              <a:t>‘This is especially worrying as the research also finds that a focus on good practice in local planning authorities is required if the NPPF is to be fully effective.</a:t>
            </a:r>
          </a:p>
          <a:p>
            <a:pPr marL="0" indent="0">
              <a:buNone/>
            </a:pPr>
            <a:r>
              <a:rPr lang="en-US" sz="3400" dirty="0"/>
              <a:t>‘</a:t>
            </a:r>
            <a:r>
              <a:rPr lang="en-US" sz="3400" i="1" dirty="0">
                <a:solidFill>
                  <a:srgbClr val="FF0000"/>
                </a:solidFill>
              </a:rPr>
              <a:t>A number of local authorities are exemplary according to the performance data but described as ‘horrendous’ by those with first-hand experience of working with them</a:t>
            </a:r>
            <a:r>
              <a:rPr lang="en-US" sz="3400" dirty="0"/>
              <a:t>.’</a:t>
            </a:r>
          </a:p>
          <a:p>
            <a:pPr marL="0" indent="0">
              <a:buNone/>
            </a:pPr>
            <a:r>
              <a:rPr lang="en-US" sz="3400" dirty="0"/>
              <a:t>Under this regime, efficient authorities that focus on customer service and enabling good development could be placed in special measures because they miss their targets, while others could be lauded for gaming the system.</a:t>
            </a:r>
            <a:br>
              <a:rPr lang="en-US" sz="3400" dirty="0"/>
            </a:br>
            <a:r>
              <a:rPr lang="en-US" sz="3400" dirty="0"/>
              <a:t>‘</a:t>
            </a:r>
            <a:r>
              <a:rPr lang="en-US" sz="3400" i="1" dirty="0"/>
              <a:t>The evidence from the research suggests that government proposals to increase the threshold for designating authorities as underperforming may only make matters worse</a:t>
            </a:r>
            <a:r>
              <a:rPr lang="en-US" sz="3400" dirty="0"/>
              <a:t>,’ Betts added.</a:t>
            </a:r>
          </a:p>
          <a:p>
            <a:endParaRPr lang="en-GB" dirty="0"/>
          </a:p>
        </p:txBody>
      </p:sp>
      <p:sp>
        <p:nvSpPr>
          <p:cNvPr id="5" name="Content Placeholder 2"/>
          <p:cNvSpPr txBox="1">
            <a:spLocks/>
          </p:cNvSpPr>
          <p:nvPr/>
        </p:nvSpPr>
        <p:spPr>
          <a:xfrm>
            <a:off x="107504" y="5589246"/>
            <a:ext cx="8229600" cy="11415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solidFill>
                  <a:prstClr val="black"/>
                </a:solidFill>
              </a:rPr>
              <a:t>Clive Betts, Chair of all-party select committee [4</a:t>
            </a:r>
            <a:r>
              <a:rPr lang="en-US" baseline="30000" dirty="0" smtClean="0">
                <a:solidFill>
                  <a:prstClr val="black"/>
                </a:solidFill>
              </a:rPr>
              <a:t>th</a:t>
            </a:r>
            <a:r>
              <a:rPr lang="en-US" dirty="0" smtClean="0">
                <a:solidFill>
                  <a:prstClr val="black"/>
                </a:solidFill>
              </a:rPr>
              <a:t> April 2014]</a:t>
            </a:r>
          </a:p>
          <a:p>
            <a:endParaRPr lang="en-GB" dirty="0">
              <a:solidFill>
                <a:prstClr val="black"/>
              </a:solidFill>
            </a:endParaRPr>
          </a:p>
        </p:txBody>
      </p:sp>
    </p:spTree>
    <p:extLst>
      <p:ext uri="{BB962C8B-B14F-4D97-AF65-F5344CB8AC3E}">
        <p14:creationId xmlns:p14="http://schemas.microsoft.com/office/powerpoint/2010/main" val="3644826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PAS can help</a:t>
            </a:r>
            <a:endParaRPr lang="en-GB" dirty="0"/>
          </a:p>
        </p:txBody>
      </p:sp>
      <p:sp>
        <p:nvSpPr>
          <p:cNvPr id="3" name="Content Placeholder 2"/>
          <p:cNvSpPr>
            <a:spLocks noGrp="1"/>
          </p:cNvSpPr>
          <p:nvPr>
            <p:ph idx="1"/>
          </p:nvPr>
        </p:nvSpPr>
        <p:spPr>
          <a:xfrm>
            <a:off x="457200" y="1196754"/>
            <a:ext cx="8229600" cy="4929411"/>
          </a:xfrm>
        </p:spPr>
        <p:txBody>
          <a:bodyPr>
            <a:normAutofit/>
          </a:bodyPr>
          <a:lstStyle/>
          <a:p>
            <a:r>
              <a:rPr lang="en-GB" dirty="0" smtClean="0"/>
              <a:t>Benchmarking since 2009. Trusted. Expert. </a:t>
            </a:r>
          </a:p>
          <a:p>
            <a:r>
              <a:rPr lang="en-GB" dirty="0" smtClean="0"/>
              <a:t>Bring together all the components (now)</a:t>
            </a:r>
          </a:p>
          <a:p>
            <a:pPr lvl="1"/>
            <a:r>
              <a:rPr lang="en-GB" dirty="0" smtClean="0"/>
              <a:t>Leadership</a:t>
            </a:r>
          </a:p>
          <a:p>
            <a:pPr lvl="1"/>
            <a:r>
              <a:rPr lang="en-GB" dirty="0" smtClean="0"/>
              <a:t>Positive planning</a:t>
            </a:r>
          </a:p>
          <a:p>
            <a:pPr lvl="1"/>
            <a:r>
              <a:rPr lang="en-GB" dirty="0" smtClean="0"/>
              <a:t>Good practise</a:t>
            </a:r>
          </a:p>
          <a:p>
            <a:pPr lvl="1"/>
            <a:r>
              <a:rPr lang="en-GB" dirty="0" smtClean="0"/>
              <a:t>Peer working</a:t>
            </a:r>
          </a:p>
          <a:p>
            <a:r>
              <a:rPr lang="en-GB" dirty="0" smtClean="0"/>
              <a:t>Working towards integrating</a:t>
            </a:r>
          </a:p>
          <a:p>
            <a:pPr lvl="1"/>
            <a:r>
              <a:rPr lang="en-GB" dirty="0" smtClean="0"/>
              <a:t>Plan-led system</a:t>
            </a:r>
          </a:p>
          <a:p>
            <a:pPr lvl="1"/>
            <a:r>
              <a:rPr lang="en-GB" dirty="0" smtClean="0"/>
              <a:t>Quality and focus on development (not consents)</a:t>
            </a:r>
          </a:p>
        </p:txBody>
      </p:sp>
    </p:spTree>
    <p:extLst>
      <p:ext uri="{BB962C8B-B14F-4D97-AF65-F5344CB8AC3E}">
        <p14:creationId xmlns:p14="http://schemas.microsoft.com/office/powerpoint/2010/main" val="3227114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PAS can help</a:t>
            </a:r>
            <a:endParaRPr lang="en-GB" dirty="0"/>
          </a:p>
        </p:txBody>
      </p:sp>
      <p:sp>
        <p:nvSpPr>
          <p:cNvPr id="3" name="Content Placeholder 2"/>
          <p:cNvSpPr>
            <a:spLocks noGrp="1"/>
          </p:cNvSpPr>
          <p:nvPr>
            <p:ph idx="1"/>
          </p:nvPr>
        </p:nvSpPr>
        <p:spPr>
          <a:xfrm>
            <a:off x="457200" y="1196754"/>
            <a:ext cx="8229600" cy="4929411"/>
          </a:xfrm>
        </p:spPr>
        <p:txBody>
          <a:bodyPr>
            <a:normAutofit/>
          </a:bodyPr>
          <a:lstStyle/>
          <a:p>
            <a:r>
              <a:rPr lang="en-GB" dirty="0" smtClean="0"/>
              <a:t>Benchmarking since 2009. Trusted. Expert. </a:t>
            </a:r>
          </a:p>
          <a:p>
            <a:r>
              <a:rPr lang="en-GB" dirty="0" smtClean="0"/>
              <a:t>Bring together all the components (now)</a:t>
            </a:r>
          </a:p>
          <a:p>
            <a:pPr lvl="1"/>
            <a:r>
              <a:rPr lang="en-GB" dirty="0" smtClean="0"/>
              <a:t>Leadership [councillors; AMR; standards]</a:t>
            </a:r>
          </a:p>
          <a:p>
            <a:pPr lvl="1"/>
            <a:r>
              <a:rPr lang="en-GB" dirty="0" smtClean="0"/>
              <a:t>Positive planning [pre-app; PPA; evaluation]</a:t>
            </a:r>
          </a:p>
          <a:p>
            <a:pPr lvl="1"/>
            <a:r>
              <a:rPr lang="en-GB" dirty="0" smtClean="0"/>
              <a:t>Good practise [s106; </a:t>
            </a:r>
            <a:r>
              <a:rPr lang="en-GB" dirty="0" err="1" smtClean="0"/>
              <a:t>cttee</a:t>
            </a:r>
            <a:r>
              <a:rPr lang="en-GB" dirty="0" smtClean="0"/>
              <a:t>;]</a:t>
            </a:r>
          </a:p>
          <a:p>
            <a:pPr lvl="1"/>
            <a:r>
              <a:rPr lang="en-GB" dirty="0" smtClean="0"/>
              <a:t>Peer working [design; cohorts]</a:t>
            </a:r>
          </a:p>
          <a:p>
            <a:r>
              <a:rPr lang="en-GB" dirty="0" smtClean="0"/>
              <a:t>Working towards integrating</a:t>
            </a:r>
          </a:p>
          <a:p>
            <a:pPr lvl="1"/>
            <a:r>
              <a:rPr lang="en-GB" dirty="0" smtClean="0"/>
              <a:t>Plan-led system [policy ?]</a:t>
            </a:r>
          </a:p>
          <a:p>
            <a:pPr lvl="1"/>
            <a:r>
              <a:rPr lang="en-GB" dirty="0" smtClean="0"/>
              <a:t>Quality and focus on development (not consents)</a:t>
            </a:r>
          </a:p>
        </p:txBody>
      </p:sp>
    </p:spTree>
    <p:extLst>
      <p:ext uri="{BB962C8B-B14F-4D97-AF65-F5344CB8AC3E}">
        <p14:creationId xmlns:p14="http://schemas.microsoft.com/office/powerpoint/2010/main" val="550025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framework based on three things</a:t>
            </a:r>
            <a:endParaRPr lang="en-GB" dirty="0"/>
          </a:p>
        </p:txBody>
      </p:sp>
      <p:sp>
        <p:nvSpPr>
          <p:cNvPr id="3" name="Content Placeholder 2"/>
          <p:cNvSpPr>
            <a:spLocks noGrp="1"/>
          </p:cNvSpPr>
          <p:nvPr>
            <p:ph idx="1"/>
          </p:nvPr>
        </p:nvSpPr>
        <p:spPr/>
        <p:txBody>
          <a:bodyPr/>
          <a:lstStyle/>
          <a:p>
            <a:r>
              <a:rPr lang="en-GB" dirty="0" smtClean="0"/>
              <a:t>Application data (</a:t>
            </a:r>
            <a:r>
              <a:rPr lang="en-GB" dirty="0" err="1" smtClean="0"/>
              <a:t>inc</a:t>
            </a:r>
            <a:r>
              <a:rPr lang="en-GB" dirty="0" smtClean="0"/>
              <a:t> quantitative ‘quality’)</a:t>
            </a:r>
          </a:p>
          <a:p>
            <a:r>
              <a:rPr lang="en-GB" dirty="0" smtClean="0"/>
              <a:t>Survey data</a:t>
            </a:r>
          </a:p>
          <a:p>
            <a:r>
              <a:rPr lang="en-GB" dirty="0" smtClean="0"/>
              <a:t>Feedback on quality</a:t>
            </a:r>
          </a:p>
          <a:p>
            <a:endParaRPr lang="en-GB" dirty="0"/>
          </a:p>
          <a:p>
            <a:r>
              <a:rPr lang="en-GB" dirty="0" smtClean="0"/>
              <a:t>Powerful as three separate things</a:t>
            </a:r>
          </a:p>
          <a:p>
            <a:r>
              <a:rPr lang="en-GB" dirty="0" smtClean="0"/>
              <a:t>We’re going to bring them together</a:t>
            </a:r>
          </a:p>
          <a:p>
            <a:r>
              <a:rPr lang="en-GB" dirty="0" smtClean="0"/>
              <a:t>We’ve never done this before</a:t>
            </a:r>
            <a:endParaRPr lang="en-GB" dirty="0"/>
          </a:p>
        </p:txBody>
      </p:sp>
    </p:spTree>
    <p:extLst>
      <p:ext uri="{BB962C8B-B14F-4D97-AF65-F5344CB8AC3E}">
        <p14:creationId xmlns:p14="http://schemas.microsoft.com/office/powerpoint/2010/main" val="398506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57572756"/>
              </p:ext>
            </p:extLst>
          </p:nvPr>
        </p:nvGraphicFramePr>
        <p:xfrm>
          <a:off x="755576" y="404663"/>
          <a:ext cx="7560840" cy="4304472"/>
        </p:xfrm>
        <a:graphic>
          <a:graphicData uri="http://schemas.openxmlformats.org/drawingml/2006/table">
            <a:tbl>
              <a:tblPr firstRow="1" bandRow="1">
                <a:tableStyleId>{5C22544A-7EE6-4342-B048-85BDC9FD1C3A}</a:tableStyleId>
              </a:tblPr>
              <a:tblGrid>
                <a:gridCol w="3780420"/>
                <a:gridCol w="3780420"/>
              </a:tblGrid>
              <a:tr h="353675">
                <a:tc>
                  <a:txBody>
                    <a:bodyPr/>
                    <a:lstStyle/>
                    <a:p>
                      <a:pPr algn="ctr"/>
                      <a:r>
                        <a:rPr lang="en-GB" sz="2400" dirty="0" smtClean="0"/>
                        <a:t>PAS Benchmark</a:t>
                      </a:r>
                      <a:endParaRPr lang="en-GB" sz="2400" dirty="0"/>
                    </a:p>
                  </a:txBody>
                  <a:tcPr/>
                </a:tc>
                <a:tc>
                  <a:txBody>
                    <a:bodyPr/>
                    <a:lstStyle/>
                    <a:p>
                      <a:pPr algn="ctr"/>
                      <a:r>
                        <a:rPr lang="en-GB" sz="2400" dirty="0" smtClean="0"/>
                        <a:t>Quality Framework</a:t>
                      </a:r>
                      <a:endParaRPr lang="en-GB" sz="2400" dirty="0"/>
                    </a:p>
                  </a:txBody>
                  <a:tcPr/>
                </a:tc>
              </a:tr>
              <a:tr h="610453">
                <a:tc>
                  <a:txBody>
                    <a:bodyPr/>
                    <a:lstStyle/>
                    <a:p>
                      <a:r>
                        <a:rPr lang="en-GB" sz="2400" dirty="0" smtClean="0"/>
                        <a:t>You have to do it all</a:t>
                      </a:r>
                      <a:endParaRPr lang="en-GB" sz="2400" dirty="0"/>
                    </a:p>
                  </a:txBody>
                  <a:tcPr/>
                </a:tc>
                <a:tc>
                  <a:txBody>
                    <a:bodyPr/>
                    <a:lstStyle/>
                    <a:p>
                      <a:r>
                        <a:rPr lang="en-GB" sz="2400" dirty="0" smtClean="0"/>
                        <a:t>T</a:t>
                      </a:r>
                      <a:r>
                        <a:rPr lang="en-GB" sz="2400" baseline="0" dirty="0" smtClean="0"/>
                        <a:t>he more chunks you do the better the value</a:t>
                      </a:r>
                      <a:endParaRPr lang="en-GB" sz="2400" dirty="0"/>
                    </a:p>
                  </a:txBody>
                  <a:tcPr/>
                </a:tc>
              </a:tr>
              <a:tr h="1133699">
                <a:tc>
                  <a:txBody>
                    <a:bodyPr/>
                    <a:lstStyle/>
                    <a:p>
                      <a:r>
                        <a:rPr lang="en-GB" sz="2400" baseline="0" dirty="0" smtClean="0"/>
                        <a:t>Once per year, and if you miss the boat – tough.</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Just begin. </a:t>
                      </a:r>
                    </a:p>
                  </a:txBody>
                  <a:tcPr/>
                </a:tc>
              </a:tr>
              <a:tr h="610453">
                <a:tc>
                  <a:txBody>
                    <a:bodyPr/>
                    <a:lstStyle/>
                    <a:p>
                      <a:r>
                        <a:rPr lang="en-GB" sz="2400" dirty="0" smtClean="0"/>
                        <a:t>Snapshot in time</a:t>
                      </a:r>
                      <a:endParaRPr lang="en-GB" sz="2400" dirty="0"/>
                    </a:p>
                  </a:txBody>
                  <a:tcPr/>
                </a:tc>
                <a:tc>
                  <a:txBody>
                    <a:bodyPr/>
                    <a:lstStyle/>
                    <a:p>
                      <a:r>
                        <a:rPr lang="en-GB" sz="2400" dirty="0" smtClean="0"/>
                        <a:t>Trend over quarters</a:t>
                      </a:r>
                      <a:endParaRPr lang="en-GB" sz="2400" dirty="0"/>
                    </a:p>
                  </a:txBody>
                  <a:tcPr/>
                </a:tc>
              </a:tr>
              <a:tr h="610453">
                <a:tc>
                  <a:txBody>
                    <a:bodyPr/>
                    <a:lstStyle/>
                    <a:p>
                      <a:r>
                        <a:rPr lang="en-GB" sz="2400" dirty="0" smtClean="0"/>
                        <a:t>Industrial strength</a:t>
                      </a:r>
                      <a:r>
                        <a:rPr lang="en-GB" sz="2400" baseline="0" dirty="0" smtClean="0"/>
                        <a:t> cost accounting</a:t>
                      </a:r>
                      <a:endParaRPr lang="en-GB" sz="2400" dirty="0"/>
                    </a:p>
                  </a:txBody>
                  <a:tcPr/>
                </a:tc>
                <a:tc>
                  <a:txBody>
                    <a:bodyPr/>
                    <a:lstStyle/>
                    <a:p>
                      <a:r>
                        <a:rPr lang="en-GB" sz="2400" dirty="0" smtClean="0"/>
                        <a:t>Low hassle and easy</a:t>
                      </a:r>
                      <a:r>
                        <a:rPr lang="en-GB" sz="2400" baseline="0" dirty="0" smtClean="0"/>
                        <a:t>. Means to end. </a:t>
                      </a:r>
                      <a:endParaRPr lang="en-GB" sz="2400" dirty="0"/>
                    </a:p>
                  </a:txBody>
                  <a:tcPr/>
                </a:tc>
              </a:tr>
              <a:tr h="353675">
                <a:tc>
                  <a:txBody>
                    <a:bodyPr/>
                    <a:lstStyle/>
                    <a:p>
                      <a:r>
                        <a:rPr lang="en-GB" sz="2400" dirty="0" smtClean="0"/>
                        <a:t>Internal management tool</a:t>
                      </a:r>
                      <a:endParaRPr lang="en-GB" sz="2400" dirty="0"/>
                    </a:p>
                  </a:txBody>
                  <a:tcPr/>
                </a:tc>
                <a:tc>
                  <a:txBody>
                    <a:bodyPr/>
                    <a:lstStyle/>
                    <a:p>
                      <a:r>
                        <a:rPr lang="en-GB" sz="2400" dirty="0" smtClean="0"/>
                        <a:t>External badge of quality</a:t>
                      </a:r>
                      <a:endParaRPr lang="en-GB" sz="2400" dirty="0"/>
                    </a:p>
                  </a:txBody>
                  <a:tcPr/>
                </a:tc>
              </a:tr>
            </a:tbl>
          </a:graphicData>
        </a:graphic>
      </p:graphicFrame>
      <p:sp>
        <p:nvSpPr>
          <p:cNvPr id="5" name="Content Placeholder 2"/>
          <p:cNvSpPr>
            <a:spLocks noGrp="1"/>
          </p:cNvSpPr>
          <p:nvPr>
            <p:ph idx="1"/>
          </p:nvPr>
        </p:nvSpPr>
        <p:spPr>
          <a:xfrm>
            <a:off x="457200" y="5085190"/>
            <a:ext cx="8229600" cy="1040979"/>
          </a:xfrm>
        </p:spPr>
        <p:txBody>
          <a:bodyPr>
            <a:normAutofit lnSpcReduction="10000"/>
          </a:bodyPr>
          <a:lstStyle/>
          <a:p>
            <a:r>
              <a:rPr lang="en-GB" dirty="0" smtClean="0"/>
              <a:t>Both free, sector-led (designed through pilot group) and based on “understand to improve”</a:t>
            </a:r>
          </a:p>
        </p:txBody>
      </p:sp>
    </p:spTree>
    <p:extLst>
      <p:ext uri="{BB962C8B-B14F-4D97-AF65-F5344CB8AC3E}">
        <p14:creationId xmlns:p14="http://schemas.microsoft.com/office/powerpoint/2010/main" val="274540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the commitment ?</a:t>
            </a:r>
            <a:endParaRPr lang="en-GB" dirty="0"/>
          </a:p>
        </p:txBody>
      </p:sp>
      <p:sp>
        <p:nvSpPr>
          <p:cNvPr id="3" name="Content Placeholder 2"/>
          <p:cNvSpPr>
            <a:spLocks noGrp="1"/>
          </p:cNvSpPr>
          <p:nvPr>
            <p:ph idx="1"/>
          </p:nvPr>
        </p:nvSpPr>
        <p:spPr/>
        <p:txBody>
          <a:bodyPr/>
          <a:lstStyle/>
          <a:p>
            <a:r>
              <a:rPr lang="en-GB" dirty="0" smtClean="0"/>
              <a:t>You need to provide</a:t>
            </a:r>
          </a:p>
          <a:p>
            <a:pPr lvl="1"/>
            <a:r>
              <a:rPr lang="en-GB" dirty="0" smtClean="0"/>
              <a:t>A chief data wrangler to set up, maintain</a:t>
            </a:r>
          </a:p>
          <a:p>
            <a:pPr lvl="1"/>
            <a:r>
              <a:rPr lang="en-GB" dirty="0" smtClean="0"/>
              <a:t>Annual survey of councillors, staff, amenity groups</a:t>
            </a:r>
          </a:p>
          <a:p>
            <a:r>
              <a:rPr lang="en-GB" dirty="0" smtClean="0"/>
              <a:t>What do you get ?</a:t>
            </a:r>
          </a:p>
          <a:p>
            <a:pPr lvl="1"/>
            <a:r>
              <a:rPr lang="en-GB" dirty="0" smtClean="0"/>
              <a:t>Detailed understanding of what’s happening</a:t>
            </a:r>
          </a:p>
          <a:p>
            <a:pPr lvl="1"/>
            <a:r>
              <a:rPr lang="en-GB" dirty="0" smtClean="0"/>
              <a:t>Survey feedback on peoples’ opinions</a:t>
            </a:r>
          </a:p>
          <a:p>
            <a:pPr lvl="1"/>
            <a:r>
              <a:rPr lang="en-GB" dirty="0" smtClean="0"/>
              <a:t>Data on quality of work and outcomes</a:t>
            </a:r>
          </a:p>
          <a:p>
            <a:r>
              <a:rPr lang="en-GB" dirty="0" smtClean="0"/>
              <a:t>Together = balanced, holistic framework</a:t>
            </a:r>
          </a:p>
          <a:p>
            <a:pPr lvl="1"/>
            <a:endParaRPr lang="en-GB" dirty="0"/>
          </a:p>
        </p:txBody>
      </p:sp>
    </p:spTree>
    <p:extLst>
      <p:ext uri="{BB962C8B-B14F-4D97-AF65-F5344CB8AC3E}">
        <p14:creationId xmlns:p14="http://schemas.microsoft.com/office/powerpoint/2010/main" val="318759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next?</a:t>
            </a:r>
            <a:endParaRPr lang="en-GB" dirty="0"/>
          </a:p>
        </p:txBody>
      </p:sp>
      <p:sp>
        <p:nvSpPr>
          <p:cNvPr id="3" name="Content Placeholder 2"/>
          <p:cNvSpPr>
            <a:spLocks noGrp="1"/>
          </p:cNvSpPr>
          <p:nvPr>
            <p:ph idx="1"/>
          </p:nvPr>
        </p:nvSpPr>
        <p:spPr>
          <a:xfrm>
            <a:off x="539552" y="1196752"/>
            <a:ext cx="8425226" cy="5184576"/>
          </a:xfrm>
        </p:spPr>
        <p:txBody>
          <a:bodyPr/>
          <a:lstStyle/>
          <a:p>
            <a:endParaRPr lang="en-GB" dirty="0" smtClean="0"/>
          </a:p>
          <a:p>
            <a:r>
              <a:rPr lang="en-GB" dirty="0" smtClean="0"/>
              <a:t>The Planning Quality Framework will be launched in September</a:t>
            </a:r>
          </a:p>
          <a:p>
            <a:r>
              <a:rPr lang="en-GB" dirty="0" smtClean="0"/>
              <a:t>Preparing more Good practice sharing materials:</a:t>
            </a:r>
          </a:p>
          <a:p>
            <a:pPr marL="0" indent="0">
              <a:buNone/>
            </a:pPr>
            <a:r>
              <a:rPr lang="en-GB" dirty="0"/>
              <a:t>	</a:t>
            </a:r>
            <a:r>
              <a:rPr lang="en-GB" dirty="0" smtClean="0"/>
              <a:t>- committee structures</a:t>
            </a:r>
          </a:p>
          <a:p>
            <a:pPr marL="0" indent="0">
              <a:buNone/>
            </a:pPr>
            <a:r>
              <a:rPr lang="en-GB" dirty="0"/>
              <a:t>	</a:t>
            </a:r>
            <a:r>
              <a:rPr lang="en-GB" dirty="0" smtClean="0"/>
              <a:t>- project management of major schemes</a:t>
            </a:r>
          </a:p>
          <a:p>
            <a:pPr marL="0" indent="0">
              <a:buNone/>
            </a:pPr>
            <a:r>
              <a:rPr lang="en-GB" dirty="0"/>
              <a:t>	</a:t>
            </a:r>
            <a:r>
              <a:rPr lang="en-GB" dirty="0" smtClean="0"/>
              <a:t>- s106 processes</a:t>
            </a:r>
          </a:p>
          <a:p>
            <a:r>
              <a:rPr lang="en-GB" dirty="0" smtClean="0"/>
              <a:t>What else?</a:t>
            </a:r>
          </a:p>
          <a:p>
            <a:pPr marL="0" indent="0">
              <a:buNone/>
            </a:pPr>
            <a:endParaRPr lang="en-GB" dirty="0" smtClean="0"/>
          </a:p>
          <a:p>
            <a:pPr marL="0" indent="0">
              <a:buNone/>
            </a:pPr>
            <a:endParaRPr lang="en-GB" dirty="0" smtClean="0"/>
          </a:p>
        </p:txBody>
      </p:sp>
    </p:spTree>
    <p:extLst>
      <p:ext uri="{BB962C8B-B14F-4D97-AF65-F5344CB8AC3E}">
        <p14:creationId xmlns:p14="http://schemas.microsoft.com/office/powerpoint/2010/main" val="2796074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431</Words>
  <Application>Microsoft Office PowerPoint</Application>
  <PresentationFormat>On-screen Show (4:3)</PresentationFormat>
  <Paragraphs>65</Paragraphs>
  <Slides>8</Slides>
  <Notes>0</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LG Group 2</vt:lpstr>
      <vt:lpstr>1_Office Theme</vt:lpstr>
      <vt:lpstr>Richard Crawley</vt:lpstr>
      <vt:lpstr>PowerPoint Presentation</vt:lpstr>
      <vt:lpstr>Why PAS can help</vt:lpstr>
      <vt:lpstr>Why PAS can help</vt:lpstr>
      <vt:lpstr>A framework based on three things</vt:lpstr>
      <vt:lpstr>PowerPoint Presentation</vt:lpstr>
      <vt:lpstr>What’s the commitment ?</vt:lpstr>
      <vt:lpstr>What next?</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Richard Crawley</dc:title>
  <dc:creator>Phillipa Silcock</dc:creator>
  <cp:lastModifiedBy>Phillipa Silcock</cp:lastModifiedBy>
  <cp:revision>1</cp:revision>
  <dcterms:created xsi:type="dcterms:W3CDTF">2014-06-20T13:03:12Z</dcterms:created>
  <dcterms:modified xsi:type="dcterms:W3CDTF">2014-06-20T13:04:04Z</dcterms:modified>
</cp:coreProperties>
</file>