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3"/>
  </p:notesMasterIdLst>
  <p:sldIdLst>
    <p:sldId id="302" r:id="rId3"/>
    <p:sldId id="263" r:id="rId4"/>
    <p:sldId id="304" r:id="rId5"/>
    <p:sldId id="303" r:id="rId6"/>
    <p:sldId id="306" r:id="rId7"/>
    <p:sldId id="307" r:id="rId8"/>
    <p:sldId id="308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FC9F4-B423-463D-8A47-18FF4DE40CEB}" type="datetimeFigureOut">
              <a:rPr lang="en-GB" smtClean="0"/>
              <a:t>25/02/2015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C99EC4-D3DD-4770-93F3-0F1DE1BB8A7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9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73C00-F7F3-4A47-9F9E-1116E727D7AF}" type="slidenum">
              <a:rPr lang="en-GB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279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 startAt="5"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832A1E-B8CF-44E8-B80A-3AB668425358}" type="slidenum">
              <a:rPr lang="en-GB" smtClean="0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611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Use our website, sign up for our newsletter, follow us on twitter</a:t>
            </a:r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D428B6F-17F6-442D-A07E-6D2AEF9BCC36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897E24F-C3D8-4C62-B86E-08942F0665AA}" type="slidenum">
              <a:rPr lang="en-US" altLang="en-U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_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64"/>
            <a:ext cx="9158654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83227" y="44457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66" y="376239"/>
            <a:ext cx="1661746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45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3088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848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45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3" y="274645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814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58654" cy="685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583224" y="44451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4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4400" b="1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en-US" dirty="0" smtClean="0">
              <a:solidFill>
                <a:srgbClr val="000000"/>
              </a:solidFill>
            </a:endParaRPr>
          </a:p>
        </p:txBody>
      </p:sp>
      <p:pic>
        <p:nvPicPr>
          <p:cNvPr id="6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89" y="333375"/>
            <a:ext cx="1795096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0208" y="476251"/>
            <a:ext cx="144193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67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696829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577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2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19025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17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84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84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9627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41625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29981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77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3527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39834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0645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6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64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3" y="274664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07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5508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3" y="1600206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315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3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3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87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755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353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7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435103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6867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5949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6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39265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17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Line 4"/>
          <p:cNvSpPr>
            <a:spLocks noChangeShapeType="1"/>
          </p:cNvSpPr>
          <p:nvPr/>
        </p:nvSpPr>
        <p:spPr bwMode="auto">
          <a:xfrm>
            <a:off x="539262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9581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6209" y="2492896"/>
            <a:ext cx="7772400" cy="1872208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Phillipa Silcock</a:t>
            </a:r>
            <a:endParaRPr lang="en-US" alt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27584" y="4725144"/>
            <a:ext cx="7376746" cy="1296244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LDO’s Unpacked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1409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51204" name="Picture 6" descr="pas_contact_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6988"/>
            <a:ext cx="9144000" cy="684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1030166" y="2492375"/>
            <a:ext cx="6931269" cy="2831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000000"/>
                </a:solidFill>
                <a:ea typeface="ＭＳ Ｐゴシック" charset="0"/>
              </a:rPr>
              <a:t>Contact PAS</a:t>
            </a:r>
            <a:br>
              <a:rPr lang="en-GB" sz="4000" dirty="0">
                <a:solidFill>
                  <a:srgbClr val="000000"/>
                </a:solidFill>
                <a:ea typeface="ＭＳ Ｐゴシック" charset="0"/>
              </a:rPr>
            </a:br>
            <a:r>
              <a:rPr lang="en-GB" dirty="0">
                <a:solidFill>
                  <a:srgbClr val="000000"/>
                </a:solidFill>
                <a:ea typeface="ＭＳ Ｐゴシック" charset="0"/>
              </a:rPr>
              <a:t/>
            </a:r>
            <a:br>
              <a:rPr lang="en-GB" dirty="0">
                <a:solidFill>
                  <a:srgbClr val="000000"/>
                </a:solidFill>
                <a:ea typeface="ＭＳ Ｐゴシック" charset="0"/>
              </a:rPr>
            </a:br>
            <a:r>
              <a:rPr lang="en-GB" sz="4000" dirty="0">
                <a:solidFill>
                  <a:srgbClr val="000000"/>
                </a:solidFill>
                <a:ea typeface="ＭＳ Ｐゴシック" charset="0"/>
              </a:rPr>
              <a:t>email   </a:t>
            </a:r>
            <a:r>
              <a:rPr lang="en-GB" sz="4000" dirty="0">
                <a:solidFill>
                  <a:srgbClr val="669900"/>
                </a:solidFill>
                <a:ea typeface="ＭＳ Ｐゴシック" charset="0"/>
              </a:rPr>
              <a:t>pas@local.gov.uk</a:t>
            </a:r>
          </a:p>
          <a:p>
            <a:pPr>
              <a:defRPr/>
            </a:pPr>
            <a:r>
              <a:rPr lang="en-GB" sz="4000" dirty="0">
                <a:solidFill>
                  <a:srgbClr val="000000"/>
                </a:solidFill>
                <a:ea typeface="ＭＳ Ｐゴシック" charset="0"/>
              </a:rPr>
              <a:t>web     </a:t>
            </a:r>
            <a:r>
              <a:rPr lang="en-GB" sz="4000" dirty="0">
                <a:solidFill>
                  <a:srgbClr val="669900"/>
                </a:solidFill>
                <a:ea typeface="ＭＳ Ｐゴシック" charset="0"/>
              </a:rPr>
              <a:t>www.pas.gov.uk</a:t>
            </a:r>
          </a:p>
          <a:p>
            <a:pPr>
              <a:defRPr/>
            </a:pPr>
            <a:r>
              <a:rPr lang="en-GB" sz="4000" dirty="0">
                <a:solidFill>
                  <a:srgbClr val="000000"/>
                </a:solidFill>
                <a:ea typeface="ＭＳ Ｐゴシック" charset="0"/>
              </a:rPr>
              <a:t>phone  020 7664 3000</a:t>
            </a:r>
            <a:endParaRPr lang="en-US" sz="4000" dirty="0">
              <a:solidFill>
                <a:srgbClr val="000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5760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75415"/>
            <a:ext cx="2681618" cy="378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GB" dirty="0" smtClean="0"/>
              <a:t>LDOs unpacked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556792"/>
            <a:ext cx="8229600" cy="4968552"/>
          </a:xfrm>
        </p:spPr>
        <p:txBody>
          <a:bodyPr/>
          <a:lstStyle/>
          <a:p>
            <a:r>
              <a:rPr lang="en-GB" sz="2700" dirty="0" smtClean="0"/>
              <a:t>A grant of permission</a:t>
            </a:r>
          </a:p>
          <a:p>
            <a:r>
              <a:rPr lang="en-GB" sz="2700" dirty="0" smtClean="0"/>
              <a:t>Flexibility about mechanisms </a:t>
            </a:r>
          </a:p>
          <a:p>
            <a:pPr marL="400050" lvl="1" indent="0">
              <a:buNone/>
            </a:pPr>
            <a:r>
              <a:rPr lang="en-GB" sz="2700" dirty="0" smtClean="0"/>
              <a:t>e.g. notifications or prior approvals</a:t>
            </a:r>
          </a:p>
          <a:p>
            <a:r>
              <a:rPr lang="en-GB" sz="2700" dirty="0" smtClean="0"/>
              <a:t>Unconditional permission or </a:t>
            </a:r>
          </a:p>
          <a:p>
            <a:pPr marL="400050" lvl="1" indent="0">
              <a:buNone/>
            </a:pPr>
            <a:r>
              <a:rPr lang="en-GB" sz="2700" dirty="0" smtClean="0"/>
              <a:t>subject to conditions</a:t>
            </a:r>
          </a:p>
          <a:p>
            <a:r>
              <a:rPr lang="en-GB" sz="2700" dirty="0" smtClean="0"/>
              <a:t>Can permit any kind of </a:t>
            </a:r>
          </a:p>
          <a:p>
            <a:pPr marL="400050" lvl="1" indent="0">
              <a:buNone/>
            </a:pPr>
            <a:r>
              <a:rPr lang="en-GB" sz="2700" dirty="0" smtClean="0"/>
              <a:t>Development</a:t>
            </a:r>
          </a:p>
          <a:p>
            <a:r>
              <a:rPr lang="en-GB" sz="2700" dirty="0"/>
              <a:t>Can cover any area (but</a:t>
            </a:r>
          </a:p>
          <a:p>
            <a:pPr marL="400050" lvl="1" indent="0">
              <a:buNone/>
            </a:pPr>
            <a:r>
              <a:rPr lang="en-GB" sz="2700" dirty="0" smtClean="0"/>
              <a:t>not </a:t>
            </a:r>
            <a:r>
              <a:rPr lang="en-GB" sz="2700" dirty="0"/>
              <a:t>across a LG </a:t>
            </a:r>
            <a:r>
              <a:rPr lang="en-GB" sz="2700" dirty="0" smtClean="0"/>
              <a:t>boundary)</a:t>
            </a:r>
          </a:p>
          <a:p>
            <a:r>
              <a:rPr lang="en-GB" sz="2700" dirty="0" smtClean="0"/>
              <a:t>Time limited or permanent</a:t>
            </a:r>
          </a:p>
          <a:p>
            <a:pPr marL="400050" lvl="1" indent="0">
              <a:buNone/>
            </a:pPr>
            <a:endParaRPr lang="en-GB" sz="2700" dirty="0" smtClean="0"/>
          </a:p>
          <a:p>
            <a:pPr marL="0" indent="0">
              <a:buNone/>
            </a:pPr>
            <a:endParaRPr lang="en-GB" dirty="0" smtClean="0"/>
          </a:p>
          <a:p>
            <a:pPr marL="400050" lvl="1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3909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More unpacking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412776"/>
            <a:ext cx="8229600" cy="5040560"/>
          </a:xfrm>
        </p:spPr>
        <p:txBody>
          <a:bodyPr/>
          <a:lstStyle/>
          <a:p>
            <a:r>
              <a:rPr lang="en-GB" sz="2700" dirty="0"/>
              <a:t>Can’t effect a listed building </a:t>
            </a:r>
            <a:r>
              <a:rPr lang="en-GB" sz="2700" dirty="0" smtClean="0"/>
              <a:t>or a </a:t>
            </a:r>
            <a:r>
              <a:rPr lang="en-GB" sz="2700" dirty="0"/>
              <a:t>European site</a:t>
            </a:r>
          </a:p>
          <a:p>
            <a:r>
              <a:rPr lang="en-GB" sz="2700" dirty="0" smtClean="0"/>
              <a:t>Doesn’t supersede any existing permission</a:t>
            </a:r>
          </a:p>
          <a:p>
            <a:r>
              <a:rPr lang="en-GB" sz="2700" dirty="0" smtClean="0"/>
              <a:t>Can </a:t>
            </a:r>
            <a:r>
              <a:rPr lang="en-GB" sz="2700" dirty="0"/>
              <a:t>still consider an </a:t>
            </a:r>
            <a:r>
              <a:rPr lang="en-GB" sz="2700" dirty="0" smtClean="0"/>
              <a:t>application </a:t>
            </a:r>
            <a:r>
              <a:rPr lang="en-GB" sz="2700" dirty="0"/>
              <a:t>on the </a:t>
            </a:r>
            <a:r>
              <a:rPr lang="en-GB" sz="2700" dirty="0" smtClean="0"/>
              <a:t>site </a:t>
            </a:r>
          </a:p>
          <a:p>
            <a:r>
              <a:rPr lang="en-GB" sz="2700" dirty="0" smtClean="0"/>
              <a:t>Can revoke or modify an LDO</a:t>
            </a:r>
          </a:p>
          <a:p>
            <a:r>
              <a:rPr lang="en-GB" sz="2700" dirty="0" smtClean="0"/>
              <a:t>Development may be liable for CIL</a:t>
            </a:r>
          </a:p>
          <a:p>
            <a:r>
              <a:rPr lang="en-GB" sz="2700" dirty="0" err="1" smtClean="0"/>
              <a:t>SoS</a:t>
            </a:r>
            <a:r>
              <a:rPr lang="en-GB" sz="2700" dirty="0" smtClean="0"/>
              <a:t> can intervene in the LDO </a:t>
            </a:r>
          </a:p>
          <a:p>
            <a:endParaRPr lang="en-GB" sz="2700" dirty="0"/>
          </a:p>
          <a:p>
            <a:r>
              <a:rPr lang="en-GB" sz="2700" dirty="0" smtClean="0"/>
              <a:t>MOST IMPORTANT – it’s a mechanism to simplify and speed up, so keep it as simple as possible</a:t>
            </a:r>
          </a:p>
          <a:p>
            <a:endParaRPr lang="en-GB" sz="27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963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 formal process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700" dirty="0" smtClean="0"/>
              <a:t>Prepare Draft Local Development Order</a:t>
            </a:r>
          </a:p>
          <a:p>
            <a:r>
              <a:rPr lang="en-GB" sz="2700" dirty="0" smtClean="0"/>
              <a:t>Prepare a statement or Reasons that includes:</a:t>
            </a:r>
          </a:p>
          <a:p>
            <a:pPr lvl="1"/>
            <a:r>
              <a:rPr lang="en-GB" sz="2700" dirty="0" smtClean="0"/>
              <a:t>Description of the permitted development</a:t>
            </a:r>
          </a:p>
          <a:p>
            <a:pPr lvl="1"/>
            <a:r>
              <a:rPr lang="en-GB" sz="2700" dirty="0" smtClean="0"/>
              <a:t>Define the area that it effects</a:t>
            </a:r>
          </a:p>
          <a:p>
            <a:r>
              <a:rPr lang="en-GB" sz="2700" dirty="0" smtClean="0"/>
              <a:t>Formal Consultation (list at art. 34 of DMPO)</a:t>
            </a:r>
          </a:p>
          <a:p>
            <a:r>
              <a:rPr lang="en-GB" sz="2700" dirty="0" smtClean="0"/>
              <a:t>Publicity</a:t>
            </a:r>
          </a:p>
          <a:p>
            <a:r>
              <a:rPr lang="en-GB" sz="2700" dirty="0" smtClean="0"/>
              <a:t>Consider representations</a:t>
            </a:r>
          </a:p>
          <a:p>
            <a:r>
              <a:rPr lang="en-GB" sz="2700" dirty="0" smtClean="0"/>
              <a:t>Decision to adopt</a:t>
            </a:r>
          </a:p>
          <a:p>
            <a:r>
              <a:rPr lang="en-GB" sz="2700" dirty="0" smtClean="0"/>
              <a:t>Notify </a:t>
            </a:r>
            <a:r>
              <a:rPr lang="en-GB" sz="2700" dirty="0"/>
              <a:t>the Secretary of State</a:t>
            </a:r>
          </a:p>
          <a:p>
            <a:endParaRPr lang="en-GB" sz="27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6569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good practice processes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</p:spPr>
        <p:txBody>
          <a:bodyPr/>
          <a:lstStyle/>
          <a:p>
            <a:r>
              <a:rPr lang="en-GB" dirty="0" smtClean="0"/>
              <a:t>Engage members early in the discussion</a:t>
            </a:r>
          </a:p>
          <a:p>
            <a:r>
              <a:rPr lang="en-GB" dirty="0" smtClean="0"/>
              <a:t>Work with the owners of the land – discuss collaboration and possible funding support</a:t>
            </a:r>
          </a:p>
          <a:p>
            <a:r>
              <a:rPr lang="en-GB" dirty="0" smtClean="0"/>
              <a:t>Don’t wait for formal consultation to engage the communities </a:t>
            </a:r>
          </a:p>
          <a:p>
            <a:r>
              <a:rPr lang="en-GB" dirty="0" smtClean="0"/>
              <a:t>Talk to stat cons early </a:t>
            </a:r>
          </a:p>
          <a:p>
            <a:r>
              <a:rPr lang="en-GB" dirty="0" smtClean="0"/>
              <a:t>Project planning is critical </a:t>
            </a:r>
          </a:p>
          <a:p>
            <a:r>
              <a:rPr lang="en-GB" dirty="0" smtClean="0"/>
              <a:t>Check your delegated agreement - think </a:t>
            </a:r>
            <a:r>
              <a:rPr lang="en-GB" dirty="0"/>
              <a:t>of your committee/ council </a:t>
            </a:r>
            <a:r>
              <a:rPr lang="en-GB" dirty="0" smtClean="0"/>
              <a:t>dates</a:t>
            </a:r>
          </a:p>
          <a:p>
            <a:r>
              <a:rPr lang="en-GB" dirty="0" smtClean="0"/>
              <a:t>Think about your processes for post LDO.</a:t>
            </a:r>
            <a:endParaRPr lang="en-GB" dirty="0"/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887985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200" dirty="0" smtClean="0"/>
              <a:t>Making a bid for funding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992888" cy="4608512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sz="2400" dirty="0" smtClean="0"/>
              <a:t>Sites are deliverable</a:t>
            </a:r>
          </a:p>
          <a:p>
            <a:r>
              <a:rPr lang="en-GB" sz="2400" dirty="0" smtClean="0"/>
              <a:t>There </a:t>
            </a:r>
            <a:r>
              <a:rPr lang="en-GB" sz="2400" dirty="0"/>
              <a:t>is a clear project plan in place for consulting on the draft local development order by the end of December 2015</a:t>
            </a:r>
          </a:p>
          <a:p>
            <a:r>
              <a:rPr lang="en-GB" sz="2400" dirty="0" smtClean="0"/>
              <a:t>The </a:t>
            </a:r>
            <a:r>
              <a:rPr lang="en-GB" sz="2400" dirty="0"/>
              <a:t>local planning authority has sufficient capacity to prepare and deliver the local development order, particularly staff resources </a:t>
            </a:r>
          </a:p>
          <a:p>
            <a:r>
              <a:rPr lang="en-GB" sz="2400" dirty="0"/>
              <a:t>T</a:t>
            </a:r>
            <a:r>
              <a:rPr lang="en-GB" sz="2400" dirty="0" smtClean="0"/>
              <a:t>here </a:t>
            </a:r>
            <a:r>
              <a:rPr lang="en-GB" sz="2400" dirty="0"/>
              <a:t>is a clear commitment to timely discharge of conditions or the granting of prior approval</a:t>
            </a:r>
          </a:p>
          <a:p>
            <a:r>
              <a:rPr lang="en-GB" sz="2400" dirty="0" smtClean="0"/>
              <a:t>It </a:t>
            </a:r>
            <a:r>
              <a:rPr lang="en-GB" sz="2400" dirty="0"/>
              <a:t>is clear how the local planning authority intend to use the money and that it will be used in a cost effective way.</a:t>
            </a:r>
          </a:p>
          <a:p>
            <a:pPr marL="0" indent="0">
              <a:buNone/>
            </a:pPr>
            <a:endParaRPr lang="en-GB" sz="2000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6553200" y="6248400"/>
            <a:ext cx="1897063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564F4DB8-A8B3-47A2-91FC-7573F2E48EFB}" type="slidenum">
              <a:rPr lang="en-GB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50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/>
              <a:t>Deadline for applications is 11 March 2015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0782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our Council we are working towards…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00707" y="2708920"/>
            <a:ext cx="2042229" cy="244827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a typeface="Calibri"/>
                <a:cs typeface="Times New Roman"/>
              </a:rPr>
              <a:t>Pre-app brand values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242936" y="2708920"/>
            <a:ext cx="1464968" cy="2448269"/>
          </a:xfrm>
          <a:prstGeom prst="roundRect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a typeface="Calibri"/>
                <a:cs typeface="Times New Roman"/>
              </a:rPr>
              <a:t>Trust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707904" y="2708921"/>
            <a:ext cx="1593104" cy="2448268"/>
          </a:xfrm>
          <a:prstGeom prst="roundRect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a typeface="Calibri"/>
                <a:cs typeface="Times New Roman"/>
              </a:rPr>
              <a:t>Cos</a:t>
            </a:r>
            <a:r>
              <a:rPr lang="en-GB" sz="2400" dirty="0">
                <a:solidFill>
                  <a:srgbClr val="FFFFFF"/>
                </a:solidFill>
                <a:ea typeface="Calibri"/>
                <a:cs typeface="Times New Roman"/>
              </a:rPr>
              <a:t>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301008" y="2708919"/>
            <a:ext cx="1800200" cy="2448269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a typeface="Calibri"/>
                <a:cs typeface="Times New Roman"/>
              </a:rPr>
              <a:t>Time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101208" y="2708920"/>
            <a:ext cx="1830342" cy="24482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2400" b="1" dirty="0">
                <a:solidFill>
                  <a:srgbClr val="FFFFFF"/>
                </a:solidFill>
                <a:ea typeface="Calibri"/>
                <a:cs typeface="Times New Roman"/>
              </a:rPr>
              <a:t>Reliability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3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pic>
        <p:nvPicPr>
          <p:cNvPr id="50180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486900" cy="7705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901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354</Words>
  <Application>Microsoft Office PowerPoint</Application>
  <PresentationFormat>On-screen Show (4:3)</PresentationFormat>
  <Paragraphs>69</Paragraphs>
  <Slides>10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LG Group 2</vt:lpstr>
      <vt:lpstr>1_LG Group 2</vt:lpstr>
      <vt:lpstr>Phillipa Silcock</vt:lpstr>
      <vt:lpstr>LDOs unpacked</vt:lpstr>
      <vt:lpstr>More unpacking</vt:lpstr>
      <vt:lpstr>Summary of  formal process</vt:lpstr>
      <vt:lpstr>Some good practice processes</vt:lpstr>
      <vt:lpstr>Making a bid for funding</vt:lpstr>
      <vt:lpstr>Remember</vt:lpstr>
      <vt:lpstr>In our Council we are working towards…</vt:lpstr>
      <vt:lpstr>PowerPoint Presentation</vt:lpstr>
      <vt:lpstr>PowerPoint Presentation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Brownfield land and local development orders masterclass</dc:title>
  <dc:creator>Phillipa Silcock</dc:creator>
  <cp:lastModifiedBy>Nicholas Wardle</cp:lastModifiedBy>
  <cp:revision>16</cp:revision>
  <dcterms:created xsi:type="dcterms:W3CDTF">2015-02-19T09:35:28Z</dcterms:created>
  <dcterms:modified xsi:type="dcterms:W3CDTF">2015-02-25T14:22:08Z</dcterms:modified>
</cp:coreProperties>
</file>