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54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DBD67B2-F3D9-4012-8B6C-F02ADB1BCF00}" type="datetimeFigureOut">
              <a:rPr lang="en-GB" smtClean="0"/>
              <a:t>08/04/2015</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4A08306-5751-458A-9AE7-B8355DF20C2D}" type="slidenum">
              <a:rPr lang="en-GB" smtClean="0"/>
              <a:t>‹#›</a:t>
            </a:fld>
            <a:endParaRPr lang="en-GB"/>
          </a:p>
        </p:txBody>
      </p:sp>
    </p:spTree>
    <p:extLst>
      <p:ext uri="{BB962C8B-B14F-4D97-AF65-F5344CB8AC3E}">
        <p14:creationId xmlns:p14="http://schemas.microsoft.com/office/powerpoint/2010/main" val="28589576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CCA5E7C-90A5-43D2-8AF8-8FA0F6398135}" type="slidenum">
              <a:rPr lang="en-GB" smtClean="0">
                <a:solidFill>
                  <a:prstClr val="black"/>
                </a:solidFill>
              </a:rPr>
              <a:pPr/>
              <a:t>4</a:t>
            </a:fld>
            <a:endParaRPr lang="en-GB">
              <a:solidFill>
                <a:prstClr val="black"/>
              </a:solidFill>
            </a:endParaRPr>
          </a:p>
        </p:txBody>
      </p:sp>
    </p:spTree>
    <p:extLst>
      <p:ext uri="{BB962C8B-B14F-4D97-AF65-F5344CB8AC3E}">
        <p14:creationId xmlns:p14="http://schemas.microsoft.com/office/powerpoint/2010/main" val="37781785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marL="0" lvl="0" indent="0">
              <a:buFont typeface="Arial" pitchFamily="34" charset="0"/>
              <a:buNone/>
              <a:defRPr/>
            </a:pPr>
            <a:r>
              <a:rPr lang="en-GB" dirty="0" smtClean="0">
                <a:solidFill>
                  <a:srgbClr val="000000"/>
                </a:solidFill>
              </a:rPr>
              <a:t>NPPF</a:t>
            </a:r>
          </a:p>
          <a:p>
            <a:pPr marL="285750" lvl="0" indent="-285750">
              <a:buFont typeface="Arial" pitchFamily="34" charset="0"/>
              <a:buChar char="•"/>
              <a:defRPr/>
            </a:pPr>
            <a:r>
              <a:rPr lang="en-GB" dirty="0" smtClean="0">
                <a:solidFill>
                  <a:srgbClr val="000000"/>
                </a:solidFill>
              </a:rPr>
              <a:t>Planning policies and decisions should encourage the effective use of land by re-using brownfield land provided that it is not of high environmental value;</a:t>
            </a:r>
          </a:p>
          <a:p>
            <a:pPr marL="285750" lvl="0" indent="-285750">
              <a:buFont typeface="Arial" pitchFamily="34" charset="0"/>
              <a:buChar char="•"/>
              <a:defRPr/>
            </a:pPr>
            <a:r>
              <a:rPr lang="en-GB" dirty="0" smtClean="0">
                <a:solidFill>
                  <a:srgbClr val="000000"/>
                </a:solidFill>
              </a:rPr>
              <a:t>Local councils can set locally appropriate targets for using brownfield land </a:t>
            </a:r>
          </a:p>
          <a:p>
            <a:endParaRPr lang="en-GB" dirty="0"/>
          </a:p>
        </p:txBody>
      </p:sp>
      <p:sp>
        <p:nvSpPr>
          <p:cNvPr id="4" name="Slide Number Placeholder 3"/>
          <p:cNvSpPr>
            <a:spLocks noGrp="1"/>
          </p:cNvSpPr>
          <p:nvPr>
            <p:ph type="sldNum" sz="quarter" idx="10"/>
          </p:nvPr>
        </p:nvSpPr>
        <p:spPr/>
        <p:txBody>
          <a:bodyPr/>
          <a:lstStyle/>
          <a:p>
            <a:fld id="{CCCA5E7C-90A5-43D2-8AF8-8FA0F6398135}" type="slidenum">
              <a:rPr lang="en-GB" smtClean="0">
                <a:solidFill>
                  <a:prstClr val="black"/>
                </a:solidFill>
              </a:rPr>
              <a:pPr/>
              <a:t>7</a:t>
            </a:fld>
            <a:endParaRPr lang="en-GB">
              <a:solidFill>
                <a:prstClr val="black"/>
              </a:solidFill>
            </a:endParaRPr>
          </a:p>
        </p:txBody>
      </p:sp>
    </p:spTree>
    <p:extLst>
      <p:ext uri="{BB962C8B-B14F-4D97-AF65-F5344CB8AC3E}">
        <p14:creationId xmlns:p14="http://schemas.microsoft.com/office/powerpoint/2010/main" val="5058132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GB" dirty="0"/>
          </a:p>
        </p:txBody>
      </p:sp>
      <p:sp>
        <p:nvSpPr>
          <p:cNvPr id="4" name="Header Placeholder 3"/>
          <p:cNvSpPr>
            <a:spLocks noGrp="1"/>
          </p:cNvSpPr>
          <p:nvPr>
            <p:ph type="hdr" sz="quarter" idx="10"/>
          </p:nvPr>
        </p:nvSpPr>
        <p:spPr/>
        <p:txBody>
          <a:bodyPr/>
          <a:lstStyle/>
          <a:p>
            <a:pPr>
              <a:defRPr/>
            </a:pPr>
            <a:endParaRPr lang="en-GB" dirty="0">
              <a:solidFill>
                <a:prstClr val="black"/>
              </a:solidFill>
            </a:endParaRPr>
          </a:p>
        </p:txBody>
      </p:sp>
      <p:sp>
        <p:nvSpPr>
          <p:cNvPr id="5" name="Footer Placeholder 4"/>
          <p:cNvSpPr>
            <a:spLocks noGrp="1"/>
          </p:cNvSpPr>
          <p:nvPr>
            <p:ph type="ftr" sz="quarter" idx="11"/>
          </p:nvPr>
        </p:nvSpPr>
        <p:spPr/>
        <p:txBody>
          <a:bodyPr/>
          <a:lstStyle/>
          <a:p>
            <a:pPr>
              <a:defRPr/>
            </a:pPr>
            <a:endParaRPr lang="en-GB" dirty="0">
              <a:solidFill>
                <a:prstClr val="black"/>
              </a:solidFill>
            </a:endParaRPr>
          </a:p>
        </p:txBody>
      </p:sp>
      <p:sp>
        <p:nvSpPr>
          <p:cNvPr id="6" name="Slide Number Placeholder 5"/>
          <p:cNvSpPr>
            <a:spLocks noGrp="1"/>
          </p:cNvSpPr>
          <p:nvPr>
            <p:ph type="sldNum" sz="quarter" idx="12"/>
          </p:nvPr>
        </p:nvSpPr>
        <p:spPr/>
        <p:txBody>
          <a:bodyPr/>
          <a:lstStyle/>
          <a:p>
            <a:pPr>
              <a:defRPr/>
            </a:pPr>
            <a:fld id="{2A973C00-F7F3-4A47-9F9E-1116E727D7AF}" type="slidenum">
              <a:rPr lang="en-GB" smtClean="0">
                <a:solidFill>
                  <a:prstClr val="black"/>
                </a:solidFill>
              </a:rPr>
              <a:pPr>
                <a:defRPr/>
              </a:pPr>
              <a:t>8</a:t>
            </a:fld>
            <a:endParaRPr lang="en-GB" dirty="0">
              <a:solidFill>
                <a:prstClr val="black"/>
              </a:solidFill>
            </a:endParaRPr>
          </a:p>
        </p:txBody>
      </p:sp>
    </p:spTree>
    <p:extLst>
      <p:ext uri="{BB962C8B-B14F-4D97-AF65-F5344CB8AC3E}">
        <p14:creationId xmlns:p14="http://schemas.microsoft.com/office/powerpoint/2010/main" val="6051189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r>
              <a:rPr lang="en-GB" sz="1200" b="1" kern="1200" dirty="0" smtClean="0">
                <a:solidFill>
                  <a:srgbClr val="009999"/>
                </a:solidFill>
                <a:latin typeface="+mn-lt"/>
                <a:ea typeface="+mn-ea"/>
                <a:cs typeface="+mn-cs"/>
              </a:rPr>
              <a:t>How to ensure data is up to date?</a:t>
            </a:r>
          </a:p>
          <a:p>
            <a:pPr marL="0" lvl="0" indent="0" eaLnBrk="0" hangingPunct="0">
              <a:lnSpc>
                <a:spcPct val="90000"/>
              </a:lnSpc>
              <a:defRPr/>
            </a:pPr>
            <a:endParaRPr lang="en-GB" sz="1200" dirty="0" smtClean="0">
              <a:solidFill>
                <a:srgbClr val="000000"/>
              </a:solidFill>
              <a:latin typeface="Arial" panose="020B0604020202020204" pitchFamily="34" charset="0"/>
              <a:cs typeface="Arial" panose="020B0604020202020204" pitchFamily="34" charset="0"/>
            </a:endParaRPr>
          </a:p>
          <a:p>
            <a:pPr marL="0" lvl="0" indent="0" eaLnBrk="0" hangingPunct="0">
              <a:lnSpc>
                <a:spcPct val="90000"/>
              </a:lnSpc>
              <a:defRPr/>
            </a:pPr>
            <a:r>
              <a:rPr lang="en-GB" sz="1200" dirty="0" smtClean="0">
                <a:solidFill>
                  <a:srgbClr val="000000"/>
                </a:solidFill>
                <a:latin typeface="Arial" panose="020B0604020202020204" pitchFamily="34" charset="0"/>
                <a:cs typeface="Arial" panose="020B0604020202020204" pitchFamily="34" charset="0"/>
              </a:rPr>
              <a:t>We need to ensure that data on brownfield is robust. Do not want to impose a top-down approach and would like a system led by local authorities</a:t>
            </a:r>
          </a:p>
          <a:p>
            <a:pPr marL="0" lvl="0" indent="0" eaLnBrk="0" hangingPunct="0">
              <a:lnSpc>
                <a:spcPct val="90000"/>
              </a:lnSpc>
              <a:defRPr/>
            </a:pPr>
            <a:endParaRPr lang="en-GB" sz="1200" dirty="0" smtClean="0">
              <a:solidFill>
                <a:srgbClr val="000000"/>
              </a:solidFill>
              <a:latin typeface="Arial" panose="020B0604020202020204" pitchFamily="34" charset="0"/>
              <a:cs typeface="Arial" panose="020B0604020202020204" pitchFamily="34" charset="0"/>
            </a:endParaRPr>
          </a:p>
          <a:p>
            <a:pPr marL="0" lvl="0" indent="0" eaLnBrk="0" hangingPunct="0">
              <a:lnSpc>
                <a:spcPct val="90000"/>
              </a:lnSpc>
              <a:defRPr/>
            </a:pPr>
            <a:r>
              <a:rPr lang="en-GB" sz="1200" dirty="0" smtClean="0">
                <a:solidFill>
                  <a:srgbClr val="000000"/>
                </a:solidFill>
                <a:latin typeface="Arial" panose="020B0604020202020204" pitchFamily="34" charset="0"/>
                <a:cs typeface="Arial" panose="020B0604020202020204" pitchFamily="34" charset="0"/>
              </a:rPr>
              <a:t>We want a system that: </a:t>
            </a:r>
          </a:p>
          <a:p>
            <a:pPr lvl="0" eaLnBrk="0" hangingPunct="0">
              <a:lnSpc>
                <a:spcPct val="90000"/>
              </a:lnSpc>
              <a:buFont typeface="Arial" panose="020B0604020202020204" pitchFamily="34" charset="0"/>
              <a:buChar char="•"/>
              <a:defRPr/>
            </a:pPr>
            <a:endParaRPr lang="en-GB" sz="1200" dirty="0" smtClean="0">
              <a:solidFill>
                <a:srgbClr val="000000"/>
              </a:solidFill>
              <a:latin typeface="Arial" panose="020B0604020202020204" pitchFamily="34" charset="0"/>
              <a:cs typeface="Arial" panose="020B0604020202020204" pitchFamily="34" charset="0"/>
            </a:endParaRPr>
          </a:p>
          <a:p>
            <a:pPr lvl="0" eaLnBrk="0" hangingPunct="0">
              <a:lnSpc>
                <a:spcPct val="90000"/>
              </a:lnSpc>
              <a:buFont typeface="Arial" panose="020B0604020202020204" pitchFamily="34" charset="0"/>
              <a:buChar char="•"/>
              <a:defRPr/>
            </a:pPr>
            <a:r>
              <a:rPr lang="en-GB" sz="1200" dirty="0" smtClean="0">
                <a:solidFill>
                  <a:srgbClr val="000000"/>
                </a:solidFill>
                <a:latin typeface="Arial" panose="020B0604020202020204" pitchFamily="34" charset="0"/>
                <a:cs typeface="Arial" panose="020B0604020202020204" pitchFamily="34" charset="0"/>
              </a:rPr>
              <a:t>Is easily accessible to developers, members of the public, other authorities and central Government</a:t>
            </a:r>
          </a:p>
          <a:p>
            <a:pPr lvl="0" eaLnBrk="0" hangingPunct="0">
              <a:lnSpc>
                <a:spcPct val="90000"/>
              </a:lnSpc>
              <a:buFont typeface="Arial" panose="020B0604020202020204" pitchFamily="34" charset="0"/>
              <a:buChar char="•"/>
              <a:defRPr/>
            </a:pPr>
            <a:r>
              <a:rPr lang="en-GB" sz="1200" dirty="0" smtClean="0">
                <a:solidFill>
                  <a:srgbClr val="000000"/>
                </a:solidFill>
                <a:latin typeface="Arial" panose="020B0604020202020204" pitchFamily="34" charset="0"/>
                <a:cs typeface="Arial" panose="020B0604020202020204" pitchFamily="34" charset="0"/>
              </a:rPr>
              <a:t>Is easy for the robustness of the data to be tested</a:t>
            </a:r>
          </a:p>
          <a:p>
            <a:pPr lvl="0" eaLnBrk="0" hangingPunct="0">
              <a:lnSpc>
                <a:spcPct val="90000"/>
              </a:lnSpc>
              <a:buFont typeface="Arial" panose="020B0604020202020204" pitchFamily="34" charset="0"/>
              <a:buChar char="•"/>
              <a:defRPr/>
            </a:pPr>
            <a:r>
              <a:rPr lang="en-GB" sz="1200" dirty="0" smtClean="0">
                <a:solidFill>
                  <a:srgbClr val="000000"/>
                </a:solidFill>
                <a:latin typeface="Arial" panose="020B0604020202020204" pitchFamily="34" charset="0"/>
                <a:cs typeface="Arial" panose="020B0604020202020204" pitchFamily="34" charset="0"/>
              </a:rPr>
              <a:t>Makes the most of modern technology</a:t>
            </a:r>
          </a:p>
          <a:p>
            <a:pPr lvl="0" eaLnBrk="0" hangingPunct="0">
              <a:lnSpc>
                <a:spcPct val="90000"/>
              </a:lnSpc>
              <a:buFont typeface="Arial" panose="020B0604020202020204" pitchFamily="34" charset="0"/>
              <a:buChar char="•"/>
              <a:defRPr/>
            </a:pPr>
            <a:r>
              <a:rPr lang="en-GB" sz="1200" dirty="0" smtClean="0">
                <a:solidFill>
                  <a:srgbClr val="000000"/>
                </a:solidFill>
                <a:latin typeface="Arial" panose="020B0604020202020204" pitchFamily="34" charset="0"/>
                <a:cs typeface="Arial" panose="020B0604020202020204" pitchFamily="34" charset="0"/>
              </a:rPr>
              <a:t>Places the least burden on local authorities</a:t>
            </a:r>
          </a:p>
          <a:p>
            <a:pPr marL="0" lvl="0" indent="0" eaLnBrk="0" hangingPunct="0">
              <a:lnSpc>
                <a:spcPct val="90000"/>
              </a:lnSpc>
              <a:defRPr/>
            </a:pPr>
            <a:endParaRPr lang="en-GB" sz="1200" dirty="0" smtClean="0">
              <a:solidFill>
                <a:srgbClr val="000000"/>
              </a:solidFill>
              <a:latin typeface="Arial" panose="020B0604020202020204" pitchFamily="34" charset="0"/>
              <a:cs typeface="Arial" panose="020B0604020202020204" pitchFamily="34" charset="0"/>
            </a:endParaRPr>
          </a:p>
          <a:p>
            <a:pPr marL="0" lvl="0" indent="0" eaLnBrk="0" hangingPunct="0">
              <a:lnSpc>
                <a:spcPct val="90000"/>
              </a:lnSpc>
              <a:defRPr/>
            </a:pPr>
            <a:r>
              <a:rPr lang="en-GB" sz="1200" dirty="0" smtClean="0">
                <a:solidFill>
                  <a:srgbClr val="000000"/>
                </a:solidFill>
                <a:latin typeface="Arial" panose="020B0604020202020204" pitchFamily="34" charset="0"/>
                <a:cs typeface="Arial" panose="020B0604020202020204" pitchFamily="34" charset="0"/>
              </a:rPr>
              <a:t>Welcome views on how this might be achieved in the responses to the consultation</a:t>
            </a:r>
            <a:r>
              <a:rPr lang="en-GB" sz="1200" dirty="0" smtClean="0">
                <a:solidFill>
                  <a:srgbClr val="000000"/>
                </a:solidFill>
                <a:latin typeface="Calibri" panose="020F0502020204030204" pitchFamily="34" charset="0"/>
              </a:rPr>
              <a:t>.</a:t>
            </a:r>
          </a:p>
          <a:p>
            <a:r>
              <a:rPr lang="en-US" dirty="0" smtClean="0"/>
              <a:t>Deliverable • The site must be available for development now or in the near future. This will be a site not in current use, or a site in use (though not for housing) or </a:t>
            </a:r>
            <a:r>
              <a:rPr lang="en-US" dirty="0" err="1" smtClean="0"/>
              <a:t>underutilised</a:t>
            </a:r>
            <a:r>
              <a:rPr lang="en-US" dirty="0" smtClean="0"/>
              <a:t> where the local authority has evidence that the owner would be willing to make the land or buildings available for new housing, provided planning permission can be obtained. Free of constraint • Local planning authorities should not identify as suitable for housing any land which is subject to severe physical, environmental or policy constraints, unless the constraints can realistically be mitigated while retaining the viability of redevelopment. Contaminated land should also be excluded if there is clear evidence that the cost of remediation would be out of proportion to its potential value, making re-development unviable. • The Government attaches great importance to the Green Belt and the National Planning Policy Framework makes clear that the fundamental aim of Green Belt policy is to prevent urban sprawl by keeping land permanently open; the essential characteristics of Green Belts are their openness and permanence. Inappropriate development on brownfield land in the Green Belt should not be approved except in very special circumstances. Capable of development • The site must be in a condition and location that would make it a genuine option for developers: that is, it must be clear to the local planning authority that there would be interest from developers in purchasing the site and building housing there in the near future. Capable of supporting five or more dwellings • This criterion is intended to provide a proportionate threshold and is in line with the Government’s advice in Planning Practice Guidance to local planning authorities when conducting their Strategic Housing Land Availability Assessments. For this reason local planning authority progress in meeting the Government’s 90% objective will be measured in relation to sites capable of supporting five or more dwellings. However authorities should also aim to get permissions in place on smaller sites whenever possible because of their valuable contribution to meeting overall housing supply.</a:t>
            </a:r>
            <a:endParaRPr lang="en-GB" dirty="0"/>
          </a:p>
        </p:txBody>
      </p:sp>
      <p:sp>
        <p:nvSpPr>
          <p:cNvPr id="4" name="Header Placeholder 3"/>
          <p:cNvSpPr>
            <a:spLocks noGrp="1"/>
          </p:cNvSpPr>
          <p:nvPr>
            <p:ph type="hdr" sz="quarter" idx="10"/>
          </p:nvPr>
        </p:nvSpPr>
        <p:spPr/>
        <p:txBody>
          <a:bodyPr/>
          <a:lstStyle/>
          <a:p>
            <a:pPr>
              <a:defRPr/>
            </a:pPr>
            <a:endParaRPr lang="en-GB" dirty="0">
              <a:solidFill>
                <a:prstClr val="black"/>
              </a:solidFill>
            </a:endParaRPr>
          </a:p>
        </p:txBody>
      </p:sp>
      <p:sp>
        <p:nvSpPr>
          <p:cNvPr id="5" name="Footer Placeholder 4"/>
          <p:cNvSpPr>
            <a:spLocks noGrp="1"/>
          </p:cNvSpPr>
          <p:nvPr>
            <p:ph type="ftr" sz="quarter" idx="11"/>
          </p:nvPr>
        </p:nvSpPr>
        <p:spPr/>
        <p:txBody>
          <a:bodyPr/>
          <a:lstStyle/>
          <a:p>
            <a:pPr>
              <a:defRPr/>
            </a:pPr>
            <a:endParaRPr lang="en-GB" dirty="0">
              <a:solidFill>
                <a:prstClr val="black"/>
              </a:solidFill>
            </a:endParaRPr>
          </a:p>
        </p:txBody>
      </p:sp>
      <p:sp>
        <p:nvSpPr>
          <p:cNvPr id="6" name="Slide Number Placeholder 5"/>
          <p:cNvSpPr>
            <a:spLocks noGrp="1"/>
          </p:cNvSpPr>
          <p:nvPr>
            <p:ph type="sldNum" sz="quarter" idx="12"/>
          </p:nvPr>
        </p:nvSpPr>
        <p:spPr/>
        <p:txBody>
          <a:bodyPr/>
          <a:lstStyle/>
          <a:p>
            <a:pPr>
              <a:defRPr/>
            </a:pPr>
            <a:fld id="{2A973C00-F7F3-4A47-9F9E-1116E727D7AF}" type="slidenum">
              <a:rPr lang="en-GB" smtClean="0">
                <a:solidFill>
                  <a:prstClr val="black"/>
                </a:solidFill>
              </a:rPr>
              <a:pPr>
                <a:defRPr/>
              </a:pPr>
              <a:t>11</a:t>
            </a:fld>
            <a:endParaRPr lang="en-GB" dirty="0">
              <a:solidFill>
                <a:prstClr val="black"/>
              </a:solidFill>
            </a:endParaRPr>
          </a:p>
        </p:txBody>
      </p:sp>
    </p:spTree>
    <p:extLst>
      <p:ext uri="{BB962C8B-B14F-4D97-AF65-F5344CB8AC3E}">
        <p14:creationId xmlns:p14="http://schemas.microsoft.com/office/powerpoint/2010/main" val="3811229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GB" dirty="0"/>
          </a:p>
        </p:txBody>
      </p:sp>
      <p:sp>
        <p:nvSpPr>
          <p:cNvPr id="4" name="Header Placeholder 3"/>
          <p:cNvSpPr>
            <a:spLocks noGrp="1"/>
          </p:cNvSpPr>
          <p:nvPr>
            <p:ph type="hdr" sz="quarter" idx="10"/>
          </p:nvPr>
        </p:nvSpPr>
        <p:spPr/>
        <p:txBody>
          <a:bodyPr/>
          <a:lstStyle/>
          <a:p>
            <a:pPr>
              <a:defRPr/>
            </a:pPr>
            <a:endParaRPr lang="en-GB" dirty="0">
              <a:solidFill>
                <a:prstClr val="black"/>
              </a:solidFill>
            </a:endParaRPr>
          </a:p>
        </p:txBody>
      </p:sp>
      <p:sp>
        <p:nvSpPr>
          <p:cNvPr id="5" name="Footer Placeholder 4"/>
          <p:cNvSpPr>
            <a:spLocks noGrp="1"/>
          </p:cNvSpPr>
          <p:nvPr>
            <p:ph type="ftr" sz="quarter" idx="11"/>
          </p:nvPr>
        </p:nvSpPr>
        <p:spPr/>
        <p:txBody>
          <a:bodyPr/>
          <a:lstStyle/>
          <a:p>
            <a:pPr>
              <a:defRPr/>
            </a:pPr>
            <a:endParaRPr lang="en-GB" dirty="0">
              <a:solidFill>
                <a:prstClr val="black"/>
              </a:solidFill>
            </a:endParaRPr>
          </a:p>
        </p:txBody>
      </p:sp>
      <p:sp>
        <p:nvSpPr>
          <p:cNvPr id="6" name="Slide Number Placeholder 5"/>
          <p:cNvSpPr>
            <a:spLocks noGrp="1"/>
          </p:cNvSpPr>
          <p:nvPr>
            <p:ph type="sldNum" sz="quarter" idx="12"/>
          </p:nvPr>
        </p:nvSpPr>
        <p:spPr/>
        <p:txBody>
          <a:bodyPr/>
          <a:lstStyle/>
          <a:p>
            <a:pPr>
              <a:defRPr/>
            </a:pPr>
            <a:fld id="{2A973C00-F7F3-4A47-9F9E-1116E727D7AF}" type="slidenum">
              <a:rPr lang="en-GB" smtClean="0">
                <a:solidFill>
                  <a:prstClr val="black"/>
                </a:solidFill>
              </a:rPr>
              <a:pPr>
                <a:defRPr/>
              </a:pPr>
              <a:t>12</a:t>
            </a:fld>
            <a:endParaRPr lang="en-GB" dirty="0">
              <a:solidFill>
                <a:prstClr val="black"/>
              </a:solidFill>
            </a:endParaRPr>
          </a:p>
        </p:txBody>
      </p:sp>
    </p:spTree>
    <p:extLst>
      <p:ext uri="{BB962C8B-B14F-4D97-AF65-F5344CB8AC3E}">
        <p14:creationId xmlns:p14="http://schemas.microsoft.com/office/powerpoint/2010/main" val="17240352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GB" dirty="0"/>
          </a:p>
        </p:txBody>
      </p:sp>
      <p:sp>
        <p:nvSpPr>
          <p:cNvPr id="4" name="Header Placeholder 3"/>
          <p:cNvSpPr>
            <a:spLocks noGrp="1"/>
          </p:cNvSpPr>
          <p:nvPr>
            <p:ph type="hdr" sz="quarter" idx="10"/>
          </p:nvPr>
        </p:nvSpPr>
        <p:spPr/>
        <p:txBody>
          <a:bodyPr/>
          <a:lstStyle/>
          <a:p>
            <a:pPr>
              <a:defRPr/>
            </a:pPr>
            <a:endParaRPr lang="en-GB" dirty="0">
              <a:solidFill>
                <a:prstClr val="black"/>
              </a:solidFill>
            </a:endParaRPr>
          </a:p>
        </p:txBody>
      </p:sp>
      <p:sp>
        <p:nvSpPr>
          <p:cNvPr id="5" name="Footer Placeholder 4"/>
          <p:cNvSpPr>
            <a:spLocks noGrp="1"/>
          </p:cNvSpPr>
          <p:nvPr>
            <p:ph type="ftr" sz="quarter" idx="11"/>
          </p:nvPr>
        </p:nvSpPr>
        <p:spPr/>
        <p:txBody>
          <a:bodyPr/>
          <a:lstStyle/>
          <a:p>
            <a:pPr>
              <a:defRPr/>
            </a:pPr>
            <a:endParaRPr lang="en-GB" dirty="0">
              <a:solidFill>
                <a:prstClr val="black"/>
              </a:solidFill>
            </a:endParaRPr>
          </a:p>
        </p:txBody>
      </p:sp>
      <p:sp>
        <p:nvSpPr>
          <p:cNvPr id="6" name="Slide Number Placeholder 5"/>
          <p:cNvSpPr>
            <a:spLocks noGrp="1"/>
          </p:cNvSpPr>
          <p:nvPr>
            <p:ph type="sldNum" sz="quarter" idx="12"/>
          </p:nvPr>
        </p:nvSpPr>
        <p:spPr/>
        <p:txBody>
          <a:bodyPr/>
          <a:lstStyle/>
          <a:p>
            <a:pPr>
              <a:defRPr/>
            </a:pPr>
            <a:fld id="{2A973C00-F7F3-4A47-9F9E-1116E727D7AF}" type="slidenum">
              <a:rPr lang="en-GB" smtClean="0">
                <a:solidFill>
                  <a:prstClr val="black"/>
                </a:solidFill>
              </a:rPr>
              <a:pPr>
                <a:defRPr/>
              </a:pPr>
              <a:t>13</a:t>
            </a:fld>
            <a:endParaRPr lang="en-GB" dirty="0">
              <a:solidFill>
                <a:prstClr val="black"/>
              </a:solidFill>
            </a:endParaRPr>
          </a:p>
        </p:txBody>
      </p:sp>
    </p:spTree>
    <p:extLst>
      <p:ext uri="{BB962C8B-B14F-4D97-AF65-F5344CB8AC3E}">
        <p14:creationId xmlns:p14="http://schemas.microsoft.com/office/powerpoint/2010/main" val="26942540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marL="228600" indent="-228600">
              <a:buAutoNum type="arabicPeriod" startAt="5"/>
            </a:pPr>
            <a:endParaRPr lang="en-GB" dirty="0"/>
          </a:p>
        </p:txBody>
      </p:sp>
      <p:sp>
        <p:nvSpPr>
          <p:cNvPr id="4" name="Slide Number Placeholder 3"/>
          <p:cNvSpPr>
            <a:spLocks noGrp="1"/>
          </p:cNvSpPr>
          <p:nvPr>
            <p:ph type="sldNum" sz="quarter" idx="10"/>
          </p:nvPr>
        </p:nvSpPr>
        <p:spPr/>
        <p:txBody>
          <a:bodyPr/>
          <a:lstStyle/>
          <a:p>
            <a:fld id="{D8832A1E-B8CF-44E8-B80A-3AB668425358}" type="slidenum">
              <a:rPr lang="en-GB" smtClean="0">
                <a:solidFill>
                  <a:prstClr val="black"/>
                </a:solidFill>
              </a:rPr>
              <a:pPr/>
              <a:t>14</a:t>
            </a:fld>
            <a:endParaRPr lang="en-GB">
              <a:solidFill>
                <a:prstClr val="black"/>
              </a:solidFill>
            </a:endParaRPr>
          </a:p>
        </p:txBody>
      </p:sp>
    </p:spTree>
    <p:extLst>
      <p:ext uri="{BB962C8B-B14F-4D97-AF65-F5344CB8AC3E}">
        <p14:creationId xmlns:p14="http://schemas.microsoft.com/office/powerpoint/2010/main" val="32486119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Slide Image Placeholder 1"/>
          <p:cNvSpPr>
            <a:spLocks noGrp="1" noRot="1" noChangeAspect="1" noTextEdit="1"/>
          </p:cNvSpPr>
          <p:nvPr>
            <p:ph type="sldImg"/>
          </p:nvPr>
        </p:nvSpPr>
        <p:spPr>
          <a:xfrm>
            <a:off x="1143000" y="685800"/>
            <a:ext cx="4572000" cy="3429000"/>
          </a:xfrm>
          <a:ln/>
        </p:spPr>
      </p:sp>
      <p:sp>
        <p:nvSpPr>
          <p:cNvPr id="96259" name="Notes Placeholder 2"/>
          <p:cNvSpPr>
            <a:spLocks noGrp="1"/>
          </p:cNvSpPr>
          <p:nvPr>
            <p:ph type="body" idx="1"/>
          </p:nvPr>
        </p:nvSpPr>
        <p:spPr>
          <a:noFill/>
        </p:spPr>
        <p:txBody>
          <a:bodyPr/>
          <a:lstStyle/>
          <a:p>
            <a:r>
              <a:rPr lang="en-US" altLang="en-US" smtClean="0"/>
              <a:t>Use our website, sign up for our newsletter, follow us on twitter</a:t>
            </a:r>
          </a:p>
        </p:txBody>
      </p:sp>
      <p:sp>
        <p:nvSpPr>
          <p:cNvPr id="96260" name="Slide Number Placeholder 3"/>
          <p:cNvSpPr>
            <a:spLocks noGrp="1"/>
          </p:cNvSpPr>
          <p:nvPr>
            <p:ph type="sldNum" sz="quarter" idx="5"/>
          </p:nvPr>
        </p:nvSpPr>
        <p:spPr>
          <a:noFill/>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FD428B6F-17F6-442D-A07E-6D2AEF9BCC36}" type="slidenum">
              <a:rPr lang="en-US" altLang="en-US" smtClean="0">
                <a:solidFill>
                  <a:prstClr val="black"/>
                </a:solidFill>
              </a:rPr>
              <a:pPr eaLnBrk="1" hangingPunct="1">
                <a:spcBef>
                  <a:spcPct val="0"/>
                </a:spcBef>
              </a:pPr>
              <a:t>15</a:t>
            </a:fld>
            <a:endParaRPr lang="en-US" altLang="en-US" smtClean="0">
              <a:solidFill>
                <a:prstClr val="black"/>
              </a:solidFil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Slide Image Placeholder 1"/>
          <p:cNvSpPr>
            <a:spLocks noGrp="1" noRot="1" noChangeAspect="1" noTextEdit="1"/>
          </p:cNvSpPr>
          <p:nvPr>
            <p:ph type="sldImg"/>
          </p:nvPr>
        </p:nvSpPr>
        <p:spPr>
          <a:xfrm>
            <a:off x="1143000" y="685800"/>
            <a:ext cx="4572000" cy="3429000"/>
          </a:xfrm>
          <a:ln/>
        </p:spPr>
      </p:sp>
      <p:sp>
        <p:nvSpPr>
          <p:cNvPr id="97283" name="Notes Placeholder 2"/>
          <p:cNvSpPr>
            <a:spLocks noGrp="1"/>
          </p:cNvSpPr>
          <p:nvPr>
            <p:ph type="body" idx="1"/>
          </p:nvPr>
        </p:nvSpPr>
        <p:spPr>
          <a:noFill/>
        </p:spPr>
        <p:txBody>
          <a:bodyPr/>
          <a:lstStyle/>
          <a:p>
            <a:endParaRPr lang="en-US" altLang="en-US" dirty="0" smtClean="0"/>
          </a:p>
        </p:txBody>
      </p:sp>
      <p:sp>
        <p:nvSpPr>
          <p:cNvPr id="97284" name="Slide Number Placeholder 3"/>
          <p:cNvSpPr>
            <a:spLocks noGrp="1"/>
          </p:cNvSpPr>
          <p:nvPr>
            <p:ph type="sldNum" sz="quarter" idx="5"/>
          </p:nvPr>
        </p:nvSpPr>
        <p:spPr>
          <a:noFill/>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6897E24F-C3D8-4C62-B86E-08942F0665AA}" type="slidenum">
              <a:rPr lang="en-US" altLang="en-US" smtClean="0">
                <a:solidFill>
                  <a:prstClr val="black"/>
                </a:solidFill>
              </a:rPr>
              <a:pPr eaLnBrk="1" hangingPunct="1">
                <a:spcBef>
                  <a:spcPct val="0"/>
                </a:spcBef>
              </a:pPr>
              <a:t>16</a:t>
            </a:fld>
            <a:endParaRPr lang="en-US" altLang="en-US" smtClean="0">
              <a:solidFill>
                <a:prstClr val="black"/>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14" descr="title_background"/>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0" y="30164"/>
            <a:ext cx="9158654" cy="685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 Box 8"/>
          <p:cNvSpPr txBox="1">
            <a:spLocks noChangeArrowheads="1"/>
          </p:cNvSpPr>
          <p:nvPr/>
        </p:nvSpPr>
        <p:spPr bwMode="auto">
          <a:xfrm>
            <a:off x="583228" y="44456"/>
            <a:ext cx="531935" cy="576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sz="4400" b="1">
                <a:solidFill>
                  <a:schemeClr val="tx2"/>
                </a:solidFill>
                <a:latin typeface="Arial" charset="0"/>
              </a:defRPr>
            </a:lvl1pPr>
            <a:lvl2pPr marL="742950" indent="-285750" eaLnBrk="0" hangingPunct="0">
              <a:defRPr sz="4400" b="1">
                <a:solidFill>
                  <a:schemeClr val="tx2"/>
                </a:solidFill>
                <a:latin typeface="Arial" charset="0"/>
              </a:defRPr>
            </a:lvl2pPr>
            <a:lvl3pPr marL="1143000" indent="-228600" eaLnBrk="0" hangingPunct="0">
              <a:defRPr sz="4400" b="1">
                <a:solidFill>
                  <a:schemeClr val="tx2"/>
                </a:solidFill>
                <a:latin typeface="Arial" charset="0"/>
              </a:defRPr>
            </a:lvl3pPr>
            <a:lvl4pPr marL="1600200" indent="-228600" eaLnBrk="0" hangingPunct="0">
              <a:defRPr sz="4400" b="1">
                <a:solidFill>
                  <a:schemeClr val="tx2"/>
                </a:solidFill>
                <a:latin typeface="Arial" charset="0"/>
              </a:defRPr>
            </a:lvl4pPr>
            <a:lvl5pPr marL="2057400" indent="-228600" eaLnBrk="0" hangingPunct="0">
              <a:defRPr sz="4400" b="1">
                <a:solidFill>
                  <a:schemeClr val="tx2"/>
                </a:solidFill>
                <a:latin typeface="Arial" charset="0"/>
              </a:defRPr>
            </a:lvl5pPr>
            <a:lvl6pPr marL="2514600" indent="-228600" eaLnBrk="0" fontAlgn="base" hangingPunct="0">
              <a:spcBef>
                <a:spcPct val="0"/>
              </a:spcBef>
              <a:spcAft>
                <a:spcPct val="0"/>
              </a:spcAft>
              <a:defRPr sz="4400" b="1">
                <a:solidFill>
                  <a:schemeClr val="tx2"/>
                </a:solidFill>
                <a:latin typeface="Arial" charset="0"/>
              </a:defRPr>
            </a:lvl6pPr>
            <a:lvl7pPr marL="2971800" indent="-228600" eaLnBrk="0" fontAlgn="base" hangingPunct="0">
              <a:spcBef>
                <a:spcPct val="0"/>
              </a:spcBef>
              <a:spcAft>
                <a:spcPct val="0"/>
              </a:spcAft>
              <a:defRPr sz="4400" b="1">
                <a:solidFill>
                  <a:schemeClr val="tx2"/>
                </a:solidFill>
                <a:latin typeface="Arial" charset="0"/>
              </a:defRPr>
            </a:lvl7pPr>
            <a:lvl8pPr marL="3429000" indent="-228600" eaLnBrk="0" fontAlgn="base" hangingPunct="0">
              <a:spcBef>
                <a:spcPct val="0"/>
              </a:spcBef>
              <a:spcAft>
                <a:spcPct val="0"/>
              </a:spcAft>
              <a:defRPr sz="4400" b="1">
                <a:solidFill>
                  <a:schemeClr val="tx2"/>
                </a:solidFill>
                <a:latin typeface="Arial" charset="0"/>
              </a:defRPr>
            </a:lvl8pPr>
            <a:lvl9pPr marL="3886200" indent="-228600" eaLnBrk="0" fontAlgn="base" hangingPunct="0">
              <a:spcBef>
                <a:spcPct val="0"/>
              </a:spcBef>
              <a:spcAft>
                <a:spcPct val="0"/>
              </a:spcAft>
              <a:defRPr sz="4400" b="1">
                <a:solidFill>
                  <a:schemeClr val="tx2"/>
                </a:solidFill>
                <a:latin typeface="Arial" charset="0"/>
              </a:defRPr>
            </a:lvl9pPr>
          </a:lstStyle>
          <a:p>
            <a:pPr eaLnBrk="1" fontAlgn="base" hangingPunct="1">
              <a:spcBef>
                <a:spcPct val="50000"/>
              </a:spcBef>
              <a:spcAft>
                <a:spcPct val="0"/>
              </a:spcAft>
            </a:pPr>
            <a:endParaRPr lang="en-US" altLang="en-US">
              <a:solidFill>
                <a:srgbClr val="000000"/>
              </a:solidFill>
            </a:endParaRPr>
          </a:p>
        </p:txBody>
      </p:sp>
      <p:pic>
        <p:nvPicPr>
          <p:cNvPr id="6" name="Picture 12" descr="PAS logo green TIF"/>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7164266" y="376239"/>
            <a:ext cx="1661746" cy="1252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3" name="Rectangle 3"/>
          <p:cNvSpPr>
            <a:spLocks noGrp="1" noChangeArrowheads="1"/>
          </p:cNvSpPr>
          <p:nvPr>
            <p:ph type="ctrTitle"/>
          </p:nvPr>
        </p:nvSpPr>
        <p:spPr>
          <a:xfrm>
            <a:off x="583223" y="2420947"/>
            <a:ext cx="7772400" cy="1125537"/>
          </a:xfrm>
        </p:spPr>
        <p:txBody>
          <a:bodyPr/>
          <a:lstStyle>
            <a:lvl1pPr>
              <a:defRPr>
                <a:solidFill>
                  <a:schemeClr val="bg1"/>
                </a:solidFill>
              </a:defRPr>
            </a:lvl1pPr>
          </a:lstStyle>
          <a:p>
            <a:pPr lvl="0"/>
            <a:r>
              <a:rPr lang="en-GB" altLang="en-US" noProof="0" smtClean="0"/>
              <a:t>Click to edit Master title style</a:t>
            </a:r>
          </a:p>
        </p:txBody>
      </p:sp>
      <p:sp>
        <p:nvSpPr>
          <p:cNvPr id="5124" name="Rectangle 4"/>
          <p:cNvSpPr>
            <a:spLocks noGrp="1" noChangeArrowheads="1"/>
          </p:cNvSpPr>
          <p:nvPr>
            <p:ph type="subTitle" idx="1"/>
          </p:nvPr>
        </p:nvSpPr>
        <p:spPr>
          <a:xfrm>
            <a:off x="630115" y="3573463"/>
            <a:ext cx="6400800" cy="1752600"/>
          </a:xfrm>
        </p:spPr>
        <p:txBody>
          <a:bodyPr/>
          <a:lstStyle>
            <a:lvl1pPr marL="0" indent="0">
              <a:buFontTx/>
              <a:buNone/>
              <a:defRPr>
                <a:solidFill>
                  <a:schemeClr val="bg1"/>
                </a:solidFill>
              </a:defRPr>
            </a:lvl1pPr>
          </a:lstStyle>
          <a:p>
            <a:pPr lvl="0"/>
            <a:r>
              <a:rPr lang="en-GB" altLang="en-US" noProof="0" smtClean="0"/>
              <a:t>Click to edit Master subtitle style</a:t>
            </a:r>
          </a:p>
        </p:txBody>
      </p:sp>
    </p:spTree>
    <p:extLst>
      <p:ext uri="{BB962C8B-B14F-4D97-AF65-F5344CB8AC3E}">
        <p14:creationId xmlns:p14="http://schemas.microsoft.com/office/powerpoint/2010/main" val="54045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5374618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11462" y="274643"/>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539263" y="274643"/>
            <a:ext cx="6031523"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34763711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17408656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435" y="4406909"/>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435"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7316837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539261" y="1600205"/>
            <a:ext cx="4044462"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724403" y="1600205"/>
            <a:ext cx="4044462"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37373502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066"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066"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274" y="1535113"/>
            <a:ext cx="4041531"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274" y="2174875"/>
            <a:ext cx="4041531"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32187177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Tree>
    <p:extLst>
      <p:ext uri="{BB962C8B-B14F-4D97-AF65-F5344CB8AC3E}">
        <p14:creationId xmlns:p14="http://schemas.microsoft.com/office/powerpoint/2010/main" val="32382087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5356893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4" y="273050"/>
            <a:ext cx="3008435"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538" y="273057"/>
            <a:ext cx="5111262"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4" y="1435103"/>
            <a:ext cx="3008435"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4024521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166"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166"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166"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263362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39262"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altLang="en-US" smtClean="0"/>
              <a:t>Click to edit Master title style</a:t>
            </a:r>
          </a:p>
        </p:txBody>
      </p:sp>
      <p:sp>
        <p:nvSpPr>
          <p:cNvPr id="1027" name="Rectangle 3"/>
          <p:cNvSpPr>
            <a:spLocks noGrp="1" noChangeArrowheads="1"/>
          </p:cNvSpPr>
          <p:nvPr>
            <p:ph type="body" idx="1"/>
          </p:nvPr>
        </p:nvSpPr>
        <p:spPr bwMode="auto">
          <a:xfrm>
            <a:off x="539262" y="1600205"/>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1028" name="Line 4"/>
          <p:cNvSpPr>
            <a:spLocks noChangeShapeType="1"/>
          </p:cNvSpPr>
          <p:nvPr/>
        </p:nvSpPr>
        <p:spPr bwMode="auto">
          <a:xfrm>
            <a:off x="539265" y="6453188"/>
            <a:ext cx="8209085" cy="0"/>
          </a:xfrm>
          <a:prstGeom prst="line">
            <a:avLst/>
          </a:prstGeom>
          <a:noFill/>
          <a:ln w="9525">
            <a:solidFill>
              <a:schemeClr val="fo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fontAlgn="base">
              <a:spcBef>
                <a:spcPct val="0"/>
              </a:spcBef>
              <a:spcAft>
                <a:spcPct val="0"/>
              </a:spcAft>
            </a:pPr>
            <a:endParaRPr lang="en-GB" sz="4400" b="1">
              <a:solidFill>
                <a:srgbClr val="000000"/>
              </a:solidFill>
            </a:endParaRPr>
          </a:p>
        </p:txBody>
      </p:sp>
    </p:spTree>
    <p:extLst>
      <p:ext uri="{BB962C8B-B14F-4D97-AF65-F5344CB8AC3E}">
        <p14:creationId xmlns:p14="http://schemas.microsoft.com/office/powerpoint/2010/main" val="19776442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0" fontAlgn="base" hangingPunct="0">
        <a:spcBef>
          <a:spcPct val="0"/>
        </a:spcBef>
        <a:spcAft>
          <a:spcPct val="0"/>
        </a:spcAft>
        <a:defRPr sz="4000" b="1">
          <a:solidFill>
            <a:srgbClr val="669900"/>
          </a:solidFill>
          <a:latin typeface="+mj-lt"/>
          <a:ea typeface="+mj-ea"/>
          <a:cs typeface="+mj-cs"/>
        </a:defRPr>
      </a:lvl1pPr>
      <a:lvl2pPr algn="l" rtl="0" eaLnBrk="0" fontAlgn="base" hangingPunct="0">
        <a:spcBef>
          <a:spcPct val="0"/>
        </a:spcBef>
        <a:spcAft>
          <a:spcPct val="0"/>
        </a:spcAft>
        <a:defRPr sz="4000" b="1">
          <a:solidFill>
            <a:srgbClr val="669900"/>
          </a:solidFill>
          <a:latin typeface="Arial" charset="0"/>
        </a:defRPr>
      </a:lvl2pPr>
      <a:lvl3pPr algn="l" rtl="0" eaLnBrk="0" fontAlgn="base" hangingPunct="0">
        <a:spcBef>
          <a:spcPct val="0"/>
        </a:spcBef>
        <a:spcAft>
          <a:spcPct val="0"/>
        </a:spcAft>
        <a:defRPr sz="4000" b="1">
          <a:solidFill>
            <a:srgbClr val="669900"/>
          </a:solidFill>
          <a:latin typeface="Arial" charset="0"/>
        </a:defRPr>
      </a:lvl3pPr>
      <a:lvl4pPr algn="l" rtl="0" eaLnBrk="0" fontAlgn="base" hangingPunct="0">
        <a:spcBef>
          <a:spcPct val="0"/>
        </a:spcBef>
        <a:spcAft>
          <a:spcPct val="0"/>
        </a:spcAft>
        <a:defRPr sz="4000" b="1">
          <a:solidFill>
            <a:srgbClr val="669900"/>
          </a:solidFill>
          <a:latin typeface="Arial" charset="0"/>
        </a:defRPr>
      </a:lvl4pPr>
      <a:lvl5pPr algn="l" rtl="0" eaLnBrk="0" fontAlgn="base" hangingPunct="0">
        <a:spcBef>
          <a:spcPct val="0"/>
        </a:spcBef>
        <a:spcAft>
          <a:spcPct val="0"/>
        </a:spcAft>
        <a:defRPr sz="4000" b="1">
          <a:solidFill>
            <a:srgbClr val="669900"/>
          </a:solidFill>
          <a:latin typeface="Arial" charset="0"/>
        </a:defRPr>
      </a:lvl5pPr>
      <a:lvl6pPr marL="457200" algn="l" rtl="0" fontAlgn="base">
        <a:spcBef>
          <a:spcPct val="0"/>
        </a:spcBef>
        <a:spcAft>
          <a:spcPct val="0"/>
        </a:spcAft>
        <a:defRPr sz="4000" b="1">
          <a:solidFill>
            <a:srgbClr val="669900"/>
          </a:solidFill>
          <a:latin typeface="Arial" charset="0"/>
        </a:defRPr>
      </a:lvl6pPr>
      <a:lvl7pPr marL="914400" algn="l" rtl="0" fontAlgn="base">
        <a:spcBef>
          <a:spcPct val="0"/>
        </a:spcBef>
        <a:spcAft>
          <a:spcPct val="0"/>
        </a:spcAft>
        <a:defRPr sz="4000" b="1">
          <a:solidFill>
            <a:srgbClr val="669900"/>
          </a:solidFill>
          <a:latin typeface="Arial" charset="0"/>
        </a:defRPr>
      </a:lvl7pPr>
      <a:lvl8pPr marL="1371600" algn="l" rtl="0" fontAlgn="base">
        <a:spcBef>
          <a:spcPct val="0"/>
        </a:spcBef>
        <a:spcAft>
          <a:spcPct val="0"/>
        </a:spcAft>
        <a:defRPr sz="4000" b="1">
          <a:solidFill>
            <a:srgbClr val="669900"/>
          </a:solidFill>
          <a:latin typeface="Arial" charset="0"/>
        </a:defRPr>
      </a:lvl8pPr>
      <a:lvl9pPr marL="1828800" algn="l" rtl="0" fontAlgn="base">
        <a:spcBef>
          <a:spcPct val="0"/>
        </a:spcBef>
        <a:spcAft>
          <a:spcPct val="0"/>
        </a:spcAft>
        <a:defRPr sz="4000" b="1">
          <a:solidFill>
            <a:srgbClr val="669900"/>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4"/>
          <p:cNvSpPr>
            <a:spLocks noGrp="1" noChangeArrowheads="1"/>
          </p:cNvSpPr>
          <p:nvPr>
            <p:ph type="ctrTitle"/>
          </p:nvPr>
        </p:nvSpPr>
        <p:spPr>
          <a:xfrm>
            <a:off x="685800" y="2130434"/>
            <a:ext cx="7772400" cy="1470025"/>
          </a:xfrm>
        </p:spPr>
        <p:txBody>
          <a:bodyPr/>
          <a:lstStyle/>
          <a:p>
            <a:r>
              <a:rPr lang="en-GB" altLang="en-US" dirty="0" smtClean="0">
                <a:solidFill>
                  <a:schemeClr val="tx1"/>
                </a:solidFill>
              </a:rPr>
              <a:t>Phillipa </a:t>
            </a:r>
            <a:r>
              <a:rPr lang="en-GB" altLang="en-US" dirty="0">
                <a:solidFill>
                  <a:schemeClr val="tx1"/>
                </a:solidFill>
              </a:rPr>
              <a:t>S</a:t>
            </a:r>
            <a:r>
              <a:rPr lang="en-GB" altLang="en-US" dirty="0" smtClean="0">
                <a:solidFill>
                  <a:schemeClr val="tx1"/>
                </a:solidFill>
              </a:rPr>
              <a:t>ilcock</a:t>
            </a:r>
          </a:p>
        </p:txBody>
      </p:sp>
      <p:sp>
        <p:nvSpPr>
          <p:cNvPr id="112643" name="Rectangle 5"/>
          <p:cNvSpPr>
            <a:spLocks noGrp="1" noChangeArrowheads="1"/>
          </p:cNvSpPr>
          <p:nvPr>
            <p:ph type="subTitle" idx="1"/>
          </p:nvPr>
        </p:nvSpPr>
        <p:spPr/>
        <p:txBody>
          <a:bodyPr/>
          <a:lstStyle/>
          <a:p>
            <a:r>
              <a:rPr lang="en-US" altLang="en-US" dirty="0" smtClean="0">
                <a:solidFill>
                  <a:schemeClr val="tx1"/>
                </a:solidFill>
              </a:rPr>
              <a:t>Local Development Orders for Housing</a:t>
            </a:r>
          </a:p>
        </p:txBody>
      </p:sp>
    </p:spTree>
    <p:extLst>
      <p:ext uri="{BB962C8B-B14F-4D97-AF65-F5344CB8AC3E}">
        <p14:creationId xmlns:p14="http://schemas.microsoft.com/office/powerpoint/2010/main" val="22976038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consultation proposals</a:t>
            </a:r>
            <a:endParaRPr lang="en-GB" dirty="0"/>
          </a:p>
        </p:txBody>
      </p:sp>
      <p:sp>
        <p:nvSpPr>
          <p:cNvPr id="3" name="Content Placeholder 2"/>
          <p:cNvSpPr>
            <a:spLocks noGrp="1"/>
          </p:cNvSpPr>
          <p:nvPr>
            <p:ph idx="1"/>
          </p:nvPr>
        </p:nvSpPr>
        <p:spPr>
          <a:xfrm>
            <a:off x="611560" y="1484788"/>
            <a:ext cx="8229600" cy="4525963"/>
          </a:xfrm>
        </p:spPr>
        <p:txBody>
          <a:bodyPr/>
          <a:lstStyle/>
          <a:p>
            <a:pPr marL="0" lvl="0" indent="0">
              <a:buNone/>
              <a:defRPr/>
            </a:pPr>
            <a:r>
              <a:rPr lang="en-GB" dirty="0" smtClean="0">
                <a:solidFill>
                  <a:srgbClr val="000000"/>
                </a:solidFill>
              </a:rPr>
              <a:t>To </a:t>
            </a:r>
            <a:r>
              <a:rPr lang="en-GB" dirty="0">
                <a:solidFill>
                  <a:srgbClr val="000000"/>
                </a:solidFill>
              </a:rPr>
              <a:t>see local development orders granting planning permissions for homes in place on over 90% of suitable brownfield land by 2020 (June 2014</a:t>
            </a:r>
            <a:r>
              <a:rPr lang="en-GB" dirty="0" smtClean="0">
                <a:solidFill>
                  <a:srgbClr val="000000"/>
                </a:solidFill>
              </a:rPr>
              <a:t>)</a:t>
            </a:r>
          </a:p>
          <a:p>
            <a:pPr lvl="1">
              <a:buFont typeface="Arial" pitchFamily="34" charset="0"/>
              <a:buChar char="•"/>
              <a:defRPr/>
            </a:pPr>
            <a:r>
              <a:rPr lang="en-GB" dirty="0" smtClean="0">
                <a:solidFill>
                  <a:srgbClr val="000000"/>
                </a:solidFill>
              </a:rPr>
              <a:t>Creating and maintaining an up to date register of brownfield sites suitable for housing</a:t>
            </a:r>
          </a:p>
          <a:p>
            <a:pPr lvl="1">
              <a:buFont typeface="Arial" pitchFamily="34" charset="0"/>
              <a:buChar char="•"/>
              <a:defRPr/>
            </a:pPr>
            <a:r>
              <a:rPr lang="en-GB" dirty="0" smtClean="0">
                <a:solidFill>
                  <a:srgbClr val="000000"/>
                </a:solidFill>
              </a:rPr>
              <a:t>Adopting local development orders to speed up and provide certainty for developers and investors</a:t>
            </a:r>
          </a:p>
          <a:p>
            <a:pPr lvl="1">
              <a:buFont typeface="Arial" pitchFamily="34" charset="0"/>
              <a:buChar char="•"/>
              <a:defRPr/>
            </a:pPr>
            <a:endParaRPr lang="en-GB" dirty="0" smtClean="0">
              <a:solidFill>
                <a:srgbClr val="000000"/>
              </a:solidFill>
            </a:endParaRPr>
          </a:p>
          <a:p>
            <a:endParaRPr lang="en-GB" dirty="0"/>
          </a:p>
          <a:p>
            <a:pPr marL="0" indent="0">
              <a:buNone/>
            </a:pPr>
            <a:r>
              <a:rPr lang="en-GB" dirty="0"/>
              <a:t>	</a:t>
            </a:r>
            <a:endParaRPr lang="en-GB" dirty="0" smtClean="0">
              <a:solidFill>
                <a:srgbClr val="000000"/>
              </a:solidFill>
            </a:endParaRPr>
          </a:p>
          <a:p>
            <a:pPr lvl="0">
              <a:buFont typeface="Arial" pitchFamily="34" charset="0"/>
              <a:buChar char="•"/>
              <a:defRPr/>
            </a:pPr>
            <a:endParaRPr lang="en-GB" dirty="0">
              <a:solidFill>
                <a:srgbClr val="000000"/>
              </a:solidFill>
            </a:endParaRPr>
          </a:p>
          <a:p>
            <a:endParaRPr lang="en-GB" dirty="0"/>
          </a:p>
        </p:txBody>
      </p:sp>
    </p:spTree>
    <p:extLst>
      <p:ext uri="{BB962C8B-B14F-4D97-AF65-F5344CB8AC3E}">
        <p14:creationId xmlns:p14="http://schemas.microsoft.com/office/powerpoint/2010/main" val="9158370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584" y="332657"/>
            <a:ext cx="7344816" cy="864096"/>
          </a:xfrm>
        </p:spPr>
        <p:txBody>
          <a:bodyPr/>
          <a:lstStyle/>
          <a:p>
            <a:r>
              <a:rPr lang="en-GB" dirty="0"/>
              <a:t>The consultation proposals</a:t>
            </a:r>
            <a:r>
              <a:rPr lang="en-GB" sz="2400" dirty="0"/>
              <a:t/>
            </a:r>
            <a:br>
              <a:rPr lang="en-GB" sz="2400" dirty="0"/>
            </a:br>
            <a:endParaRPr lang="en-GB" sz="2400" dirty="0"/>
          </a:p>
        </p:txBody>
      </p:sp>
      <p:sp>
        <p:nvSpPr>
          <p:cNvPr id="3" name="Content Placeholder 2"/>
          <p:cNvSpPr>
            <a:spLocks noGrp="1"/>
          </p:cNvSpPr>
          <p:nvPr>
            <p:ph idx="1"/>
          </p:nvPr>
        </p:nvSpPr>
        <p:spPr>
          <a:xfrm>
            <a:off x="539552" y="1268760"/>
            <a:ext cx="8229600" cy="5256584"/>
          </a:xfrm>
        </p:spPr>
        <p:txBody>
          <a:bodyPr/>
          <a:lstStyle/>
          <a:p>
            <a:pPr marL="0" indent="0">
              <a:buNone/>
            </a:pPr>
            <a:r>
              <a:rPr lang="en-GB" sz="2800" dirty="0" smtClean="0">
                <a:solidFill>
                  <a:srgbClr val="92D050"/>
                </a:solidFill>
              </a:rPr>
              <a:t>Proposals for data </a:t>
            </a:r>
            <a:r>
              <a:rPr lang="en-GB" sz="2800" dirty="0">
                <a:solidFill>
                  <a:srgbClr val="92D050"/>
                </a:solidFill>
              </a:rPr>
              <a:t>collection and </a:t>
            </a:r>
            <a:r>
              <a:rPr lang="en-GB" sz="2800" dirty="0" smtClean="0">
                <a:solidFill>
                  <a:srgbClr val="92D050"/>
                </a:solidFill>
              </a:rPr>
              <a:t>availability</a:t>
            </a:r>
            <a:endParaRPr lang="en-GB" sz="2800" dirty="0">
              <a:solidFill>
                <a:schemeClr val="accent1"/>
              </a:solidFill>
            </a:endParaRPr>
          </a:p>
          <a:p>
            <a:pPr marL="0" indent="0"/>
            <a:r>
              <a:rPr lang="en-GB" sz="2800" dirty="0" smtClean="0"/>
              <a:t>Defining suitable brownfield land: using the NPPF definition  and which meets specific criteria:</a:t>
            </a:r>
          </a:p>
          <a:p>
            <a:pPr marL="285750" indent="-285750">
              <a:buFont typeface="Arial" pitchFamily="34" charset="0"/>
              <a:buChar char="•"/>
            </a:pPr>
            <a:r>
              <a:rPr lang="en-GB" sz="2800" dirty="0" smtClean="0"/>
              <a:t>Deliverable</a:t>
            </a:r>
          </a:p>
          <a:p>
            <a:pPr marL="285750" indent="-285750">
              <a:buFont typeface="Arial" pitchFamily="34" charset="0"/>
              <a:buChar char="•"/>
            </a:pPr>
            <a:r>
              <a:rPr lang="en-GB" sz="2800" dirty="0" smtClean="0"/>
              <a:t>Free of constraint</a:t>
            </a:r>
          </a:p>
          <a:p>
            <a:pPr marL="285750" indent="-285750">
              <a:buFont typeface="Arial" pitchFamily="34" charset="0"/>
              <a:buChar char="•"/>
            </a:pPr>
            <a:r>
              <a:rPr lang="en-GB" sz="2800" dirty="0" smtClean="0"/>
              <a:t>Capable of development</a:t>
            </a:r>
          </a:p>
          <a:p>
            <a:pPr marL="285750" indent="-285750">
              <a:buFont typeface="Arial" pitchFamily="34" charset="0"/>
              <a:buChar char="•"/>
            </a:pPr>
            <a:r>
              <a:rPr lang="en-GB" sz="2800" dirty="0" smtClean="0"/>
              <a:t>Capable of supporting 5 or more dwellings</a:t>
            </a:r>
            <a:endParaRPr lang="en-GB" sz="2800" dirty="0"/>
          </a:p>
          <a:p>
            <a:pPr marL="0" indent="0">
              <a:buNone/>
            </a:pPr>
            <a:r>
              <a:rPr lang="en-GB" sz="2800" dirty="0" smtClean="0"/>
              <a:t>Building on existing data collection processes for local plans and SHLAAs the proposal is that data is updated at least once a year and published to an agreed common standard</a:t>
            </a:r>
            <a:endParaRPr lang="en-GB" sz="2800" dirty="0"/>
          </a:p>
        </p:txBody>
      </p:sp>
    </p:spTree>
    <p:extLst>
      <p:ext uri="{BB962C8B-B14F-4D97-AF65-F5344CB8AC3E}">
        <p14:creationId xmlns:p14="http://schemas.microsoft.com/office/powerpoint/2010/main" val="28205593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262" y="274638"/>
            <a:ext cx="8229600" cy="1066130"/>
          </a:xfrm>
        </p:spPr>
        <p:txBody>
          <a:bodyPr/>
          <a:lstStyle/>
          <a:p>
            <a:pPr algn="l"/>
            <a:r>
              <a:rPr lang="en-GB" dirty="0" smtClean="0"/>
              <a:t>The Consultation proposals</a:t>
            </a:r>
            <a:endParaRPr lang="en-GB" dirty="0"/>
          </a:p>
        </p:txBody>
      </p:sp>
      <p:sp>
        <p:nvSpPr>
          <p:cNvPr id="3" name="Content Placeholder 2"/>
          <p:cNvSpPr>
            <a:spLocks noGrp="1"/>
          </p:cNvSpPr>
          <p:nvPr>
            <p:ph idx="1"/>
          </p:nvPr>
        </p:nvSpPr>
        <p:spPr>
          <a:xfrm>
            <a:off x="395538" y="1268760"/>
            <a:ext cx="8352928" cy="4467200"/>
          </a:xfrm>
        </p:spPr>
        <p:txBody>
          <a:bodyPr/>
          <a:lstStyle/>
          <a:p>
            <a:pPr marL="0" indent="0">
              <a:buNone/>
            </a:pPr>
            <a:r>
              <a:rPr lang="en-GB" sz="2700" b="1" dirty="0">
                <a:solidFill>
                  <a:srgbClr val="92D050"/>
                </a:solidFill>
              </a:rPr>
              <a:t>Measures proposed to encourage </a:t>
            </a:r>
            <a:r>
              <a:rPr lang="en-GB" sz="2700" b="1" dirty="0" smtClean="0">
                <a:solidFill>
                  <a:srgbClr val="92D050"/>
                </a:solidFill>
              </a:rPr>
              <a:t>progress:</a:t>
            </a:r>
            <a:endParaRPr lang="en-GB" sz="2700" dirty="0">
              <a:solidFill>
                <a:srgbClr val="92D050"/>
              </a:solidFill>
            </a:endParaRPr>
          </a:p>
          <a:p>
            <a:r>
              <a:rPr lang="en-GB" sz="2700" dirty="0" smtClean="0"/>
              <a:t>Extending measures similar to the current designation process where authorities do not make sufficient progress in getting LDOs in place on 90% of suitable brownfield land by 2020 (with an intermediate objective in 2017) </a:t>
            </a:r>
          </a:p>
          <a:p>
            <a:r>
              <a:rPr lang="en-GB" sz="2700" dirty="0" smtClean="0"/>
              <a:t>Amend </a:t>
            </a:r>
            <a:r>
              <a:rPr lang="en-GB" sz="2700" dirty="0"/>
              <a:t>the National Planning Policy </a:t>
            </a:r>
            <a:r>
              <a:rPr lang="en-GB" sz="2700" dirty="0" smtClean="0"/>
              <a:t>Framework so that authorities that have not made sufficient progress would be unable to claim the existence of a five year housing land supply when  considering applications for brownfield development</a:t>
            </a:r>
            <a:endParaRPr lang="en-GB" sz="2700" dirty="0"/>
          </a:p>
        </p:txBody>
      </p:sp>
    </p:spTree>
    <p:extLst>
      <p:ext uri="{BB962C8B-B14F-4D97-AF65-F5344CB8AC3E}">
        <p14:creationId xmlns:p14="http://schemas.microsoft.com/office/powerpoint/2010/main" val="67304308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dirty="0" smtClean="0"/>
              <a:t>Existing Support for preparing local development orders</a:t>
            </a:r>
            <a:endParaRPr lang="en-GB" dirty="0"/>
          </a:p>
        </p:txBody>
      </p:sp>
      <p:sp>
        <p:nvSpPr>
          <p:cNvPr id="3" name="Content Placeholder 2"/>
          <p:cNvSpPr>
            <a:spLocks noGrp="1"/>
          </p:cNvSpPr>
          <p:nvPr>
            <p:ph idx="1"/>
          </p:nvPr>
        </p:nvSpPr>
        <p:spPr>
          <a:xfrm>
            <a:off x="395536" y="1484784"/>
            <a:ext cx="8424936" cy="5040560"/>
          </a:xfrm>
        </p:spPr>
        <p:txBody>
          <a:bodyPr/>
          <a:lstStyle/>
          <a:p>
            <a:pPr>
              <a:buFontTx/>
              <a:buChar char="•"/>
            </a:pPr>
            <a:r>
              <a:rPr lang="en-GB" sz="2700" dirty="0" smtClean="0"/>
              <a:t>PAS pilots for housing LDOs on smaller sites</a:t>
            </a:r>
          </a:p>
          <a:p>
            <a:pPr lvl="1">
              <a:buFontTx/>
              <a:buChar char="•"/>
            </a:pPr>
            <a:r>
              <a:rPr lang="en-GB" sz="2700" dirty="0" smtClean="0"/>
              <a:t> </a:t>
            </a:r>
            <a:r>
              <a:rPr lang="en-GB" sz="2700" dirty="0"/>
              <a:t>Welwyn Hatfield, Swindon, Teignbridge and North East Lincolnshire </a:t>
            </a:r>
            <a:endParaRPr lang="en-GB" sz="2700" dirty="0" smtClean="0"/>
          </a:p>
          <a:p>
            <a:r>
              <a:rPr lang="en-GB" sz="2700" dirty="0" smtClean="0"/>
              <a:t>Web based learning platform – Housingldos.info</a:t>
            </a:r>
          </a:p>
          <a:p>
            <a:r>
              <a:rPr lang="en-GB" sz="2700" dirty="0" smtClean="0"/>
              <a:t> </a:t>
            </a:r>
            <a:r>
              <a:rPr lang="en-GB" sz="2700" dirty="0"/>
              <a:t>Guidance will be available on PAS website </a:t>
            </a:r>
            <a:r>
              <a:rPr lang="en-GB" sz="2700" dirty="0" smtClean="0"/>
              <a:t>later this year </a:t>
            </a:r>
            <a:r>
              <a:rPr lang="en-GB" sz="2700" dirty="0"/>
              <a:t>to support wider use of local development orders on smaller sites</a:t>
            </a:r>
          </a:p>
          <a:p>
            <a:pPr>
              <a:buFontTx/>
              <a:buChar char="•"/>
            </a:pPr>
            <a:endParaRPr lang="en-GB" sz="2000" dirty="0"/>
          </a:p>
          <a:p>
            <a:endParaRPr lang="en-GB" dirty="0"/>
          </a:p>
        </p:txBody>
      </p:sp>
    </p:spTree>
    <p:extLst>
      <p:ext uri="{BB962C8B-B14F-4D97-AF65-F5344CB8AC3E}">
        <p14:creationId xmlns:p14="http://schemas.microsoft.com/office/powerpoint/2010/main" val="47265572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Working towards…</a:t>
            </a:r>
            <a:endParaRPr lang="en-GB" dirty="0"/>
          </a:p>
        </p:txBody>
      </p:sp>
      <p:sp>
        <p:nvSpPr>
          <p:cNvPr id="4" name="Rounded Rectangle 3"/>
          <p:cNvSpPr/>
          <p:nvPr/>
        </p:nvSpPr>
        <p:spPr>
          <a:xfrm>
            <a:off x="200709" y="2708922"/>
            <a:ext cx="2042229" cy="2448271"/>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en-GB" sz="2400" b="1" dirty="0">
                <a:solidFill>
                  <a:srgbClr val="FFFFFF"/>
                </a:solidFill>
                <a:ea typeface="Calibri"/>
                <a:cs typeface="Times New Roman"/>
              </a:rPr>
              <a:t>LDOs</a:t>
            </a:r>
            <a:endParaRPr lang="en-GB" sz="2400" b="1" dirty="0">
              <a:solidFill>
                <a:srgbClr val="FFFFFF"/>
              </a:solidFill>
              <a:ea typeface="Calibri"/>
              <a:cs typeface="Times New Roman"/>
            </a:endParaRPr>
          </a:p>
        </p:txBody>
      </p:sp>
      <p:sp>
        <p:nvSpPr>
          <p:cNvPr id="5" name="Rounded Rectangle 4"/>
          <p:cNvSpPr/>
          <p:nvPr/>
        </p:nvSpPr>
        <p:spPr>
          <a:xfrm>
            <a:off x="2242936" y="2708923"/>
            <a:ext cx="1464968" cy="2448269"/>
          </a:xfrm>
          <a:prstGeom prst="roundRect">
            <a:avLst/>
          </a:prstGeom>
          <a:solidFill>
            <a:srgbClr val="FF66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en-GB" sz="2400" b="1" dirty="0">
                <a:solidFill>
                  <a:srgbClr val="FFFFFF"/>
                </a:solidFill>
                <a:ea typeface="Calibri"/>
                <a:cs typeface="Times New Roman"/>
              </a:rPr>
              <a:t>Trust</a:t>
            </a:r>
          </a:p>
        </p:txBody>
      </p:sp>
      <p:sp>
        <p:nvSpPr>
          <p:cNvPr id="6" name="Rounded Rectangle 5"/>
          <p:cNvSpPr/>
          <p:nvPr/>
        </p:nvSpPr>
        <p:spPr>
          <a:xfrm>
            <a:off x="3707906" y="2708921"/>
            <a:ext cx="1593104" cy="2448268"/>
          </a:xfrm>
          <a:prstGeom prst="roundRect">
            <a:avLst/>
          </a:prstGeom>
          <a:solidFill>
            <a:srgbClr val="6699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en-GB" sz="2400" b="1" dirty="0">
                <a:solidFill>
                  <a:srgbClr val="FFFFFF"/>
                </a:solidFill>
                <a:ea typeface="Calibri"/>
                <a:cs typeface="Times New Roman"/>
              </a:rPr>
              <a:t>Cos</a:t>
            </a:r>
            <a:r>
              <a:rPr lang="en-GB" sz="2400" dirty="0">
                <a:solidFill>
                  <a:srgbClr val="FFFFFF"/>
                </a:solidFill>
                <a:ea typeface="Calibri"/>
                <a:cs typeface="Times New Roman"/>
              </a:rPr>
              <a:t>t</a:t>
            </a:r>
          </a:p>
        </p:txBody>
      </p:sp>
      <p:sp>
        <p:nvSpPr>
          <p:cNvPr id="7" name="Rounded Rectangle 6"/>
          <p:cNvSpPr/>
          <p:nvPr/>
        </p:nvSpPr>
        <p:spPr>
          <a:xfrm>
            <a:off x="5301010" y="2708923"/>
            <a:ext cx="1800200" cy="2448269"/>
          </a:xfrm>
          <a:prstGeom prst="round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en-GB" sz="2400" b="1" dirty="0">
                <a:solidFill>
                  <a:srgbClr val="FFFFFF"/>
                </a:solidFill>
                <a:ea typeface="Calibri"/>
                <a:cs typeface="Times New Roman"/>
              </a:rPr>
              <a:t>Time</a:t>
            </a:r>
          </a:p>
        </p:txBody>
      </p:sp>
      <p:sp>
        <p:nvSpPr>
          <p:cNvPr id="8" name="Rounded Rectangle 7"/>
          <p:cNvSpPr/>
          <p:nvPr/>
        </p:nvSpPr>
        <p:spPr>
          <a:xfrm>
            <a:off x="7101208" y="2708920"/>
            <a:ext cx="1830342" cy="2448268"/>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en-GB" sz="2400" b="1" dirty="0">
                <a:solidFill>
                  <a:srgbClr val="FFFFFF"/>
                </a:solidFill>
                <a:ea typeface="Calibri"/>
                <a:cs typeface="Times New Roman"/>
              </a:rPr>
              <a:t>Reliability</a:t>
            </a:r>
          </a:p>
        </p:txBody>
      </p:sp>
      <p:sp>
        <p:nvSpPr>
          <p:cNvPr id="9" name="Rectangle 6"/>
          <p:cNvSpPr>
            <a:spLocks noChangeArrowheads="1"/>
          </p:cNvSpPr>
          <p:nvPr/>
        </p:nvSpPr>
        <p:spPr bwMode="auto">
          <a:xfrm>
            <a:off x="3" y="439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solidFill>
                <a:srgbClr val="000000"/>
              </a:solidFill>
            </a:endParaRPr>
          </a:p>
        </p:txBody>
      </p:sp>
    </p:spTree>
    <p:extLst>
      <p:ext uri="{BB962C8B-B14F-4D97-AF65-F5344CB8AC3E}">
        <p14:creationId xmlns:p14="http://schemas.microsoft.com/office/powerpoint/2010/main" val="196006476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pPr eaLnBrk="1" hangingPunct="1"/>
            <a:endParaRPr lang="en-US" altLang="en-US" smtClean="0"/>
          </a:p>
        </p:txBody>
      </p:sp>
      <p:sp>
        <p:nvSpPr>
          <p:cNvPr id="50179" name="Rectangle 3"/>
          <p:cNvSpPr>
            <a:spLocks noGrp="1" noChangeArrowheads="1"/>
          </p:cNvSpPr>
          <p:nvPr>
            <p:ph type="body" idx="1"/>
          </p:nvPr>
        </p:nvSpPr>
        <p:spPr/>
        <p:txBody>
          <a:bodyPr/>
          <a:lstStyle/>
          <a:p>
            <a:pPr eaLnBrk="1" hangingPunct="1"/>
            <a:endParaRPr lang="en-US" altLang="en-US" smtClean="0"/>
          </a:p>
        </p:txBody>
      </p:sp>
      <p:pic>
        <p:nvPicPr>
          <p:cNvPr id="50180"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
            <a:ext cx="9486900" cy="77057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Lst>
        </p:spPr>
      </p:pic>
    </p:spTree>
    <p:extLst>
      <p:ext uri="{BB962C8B-B14F-4D97-AF65-F5344CB8AC3E}">
        <p14:creationId xmlns:p14="http://schemas.microsoft.com/office/powerpoint/2010/main" val="308395527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pPr eaLnBrk="1" hangingPunct="1"/>
            <a:endParaRPr lang="en-US" altLang="en-US" smtClean="0"/>
          </a:p>
        </p:txBody>
      </p:sp>
      <p:sp>
        <p:nvSpPr>
          <p:cNvPr id="51203" name="Rectangle 3"/>
          <p:cNvSpPr>
            <a:spLocks noGrp="1" noChangeArrowheads="1"/>
          </p:cNvSpPr>
          <p:nvPr>
            <p:ph type="body" idx="1"/>
          </p:nvPr>
        </p:nvSpPr>
        <p:spPr/>
        <p:txBody>
          <a:bodyPr/>
          <a:lstStyle/>
          <a:p>
            <a:pPr eaLnBrk="1" hangingPunct="1"/>
            <a:endParaRPr lang="en-US" altLang="en-US" smtClean="0"/>
          </a:p>
        </p:txBody>
      </p:sp>
      <p:pic>
        <p:nvPicPr>
          <p:cNvPr id="51204" name="Picture 6" descr="pas_contact_backgroun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26988"/>
            <a:ext cx="9144000" cy="6843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7109" name="Text Box 5"/>
          <p:cNvSpPr txBox="1">
            <a:spLocks noChangeArrowheads="1"/>
          </p:cNvSpPr>
          <p:nvPr/>
        </p:nvSpPr>
        <p:spPr bwMode="auto">
          <a:xfrm>
            <a:off x="1030168" y="2492375"/>
            <a:ext cx="6931269" cy="28315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defRPr/>
            </a:pPr>
            <a:r>
              <a:rPr lang="en-GB" sz="4000" dirty="0">
                <a:solidFill>
                  <a:srgbClr val="000000"/>
                </a:solidFill>
                <a:ea typeface="ＭＳ Ｐゴシック" charset="0"/>
              </a:rPr>
              <a:t>Contact PAS</a:t>
            </a:r>
            <a:br>
              <a:rPr lang="en-GB" sz="4000" dirty="0">
                <a:solidFill>
                  <a:srgbClr val="000000"/>
                </a:solidFill>
                <a:ea typeface="ＭＳ Ｐゴシック" charset="0"/>
              </a:rPr>
            </a:br>
            <a:r>
              <a:rPr lang="en-GB" dirty="0">
                <a:solidFill>
                  <a:srgbClr val="000000"/>
                </a:solidFill>
                <a:ea typeface="ＭＳ Ｐゴシック" charset="0"/>
              </a:rPr>
              <a:t/>
            </a:r>
            <a:br>
              <a:rPr lang="en-GB" dirty="0">
                <a:solidFill>
                  <a:srgbClr val="000000"/>
                </a:solidFill>
                <a:ea typeface="ＭＳ Ｐゴシック" charset="0"/>
              </a:rPr>
            </a:br>
            <a:r>
              <a:rPr lang="en-GB" sz="4000" dirty="0">
                <a:solidFill>
                  <a:srgbClr val="000000"/>
                </a:solidFill>
                <a:ea typeface="ＭＳ Ｐゴシック" charset="0"/>
              </a:rPr>
              <a:t>email   </a:t>
            </a:r>
            <a:r>
              <a:rPr lang="en-GB" sz="4000" dirty="0">
                <a:solidFill>
                  <a:srgbClr val="669900"/>
                </a:solidFill>
                <a:ea typeface="ＭＳ Ｐゴシック" charset="0"/>
              </a:rPr>
              <a:t>pas@local.gov.uk</a:t>
            </a:r>
          </a:p>
          <a:p>
            <a:pPr>
              <a:defRPr/>
            </a:pPr>
            <a:r>
              <a:rPr lang="en-GB" sz="4000" dirty="0">
                <a:solidFill>
                  <a:srgbClr val="000000"/>
                </a:solidFill>
                <a:ea typeface="ＭＳ Ｐゴシック" charset="0"/>
              </a:rPr>
              <a:t>web     </a:t>
            </a:r>
            <a:r>
              <a:rPr lang="en-GB" sz="4000" dirty="0">
                <a:solidFill>
                  <a:srgbClr val="669900"/>
                </a:solidFill>
                <a:ea typeface="ＭＳ Ｐゴシック" charset="0"/>
              </a:rPr>
              <a:t>www.pas.gov.uk</a:t>
            </a:r>
          </a:p>
          <a:p>
            <a:pPr>
              <a:defRPr/>
            </a:pPr>
            <a:r>
              <a:rPr lang="en-GB" sz="4000" dirty="0">
                <a:solidFill>
                  <a:srgbClr val="000000"/>
                </a:solidFill>
                <a:ea typeface="ＭＳ Ｐゴシック" charset="0"/>
              </a:rPr>
              <a:t>phone  020 7664 3000</a:t>
            </a:r>
            <a:endParaRPr lang="en-US" sz="4000" dirty="0">
              <a:solidFill>
                <a:srgbClr val="000000"/>
              </a:solidFill>
              <a:ea typeface="ＭＳ Ｐゴシック" charset="0"/>
            </a:endParaRPr>
          </a:p>
        </p:txBody>
      </p:sp>
    </p:spTree>
    <p:extLst>
      <p:ext uri="{BB962C8B-B14F-4D97-AF65-F5344CB8AC3E}">
        <p14:creationId xmlns:p14="http://schemas.microsoft.com/office/powerpoint/2010/main" val="55017057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28184" y="2275419"/>
            <a:ext cx="2681618" cy="37880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title"/>
          </p:nvPr>
        </p:nvSpPr>
        <p:spPr/>
        <p:txBody>
          <a:bodyPr/>
          <a:lstStyle/>
          <a:p>
            <a:pPr marL="571500" indent="-571500">
              <a:buFont typeface="Arial" panose="020B0604020202020204" pitchFamily="34" charset="0"/>
              <a:buChar char="•"/>
            </a:pPr>
            <a:r>
              <a:rPr lang="en-GB" dirty="0" smtClean="0"/>
              <a:t>LDOs unpacked</a:t>
            </a:r>
            <a:endParaRPr lang="en-GB" dirty="0"/>
          </a:p>
        </p:txBody>
      </p:sp>
      <p:sp>
        <p:nvSpPr>
          <p:cNvPr id="3" name="Content Placeholder 2"/>
          <p:cNvSpPr>
            <a:spLocks noGrp="1"/>
          </p:cNvSpPr>
          <p:nvPr>
            <p:ph idx="1"/>
          </p:nvPr>
        </p:nvSpPr>
        <p:spPr>
          <a:xfrm>
            <a:off x="539552" y="1556792"/>
            <a:ext cx="8229600" cy="4968552"/>
          </a:xfrm>
        </p:spPr>
        <p:txBody>
          <a:bodyPr/>
          <a:lstStyle/>
          <a:p>
            <a:r>
              <a:rPr lang="en-GB" sz="2700" dirty="0" smtClean="0"/>
              <a:t>A grant of permission</a:t>
            </a:r>
          </a:p>
          <a:p>
            <a:r>
              <a:rPr lang="en-GB" sz="2700" dirty="0" smtClean="0"/>
              <a:t>Flexibility about mechanisms </a:t>
            </a:r>
          </a:p>
          <a:p>
            <a:pPr marL="400050" lvl="1" indent="0">
              <a:buNone/>
            </a:pPr>
            <a:r>
              <a:rPr lang="en-GB" sz="2700" dirty="0" smtClean="0"/>
              <a:t>e.g. notifications or prior approvals</a:t>
            </a:r>
          </a:p>
          <a:p>
            <a:r>
              <a:rPr lang="en-GB" sz="2700" dirty="0" smtClean="0"/>
              <a:t>Unconditional permission or </a:t>
            </a:r>
          </a:p>
          <a:p>
            <a:pPr marL="400050" lvl="1" indent="0">
              <a:buNone/>
            </a:pPr>
            <a:r>
              <a:rPr lang="en-GB" sz="2700" dirty="0" smtClean="0"/>
              <a:t>subject to conditions</a:t>
            </a:r>
          </a:p>
          <a:p>
            <a:r>
              <a:rPr lang="en-GB" sz="2700" dirty="0" smtClean="0"/>
              <a:t>Can permit any kind of </a:t>
            </a:r>
          </a:p>
          <a:p>
            <a:pPr marL="400050" lvl="1" indent="0">
              <a:buNone/>
            </a:pPr>
            <a:r>
              <a:rPr lang="en-GB" sz="2700" dirty="0" smtClean="0"/>
              <a:t>Development</a:t>
            </a:r>
          </a:p>
          <a:p>
            <a:r>
              <a:rPr lang="en-GB" sz="2700" dirty="0"/>
              <a:t>Can cover any area (but</a:t>
            </a:r>
          </a:p>
          <a:p>
            <a:pPr marL="400050" lvl="1" indent="0">
              <a:buNone/>
            </a:pPr>
            <a:r>
              <a:rPr lang="en-GB" sz="2700" dirty="0" smtClean="0"/>
              <a:t>not </a:t>
            </a:r>
            <a:r>
              <a:rPr lang="en-GB" sz="2700" dirty="0"/>
              <a:t>across a LG </a:t>
            </a:r>
            <a:r>
              <a:rPr lang="en-GB" sz="2700" dirty="0" smtClean="0"/>
              <a:t>boundary)</a:t>
            </a:r>
          </a:p>
          <a:p>
            <a:r>
              <a:rPr lang="en-GB" sz="2700" dirty="0" smtClean="0"/>
              <a:t>Time limited or permanent</a:t>
            </a:r>
          </a:p>
          <a:p>
            <a:pPr marL="400050" lvl="1" indent="0">
              <a:buNone/>
            </a:pPr>
            <a:endParaRPr lang="en-GB" sz="2700" dirty="0" smtClean="0"/>
          </a:p>
          <a:p>
            <a:pPr marL="0" indent="0">
              <a:buNone/>
            </a:pPr>
            <a:endParaRPr lang="en-GB" dirty="0" smtClean="0"/>
          </a:p>
          <a:p>
            <a:pPr marL="400050" lvl="1" indent="0">
              <a:buNone/>
            </a:pPr>
            <a:endParaRPr lang="en-GB" dirty="0" smtClean="0"/>
          </a:p>
          <a:p>
            <a:endParaRPr lang="en-GB"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228184" y="260649"/>
            <a:ext cx="2114550" cy="1471613"/>
          </a:xfrm>
          <a:prstGeom prst="rect">
            <a:avLst/>
          </a:prstGeom>
        </p:spPr>
      </p:pic>
    </p:spTree>
    <p:extLst>
      <p:ext uri="{BB962C8B-B14F-4D97-AF65-F5344CB8AC3E}">
        <p14:creationId xmlns:p14="http://schemas.microsoft.com/office/powerpoint/2010/main" val="150075089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More unpacking</a:t>
            </a:r>
            <a:endParaRPr lang="en-GB" dirty="0"/>
          </a:p>
        </p:txBody>
      </p:sp>
      <p:sp>
        <p:nvSpPr>
          <p:cNvPr id="3" name="Content Placeholder 2"/>
          <p:cNvSpPr>
            <a:spLocks noGrp="1"/>
          </p:cNvSpPr>
          <p:nvPr>
            <p:ph idx="1"/>
          </p:nvPr>
        </p:nvSpPr>
        <p:spPr>
          <a:xfrm>
            <a:off x="539552" y="1412776"/>
            <a:ext cx="8229600" cy="5040560"/>
          </a:xfrm>
        </p:spPr>
        <p:txBody>
          <a:bodyPr/>
          <a:lstStyle/>
          <a:p>
            <a:r>
              <a:rPr lang="en-GB" sz="2700" dirty="0"/>
              <a:t>Can’t effect a listed building </a:t>
            </a:r>
            <a:r>
              <a:rPr lang="en-GB" sz="2700" dirty="0" smtClean="0"/>
              <a:t>or a </a:t>
            </a:r>
            <a:r>
              <a:rPr lang="en-GB" sz="2700" dirty="0"/>
              <a:t>European site</a:t>
            </a:r>
          </a:p>
          <a:p>
            <a:r>
              <a:rPr lang="en-GB" sz="2700" dirty="0" smtClean="0"/>
              <a:t>Doesn’t supersede any existing permission</a:t>
            </a:r>
          </a:p>
          <a:p>
            <a:r>
              <a:rPr lang="en-GB" sz="2700" dirty="0" smtClean="0"/>
              <a:t>Can </a:t>
            </a:r>
            <a:r>
              <a:rPr lang="en-GB" sz="2700" dirty="0"/>
              <a:t>still consider an </a:t>
            </a:r>
            <a:r>
              <a:rPr lang="en-GB" sz="2700" dirty="0" smtClean="0"/>
              <a:t>application </a:t>
            </a:r>
            <a:r>
              <a:rPr lang="en-GB" sz="2700" dirty="0"/>
              <a:t>on the </a:t>
            </a:r>
            <a:r>
              <a:rPr lang="en-GB" sz="2700" dirty="0" smtClean="0"/>
              <a:t>site </a:t>
            </a:r>
          </a:p>
          <a:p>
            <a:r>
              <a:rPr lang="en-GB" sz="2700" dirty="0" smtClean="0"/>
              <a:t>Can revoke or modify an LDO</a:t>
            </a:r>
          </a:p>
          <a:p>
            <a:r>
              <a:rPr lang="en-GB" sz="2700" dirty="0" smtClean="0"/>
              <a:t>Development may be liable for CIL</a:t>
            </a:r>
          </a:p>
          <a:p>
            <a:r>
              <a:rPr lang="en-GB" sz="2700" dirty="0" err="1" smtClean="0"/>
              <a:t>SoS</a:t>
            </a:r>
            <a:r>
              <a:rPr lang="en-GB" sz="2700" dirty="0" smtClean="0"/>
              <a:t> can intervene in the LDO </a:t>
            </a:r>
          </a:p>
          <a:p>
            <a:endParaRPr lang="en-GB" sz="2700" dirty="0"/>
          </a:p>
          <a:p>
            <a:r>
              <a:rPr lang="en-GB" sz="2700" dirty="0" smtClean="0"/>
              <a:t>MOST IMPORTANT – it’s a mechanism to simplify and speed up, so keep it as simple as possible</a:t>
            </a:r>
          </a:p>
          <a:p>
            <a:endParaRPr lang="en-GB" sz="2700" dirty="0"/>
          </a:p>
          <a:p>
            <a:endParaRPr lang="en-GB" dirty="0"/>
          </a:p>
        </p:txBody>
      </p:sp>
    </p:spTree>
    <p:extLst>
      <p:ext uri="{BB962C8B-B14F-4D97-AF65-F5344CB8AC3E}">
        <p14:creationId xmlns:p14="http://schemas.microsoft.com/office/powerpoint/2010/main" val="73693714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Summary of  formal process</a:t>
            </a:r>
            <a:endParaRPr lang="en-GB" dirty="0"/>
          </a:p>
        </p:txBody>
      </p:sp>
      <p:sp>
        <p:nvSpPr>
          <p:cNvPr id="3" name="Content Placeholder 2"/>
          <p:cNvSpPr>
            <a:spLocks noGrp="1"/>
          </p:cNvSpPr>
          <p:nvPr>
            <p:ph idx="1"/>
          </p:nvPr>
        </p:nvSpPr>
        <p:spPr/>
        <p:txBody>
          <a:bodyPr/>
          <a:lstStyle/>
          <a:p>
            <a:r>
              <a:rPr lang="en-GB" sz="2700" dirty="0" smtClean="0"/>
              <a:t>Prepare Draft Local Development Order</a:t>
            </a:r>
          </a:p>
          <a:p>
            <a:r>
              <a:rPr lang="en-GB" sz="2700" dirty="0" smtClean="0"/>
              <a:t>Prepare a statement or Reasons that includes:</a:t>
            </a:r>
          </a:p>
          <a:p>
            <a:pPr lvl="1"/>
            <a:r>
              <a:rPr lang="en-GB" sz="2700" dirty="0" smtClean="0"/>
              <a:t>Description of the permitted development</a:t>
            </a:r>
          </a:p>
          <a:p>
            <a:pPr lvl="1"/>
            <a:r>
              <a:rPr lang="en-GB" sz="2700" dirty="0" smtClean="0"/>
              <a:t>Define the area that it effects</a:t>
            </a:r>
          </a:p>
          <a:p>
            <a:r>
              <a:rPr lang="en-GB" sz="2700" dirty="0" smtClean="0"/>
              <a:t>Formal Consultation (list at art. 34 of DMPO)</a:t>
            </a:r>
          </a:p>
          <a:p>
            <a:r>
              <a:rPr lang="en-GB" sz="2700" dirty="0" smtClean="0"/>
              <a:t>Publicity</a:t>
            </a:r>
          </a:p>
          <a:p>
            <a:r>
              <a:rPr lang="en-GB" sz="2700" dirty="0" smtClean="0"/>
              <a:t>Consider representations</a:t>
            </a:r>
          </a:p>
          <a:p>
            <a:r>
              <a:rPr lang="en-GB" sz="2700" dirty="0" smtClean="0"/>
              <a:t>Decision to adopt</a:t>
            </a:r>
          </a:p>
          <a:p>
            <a:r>
              <a:rPr lang="en-GB" sz="2700" dirty="0" smtClean="0"/>
              <a:t>Notify </a:t>
            </a:r>
            <a:r>
              <a:rPr lang="en-GB" sz="2700" dirty="0"/>
              <a:t>the Secretary of State</a:t>
            </a:r>
          </a:p>
          <a:p>
            <a:endParaRPr lang="en-GB" sz="2700" dirty="0" smtClean="0"/>
          </a:p>
          <a:p>
            <a:endParaRPr lang="en-GB" dirty="0"/>
          </a:p>
        </p:txBody>
      </p:sp>
    </p:spTree>
    <p:extLst>
      <p:ext uri="{BB962C8B-B14F-4D97-AF65-F5344CB8AC3E}">
        <p14:creationId xmlns:p14="http://schemas.microsoft.com/office/powerpoint/2010/main" val="313197145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Some good practice processes</a:t>
            </a:r>
            <a:endParaRPr lang="en-GB" dirty="0"/>
          </a:p>
        </p:txBody>
      </p:sp>
      <p:sp>
        <p:nvSpPr>
          <p:cNvPr id="3" name="Content Placeholder 2"/>
          <p:cNvSpPr>
            <a:spLocks noGrp="1"/>
          </p:cNvSpPr>
          <p:nvPr>
            <p:ph idx="1"/>
          </p:nvPr>
        </p:nvSpPr>
        <p:spPr>
          <a:xfrm>
            <a:off x="539552" y="1196756"/>
            <a:ext cx="8229600" cy="4525963"/>
          </a:xfrm>
        </p:spPr>
        <p:txBody>
          <a:bodyPr/>
          <a:lstStyle/>
          <a:p>
            <a:r>
              <a:rPr lang="en-GB" dirty="0" smtClean="0"/>
              <a:t>Engage members early in the discussion</a:t>
            </a:r>
          </a:p>
          <a:p>
            <a:r>
              <a:rPr lang="en-GB" dirty="0" smtClean="0"/>
              <a:t>Work with the owners of the land – discuss collaboration and possible funding support</a:t>
            </a:r>
          </a:p>
          <a:p>
            <a:r>
              <a:rPr lang="en-GB" dirty="0" smtClean="0"/>
              <a:t>Don’t wait for formal consultation to engage the communities </a:t>
            </a:r>
          </a:p>
          <a:p>
            <a:r>
              <a:rPr lang="en-GB" dirty="0" smtClean="0"/>
              <a:t>Talk to stat cons early </a:t>
            </a:r>
          </a:p>
          <a:p>
            <a:r>
              <a:rPr lang="en-GB" dirty="0" smtClean="0"/>
              <a:t>Project planning is critical </a:t>
            </a:r>
          </a:p>
          <a:p>
            <a:r>
              <a:rPr lang="en-GB" dirty="0" smtClean="0"/>
              <a:t>Check your delegated agreement - think </a:t>
            </a:r>
            <a:r>
              <a:rPr lang="en-GB" dirty="0"/>
              <a:t>of your committee/ council </a:t>
            </a:r>
            <a:r>
              <a:rPr lang="en-GB" dirty="0" smtClean="0"/>
              <a:t>dates</a:t>
            </a:r>
          </a:p>
          <a:p>
            <a:r>
              <a:rPr lang="en-GB" dirty="0" smtClean="0"/>
              <a:t>Think about your processes for post LDO.</a:t>
            </a:r>
            <a:endParaRPr lang="en-GB" dirty="0"/>
          </a:p>
          <a:p>
            <a:endParaRPr lang="en-GB" dirty="0" smtClean="0"/>
          </a:p>
        </p:txBody>
      </p:sp>
    </p:spTree>
    <p:extLst>
      <p:ext uri="{BB962C8B-B14F-4D97-AF65-F5344CB8AC3E}">
        <p14:creationId xmlns:p14="http://schemas.microsoft.com/office/powerpoint/2010/main" val="194785239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can LDOs be used for?</a:t>
            </a:r>
            <a:endParaRPr lang="en-GB" dirty="0"/>
          </a:p>
        </p:txBody>
      </p:sp>
      <p:sp>
        <p:nvSpPr>
          <p:cNvPr id="3" name="Content Placeholder 2"/>
          <p:cNvSpPr>
            <a:spLocks noGrp="1"/>
          </p:cNvSpPr>
          <p:nvPr>
            <p:ph idx="1"/>
          </p:nvPr>
        </p:nvSpPr>
        <p:spPr>
          <a:xfrm>
            <a:off x="539552" y="1196752"/>
            <a:ext cx="8229600" cy="5184576"/>
          </a:xfrm>
        </p:spPr>
        <p:txBody>
          <a:bodyPr/>
          <a:lstStyle/>
          <a:p>
            <a:r>
              <a:rPr lang="en-GB" sz="2800" dirty="0" smtClean="0"/>
              <a:t>Householder extensions</a:t>
            </a:r>
          </a:p>
          <a:p>
            <a:r>
              <a:rPr lang="en-GB" sz="2800" dirty="0" smtClean="0"/>
              <a:t>Extensions to commercial </a:t>
            </a:r>
          </a:p>
          <a:p>
            <a:r>
              <a:rPr lang="en-GB" sz="2800" dirty="0" smtClean="0"/>
              <a:t>Developments in industrial parks</a:t>
            </a:r>
          </a:p>
          <a:p>
            <a:r>
              <a:rPr lang="en-GB" sz="2800" dirty="0" smtClean="0"/>
              <a:t>Strategic developments (</a:t>
            </a:r>
            <a:r>
              <a:rPr lang="en-GB" sz="2800" dirty="0" err="1" smtClean="0"/>
              <a:t>e.g</a:t>
            </a:r>
            <a:r>
              <a:rPr lang="en-GB" sz="2800" dirty="0" smtClean="0"/>
              <a:t> energy)</a:t>
            </a:r>
          </a:p>
          <a:p>
            <a:r>
              <a:rPr lang="en-GB" sz="2800" dirty="0" smtClean="0"/>
              <a:t>Implementing </a:t>
            </a:r>
            <a:r>
              <a:rPr lang="en-GB" sz="2800" dirty="0" err="1" smtClean="0"/>
              <a:t>masterplans</a:t>
            </a:r>
            <a:r>
              <a:rPr lang="en-GB" sz="2800" dirty="0" smtClean="0"/>
              <a:t> (e.g. hospitals)</a:t>
            </a:r>
          </a:p>
          <a:p>
            <a:r>
              <a:rPr lang="en-GB" sz="2800" dirty="0" smtClean="0"/>
              <a:t>Delivering housing </a:t>
            </a:r>
          </a:p>
          <a:p>
            <a:pPr marL="0" indent="0">
              <a:buNone/>
            </a:pPr>
            <a:r>
              <a:rPr lang="en-GB" sz="2800" dirty="0"/>
              <a:t>	</a:t>
            </a:r>
            <a:r>
              <a:rPr lang="en-GB" sz="2800" dirty="0" smtClean="0"/>
              <a:t>Housing zones</a:t>
            </a:r>
          </a:p>
          <a:p>
            <a:pPr marL="0" indent="0">
              <a:buNone/>
            </a:pPr>
            <a:r>
              <a:rPr lang="en-GB" sz="2800" dirty="0"/>
              <a:t>	</a:t>
            </a:r>
            <a:r>
              <a:rPr lang="en-GB" sz="2800" dirty="0" smtClean="0"/>
              <a:t>PAS pilots</a:t>
            </a:r>
          </a:p>
          <a:p>
            <a:pPr marL="0" indent="0">
              <a:buNone/>
            </a:pPr>
            <a:r>
              <a:rPr lang="en-GB" sz="2800" dirty="0"/>
              <a:t>	</a:t>
            </a:r>
            <a:r>
              <a:rPr lang="en-GB" sz="2800" dirty="0" smtClean="0"/>
              <a:t>Incentivise grant schemes</a:t>
            </a:r>
          </a:p>
          <a:p>
            <a:pPr marL="0" indent="0">
              <a:buNone/>
            </a:pPr>
            <a:r>
              <a:rPr lang="en-GB" sz="2800" dirty="0"/>
              <a:t>	</a:t>
            </a:r>
            <a:r>
              <a:rPr lang="en-GB" sz="2800" dirty="0" smtClean="0"/>
              <a:t>custom </a:t>
            </a:r>
            <a:r>
              <a:rPr lang="en-GB" sz="2800" dirty="0"/>
              <a:t>build schemes</a:t>
            </a:r>
            <a:endParaRPr lang="en-GB" sz="2800" dirty="0" smtClean="0"/>
          </a:p>
          <a:p>
            <a:pPr marL="0" indent="0">
              <a:buNone/>
            </a:pPr>
            <a:endParaRPr lang="en-GB" dirty="0" smtClean="0"/>
          </a:p>
          <a:p>
            <a:pPr marL="0" indent="0">
              <a:buNone/>
            </a:pPr>
            <a:r>
              <a:rPr lang="en-GB" dirty="0"/>
              <a:t>	</a:t>
            </a:r>
            <a:endParaRPr lang="en-GB" dirty="0" smtClean="0"/>
          </a:p>
          <a:p>
            <a:pPr marL="0" indent="0">
              <a:buNone/>
            </a:pPr>
            <a:r>
              <a:rPr lang="en-GB" dirty="0"/>
              <a:t>	</a:t>
            </a:r>
            <a:endParaRPr lang="en-GB" dirty="0" smtClean="0"/>
          </a:p>
          <a:p>
            <a:endParaRPr lang="en-GB" dirty="0"/>
          </a:p>
        </p:txBody>
      </p:sp>
    </p:spTree>
    <p:extLst>
      <p:ext uri="{BB962C8B-B14F-4D97-AF65-F5344CB8AC3E}">
        <p14:creationId xmlns:p14="http://schemas.microsoft.com/office/powerpoint/2010/main" val="28903207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Making the most of brownfield land</a:t>
            </a:r>
          </a:p>
        </p:txBody>
      </p:sp>
      <p:sp>
        <p:nvSpPr>
          <p:cNvPr id="3" name="Content Placeholder 2"/>
          <p:cNvSpPr>
            <a:spLocks noGrp="1"/>
          </p:cNvSpPr>
          <p:nvPr>
            <p:ph idx="1"/>
          </p:nvPr>
        </p:nvSpPr>
        <p:spPr>
          <a:xfrm>
            <a:off x="539552" y="1484788"/>
            <a:ext cx="8229600" cy="4525963"/>
          </a:xfrm>
        </p:spPr>
        <p:txBody>
          <a:bodyPr/>
          <a:lstStyle/>
          <a:p>
            <a:pPr lvl="0">
              <a:defRPr/>
            </a:pPr>
            <a:r>
              <a:rPr lang="en-GB" b="1" dirty="0"/>
              <a:t>National Planning Policy Framework </a:t>
            </a:r>
          </a:p>
          <a:p>
            <a:pPr marL="685800" lvl="1">
              <a:buFont typeface="Arial" pitchFamily="34" charset="0"/>
              <a:buChar char="•"/>
              <a:defRPr/>
            </a:pPr>
            <a:r>
              <a:rPr lang="en-GB" dirty="0" smtClean="0">
                <a:solidFill>
                  <a:srgbClr val="000000"/>
                </a:solidFill>
              </a:rPr>
              <a:t>Policy and decisions to encourage re-use of brownfield land with locally appropriate targets</a:t>
            </a:r>
            <a:endParaRPr lang="en-GB" dirty="0">
              <a:solidFill>
                <a:srgbClr val="000000"/>
              </a:solidFill>
            </a:endParaRPr>
          </a:p>
          <a:p>
            <a:pPr marL="0" lvl="0" indent="0">
              <a:defRPr/>
            </a:pPr>
            <a:r>
              <a:rPr lang="en-GB" b="1" dirty="0"/>
              <a:t>Planning practice guidance </a:t>
            </a:r>
          </a:p>
          <a:p>
            <a:pPr marL="685800" lvl="1">
              <a:buFont typeface="Arial" pitchFamily="34" charset="0"/>
              <a:buChar char="•"/>
              <a:defRPr/>
            </a:pPr>
            <a:r>
              <a:rPr lang="en-GB" dirty="0" smtClean="0">
                <a:solidFill>
                  <a:srgbClr val="000000"/>
                </a:solidFill>
              </a:rPr>
              <a:t>Importance of helping to bring brownfield land back into use</a:t>
            </a:r>
            <a:endParaRPr lang="en-GB" dirty="0">
              <a:solidFill>
                <a:srgbClr val="000000"/>
              </a:solidFill>
            </a:endParaRPr>
          </a:p>
          <a:p>
            <a:pPr marL="0" indent="0">
              <a:buNone/>
              <a:defRPr/>
            </a:pPr>
            <a:r>
              <a:rPr lang="en-GB" dirty="0" smtClean="0">
                <a:solidFill>
                  <a:srgbClr val="000000"/>
                </a:solidFill>
              </a:rPr>
              <a:t>Government has recently created a suite of initiatives with the objective of increasing use of brownfield land for housing</a:t>
            </a:r>
            <a:endParaRPr lang="en-GB" dirty="0">
              <a:solidFill>
                <a:srgbClr val="000000"/>
              </a:solidFill>
            </a:endParaRPr>
          </a:p>
          <a:p>
            <a:endParaRPr lang="en-GB" dirty="0"/>
          </a:p>
        </p:txBody>
      </p:sp>
    </p:spTree>
    <p:extLst>
      <p:ext uri="{BB962C8B-B14F-4D97-AF65-F5344CB8AC3E}">
        <p14:creationId xmlns:p14="http://schemas.microsoft.com/office/powerpoint/2010/main" val="16762810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sz="2800" dirty="0" smtClean="0"/>
              <a:t>Government action to support implementation</a:t>
            </a:r>
            <a:endParaRPr lang="en-GB" sz="2800" dirty="0"/>
          </a:p>
        </p:txBody>
      </p:sp>
      <p:sp>
        <p:nvSpPr>
          <p:cNvPr id="3" name="Content Placeholder 2"/>
          <p:cNvSpPr>
            <a:spLocks noGrp="1"/>
          </p:cNvSpPr>
          <p:nvPr>
            <p:ph idx="1"/>
          </p:nvPr>
        </p:nvSpPr>
        <p:spPr>
          <a:xfrm>
            <a:off x="971602" y="1988840"/>
            <a:ext cx="7497763" cy="4114800"/>
          </a:xfrm>
        </p:spPr>
        <p:txBody>
          <a:bodyPr/>
          <a:lstStyle/>
          <a:p>
            <a:pPr marL="0">
              <a:lnSpc>
                <a:spcPct val="115000"/>
              </a:lnSpc>
              <a:spcAft>
                <a:spcPts val="0"/>
              </a:spcAft>
            </a:pPr>
            <a:r>
              <a:rPr lang="en-GB" sz="2000" dirty="0" smtClean="0">
                <a:solidFill>
                  <a:schemeClr val="tx2"/>
                </a:solidFill>
                <a:latin typeface="+mj-lt"/>
                <a:ea typeface="Calibri"/>
              </a:rPr>
              <a:t>Package of measures announced in June 2014 to support development of brownfield land for housing:</a:t>
            </a:r>
            <a:endParaRPr lang="en-GB" sz="2000" dirty="0">
              <a:solidFill>
                <a:schemeClr val="tx2"/>
              </a:solidFill>
              <a:latin typeface="+mj-lt"/>
              <a:ea typeface="Calibri"/>
            </a:endParaRPr>
          </a:p>
          <a:p>
            <a:pPr>
              <a:lnSpc>
                <a:spcPct val="115000"/>
              </a:lnSpc>
              <a:spcAft>
                <a:spcPts val="0"/>
              </a:spcAft>
            </a:pPr>
            <a:r>
              <a:rPr lang="en-GB" sz="2000" dirty="0">
                <a:solidFill>
                  <a:schemeClr val="tx2"/>
                </a:solidFill>
                <a:ea typeface="Calibri"/>
              </a:rPr>
              <a:t> </a:t>
            </a:r>
          </a:p>
          <a:p>
            <a:pPr lvl="0">
              <a:lnSpc>
                <a:spcPct val="115000"/>
              </a:lnSpc>
              <a:spcAft>
                <a:spcPts val="0"/>
              </a:spcAft>
              <a:buFont typeface="Symbol"/>
              <a:buChar char=""/>
            </a:pPr>
            <a:r>
              <a:rPr lang="en-GB" sz="2000" dirty="0" smtClean="0">
                <a:ea typeface="Calibri"/>
              </a:rPr>
              <a:t>Funding and guidance to support preparation of local development orders</a:t>
            </a:r>
          </a:p>
          <a:p>
            <a:pPr lvl="0">
              <a:lnSpc>
                <a:spcPct val="115000"/>
              </a:lnSpc>
              <a:spcAft>
                <a:spcPts val="0"/>
              </a:spcAft>
              <a:buFont typeface="Symbol"/>
              <a:buChar char=""/>
            </a:pPr>
            <a:r>
              <a:rPr lang="en-GB" sz="2000" dirty="0" smtClean="0">
                <a:ea typeface="Calibri"/>
              </a:rPr>
              <a:t>Consultation on measures to underpin performance </a:t>
            </a:r>
          </a:p>
          <a:p>
            <a:pPr lvl="0">
              <a:lnSpc>
                <a:spcPct val="115000"/>
              </a:lnSpc>
              <a:spcAft>
                <a:spcPts val="0"/>
              </a:spcAft>
              <a:buFont typeface="Symbol"/>
              <a:buChar char=""/>
            </a:pPr>
            <a:r>
              <a:rPr lang="en-GB" sz="2000" dirty="0" smtClean="0">
                <a:ea typeface="Calibri"/>
              </a:rPr>
              <a:t>New powers for Mayoral development orders (London)</a:t>
            </a:r>
          </a:p>
          <a:p>
            <a:pPr lvl="0">
              <a:lnSpc>
                <a:spcPct val="115000"/>
              </a:lnSpc>
              <a:spcAft>
                <a:spcPts val="0"/>
              </a:spcAft>
              <a:buFont typeface="Symbol"/>
              <a:buChar char=""/>
            </a:pPr>
            <a:r>
              <a:rPr lang="en-GB" sz="2000" dirty="0" smtClean="0">
                <a:ea typeface="Calibri"/>
              </a:rPr>
              <a:t>Housing Zones</a:t>
            </a:r>
          </a:p>
          <a:p>
            <a:pPr lvl="0">
              <a:lnSpc>
                <a:spcPct val="115000"/>
              </a:lnSpc>
              <a:spcAft>
                <a:spcPts val="0"/>
              </a:spcAft>
              <a:buFont typeface="Symbol"/>
              <a:buChar char=""/>
            </a:pPr>
            <a:r>
              <a:rPr lang="en-GB" sz="2000" dirty="0" smtClean="0">
                <a:ea typeface="Calibri"/>
              </a:rPr>
              <a:t>Estate </a:t>
            </a:r>
            <a:r>
              <a:rPr lang="en-GB" sz="2000" dirty="0">
                <a:ea typeface="Calibri"/>
              </a:rPr>
              <a:t>Regeneration </a:t>
            </a:r>
          </a:p>
          <a:p>
            <a:endParaRPr lang="en-GB" sz="2000" dirty="0"/>
          </a:p>
        </p:txBody>
      </p:sp>
      <p:sp>
        <p:nvSpPr>
          <p:cNvPr id="4" name="Slide Number Placeholder 3"/>
          <p:cNvSpPr>
            <a:spLocks noGrp="1"/>
          </p:cNvSpPr>
          <p:nvPr>
            <p:ph type="sldNum" sz="quarter" idx="4294967295"/>
          </p:nvPr>
        </p:nvSpPr>
        <p:spPr>
          <a:xfrm>
            <a:off x="6553200" y="6248400"/>
            <a:ext cx="1897063" cy="457200"/>
          </a:xfrm>
          <a:prstGeom prst="rect">
            <a:avLst/>
          </a:prstGeom>
        </p:spPr>
        <p:txBody>
          <a:bodyPr/>
          <a:lstStyle/>
          <a:p>
            <a:pPr>
              <a:defRPr/>
            </a:pPr>
            <a:fld id="{564F4DB8-A8B3-47A2-91FC-7573F2E48EFB}" type="slidenum">
              <a:rPr lang="en-GB">
                <a:solidFill>
                  <a:srgbClr val="000000"/>
                </a:solidFill>
              </a:rPr>
              <a:pPr>
                <a:defRPr/>
              </a:pPr>
              <a:t>8</a:t>
            </a:fld>
            <a:endParaRPr lang="en-GB" dirty="0">
              <a:solidFill>
                <a:srgbClr val="000000"/>
              </a:solidFill>
            </a:endParaRPr>
          </a:p>
        </p:txBody>
      </p:sp>
    </p:spTree>
    <p:extLst>
      <p:ext uri="{BB962C8B-B14F-4D97-AF65-F5344CB8AC3E}">
        <p14:creationId xmlns:p14="http://schemas.microsoft.com/office/powerpoint/2010/main" val="159014396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consultation proposals</a:t>
            </a:r>
            <a:endParaRPr lang="en-GB" dirty="0"/>
          </a:p>
        </p:txBody>
      </p:sp>
      <p:sp>
        <p:nvSpPr>
          <p:cNvPr id="3" name="Content Placeholder 2"/>
          <p:cNvSpPr>
            <a:spLocks noGrp="1"/>
          </p:cNvSpPr>
          <p:nvPr>
            <p:ph idx="1"/>
          </p:nvPr>
        </p:nvSpPr>
        <p:spPr/>
        <p:txBody>
          <a:bodyPr/>
          <a:lstStyle/>
          <a:p>
            <a:pPr marL="0" indent="0">
              <a:buNone/>
            </a:pPr>
            <a:r>
              <a:rPr lang="en-GB" dirty="0"/>
              <a:t>Consultation covers two broad </a:t>
            </a:r>
            <a:r>
              <a:rPr lang="en-GB" dirty="0" smtClean="0"/>
              <a:t>issues :</a:t>
            </a:r>
            <a:endParaRPr lang="en-GB" dirty="0"/>
          </a:p>
          <a:p>
            <a:r>
              <a:rPr lang="en-GB" dirty="0" smtClean="0"/>
              <a:t>Identifying </a:t>
            </a:r>
            <a:r>
              <a:rPr lang="en-GB" dirty="0"/>
              <a:t>suitable brownfield land, sharing information and monitoring </a:t>
            </a:r>
            <a:r>
              <a:rPr lang="en-GB" dirty="0" smtClean="0"/>
              <a:t>progress</a:t>
            </a:r>
          </a:p>
          <a:p>
            <a:r>
              <a:rPr lang="en-GB" dirty="0"/>
              <a:t>Measures to underpin delivery of local development </a:t>
            </a:r>
            <a:r>
              <a:rPr lang="en-GB" dirty="0" smtClean="0"/>
              <a:t>orders within the specified timeframes (50% by 2017 and 90% by 2020)</a:t>
            </a:r>
            <a:endParaRPr lang="en-GB" dirty="0"/>
          </a:p>
          <a:p>
            <a:endParaRPr lang="en-GB" dirty="0"/>
          </a:p>
          <a:p>
            <a:endParaRPr lang="en-GB" dirty="0"/>
          </a:p>
        </p:txBody>
      </p:sp>
    </p:spTree>
    <p:extLst>
      <p:ext uri="{BB962C8B-B14F-4D97-AF65-F5344CB8AC3E}">
        <p14:creationId xmlns:p14="http://schemas.microsoft.com/office/powerpoint/2010/main" val="1407283103"/>
      </p:ext>
    </p:extLst>
  </p:cSld>
  <p:clrMapOvr>
    <a:masterClrMapping/>
  </p:clrMapOvr>
</p:sld>
</file>

<file path=ppt/theme/theme1.xml><?xml version="1.0" encoding="utf-8"?>
<a:theme xmlns:a="http://schemas.openxmlformats.org/drawingml/2006/main" name="LG Group 2">
  <a:themeElements>
    <a:clrScheme name="LG Group 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G Group 2">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altLang="en-US" sz="4400" b="1" i="0" u="none" strike="noStrike" cap="none" normalizeH="0" baseline="0" smtClean="0">
            <a:ln>
              <a:noFill/>
            </a:ln>
            <a:solidFill>
              <a:schemeClr val="tx2"/>
            </a:solidFill>
            <a:effectLst/>
            <a:latin typeface="Arial"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altLang="en-US" sz="4400" b="1" i="0" u="none" strike="noStrike" cap="none" normalizeH="0" baseline="0" smtClean="0">
            <a:ln>
              <a:noFill/>
            </a:ln>
            <a:solidFill>
              <a:schemeClr val="tx2"/>
            </a:solidFill>
            <a:effectLst/>
            <a:latin typeface="Arial" charset="0"/>
          </a:defRPr>
        </a:defPPr>
      </a:lstStyle>
    </a:lnDef>
  </a:objectDefaults>
  <a:extraClrSchemeLst>
    <a:extraClrScheme>
      <a:clrScheme name="LG Group 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LG Group 2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LG Group 2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LG Group 2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LG Group 2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LG Group 2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LG Group 2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LG Group 2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LG Group 2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LG Group 2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LG Group 2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LG Group 2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1162</Words>
  <Application>Microsoft Office PowerPoint</Application>
  <PresentationFormat>On-screen Show (4:3)</PresentationFormat>
  <Paragraphs>134</Paragraphs>
  <Slides>16</Slides>
  <Notes>9</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LG Group 2</vt:lpstr>
      <vt:lpstr>Phillipa Silcock</vt:lpstr>
      <vt:lpstr>LDOs unpacked</vt:lpstr>
      <vt:lpstr>More unpacking</vt:lpstr>
      <vt:lpstr>Summary of  formal process</vt:lpstr>
      <vt:lpstr>Some good practice processes</vt:lpstr>
      <vt:lpstr>What can LDOs be used for?</vt:lpstr>
      <vt:lpstr>Making the most of brownfield land</vt:lpstr>
      <vt:lpstr>Government action to support implementation</vt:lpstr>
      <vt:lpstr>The consultation proposals</vt:lpstr>
      <vt:lpstr>The consultation proposals</vt:lpstr>
      <vt:lpstr>The consultation proposals </vt:lpstr>
      <vt:lpstr>The Consultation proposals</vt:lpstr>
      <vt:lpstr>Existing Support for preparing local development orders</vt:lpstr>
      <vt:lpstr>Working towards…</vt:lpstr>
      <vt:lpstr>PowerPoint Presentation</vt:lpstr>
      <vt:lpstr>PowerPoint Presentation</vt:lpstr>
    </vt:vector>
  </TitlesOfParts>
  <Company>LGA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Phillipa Silcock</dc:title>
  <dc:creator>Adam Dodgshon</dc:creator>
  <cp:lastModifiedBy>Adam Dodgshon</cp:lastModifiedBy>
  <cp:revision>1</cp:revision>
  <dcterms:created xsi:type="dcterms:W3CDTF">2015-04-08T13:50:07Z</dcterms:created>
  <dcterms:modified xsi:type="dcterms:W3CDTF">2015-04-08T13:51:06Z</dcterms:modified>
</cp:coreProperties>
</file>