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44F4E8-1D58-4F3F-8DCC-E206CC86FADF}" type="datetimeFigureOut">
              <a:rPr lang="en-GB" smtClean="0"/>
              <a:t>08/04/2015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E82624-8E57-4840-8BA9-149B6BF14E58}" type="slidenum">
              <a:rPr lang="en-GB" smtClean="0"/>
              <a:t>‹#›</a:t>
            </a:fld>
            <a:endParaRPr lang="en-GB"/>
          </a:p>
        </p:txBody>
      </p:sp>
    </p:spTree>
    <p:extLst>
      <p:ext uri="{BB962C8B-B14F-4D97-AF65-F5344CB8AC3E}">
        <p14:creationId xmlns:p14="http://schemas.microsoft.com/office/powerpoint/2010/main" val="1299438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xfrm>
            <a:off x="1143000" y="685800"/>
            <a:ext cx="4572000" cy="3429000"/>
          </a:xfrm>
          <a:ln/>
        </p:spPr>
      </p:sp>
      <p:sp>
        <p:nvSpPr>
          <p:cNvPr id="74755" name="Notes Placeholder 2"/>
          <p:cNvSpPr>
            <a:spLocks noGrp="1"/>
          </p:cNvSpPr>
          <p:nvPr>
            <p:ph type="body" idx="1"/>
          </p:nvPr>
        </p:nvSpPr>
        <p:spPr>
          <a:noFill/>
        </p:spPr>
        <p:txBody>
          <a:bodyPr/>
          <a:lstStyle/>
          <a:p>
            <a:endParaRPr lang="en-US" altLang="en-US" smtClean="0"/>
          </a:p>
        </p:txBody>
      </p:sp>
      <p:sp>
        <p:nvSpPr>
          <p:cNvPr id="74756"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26963AF6-8FCE-4EAB-8612-0220175013A2}" type="slidenum">
              <a:rPr lang="en-US" altLang="en-US" smtClean="0">
                <a:solidFill>
                  <a:prstClr val="black"/>
                </a:solidFill>
              </a:rPr>
              <a:pPr eaLnBrk="1" hangingPunct="1">
                <a:spcBef>
                  <a:spcPct val="0"/>
                </a:spcBef>
              </a:pPr>
              <a:t>3</a:t>
            </a:fld>
            <a:endParaRPr lang="en-US" altLang="en-US" smtClean="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dirty="0" err="1" smtClean="0"/>
              <a:t>Reg</a:t>
            </a:r>
            <a:r>
              <a:rPr lang="en-GB" dirty="0" smtClean="0"/>
              <a:t> 16</a:t>
            </a:r>
            <a:r>
              <a:rPr lang="en-GB" baseline="0" dirty="0" smtClean="0"/>
              <a:t> – change from return of fees under the planning guarantee  from 12 weeks to 8 weeks unless extended by agreement</a:t>
            </a:r>
            <a:endParaRPr lang="en-GB" dirty="0"/>
          </a:p>
        </p:txBody>
      </p:sp>
      <p:sp>
        <p:nvSpPr>
          <p:cNvPr id="4" name="Slide Number Placeholder 3"/>
          <p:cNvSpPr>
            <a:spLocks noGrp="1"/>
          </p:cNvSpPr>
          <p:nvPr>
            <p:ph type="sldNum" sz="quarter" idx="10"/>
          </p:nvPr>
        </p:nvSpPr>
        <p:spPr/>
        <p:txBody>
          <a:bodyPr/>
          <a:lstStyle/>
          <a:p>
            <a:fld id="{CCCA5E7C-90A5-43D2-8AF8-8FA0F6398135}" type="slidenum">
              <a:rPr lang="en-GB" smtClean="0">
                <a:solidFill>
                  <a:prstClr val="black"/>
                </a:solidFill>
              </a:rPr>
              <a:pPr/>
              <a:t>15</a:t>
            </a:fld>
            <a:endParaRPr lang="en-GB">
              <a:solidFill>
                <a:prstClr val="black"/>
              </a:solidFill>
            </a:endParaRPr>
          </a:p>
        </p:txBody>
      </p:sp>
    </p:spTree>
    <p:extLst>
      <p:ext uri="{BB962C8B-B14F-4D97-AF65-F5344CB8AC3E}">
        <p14:creationId xmlns:p14="http://schemas.microsoft.com/office/powerpoint/2010/main" val="39783149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CA5E7C-90A5-43D2-8AF8-8FA0F6398135}" type="slidenum">
              <a:rPr lang="en-GB" smtClean="0">
                <a:solidFill>
                  <a:prstClr val="black"/>
                </a:solidFill>
              </a:rPr>
              <a:pPr/>
              <a:t>19</a:t>
            </a:fld>
            <a:endParaRPr lang="en-GB">
              <a:solidFill>
                <a:prstClr val="black"/>
              </a:solidFill>
            </a:endParaRPr>
          </a:p>
        </p:txBody>
      </p:sp>
    </p:spTree>
    <p:extLst>
      <p:ext uri="{BB962C8B-B14F-4D97-AF65-F5344CB8AC3E}">
        <p14:creationId xmlns:p14="http://schemas.microsoft.com/office/powerpoint/2010/main" val="2282426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Excellent piece of clear guidance – that helps define the correct approach to many circumstances.</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How does the Local Planning Authority ensure that the six tests in paragraph 206 of the National Planning Policy Framework have been met?</a:t>
            </a:r>
          </a:p>
          <a:p>
            <a:r>
              <a:rPr lang="en-US" sz="1200" b="0" i="0" kern="1200" dirty="0" smtClean="0">
                <a:solidFill>
                  <a:schemeClr val="tx1"/>
                </a:solidFill>
                <a:effectLst/>
                <a:latin typeface="+mn-lt"/>
                <a:ea typeface="+mn-ea"/>
                <a:cs typeface="+mn-cs"/>
              </a:rPr>
              <a:t>Whether it is appropriate for the Local Planning Authority to impose a condition on a grant of planning permission will depend on the specifics of the case. Conditions should help to deliver development plan policy and accord with the requirements of the National Planning Policy Framework, including satisfying the six tests for conditions.</a:t>
            </a:r>
          </a:p>
          <a:p>
            <a:r>
              <a:rPr lang="en-US" sz="1200" b="0" i="0" kern="1200" dirty="0" smtClean="0">
                <a:solidFill>
                  <a:schemeClr val="tx1"/>
                </a:solidFill>
                <a:effectLst/>
                <a:latin typeface="+mn-lt"/>
                <a:ea typeface="+mn-ea"/>
                <a:cs typeface="+mn-cs"/>
              </a:rPr>
              <a:t>The six tests must all be satisfied each time a decision to grant planning permission subject to conditions is made. The tests are set out below, alongside key considerations:</a:t>
            </a:r>
          </a:p>
          <a:p>
            <a:r>
              <a:rPr lang="en-US" sz="1200" b="0" i="0" kern="1200" dirty="0" smtClean="0">
                <a:solidFill>
                  <a:schemeClr val="tx1"/>
                </a:solidFill>
                <a:effectLst/>
                <a:latin typeface="+mn-lt"/>
                <a:ea typeface="+mn-ea"/>
                <a:cs typeface="+mn-cs"/>
              </a:rPr>
              <a:t>TESTKEY </a:t>
            </a:r>
            <a:r>
              <a:rPr lang="en-US" sz="1200" b="0" i="0" kern="1200" dirty="0" err="1" smtClean="0">
                <a:solidFill>
                  <a:schemeClr val="tx1"/>
                </a:solidFill>
                <a:effectLst/>
                <a:latin typeface="+mn-lt"/>
                <a:ea typeface="+mn-ea"/>
                <a:cs typeface="+mn-cs"/>
              </a:rPr>
              <a:t>QUESTIONSNecessary</a:t>
            </a:r>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 </a:t>
            </a:r>
          </a:p>
          <a:p>
            <a:r>
              <a:rPr lang="en-US" sz="1200" b="0" i="0" kern="1200" dirty="0" smtClean="0">
                <a:solidFill>
                  <a:schemeClr val="tx1"/>
                </a:solidFill>
                <a:effectLst/>
                <a:latin typeface="+mn-lt"/>
                <a:ea typeface="+mn-ea"/>
                <a:cs typeface="+mn-cs"/>
              </a:rPr>
              <a:t> </a:t>
            </a:r>
          </a:p>
          <a:p>
            <a:r>
              <a:rPr lang="en-US" sz="1200" b="0" i="0" kern="1200" dirty="0" smtClean="0">
                <a:solidFill>
                  <a:schemeClr val="tx1"/>
                </a:solidFill>
                <a:effectLst/>
                <a:latin typeface="+mn-lt"/>
                <a:ea typeface="+mn-ea"/>
                <a:cs typeface="+mn-cs"/>
              </a:rPr>
              <a:t>Will it be appropriate to refuse planning permission without the requirements imposed by the condition?</a:t>
            </a:r>
          </a:p>
          <a:p>
            <a:r>
              <a:rPr lang="en-US" sz="1200" b="0" i="0" kern="1200" dirty="0" smtClean="0">
                <a:solidFill>
                  <a:schemeClr val="tx1"/>
                </a:solidFill>
                <a:effectLst/>
                <a:latin typeface="+mn-lt"/>
                <a:ea typeface="+mn-ea"/>
                <a:cs typeface="+mn-cs"/>
              </a:rPr>
              <a:t>A condition must not be imposed unless there is a definite planning reason for it, </a:t>
            </a:r>
            <a:r>
              <a:rPr lang="en-US" sz="1200" b="0" i="0" kern="1200" dirty="0" err="1" smtClean="0">
                <a:solidFill>
                  <a:schemeClr val="tx1"/>
                </a:solidFill>
                <a:effectLst/>
                <a:latin typeface="+mn-lt"/>
                <a:ea typeface="+mn-ea"/>
                <a:cs typeface="+mn-cs"/>
              </a:rPr>
              <a:t>ie</a:t>
            </a:r>
            <a:r>
              <a:rPr lang="en-US" sz="1200" b="0" i="0" kern="1200" dirty="0" smtClean="0">
                <a:solidFill>
                  <a:schemeClr val="tx1"/>
                </a:solidFill>
                <a:effectLst/>
                <a:latin typeface="+mn-lt"/>
                <a:ea typeface="+mn-ea"/>
                <a:cs typeface="+mn-cs"/>
              </a:rPr>
              <a:t> it is needed to make the development acceptable in planning terms.</a:t>
            </a:r>
          </a:p>
          <a:p>
            <a:r>
              <a:rPr lang="en-US" sz="1200" b="0" i="0" kern="1200" dirty="0" smtClean="0">
                <a:solidFill>
                  <a:schemeClr val="tx1"/>
                </a:solidFill>
                <a:effectLst/>
                <a:latin typeface="+mn-lt"/>
                <a:ea typeface="+mn-ea"/>
                <a:cs typeface="+mn-cs"/>
              </a:rPr>
              <a:t>If a condition is wider in scope than is necessary to achieve the desired objective it will fail the test of necessity.</a:t>
            </a:r>
          </a:p>
          <a:p>
            <a:r>
              <a:rPr lang="en-US" sz="1200" b="0" i="0" kern="1200" dirty="0" smtClean="0">
                <a:solidFill>
                  <a:schemeClr val="tx1"/>
                </a:solidFill>
                <a:effectLst/>
                <a:latin typeface="+mn-lt"/>
                <a:ea typeface="+mn-ea"/>
                <a:cs typeface="+mn-cs"/>
              </a:rPr>
              <a:t> </a:t>
            </a:r>
          </a:p>
          <a:p>
            <a:r>
              <a:rPr lang="en-US" sz="1200" b="0" i="0" kern="1200" dirty="0" smtClean="0">
                <a:solidFill>
                  <a:schemeClr val="tx1"/>
                </a:solidFill>
                <a:effectLst/>
                <a:latin typeface="+mn-lt"/>
                <a:ea typeface="+mn-ea"/>
                <a:cs typeface="+mn-cs"/>
              </a:rPr>
              <a:t>Relevant to planning</a:t>
            </a:r>
          </a:p>
          <a:p>
            <a:r>
              <a:rPr lang="en-US" sz="1200" b="0" i="0" kern="1200" dirty="0" smtClean="0">
                <a:solidFill>
                  <a:schemeClr val="tx1"/>
                </a:solidFill>
                <a:effectLst/>
                <a:latin typeface="+mn-lt"/>
                <a:ea typeface="+mn-ea"/>
                <a:cs typeface="+mn-cs"/>
              </a:rPr>
              <a:t> </a:t>
            </a:r>
          </a:p>
          <a:p>
            <a:r>
              <a:rPr lang="en-US" sz="1200" b="0" i="0" kern="1200" dirty="0" smtClean="0">
                <a:solidFill>
                  <a:schemeClr val="tx1"/>
                </a:solidFill>
                <a:effectLst/>
                <a:latin typeface="+mn-lt"/>
                <a:ea typeface="+mn-ea"/>
                <a:cs typeface="+mn-cs"/>
              </a:rPr>
              <a:t>Does the condition relate to planning objectives and is it within the scope of the permission to which it is to be attached?</a:t>
            </a:r>
          </a:p>
          <a:p>
            <a:r>
              <a:rPr lang="en-US" sz="1200" b="0" i="0" kern="1200" dirty="0" smtClean="0">
                <a:solidFill>
                  <a:schemeClr val="tx1"/>
                </a:solidFill>
                <a:effectLst/>
                <a:latin typeface="+mn-lt"/>
                <a:ea typeface="+mn-ea"/>
                <a:cs typeface="+mn-cs"/>
              </a:rPr>
              <a:t>A condition must not be used to control matters that are subject to specific control elsewhere in planning legislation (for example, advertisement control, listed building consents, or tree preservation).</a:t>
            </a:r>
          </a:p>
          <a:p>
            <a:r>
              <a:rPr lang="en-US" sz="1200" b="0" i="0" kern="1200" dirty="0" smtClean="0">
                <a:solidFill>
                  <a:schemeClr val="tx1"/>
                </a:solidFill>
                <a:effectLst/>
                <a:latin typeface="+mn-lt"/>
                <a:ea typeface="+mn-ea"/>
                <a:cs typeface="+mn-cs"/>
              </a:rPr>
              <a:t>Specific controls outside planning legislation may provide an alternative means of managing certain matters (for example, works on public highways often require highways’ consent).</a:t>
            </a:r>
          </a:p>
          <a:p>
            <a:r>
              <a:rPr lang="en-US" sz="1200" b="0" i="0" kern="1200" dirty="0" smtClean="0">
                <a:solidFill>
                  <a:schemeClr val="tx1"/>
                </a:solidFill>
                <a:effectLst/>
                <a:latin typeface="+mn-lt"/>
                <a:ea typeface="+mn-ea"/>
                <a:cs typeface="+mn-cs"/>
              </a:rPr>
              <a:t> </a:t>
            </a:r>
          </a:p>
          <a:p>
            <a:r>
              <a:rPr lang="en-US" sz="1200" b="0" i="0" kern="1200" dirty="0" smtClean="0">
                <a:solidFill>
                  <a:schemeClr val="tx1"/>
                </a:solidFill>
                <a:effectLst/>
                <a:latin typeface="+mn-lt"/>
                <a:ea typeface="+mn-ea"/>
                <a:cs typeface="+mn-cs"/>
              </a:rPr>
              <a:t>Relevant to the development to be permitted</a:t>
            </a:r>
          </a:p>
          <a:p>
            <a:r>
              <a:rPr lang="en-US" sz="1200" b="0" i="0" kern="1200" dirty="0" smtClean="0">
                <a:solidFill>
                  <a:schemeClr val="tx1"/>
                </a:solidFill>
                <a:effectLst/>
                <a:latin typeface="+mn-lt"/>
                <a:ea typeface="+mn-ea"/>
                <a:cs typeface="+mn-cs"/>
              </a:rPr>
              <a:t>Does the condition fairly and reasonably relate to the development to be permitted?</a:t>
            </a:r>
          </a:p>
          <a:p>
            <a:r>
              <a:rPr lang="en-US" sz="1200" b="0" i="0" kern="1200" dirty="0" smtClean="0">
                <a:solidFill>
                  <a:schemeClr val="tx1"/>
                </a:solidFill>
                <a:effectLst/>
                <a:latin typeface="+mn-lt"/>
                <a:ea typeface="+mn-ea"/>
                <a:cs typeface="+mn-cs"/>
              </a:rPr>
              <a:t>It is not sufficient that a condition is related to planning objectives: it must also be justified by the nature or impact of the development permitted.</a:t>
            </a:r>
          </a:p>
          <a:p>
            <a:r>
              <a:rPr lang="en-US" sz="1200" b="0" i="0" kern="1200" dirty="0" smtClean="0">
                <a:solidFill>
                  <a:schemeClr val="tx1"/>
                </a:solidFill>
                <a:effectLst/>
                <a:latin typeface="+mn-lt"/>
                <a:ea typeface="+mn-ea"/>
                <a:cs typeface="+mn-cs"/>
              </a:rPr>
              <a:t>A condition cannot be imposed in order to remedy a pre-existing problem or issue not created by the proposed development.</a:t>
            </a:r>
          </a:p>
          <a:p>
            <a:r>
              <a:rPr lang="en-US" sz="1200" b="0" i="0" kern="1200" dirty="0" smtClean="0">
                <a:solidFill>
                  <a:schemeClr val="tx1"/>
                </a:solidFill>
                <a:effectLst/>
                <a:latin typeface="+mn-lt"/>
                <a:ea typeface="+mn-ea"/>
                <a:cs typeface="+mn-cs"/>
              </a:rPr>
              <a:t> </a:t>
            </a:r>
          </a:p>
          <a:p>
            <a:r>
              <a:rPr lang="en-US" sz="1200" b="0" i="0" kern="1200" dirty="0" smtClean="0">
                <a:solidFill>
                  <a:schemeClr val="tx1"/>
                </a:solidFill>
                <a:effectLst/>
                <a:latin typeface="+mn-lt"/>
                <a:ea typeface="+mn-ea"/>
                <a:cs typeface="+mn-cs"/>
              </a:rPr>
              <a:t>Enforceable</a:t>
            </a:r>
          </a:p>
          <a:p>
            <a:r>
              <a:rPr lang="en-US" sz="1200" b="0" i="0" kern="1200" dirty="0" smtClean="0">
                <a:solidFill>
                  <a:schemeClr val="tx1"/>
                </a:solidFill>
                <a:effectLst/>
                <a:latin typeface="+mn-lt"/>
                <a:ea typeface="+mn-ea"/>
                <a:cs typeface="+mn-cs"/>
              </a:rPr>
              <a:t>Would it be practicably possible to enforce the condition?</a:t>
            </a:r>
          </a:p>
          <a:p>
            <a:r>
              <a:rPr lang="en-US" sz="1200" b="0" i="0" kern="1200" dirty="0" smtClean="0">
                <a:solidFill>
                  <a:schemeClr val="tx1"/>
                </a:solidFill>
                <a:effectLst/>
                <a:latin typeface="+mn-lt"/>
                <a:ea typeface="+mn-ea"/>
                <a:cs typeface="+mn-cs"/>
              </a:rPr>
              <a:t>Unenforceable conditions include those for which it would, in practice, be impossible to detect a contravention or remedy any breach of the condition, or those concerned with matters over which the applicant has no control.</a:t>
            </a:r>
          </a:p>
          <a:p>
            <a:r>
              <a:rPr lang="en-US" sz="1200" b="0" i="0" kern="1200" dirty="0" smtClean="0">
                <a:solidFill>
                  <a:schemeClr val="tx1"/>
                </a:solidFill>
                <a:effectLst/>
                <a:latin typeface="+mn-lt"/>
                <a:ea typeface="+mn-ea"/>
                <a:cs typeface="+mn-cs"/>
              </a:rPr>
              <a:t> </a:t>
            </a:r>
          </a:p>
          <a:p>
            <a:r>
              <a:rPr lang="en-US" sz="1200" b="0" i="0" kern="1200" dirty="0" smtClean="0">
                <a:solidFill>
                  <a:schemeClr val="tx1"/>
                </a:solidFill>
                <a:effectLst/>
                <a:latin typeface="+mn-lt"/>
                <a:ea typeface="+mn-ea"/>
                <a:cs typeface="+mn-cs"/>
              </a:rPr>
              <a:t>Precise</a:t>
            </a:r>
          </a:p>
          <a:p>
            <a:r>
              <a:rPr lang="en-US" sz="1200" b="0" i="0" kern="1200" dirty="0" smtClean="0">
                <a:solidFill>
                  <a:schemeClr val="tx1"/>
                </a:solidFill>
                <a:effectLst/>
                <a:latin typeface="+mn-lt"/>
                <a:ea typeface="+mn-ea"/>
                <a:cs typeface="+mn-cs"/>
              </a:rPr>
              <a:t>Is the condition written in a way that makes it clear to the applicant and others what must be done to comply with it?</a:t>
            </a:r>
          </a:p>
          <a:p>
            <a:r>
              <a:rPr lang="en-US" sz="1200" b="0" i="0" kern="1200" dirty="0" smtClean="0">
                <a:solidFill>
                  <a:schemeClr val="tx1"/>
                </a:solidFill>
                <a:effectLst/>
                <a:latin typeface="+mn-lt"/>
                <a:ea typeface="+mn-ea"/>
                <a:cs typeface="+mn-cs"/>
              </a:rPr>
              <a:t>Poorly worded conditions are those that do not clearly state what is required and when must not be used.</a:t>
            </a:r>
          </a:p>
          <a:p>
            <a:r>
              <a:rPr lang="en-US" sz="1200" b="0" i="0" kern="1200" dirty="0" smtClean="0">
                <a:solidFill>
                  <a:schemeClr val="tx1"/>
                </a:solidFill>
                <a:effectLst/>
                <a:latin typeface="+mn-lt"/>
                <a:ea typeface="+mn-ea"/>
                <a:cs typeface="+mn-cs"/>
              </a:rPr>
              <a:t> </a:t>
            </a:r>
          </a:p>
          <a:p>
            <a:r>
              <a:rPr lang="en-US" sz="1200" b="0" i="0" kern="1200" dirty="0" smtClean="0">
                <a:solidFill>
                  <a:schemeClr val="tx1"/>
                </a:solidFill>
                <a:effectLst/>
                <a:latin typeface="+mn-lt"/>
                <a:ea typeface="+mn-ea"/>
                <a:cs typeface="+mn-cs"/>
              </a:rPr>
              <a:t>Reasonable in all other respects</a:t>
            </a:r>
          </a:p>
          <a:p>
            <a:r>
              <a:rPr lang="en-US" sz="1200" b="0" i="0" kern="1200" dirty="0" smtClean="0">
                <a:solidFill>
                  <a:schemeClr val="tx1"/>
                </a:solidFill>
                <a:effectLst/>
                <a:latin typeface="+mn-lt"/>
                <a:ea typeface="+mn-ea"/>
                <a:cs typeface="+mn-cs"/>
              </a:rPr>
              <a:t>Is the condition reasonable?</a:t>
            </a:r>
          </a:p>
          <a:p>
            <a:r>
              <a:rPr lang="en-US" sz="1200" b="0" i="0" kern="1200" dirty="0" smtClean="0">
                <a:solidFill>
                  <a:schemeClr val="tx1"/>
                </a:solidFill>
                <a:effectLst/>
                <a:latin typeface="+mn-lt"/>
                <a:ea typeface="+mn-ea"/>
                <a:cs typeface="+mn-cs"/>
              </a:rPr>
              <a:t>Conditions which place unjustifiable and disproportionate burdens on an applicant will fail the test of reasonableness.</a:t>
            </a:r>
          </a:p>
          <a:p>
            <a:r>
              <a:rPr lang="en-US" sz="1200" b="0" i="0" kern="1200" dirty="0" smtClean="0">
                <a:solidFill>
                  <a:schemeClr val="tx1"/>
                </a:solidFill>
                <a:effectLst/>
                <a:latin typeface="+mn-lt"/>
                <a:ea typeface="+mn-ea"/>
                <a:cs typeface="+mn-cs"/>
              </a:rPr>
              <a:t>Unreasonable conditions cannot be used to make development that is unacceptable in planning terms acceptable.</a:t>
            </a:r>
          </a:p>
          <a:p>
            <a:r>
              <a:rPr lang="en-US" sz="1200" b="0" i="0" kern="1200" dirty="0" smtClean="0">
                <a:solidFill>
                  <a:schemeClr val="tx1"/>
                </a:solidFill>
                <a:effectLst/>
                <a:latin typeface="+mn-lt"/>
                <a:ea typeface="+mn-ea"/>
                <a:cs typeface="+mn-cs"/>
              </a:rPr>
              <a:t> </a:t>
            </a:r>
          </a:p>
          <a:p>
            <a:r>
              <a:rPr lang="en-US" sz="1200" b="0" i="0" kern="1200" dirty="0" smtClean="0">
                <a:solidFill>
                  <a:schemeClr val="tx1"/>
                </a:solidFill>
                <a:effectLst/>
                <a:latin typeface="+mn-lt"/>
                <a:ea typeface="+mn-ea"/>
                <a:cs typeface="+mn-cs"/>
              </a:rPr>
              <a:t> </a:t>
            </a:r>
          </a:p>
          <a:p>
            <a:r>
              <a:rPr lang="en-US" sz="1200" b="0" i="0" kern="1200" dirty="0" smtClean="0">
                <a:solidFill>
                  <a:schemeClr val="tx1"/>
                </a:solidFill>
                <a:effectLst/>
                <a:latin typeface="+mn-lt"/>
                <a:ea typeface="+mn-ea"/>
                <a:cs typeface="+mn-cs"/>
              </a:rPr>
              <a:t> Revision date: 06 03 2014</a:t>
            </a:r>
          </a:p>
          <a:p>
            <a:endParaRPr lang="en-GB" dirty="0"/>
          </a:p>
        </p:txBody>
      </p:sp>
      <p:sp>
        <p:nvSpPr>
          <p:cNvPr id="4" name="Slide Number Placeholder 3"/>
          <p:cNvSpPr>
            <a:spLocks noGrp="1"/>
          </p:cNvSpPr>
          <p:nvPr>
            <p:ph type="sldNum" sz="quarter" idx="10"/>
          </p:nvPr>
        </p:nvSpPr>
        <p:spPr/>
        <p:txBody>
          <a:bodyPr/>
          <a:lstStyle/>
          <a:p>
            <a:fld id="{CCCA5E7C-90A5-43D2-8AF8-8FA0F6398135}" type="slidenum">
              <a:rPr lang="en-GB" smtClean="0">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28091681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CA5E7C-90A5-43D2-8AF8-8FA0F6398135}" type="slidenum">
              <a:rPr lang="en-GB" smtClean="0">
                <a:solidFill>
                  <a:prstClr val="black"/>
                </a:solidFill>
              </a:rPr>
              <a:pPr/>
              <a:t>5</a:t>
            </a:fld>
            <a:endParaRPr lang="en-GB">
              <a:solidFill>
                <a:prstClr val="black"/>
              </a:solidFill>
            </a:endParaRPr>
          </a:p>
        </p:txBody>
      </p:sp>
    </p:spTree>
    <p:extLst>
      <p:ext uri="{BB962C8B-B14F-4D97-AF65-F5344CB8AC3E}">
        <p14:creationId xmlns:p14="http://schemas.microsoft.com/office/powerpoint/2010/main" val="57892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CA5E7C-90A5-43D2-8AF8-8FA0F6398135}" type="slidenum">
              <a:rPr lang="en-GB" smtClean="0">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21163327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CA5E7C-90A5-43D2-8AF8-8FA0F6398135}" type="slidenum">
              <a:rPr lang="en-GB" smtClean="0">
                <a:solidFill>
                  <a:prstClr val="black"/>
                </a:solidFill>
              </a:rPr>
              <a:pPr/>
              <a:t>7</a:t>
            </a:fld>
            <a:endParaRPr lang="en-GB">
              <a:solidFill>
                <a:prstClr val="black"/>
              </a:solidFill>
            </a:endParaRPr>
          </a:p>
        </p:txBody>
      </p:sp>
    </p:spTree>
    <p:extLst>
      <p:ext uri="{BB962C8B-B14F-4D97-AF65-F5344CB8AC3E}">
        <p14:creationId xmlns:p14="http://schemas.microsoft.com/office/powerpoint/2010/main" val="12306744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CA5E7C-90A5-43D2-8AF8-8FA0F6398135}" type="slidenum">
              <a:rPr lang="en-GB" smtClean="0">
                <a:solidFill>
                  <a:prstClr val="black"/>
                </a:solidFill>
              </a:rPr>
              <a:pPr/>
              <a:t>8</a:t>
            </a:fld>
            <a:endParaRPr lang="en-GB">
              <a:solidFill>
                <a:prstClr val="black"/>
              </a:solidFill>
            </a:endParaRPr>
          </a:p>
        </p:txBody>
      </p:sp>
    </p:spTree>
    <p:extLst>
      <p:ext uri="{BB962C8B-B14F-4D97-AF65-F5344CB8AC3E}">
        <p14:creationId xmlns:p14="http://schemas.microsoft.com/office/powerpoint/2010/main" val="8356943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CA5E7C-90A5-43D2-8AF8-8FA0F6398135}" type="slidenum">
              <a:rPr lang="en-GB" smtClean="0">
                <a:solidFill>
                  <a:prstClr val="black"/>
                </a:solidFill>
              </a:rPr>
              <a:pPr/>
              <a:t>9</a:t>
            </a:fld>
            <a:endParaRPr lang="en-GB">
              <a:solidFill>
                <a:prstClr val="black"/>
              </a:solidFill>
            </a:endParaRPr>
          </a:p>
        </p:txBody>
      </p:sp>
    </p:spTree>
    <p:extLst>
      <p:ext uri="{BB962C8B-B14F-4D97-AF65-F5344CB8AC3E}">
        <p14:creationId xmlns:p14="http://schemas.microsoft.com/office/powerpoint/2010/main" val="24199529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CA5E7C-90A5-43D2-8AF8-8FA0F6398135}" type="slidenum">
              <a:rPr lang="en-GB" smtClean="0">
                <a:solidFill>
                  <a:prstClr val="black"/>
                </a:solidFill>
              </a:rPr>
              <a:pPr/>
              <a:t>10</a:t>
            </a:fld>
            <a:endParaRPr lang="en-GB">
              <a:solidFill>
                <a:prstClr val="black"/>
              </a:solidFill>
            </a:endParaRPr>
          </a:p>
        </p:txBody>
      </p:sp>
    </p:spTree>
    <p:extLst>
      <p:ext uri="{BB962C8B-B14F-4D97-AF65-F5344CB8AC3E}">
        <p14:creationId xmlns:p14="http://schemas.microsoft.com/office/powerpoint/2010/main" val="32528669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 </a:t>
            </a:r>
            <a:r>
              <a:rPr lang="en-US" sz="1200" dirty="0" err="1" smtClean="0"/>
              <a:t>prob</a:t>
            </a:r>
            <a:r>
              <a:rPr lang="en-US" sz="1200" dirty="0" smtClean="0"/>
              <a:t> 6 weeks after submission and with a 2 week notice period). </a:t>
            </a:r>
          </a:p>
          <a:p>
            <a:endParaRPr lang="en-GB" dirty="0"/>
          </a:p>
        </p:txBody>
      </p:sp>
      <p:sp>
        <p:nvSpPr>
          <p:cNvPr id="4" name="Slide Number Placeholder 3"/>
          <p:cNvSpPr>
            <a:spLocks noGrp="1"/>
          </p:cNvSpPr>
          <p:nvPr>
            <p:ph type="sldNum" sz="quarter" idx="10"/>
          </p:nvPr>
        </p:nvSpPr>
        <p:spPr/>
        <p:txBody>
          <a:bodyPr/>
          <a:lstStyle/>
          <a:p>
            <a:fld id="{CCCA5E7C-90A5-43D2-8AF8-8FA0F6398135}" type="slidenum">
              <a:rPr lang="en-GB" smtClean="0">
                <a:solidFill>
                  <a:prstClr val="black"/>
                </a:solidFill>
              </a:rPr>
              <a:pPr/>
              <a:t>11</a:t>
            </a:fld>
            <a:endParaRPr lang="en-GB">
              <a:solidFill>
                <a:prstClr val="black"/>
              </a:solidFill>
            </a:endParaRPr>
          </a:p>
        </p:txBody>
      </p:sp>
    </p:spTree>
    <p:extLst>
      <p:ext uri="{BB962C8B-B14F-4D97-AF65-F5344CB8AC3E}">
        <p14:creationId xmlns:p14="http://schemas.microsoft.com/office/powerpoint/2010/main" val="18144422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4" descr="title_background"/>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0" y="30164"/>
            <a:ext cx="9158654" cy="685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8"/>
          <p:cNvSpPr txBox="1">
            <a:spLocks noChangeArrowheads="1"/>
          </p:cNvSpPr>
          <p:nvPr/>
        </p:nvSpPr>
        <p:spPr bwMode="auto">
          <a:xfrm>
            <a:off x="583228" y="44456"/>
            <a:ext cx="531935"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4400" b="1">
                <a:solidFill>
                  <a:schemeClr val="tx2"/>
                </a:solidFill>
                <a:latin typeface="Arial" charset="0"/>
              </a:defRPr>
            </a:lvl1pPr>
            <a:lvl2pPr marL="742950" indent="-285750" eaLnBrk="0" hangingPunct="0">
              <a:defRPr sz="4400" b="1">
                <a:solidFill>
                  <a:schemeClr val="tx2"/>
                </a:solidFill>
                <a:latin typeface="Arial" charset="0"/>
              </a:defRPr>
            </a:lvl2pPr>
            <a:lvl3pPr marL="1143000" indent="-228600" eaLnBrk="0" hangingPunct="0">
              <a:defRPr sz="4400" b="1">
                <a:solidFill>
                  <a:schemeClr val="tx2"/>
                </a:solidFill>
                <a:latin typeface="Arial" charset="0"/>
              </a:defRPr>
            </a:lvl3pPr>
            <a:lvl4pPr marL="1600200" indent="-228600" eaLnBrk="0" hangingPunct="0">
              <a:defRPr sz="4400" b="1">
                <a:solidFill>
                  <a:schemeClr val="tx2"/>
                </a:solidFill>
                <a:latin typeface="Arial" charset="0"/>
              </a:defRPr>
            </a:lvl4pPr>
            <a:lvl5pPr marL="2057400" indent="-228600" eaLnBrk="0" hangingPunct="0">
              <a:defRPr sz="4400" b="1">
                <a:solidFill>
                  <a:schemeClr val="tx2"/>
                </a:solidFill>
                <a:latin typeface="Arial" charset="0"/>
              </a:defRPr>
            </a:lvl5pPr>
            <a:lvl6pPr marL="2514600" indent="-228600" eaLnBrk="0" fontAlgn="base" hangingPunct="0">
              <a:spcBef>
                <a:spcPct val="0"/>
              </a:spcBef>
              <a:spcAft>
                <a:spcPct val="0"/>
              </a:spcAft>
              <a:defRPr sz="4400" b="1">
                <a:solidFill>
                  <a:schemeClr val="tx2"/>
                </a:solidFill>
                <a:latin typeface="Arial" charset="0"/>
              </a:defRPr>
            </a:lvl6pPr>
            <a:lvl7pPr marL="2971800" indent="-228600" eaLnBrk="0" fontAlgn="base" hangingPunct="0">
              <a:spcBef>
                <a:spcPct val="0"/>
              </a:spcBef>
              <a:spcAft>
                <a:spcPct val="0"/>
              </a:spcAft>
              <a:defRPr sz="4400" b="1">
                <a:solidFill>
                  <a:schemeClr val="tx2"/>
                </a:solidFill>
                <a:latin typeface="Arial" charset="0"/>
              </a:defRPr>
            </a:lvl7pPr>
            <a:lvl8pPr marL="3429000" indent="-228600" eaLnBrk="0" fontAlgn="base" hangingPunct="0">
              <a:spcBef>
                <a:spcPct val="0"/>
              </a:spcBef>
              <a:spcAft>
                <a:spcPct val="0"/>
              </a:spcAft>
              <a:defRPr sz="4400" b="1">
                <a:solidFill>
                  <a:schemeClr val="tx2"/>
                </a:solidFill>
                <a:latin typeface="Arial" charset="0"/>
              </a:defRPr>
            </a:lvl8pPr>
            <a:lvl9pPr marL="3886200" indent="-228600" eaLnBrk="0" fontAlgn="base" hangingPunct="0">
              <a:spcBef>
                <a:spcPct val="0"/>
              </a:spcBef>
              <a:spcAft>
                <a:spcPct val="0"/>
              </a:spcAft>
              <a:defRPr sz="4400" b="1">
                <a:solidFill>
                  <a:schemeClr val="tx2"/>
                </a:solidFill>
                <a:latin typeface="Arial" charset="0"/>
              </a:defRPr>
            </a:lvl9pPr>
          </a:lstStyle>
          <a:p>
            <a:pPr eaLnBrk="1" fontAlgn="base" hangingPunct="1">
              <a:spcBef>
                <a:spcPct val="50000"/>
              </a:spcBef>
              <a:spcAft>
                <a:spcPct val="0"/>
              </a:spcAft>
            </a:pPr>
            <a:endParaRPr lang="en-US" altLang="en-US">
              <a:solidFill>
                <a:srgbClr val="000000"/>
              </a:solidFill>
            </a:endParaRPr>
          </a:p>
        </p:txBody>
      </p:sp>
      <p:pic>
        <p:nvPicPr>
          <p:cNvPr id="6" name="Picture 12" descr="PAS logo green TIF"/>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7164266" y="376239"/>
            <a:ext cx="1661746" cy="125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ctrTitle"/>
          </p:nvPr>
        </p:nvSpPr>
        <p:spPr>
          <a:xfrm>
            <a:off x="583223" y="2420947"/>
            <a:ext cx="7772400" cy="1125537"/>
          </a:xfrm>
        </p:spPr>
        <p:txBody>
          <a:bodyPr/>
          <a:lstStyle>
            <a:lvl1pPr>
              <a:defRPr>
                <a:solidFill>
                  <a:schemeClr val="bg1"/>
                </a:solidFill>
              </a:defRPr>
            </a:lvl1pPr>
          </a:lstStyle>
          <a:p>
            <a:pPr lvl="0"/>
            <a:r>
              <a:rPr lang="en-GB" altLang="en-US" noProof="0" smtClean="0"/>
              <a:t>Click to edit Master title style</a:t>
            </a:r>
          </a:p>
        </p:txBody>
      </p:sp>
      <p:sp>
        <p:nvSpPr>
          <p:cNvPr id="5124" name="Rectangle 4"/>
          <p:cNvSpPr>
            <a:spLocks noGrp="1" noChangeArrowheads="1"/>
          </p:cNvSpPr>
          <p:nvPr>
            <p:ph type="subTitle" idx="1"/>
          </p:nvPr>
        </p:nvSpPr>
        <p:spPr>
          <a:xfrm>
            <a:off x="630115" y="3573463"/>
            <a:ext cx="6400800" cy="1752600"/>
          </a:xfrm>
        </p:spPr>
        <p:txBody>
          <a:bodyPr/>
          <a:lstStyle>
            <a:lvl1pPr marL="0" indent="0">
              <a:buFontTx/>
              <a:buNone/>
              <a:defRPr>
                <a:solidFill>
                  <a:schemeClr val="bg1"/>
                </a:solidFill>
              </a:defRPr>
            </a:lvl1pPr>
          </a:lstStyle>
          <a:p>
            <a:pPr lvl="0"/>
            <a:r>
              <a:rPr lang="en-GB" altLang="en-US" noProof="0" smtClean="0"/>
              <a:t>Click to edit Master subtitle style</a:t>
            </a:r>
          </a:p>
        </p:txBody>
      </p:sp>
    </p:spTree>
    <p:extLst>
      <p:ext uri="{BB962C8B-B14F-4D97-AF65-F5344CB8AC3E}">
        <p14:creationId xmlns:p14="http://schemas.microsoft.com/office/powerpoint/2010/main" val="2772827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999789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11462" y="274643"/>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39263" y="274643"/>
            <a:ext cx="603152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235712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533990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35" y="4406909"/>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435"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688184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39261" y="1600205"/>
            <a:ext cx="40444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24403" y="1600205"/>
            <a:ext cx="40444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524820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06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06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274" y="1535113"/>
            <a:ext cx="404153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274" y="2174875"/>
            <a:ext cx="404153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5427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17344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00195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435"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538" y="273057"/>
            <a:ext cx="511126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4" y="1435103"/>
            <a:ext cx="300843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9265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66"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16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16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75946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9262"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539262" y="1600205"/>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28" name="Line 4"/>
          <p:cNvSpPr>
            <a:spLocks noChangeShapeType="1"/>
          </p:cNvSpPr>
          <p:nvPr/>
        </p:nvSpPr>
        <p:spPr bwMode="auto">
          <a:xfrm>
            <a:off x="539265" y="6453188"/>
            <a:ext cx="8209085" cy="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fontAlgn="base">
              <a:spcBef>
                <a:spcPct val="0"/>
              </a:spcBef>
              <a:spcAft>
                <a:spcPct val="0"/>
              </a:spcAft>
            </a:pPr>
            <a:endParaRPr lang="en-GB" sz="4400" b="1">
              <a:solidFill>
                <a:srgbClr val="000000"/>
              </a:solidFill>
            </a:endParaRPr>
          </a:p>
        </p:txBody>
      </p:sp>
    </p:spTree>
    <p:extLst>
      <p:ext uri="{BB962C8B-B14F-4D97-AF65-F5344CB8AC3E}">
        <p14:creationId xmlns:p14="http://schemas.microsoft.com/office/powerpoint/2010/main" val="10831954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000" b="1">
          <a:solidFill>
            <a:srgbClr val="669900"/>
          </a:solidFill>
          <a:latin typeface="+mj-lt"/>
          <a:ea typeface="+mj-ea"/>
          <a:cs typeface="+mj-cs"/>
        </a:defRPr>
      </a:lvl1pPr>
      <a:lvl2pPr algn="l" rtl="0" eaLnBrk="0" fontAlgn="base" hangingPunct="0">
        <a:spcBef>
          <a:spcPct val="0"/>
        </a:spcBef>
        <a:spcAft>
          <a:spcPct val="0"/>
        </a:spcAft>
        <a:defRPr sz="4000" b="1">
          <a:solidFill>
            <a:srgbClr val="669900"/>
          </a:solidFill>
          <a:latin typeface="Arial" charset="0"/>
        </a:defRPr>
      </a:lvl2pPr>
      <a:lvl3pPr algn="l" rtl="0" eaLnBrk="0" fontAlgn="base" hangingPunct="0">
        <a:spcBef>
          <a:spcPct val="0"/>
        </a:spcBef>
        <a:spcAft>
          <a:spcPct val="0"/>
        </a:spcAft>
        <a:defRPr sz="4000" b="1">
          <a:solidFill>
            <a:srgbClr val="669900"/>
          </a:solidFill>
          <a:latin typeface="Arial" charset="0"/>
        </a:defRPr>
      </a:lvl3pPr>
      <a:lvl4pPr algn="l" rtl="0" eaLnBrk="0" fontAlgn="base" hangingPunct="0">
        <a:spcBef>
          <a:spcPct val="0"/>
        </a:spcBef>
        <a:spcAft>
          <a:spcPct val="0"/>
        </a:spcAft>
        <a:defRPr sz="4000" b="1">
          <a:solidFill>
            <a:srgbClr val="669900"/>
          </a:solidFill>
          <a:latin typeface="Arial" charset="0"/>
        </a:defRPr>
      </a:lvl4pPr>
      <a:lvl5pPr algn="l" rtl="0" eaLnBrk="0" fontAlgn="base" hangingPunct="0">
        <a:spcBef>
          <a:spcPct val="0"/>
        </a:spcBef>
        <a:spcAft>
          <a:spcPct val="0"/>
        </a:spcAft>
        <a:defRPr sz="4000" b="1">
          <a:solidFill>
            <a:srgbClr val="669900"/>
          </a:solidFill>
          <a:latin typeface="Arial" charset="0"/>
        </a:defRPr>
      </a:lvl5pPr>
      <a:lvl6pPr marL="457200" algn="l" rtl="0" fontAlgn="base">
        <a:spcBef>
          <a:spcPct val="0"/>
        </a:spcBef>
        <a:spcAft>
          <a:spcPct val="0"/>
        </a:spcAft>
        <a:defRPr sz="4000" b="1">
          <a:solidFill>
            <a:srgbClr val="669900"/>
          </a:solidFill>
          <a:latin typeface="Arial" charset="0"/>
        </a:defRPr>
      </a:lvl6pPr>
      <a:lvl7pPr marL="914400" algn="l" rtl="0" fontAlgn="base">
        <a:spcBef>
          <a:spcPct val="0"/>
        </a:spcBef>
        <a:spcAft>
          <a:spcPct val="0"/>
        </a:spcAft>
        <a:defRPr sz="4000" b="1">
          <a:solidFill>
            <a:srgbClr val="669900"/>
          </a:solidFill>
          <a:latin typeface="Arial" charset="0"/>
        </a:defRPr>
      </a:lvl7pPr>
      <a:lvl8pPr marL="1371600" algn="l" rtl="0" fontAlgn="base">
        <a:spcBef>
          <a:spcPct val="0"/>
        </a:spcBef>
        <a:spcAft>
          <a:spcPct val="0"/>
        </a:spcAft>
        <a:defRPr sz="4000" b="1">
          <a:solidFill>
            <a:srgbClr val="669900"/>
          </a:solidFill>
          <a:latin typeface="Arial" charset="0"/>
        </a:defRPr>
      </a:lvl8pPr>
      <a:lvl9pPr marL="1828800" algn="l" rtl="0" fontAlgn="base">
        <a:spcBef>
          <a:spcPct val="0"/>
        </a:spcBef>
        <a:spcAft>
          <a:spcPct val="0"/>
        </a:spcAft>
        <a:defRPr sz="4000" b="1">
          <a:solidFill>
            <a:srgbClr val="669900"/>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4"/>
          <p:cNvSpPr>
            <a:spLocks noGrp="1" noChangeArrowheads="1"/>
          </p:cNvSpPr>
          <p:nvPr>
            <p:ph type="ctrTitle"/>
          </p:nvPr>
        </p:nvSpPr>
        <p:spPr>
          <a:xfrm>
            <a:off x="685800" y="2130434"/>
            <a:ext cx="7772400" cy="1470025"/>
          </a:xfrm>
        </p:spPr>
        <p:txBody>
          <a:bodyPr/>
          <a:lstStyle/>
          <a:p>
            <a:r>
              <a:rPr lang="en-GB" altLang="en-US" dirty="0" smtClean="0">
                <a:solidFill>
                  <a:schemeClr val="tx1"/>
                </a:solidFill>
              </a:rPr>
              <a:t>Phillipa </a:t>
            </a:r>
            <a:r>
              <a:rPr lang="en-GB" altLang="en-US" dirty="0">
                <a:solidFill>
                  <a:schemeClr val="tx1"/>
                </a:solidFill>
              </a:rPr>
              <a:t>S</a:t>
            </a:r>
            <a:r>
              <a:rPr lang="en-GB" altLang="en-US" dirty="0" smtClean="0">
                <a:solidFill>
                  <a:schemeClr val="tx1"/>
                </a:solidFill>
              </a:rPr>
              <a:t>ilcock</a:t>
            </a:r>
          </a:p>
        </p:txBody>
      </p:sp>
      <p:sp>
        <p:nvSpPr>
          <p:cNvPr id="112643" name="Rectangle 5"/>
          <p:cNvSpPr>
            <a:spLocks noGrp="1" noChangeArrowheads="1"/>
          </p:cNvSpPr>
          <p:nvPr>
            <p:ph type="subTitle" idx="1"/>
          </p:nvPr>
        </p:nvSpPr>
        <p:spPr/>
        <p:txBody>
          <a:bodyPr/>
          <a:lstStyle/>
          <a:p>
            <a:r>
              <a:rPr lang="en-US" altLang="en-US" dirty="0" smtClean="0">
                <a:solidFill>
                  <a:schemeClr val="tx1"/>
                </a:solidFill>
              </a:rPr>
              <a:t>Using and discharging conditions</a:t>
            </a:r>
          </a:p>
        </p:txBody>
      </p:sp>
    </p:spTree>
    <p:extLst>
      <p:ext uri="{BB962C8B-B14F-4D97-AF65-F5344CB8AC3E}">
        <p14:creationId xmlns:p14="http://schemas.microsoft.com/office/powerpoint/2010/main" val="4795928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074" y="332656"/>
            <a:ext cx="7772400" cy="1143000"/>
          </a:xfrm>
        </p:spPr>
        <p:txBody>
          <a:bodyPr/>
          <a:lstStyle/>
          <a:p>
            <a:r>
              <a:rPr lang="en-GB" dirty="0" smtClean="0"/>
              <a:t>Planning conditions</a:t>
            </a:r>
            <a:endParaRPr lang="en-GB" dirty="0"/>
          </a:p>
        </p:txBody>
      </p:sp>
      <p:pic>
        <p:nvPicPr>
          <p:cNvPr id="9011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049149" y="1700808"/>
            <a:ext cx="2724493" cy="16312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Lst>
        </p:spPr>
      </p:pic>
      <p:sp>
        <p:nvSpPr>
          <p:cNvPr id="5" name="Rectangle 4"/>
          <p:cNvSpPr/>
          <p:nvPr/>
        </p:nvSpPr>
        <p:spPr>
          <a:xfrm>
            <a:off x="982678" y="3492872"/>
            <a:ext cx="7230757" cy="1938992"/>
          </a:xfrm>
          <a:prstGeom prst="rect">
            <a:avLst/>
          </a:prstGeom>
        </p:spPr>
        <p:txBody>
          <a:bodyPr wrap="square">
            <a:spAutoFit/>
          </a:bodyPr>
          <a:lstStyle/>
          <a:p>
            <a:endParaRPr lang="en-GB" sz="2400" dirty="0">
              <a:solidFill>
                <a:srgbClr val="000000"/>
              </a:solidFill>
            </a:endParaRPr>
          </a:p>
          <a:p>
            <a:r>
              <a:rPr lang="en-US" sz="3200" dirty="0">
                <a:solidFill>
                  <a:srgbClr val="000000"/>
                </a:solidFill>
              </a:rPr>
              <a:t>Deemed </a:t>
            </a:r>
            <a:r>
              <a:rPr lang="en-US" sz="3200" dirty="0">
                <a:solidFill>
                  <a:srgbClr val="000000"/>
                </a:solidFill>
              </a:rPr>
              <a:t>discharge of planning conditions: </a:t>
            </a:r>
          </a:p>
          <a:p>
            <a:r>
              <a:rPr lang="en-GB" sz="3200" dirty="0">
                <a:solidFill>
                  <a:srgbClr val="000000"/>
                </a:solidFill>
              </a:rPr>
              <a:t>Government response to </a:t>
            </a:r>
            <a:r>
              <a:rPr lang="en-GB" sz="3200" dirty="0">
                <a:solidFill>
                  <a:srgbClr val="000000"/>
                </a:solidFill>
              </a:rPr>
              <a:t>consultation </a:t>
            </a:r>
            <a:endParaRPr lang="en-GB" sz="3200" dirty="0">
              <a:solidFill>
                <a:srgbClr val="000000"/>
              </a:solidFill>
            </a:endParaRPr>
          </a:p>
        </p:txBody>
      </p:sp>
      <p:sp>
        <p:nvSpPr>
          <p:cNvPr id="6" name="Rectangle 5"/>
          <p:cNvSpPr/>
          <p:nvPr/>
        </p:nvSpPr>
        <p:spPr>
          <a:xfrm>
            <a:off x="1115616" y="4149080"/>
            <a:ext cx="5742384" cy="2123658"/>
          </a:xfrm>
          <a:prstGeom prst="rect">
            <a:avLst/>
          </a:prstGeom>
        </p:spPr>
        <p:txBody>
          <a:bodyPr wrap="square">
            <a:spAutoFit/>
          </a:bodyPr>
          <a:lstStyle/>
          <a:p>
            <a:endParaRPr lang="en-GB" sz="4800" dirty="0">
              <a:solidFill>
                <a:srgbClr val="000000"/>
              </a:solidFill>
            </a:endParaRPr>
          </a:p>
          <a:p>
            <a:endParaRPr lang="en-US" sz="4800" dirty="0">
              <a:solidFill>
                <a:srgbClr val="000000"/>
              </a:solidFill>
            </a:endParaRPr>
          </a:p>
          <a:p>
            <a:r>
              <a:rPr lang="en-US" dirty="0">
                <a:solidFill>
                  <a:srgbClr val="000000"/>
                </a:solidFill>
              </a:rPr>
              <a:t>November </a:t>
            </a:r>
            <a:r>
              <a:rPr lang="en-US" dirty="0">
                <a:solidFill>
                  <a:srgbClr val="000000"/>
                </a:solidFill>
              </a:rPr>
              <a:t>2014 Department for Communities and Local Government </a:t>
            </a:r>
            <a:endParaRPr lang="en-GB" dirty="0">
              <a:solidFill>
                <a:srgbClr val="000000"/>
              </a:solidFill>
            </a:endParaRPr>
          </a:p>
        </p:txBody>
      </p:sp>
    </p:spTree>
    <p:extLst>
      <p:ext uri="{BB962C8B-B14F-4D97-AF65-F5344CB8AC3E}">
        <p14:creationId xmlns:p14="http://schemas.microsoft.com/office/powerpoint/2010/main" val="20891425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Deemed Discharge</a:t>
            </a:r>
            <a:endParaRPr lang="en-GB" dirty="0"/>
          </a:p>
        </p:txBody>
      </p:sp>
      <p:sp>
        <p:nvSpPr>
          <p:cNvPr id="3" name="Content Placeholder 2"/>
          <p:cNvSpPr>
            <a:spLocks noGrp="1"/>
          </p:cNvSpPr>
          <p:nvPr>
            <p:ph idx="1"/>
          </p:nvPr>
        </p:nvSpPr>
        <p:spPr>
          <a:xfrm>
            <a:off x="539552" y="1556792"/>
            <a:ext cx="7848600" cy="5040560"/>
          </a:xfrm>
        </p:spPr>
        <p:txBody>
          <a:bodyPr/>
          <a:lstStyle/>
          <a:p>
            <a:r>
              <a:rPr lang="en-US" sz="3200" dirty="0" smtClean="0"/>
              <a:t>Deemed </a:t>
            </a:r>
            <a:r>
              <a:rPr lang="en-US" sz="3200" dirty="0"/>
              <a:t>discharge </a:t>
            </a:r>
            <a:r>
              <a:rPr lang="en-US" sz="3200" dirty="0" smtClean="0"/>
              <a:t>only activated </a:t>
            </a:r>
            <a:r>
              <a:rPr lang="en-US" sz="3200" dirty="0"/>
              <a:t>by the applicant serving a </a:t>
            </a:r>
            <a:r>
              <a:rPr lang="en-US" sz="3200" b="1" dirty="0" smtClean="0"/>
              <a:t>notice </a:t>
            </a:r>
            <a:endParaRPr lang="en-US" sz="3200" dirty="0" smtClean="0"/>
          </a:p>
          <a:p>
            <a:r>
              <a:rPr lang="en-US" b="1" dirty="0" smtClean="0"/>
              <a:t>Exemption</a:t>
            </a:r>
            <a:r>
              <a:rPr lang="en-US" dirty="0" smtClean="0"/>
              <a:t> of certain specified types of conditions/applications</a:t>
            </a:r>
            <a:endParaRPr lang="en-US" sz="3200" dirty="0"/>
          </a:p>
          <a:p>
            <a:r>
              <a:rPr lang="en-US" b="1" dirty="0"/>
              <a:t>Flexibility</a:t>
            </a:r>
            <a:r>
              <a:rPr lang="en-US" dirty="0"/>
              <a:t>- the applicant and the local authority can agree a longer time </a:t>
            </a:r>
            <a:r>
              <a:rPr lang="en-US" dirty="0" smtClean="0"/>
              <a:t>period</a:t>
            </a:r>
            <a:endParaRPr lang="en-US" sz="3200" dirty="0"/>
          </a:p>
          <a:p>
            <a:endParaRPr lang="en-US" dirty="0"/>
          </a:p>
          <a:p>
            <a:endParaRPr lang="en-GB" dirty="0"/>
          </a:p>
        </p:txBody>
      </p:sp>
    </p:spTree>
    <p:extLst>
      <p:ext uri="{BB962C8B-B14F-4D97-AF65-F5344CB8AC3E}">
        <p14:creationId xmlns:p14="http://schemas.microsoft.com/office/powerpoint/2010/main" val="29655222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Deemed discharge -exemptions</a:t>
            </a:r>
            <a:endParaRPr lang="en-GB" dirty="0"/>
          </a:p>
        </p:txBody>
      </p:sp>
      <p:sp>
        <p:nvSpPr>
          <p:cNvPr id="3" name="Content Placeholder 2"/>
          <p:cNvSpPr>
            <a:spLocks noGrp="1"/>
          </p:cNvSpPr>
          <p:nvPr>
            <p:ph idx="1"/>
          </p:nvPr>
        </p:nvSpPr>
        <p:spPr/>
        <p:txBody>
          <a:bodyPr/>
          <a:lstStyle/>
          <a:p>
            <a:r>
              <a:rPr lang="en-US" i="1" dirty="0" smtClean="0"/>
              <a:t>All </a:t>
            </a:r>
            <a:r>
              <a:rPr lang="en-US" i="1" dirty="0"/>
              <a:t>conditions </a:t>
            </a:r>
            <a:r>
              <a:rPr lang="en-US" dirty="0"/>
              <a:t>attached to development that is subject to an Environmental Impact Assessment; </a:t>
            </a:r>
          </a:p>
          <a:p>
            <a:r>
              <a:rPr lang="en-US" i="1" dirty="0" smtClean="0"/>
              <a:t>All </a:t>
            </a:r>
            <a:r>
              <a:rPr lang="en-US" i="1" dirty="0"/>
              <a:t>conditions </a:t>
            </a:r>
            <a:r>
              <a:rPr lang="en-US" dirty="0"/>
              <a:t>attached to development that is likely to have a significant effect on a qualifying European site; </a:t>
            </a:r>
          </a:p>
          <a:p>
            <a:r>
              <a:rPr lang="en-US" dirty="0" smtClean="0"/>
              <a:t>Conditions </a:t>
            </a:r>
            <a:r>
              <a:rPr lang="en-US" dirty="0"/>
              <a:t>designed to manage flood risk</a:t>
            </a:r>
            <a:r>
              <a:rPr lang="en-US" dirty="0" smtClean="0"/>
              <a:t>;</a:t>
            </a:r>
          </a:p>
          <a:p>
            <a:endParaRPr lang="en-GB" dirty="0"/>
          </a:p>
        </p:txBody>
      </p:sp>
    </p:spTree>
    <p:extLst>
      <p:ext uri="{BB962C8B-B14F-4D97-AF65-F5344CB8AC3E}">
        <p14:creationId xmlns:p14="http://schemas.microsoft.com/office/powerpoint/2010/main" val="35813234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Deemed discharge -exemptions</a:t>
            </a:r>
          </a:p>
        </p:txBody>
      </p:sp>
      <p:sp>
        <p:nvSpPr>
          <p:cNvPr id="3" name="Content Placeholder 2"/>
          <p:cNvSpPr>
            <a:spLocks noGrp="1"/>
          </p:cNvSpPr>
          <p:nvPr>
            <p:ph idx="1"/>
          </p:nvPr>
        </p:nvSpPr>
        <p:spPr/>
        <p:txBody>
          <a:bodyPr/>
          <a:lstStyle/>
          <a:p>
            <a:r>
              <a:rPr lang="en-US" dirty="0"/>
              <a:t>Conditions that have the effect of requiring that an agreement under Section 106 of the Town and Country Planning Act 1990 (as amended), Section 278 of the Highways Act 1980 to be entered into; and </a:t>
            </a:r>
          </a:p>
          <a:p>
            <a:r>
              <a:rPr lang="en-US" dirty="0" smtClean="0"/>
              <a:t> </a:t>
            </a:r>
            <a:r>
              <a:rPr lang="en-US" dirty="0"/>
              <a:t>Conditions requiring the approval of details for outline planning permissions required by reserved matters. </a:t>
            </a:r>
          </a:p>
          <a:p>
            <a:pPr marL="0" indent="0">
              <a:buNone/>
            </a:pPr>
            <a:r>
              <a:rPr lang="en-US" sz="2800" dirty="0"/>
              <a:t> </a:t>
            </a:r>
          </a:p>
          <a:p>
            <a:endParaRPr lang="en-GB" dirty="0"/>
          </a:p>
        </p:txBody>
      </p:sp>
    </p:spTree>
    <p:extLst>
      <p:ext uri="{BB962C8B-B14F-4D97-AF65-F5344CB8AC3E}">
        <p14:creationId xmlns:p14="http://schemas.microsoft.com/office/powerpoint/2010/main" val="41002829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Further exemptions-</a:t>
            </a:r>
            <a:endParaRPr lang="en-GB" dirty="0"/>
          </a:p>
        </p:txBody>
      </p:sp>
      <p:sp>
        <p:nvSpPr>
          <p:cNvPr id="3" name="Content Placeholder 2"/>
          <p:cNvSpPr>
            <a:spLocks noGrp="1"/>
          </p:cNvSpPr>
          <p:nvPr>
            <p:ph idx="1"/>
          </p:nvPr>
        </p:nvSpPr>
        <p:spPr/>
        <p:txBody>
          <a:bodyPr/>
          <a:lstStyle/>
          <a:p>
            <a:endParaRPr lang="en-GB" dirty="0"/>
          </a:p>
          <a:p>
            <a:r>
              <a:rPr lang="en-US" dirty="0"/>
              <a:t>Conditions relating to the investigation and remediation of contaminated land; </a:t>
            </a:r>
          </a:p>
          <a:p>
            <a:r>
              <a:rPr lang="en-US" dirty="0" smtClean="0"/>
              <a:t>Conditions </a:t>
            </a:r>
            <a:r>
              <a:rPr lang="en-US" dirty="0"/>
              <a:t>relating to highway safety; </a:t>
            </a:r>
          </a:p>
          <a:p>
            <a:r>
              <a:rPr lang="en-US" dirty="0" smtClean="0"/>
              <a:t>Sites </a:t>
            </a:r>
            <a:r>
              <a:rPr lang="en-US" dirty="0"/>
              <a:t>of Special Scientific Interest; and </a:t>
            </a:r>
          </a:p>
          <a:p>
            <a:r>
              <a:rPr lang="en-US" dirty="0" smtClean="0"/>
              <a:t>Conditions </a:t>
            </a:r>
            <a:r>
              <a:rPr lang="en-US" dirty="0"/>
              <a:t>relating to investigation of archaeological potential. </a:t>
            </a:r>
          </a:p>
          <a:p>
            <a:endParaRPr lang="en-GB" dirty="0"/>
          </a:p>
        </p:txBody>
      </p:sp>
    </p:spTree>
    <p:extLst>
      <p:ext uri="{BB962C8B-B14F-4D97-AF65-F5344CB8AC3E}">
        <p14:creationId xmlns:p14="http://schemas.microsoft.com/office/powerpoint/2010/main" val="4501810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Extra points</a:t>
            </a:r>
            <a:endParaRPr lang="en-GB" dirty="0"/>
          </a:p>
        </p:txBody>
      </p:sp>
      <p:sp>
        <p:nvSpPr>
          <p:cNvPr id="3" name="Content Placeholder 2"/>
          <p:cNvSpPr>
            <a:spLocks noGrp="1"/>
          </p:cNvSpPr>
          <p:nvPr>
            <p:ph idx="1"/>
          </p:nvPr>
        </p:nvSpPr>
        <p:spPr>
          <a:xfrm>
            <a:off x="539552" y="1268763"/>
            <a:ext cx="8229600" cy="4525963"/>
          </a:xfrm>
        </p:spPr>
        <p:txBody>
          <a:bodyPr/>
          <a:lstStyle/>
          <a:p>
            <a:r>
              <a:rPr lang="en-US" dirty="0"/>
              <a:t>Extra planning guidance - expectations on third parties where their advice is sought</a:t>
            </a:r>
          </a:p>
          <a:p>
            <a:r>
              <a:rPr lang="en-GB" dirty="0" smtClean="0"/>
              <a:t>At present only for conditions on planning permissions</a:t>
            </a:r>
          </a:p>
          <a:p>
            <a:r>
              <a:rPr lang="en-GB" dirty="0" smtClean="0"/>
              <a:t>Applications for discharge  of conditions can still be refused if the LPA thinks the proposals are unsatisfactory</a:t>
            </a:r>
          </a:p>
          <a:p>
            <a:r>
              <a:rPr lang="en-GB" dirty="0" smtClean="0"/>
              <a:t>Proposals for the return of the fee – not commented on in the response to consultation</a:t>
            </a:r>
            <a:endParaRPr lang="en-GB" dirty="0"/>
          </a:p>
        </p:txBody>
      </p:sp>
    </p:spTree>
    <p:extLst>
      <p:ext uri="{BB962C8B-B14F-4D97-AF65-F5344CB8AC3E}">
        <p14:creationId xmlns:p14="http://schemas.microsoft.com/office/powerpoint/2010/main" val="21551692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New Work – 10 Principles</a:t>
            </a:r>
            <a:endParaRPr lang="en-GB" dirty="0"/>
          </a:p>
        </p:txBody>
      </p:sp>
      <p:sp>
        <p:nvSpPr>
          <p:cNvPr id="3" name="Content Placeholder 2"/>
          <p:cNvSpPr>
            <a:spLocks noGrp="1"/>
          </p:cNvSpPr>
          <p:nvPr>
            <p:ph idx="1"/>
          </p:nvPr>
        </p:nvSpPr>
        <p:spPr>
          <a:xfrm>
            <a:off x="539552" y="1340768"/>
            <a:ext cx="8229600" cy="5040560"/>
          </a:xfrm>
        </p:spPr>
        <p:txBody>
          <a:bodyPr/>
          <a:lstStyle/>
          <a:p>
            <a:pPr marL="514350" indent="-514350">
              <a:buFont typeface="+mj-lt"/>
              <a:buAutoNum type="arabicPeriod"/>
            </a:pPr>
            <a:r>
              <a:rPr lang="en-GB" dirty="0" smtClean="0"/>
              <a:t>Keep the number to a minimum necessary</a:t>
            </a:r>
          </a:p>
          <a:p>
            <a:pPr marL="514350" indent="-514350">
              <a:buFont typeface="+mj-lt"/>
              <a:buAutoNum type="arabicPeriod"/>
            </a:pPr>
            <a:r>
              <a:rPr lang="en-GB" dirty="0" smtClean="0"/>
              <a:t>Overall, more engagement at pre-application will provide solutions by application stage</a:t>
            </a:r>
          </a:p>
          <a:p>
            <a:pPr marL="514350" indent="-514350">
              <a:buFont typeface="+mj-lt"/>
              <a:buAutoNum type="arabicPeriod"/>
            </a:pPr>
            <a:r>
              <a:rPr lang="en-GB" dirty="0" smtClean="0"/>
              <a:t>Don’t duplicate what is in the application</a:t>
            </a:r>
          </a:p>
          <a:p>
            <a:pPr marL="514350" indent="-514350">
              <a:buFont typeface="+mj-lt"/>
              <a:buAutoNum type="arabicPeriod"/>
            </a:pPr>
            <a:r>
              <a:rPr lang="en-GB" dirty="0" smtClean="0"/>
              <a:t>The more/better detail submitted, the less to be required in post application</a:t>
            </a:r>
          </a:p>
          <a:p>
            <a:pPr marL="514350" indent="-514350">
              <a:buFont typeface="+mj-lt"/>
              <a:buAutoNum type="arabicPeriod"/>
            </a:pPr>
            <a:r>
              <a:rPr lang="en-GB" dirty="0" smtClean="0"/>
              <a:t>Don’t condition matters covered by other regulatory regimes</a:t>
            </a:r>
          </a:p>
          <a:p>
            <a:endParaRPr lang="en-GB" dirty="0"/>
          </a:p>
        </p:txBody>
      </p:sp>
    </p:spTree>
    <p:extLst>
      <p:ext uri="{BB962C8B-B14F-4D97-AF65-F5344CB8AC3E}">
        <p14:creationId xmlns:p14="http://schemas.microsoft.com/office/powerpoint/2010/main" val="24964112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New Work – 10 Principles</a:t>
            </a:r>
          </a:p>
        </p:txBody>
      </p:sp>
      <p:sp>
        <p:nvSpPr>
          <p:cNvPr id="3" name="Content Placeholder 2"/>
          <p:cNvSpPr>
            <a:spLocks noGrp="1"/>
          </p:cNvSpPr>
          <p:nvPr>
            <p:ph idx="1"/>
          </p:nvPr>
        </p:nvSpPr>
        <p:spPr/>
        <p:txBody>
          <a:bodyPr/>
          <a:lstStyle/>
          <a:p>
            <a:pPr marL="0" indent="0">
              <a:buNone/>
            </a:pPr>
            <a:r>
              <a:rPr lang="en-GB" dirty="0" smtClean="0"/>
              <a:t>6.  Prescriptive conditions save time and provide more certainty</a:t>
            </a:r>
          </a:p>
          <a:p>
            <a:pPr marL="0" indent="0">
              <a:buNone/>
            </a:pPr>
            <a:r>
              <a:rPr lang="en-GB" dirty="0" smtClean="0"/>
              <a:t>7.  S106 conditions, but maximise transparency</a:t>
            </a:r>
          </a:p>
          <a:p>
            <a:pPr marL="0" indent="0">
              <a:buNone/>
            </a:pPr>
            <a:r>
              <a:rPr lang="en-GB" dirty="0" smtClean="0"/>
              <a:t>8.  Use PPAs for discharge of conditions phase</a:t>
            </a:r>
          </a:p>
          <a:p>
            <a:pPr marL="0" indent="0">
              <a:buNone/>
            </a:pPr>
            <a:r>
              <a:rPr lang="en-GB" dirty="0" smtClean="0"/>
              <a:t>9.  If communities have a role in discharge of conditions make this clear</a:t>
            </a:r>
          </a:p>
          <a:p>
            <a:pPr marL="0" indent="0">
              <a:buNone/>
            </a:pPr>
            <a:r>
              <a:rPr lang="en-GB" dirty="0" smtClean="0"/>
              <a:t>10.	???????</a:t>
            </a:r>
          </a:p>
          <a:p>
            <a:endParaRPr lang="en-GB" dirty="0" smtClean="0"/>
          </a:p>
          <a:p>
            <a:endParaRPr lang="en-GB" dirty="0"/>
          </a:p>
        </p:txBody>
      </p:sp>
    </p:spTree>
    <p:extLst>
      <p:ext uri="{BB962C8B-B14F-4D97-AF65-F5344CB8AC3E}">
        <p14:creationId xmlns:p14="http://schemas.microsoft.com/office/powerpoint/2010/main" val="2391423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Conditions – what is the aim.</a:t>
            </a:r>
            <a:endParaRPr lang="en-GB"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50184" y="5269289"/>
            <a:ext cx="1581150" cy="119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483768" y="1830764"/>
            <a:ext cx="3943350" cy="3438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332775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Table Discussion</a:t>
            </a:r>
            <a:endParaRPr lang="en-GB" dirty="0"/>
          </a:p>
        </p:txBody>
      </p:sp>
      <p:sp>
        <p:nvSpPr>
          <p:cNvPr id="3" name="Content Placeholder 2"/>
          <p:cNvSpPr>
            <a:spLocks noGrp="1"/>
          </p:cNvSpPr>
          <p:nvPr>
            <p:ph idx="1"/>
          </p:nvPr>
        </p:nvSpPr>
        <p:spPr>
          <a:xfrm>
            <a:off x="374189" y="1340772"/>
            <a:ext cx="5853330" cy="1645493"/>
          </a:xfrm>
        </p:spPr>
        <p:txBody>
          <a:bodyPr/>
          <a:lstStyle/>
          <a:p>
            <a:pPr marL="0" indent="0">
              <a:buNone/>
            </a:pPr>
            <a:r>
              <a:rPr lang="en-GB" dirty="0" smtClean="0"/>
              <a:t>Draft principles for better use of conditions on planning permissions.</a:t>
            </a:r>
          </a:p>
          <a:p>
            <a:pPr marL="0" indent="0">
              <a:buNone/>
            </a:pPr>
            <a:endParaRPr lang="en-GB" dirty="0"/>
          </a:p>
          <a:p>
            <a:pPr marL="0" indent="0">
              <a:buNone/>
            </a:pPr>
            <a:endParaRPr lang="en-GB" dirty="0" smtClean="0"/>
          </a:p>
          <a:p>
            <a:pPr marL="0" indent="0">
              <a:buNone/>
            </a:pPr>
            <a:endParaRPr lang="en-GB" dirty="0"/>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868" y="332656"/>
            <a:ext cx="2528626" cy="29017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374191" y="2924944"/>
            <a:ext cx="8136904" cy="3539430"/>
          </a:xfrm>
          <a:prstGeom prst="rect">
            <a:avLst/>
          </a:prstGeom>
          <a:noFill/>
        </p:spPr>
        <p:txBody>
          <a:bodyPr wrap="square" rtlCol="0">
            <a:spAutoFit/>
          </a:bodyPr>
          <a:lstStyle/>
          <a:p>
            <a:r>
              <a:rPr lang="en-GB" sz="3200" dirty="0">
                <a:solidFill>
                  <a:srgbClr val="000000"/>
                </a:solidFill>
              </a:rPr>
              <a:t>These have been developed by a cross sector group to improve the way that LPAs, developers and other stakeholders  work to reduce the delays that can sometimes result from conditions.</a:t>
            </a:r>
          </a:p>
          <a:p>
            <a:r>
              <a:rPr lang="en-GB" sz="3200" dirty="0">
                <a:solidFill>
                  <a:srgbClr val="000000"/>
                </a:solidFill>
              </a:rPr>
              <a:t>Have we got the right principles to drive improvement?</a:t>
            </a:r>
          </a:p>
        </p:txBody>
      </p:sp>
    </p:spTree>
    <p:extLst>
      <p:ext uri="{BB962C8B-B14F-4D97-AF65-F5344CB8AC3E}">
        <p14:creationId xmlns:p14="http://schemas.microsoft.com/office/powerpoint/2010/main" val="2129446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Planning conditions</a:t>
            </a:r>
            <a:endParaRPr lang="en-GB" dirty="0"/>
          </a:p>
        </p:txBody>
      </p:sp>
      <p:sp>
        <p:nvSpPr>
          <p:cNvPr id="3" name="Content Placeholder 2"/>
          <p:cNvSpPr>
            <a:spLocks noGrp="1"/>
          </p:cNvSpPr>
          <p:nvPr>
            <p:ph idx="1"/>
          </p:nvPr>
        </p:nvSpPr>
        <p:spPr/>
        <p:txBody>
          <a:bodyPr/>
          <a:lstStyle/>
          <a:p>
            <a:r>
              <a:rPr lang="en-US" sz="2800" dirty="0" smtClean="0"/>
              <a:t>Local </a:t>
            </a:r>
            <a:r>
              <a:rPr lang="en-US" sz="2800" dirty="0"/>
              <a:t>planning authorities should consider whether otherwise unacceptable development could be made acceptable through the use of conditions or planning obligations. Planning obligations should only be used where it is not possible to address unacceptable impacts through a planning condition</a:t>
            </a:r>
            <a:r>
              <a:rPr lang="en-US" sz="2800" dirty="0" smtClean="0"/>
              <a:t>.</a:t>
            </a:r>
          </a:p>
          <a:p>
            <a:pPr marL="0" indent="0">
              <a:buNone/>
            </a:pPr>
            <a:r>
              <a:rPr lang="en-US" dirty="0" smtClean="0"/>
              <a:t> </a:t>
            </a:r>
            <a:r>
              <a:rPr lang="en-US" sz="1400" dirty="0" smtClean="0"/>
              <a:t>NPPG – para 203 </a:t>
            </a:r>
            <a:endParaRPr lang="en-US" sz="1400" dirty="0"/>
          </a:p>
          <a:p>
            <a:endParaRPr lang="en-US" dirty="0"/>
          </a:p>
          <a:p>
            <a:endParaRPr lang="en-GB" dirty="0"/>
          </a:p>
        </p:txBody>
      </p:sp>
      <p:pic>
        <p:nvPicPr>
          <p:cNvPr id="1229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9573" y="5452165"/>
            <a:ext cx="1434108" cy="10813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986439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GB" altLang="en-US" dirty="0" smtClean="0"/>
              <a:t>Conditions:  the six tests</a:t>
            </a:r>
          </a:p>
        </p:txBody>
      </p:sp>
      <p:sp>
        <p:nvSpPr>
          <p:cNvPr id="28675" name="Rectangle 3"/>
          <p:cNvSpPr>
            <a:spLocks noGrp="1" noChangeArrowheads="1"/>
          </p:cNvSpPr>
          <p:nvPr>
            <p:ph type="body" idx="1"/>
          </p:nvPr>
        </p:nvSpPr>
        <p:spPr>
          <a:xfrm>
            <a:off x="683568" y="1412776"/>
            <a:ext cx="7848600" cy="4752528"/>
          </a:xfrm>
        </p:spPr>
        <p:txBody>
          <a:bodyPr/>
          <a:lstStyle/>
          <a:p>
            <a:pPr marL="0" indent="0">
              <a:buFontTx/>
              <a:buNone/>
              <a:defRPr/>
            </a:pPr>
            <a:r>
              <a:rPr lang="en-US" sz="2800" dirty="0" smtClean="0"/>
              <a:t>“Planning conditions should only be imposed where they are:</a:t>
            </a:r>
          </a:p>
          <a:p>
            <a:pPr>
              <a:defRPr/>
            </a:pPr>
            <a:r>
              <a:rPr lang="en-US" sz="2800" dirty="0" smtClean="0"/>
              <a:t>necessary;</a:t>
            </a:r>
          </a:p>
          <a:p>
            <a:pPr>
              <a:defRPr/>
            </a:pPr>
            <a:r>
              <a:rPr lang="en-US" sz="2800" dirty="0" smtClean="0"/>
              <a:t>relevant to planning and;</a:t>
            </a:r>
          </a:p>
          <a:p>
            <a:pPr>
              <a:defRPr/>
            </a:pPr>
            <a:r>
              <a:rPr lang="en-US" sz="2800" dirty="0" smtClean="0"/>
              <a:t>to the development to be permitted;</a:t>
            </a:r>
          </a:p>
          <a:p>
            <a:pPr>
              <a:defRPr/>
            </a:pPr>
            <a:r>
              <a:rPr lang="en-US" sz="2800" dirty="0" smtClean="0"/>
              <a:t>enforceable;</a:t>
            </a:r>
          </a:p>
          <a:p>
            <a:pPr>
              <a:defRPr/>
            </a:pPr>
            <a:r>
              <a:rPr lang="en-US" sz="2800" dirty="0" smtClean="0"/>
              <a:t>precise and;</a:t>
            </a:r>
          </a:p>
          <a:p>
            <a:pPr>
              <a:defRPr/>
            </a:pPr>
            <a:r>
              <a:rPr lang="en-US" sz="2800" dirty="0" smtClean="0"/>
              <a:t>reasonable in all other respects.”</a:t>
            </a:r>
          </a:p>
          <a:p>
            <a:pPr marL="0" indent="0">
              <a:buFontTx/>
              <a:buNone/>
              <a:defRPr/>
            </a:pPr>
            <a:endParaRPr lang="en-US" sz="2000" dirty="0" smtClean="0"/>
          </a:p>
          <a:p>
            <a:pPr marL="0" indent="0">
              <a:buFontTx/>
              <a:buNone/>
              <a:defRPr/>
            </a:pPr>
            <a:r>
              <a:rPr lang="en-US" sz="2000" dirty="0" smtClean="0"/>
              <a:t>Para. 206 of the NPPF</a:t>
            </a:r>
          </a:p>
        </p:txBody>
      </p:sp>
    </p:spTree>
    <p:extLst>
      <p:ext uri="{BB962C8B-B14F-4D97-AF65-F5344CB8AC3E}">
        <p14:creationId xmlns:p14="http://schemas.microsoft.com/office/powerpoint/2010/main" val="13063010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Conditions: more guidance</a:t>
            </a:r>
            <a:endParaRPr lang="en-GB" dirty="0"/>
          </a:p>
        </p:txBody>
      </p:sp>
      <p:sp>
        <p:nvSpPr>
          <p:cNvPr id="3" name="Content Placeholder 2"/>
          <p:cNvSpPr>
            <a:spLocks noGrp="1"/>
          </p:cNvSpPr>
          <p:nvPr>
            <p:ph idx="1"/>
          </p:nvPr>
        </p:nvSpPr>
        <p:spPr>
          <a:xfrm>
            <a:off x="611560" y="1268760"/>
            <a:ext cx="8229600" cy="5184576"/>
          </a:xfrm>
        </p:spPr>
        <p:txBody>
          <a:bodyPr/>
          <a:lstStyle/>
          <a:p>
            <a:pPr marL="0" indent="0">
              <a:buNone/>
            </a:pPr>
            <a:r>
              <a:rPr lang="en-GB" dirty="0" smtClean="0"/>
              <a:t>Planning </a:t>
            </a:r>
            <a:r>
              <a:rPr lang="en-GB" dirty="0"/>
              <a:t>P</a:t>
            </a:r>
            <a:r>
              <a:rPr lang="en-GB" dirty="0" smtClean="0"/>
              <a:t>ractice Guidance</a:t>
            </a:r>
            <a:endParaRPr lang="en-GB" kern="1200" dirty="0"/>
          </a:p>
          <a:p>
            <a:pPr marL="0" indent="0">
              <a:buNone/>
            </a:pPr>
            <a:r>
              <a:rPr lang="en-GB" kern="1200" dirty="0" smtClean="0"/>
              <a:t>“</a:t>
            </a:r>
            <a:r>
              <a:rPr lang="en-US" kern="1200" dirty="0"/>
              <a:t>Whether it is appropriate for the Local Planning Authority to impose a condition on a grant of planning permission will depend on the specifics of the case</a:t>
            </a:r>
            <a:r>
              <a:rPr lang="en-US" kern="1200" dirty="0" smtClean="0"/>
              <a:t>. </a:t>
            </a:r>
            <a:r>
              <a:rPr lang="en-US" kern="1200" dirty="0"/>
              <a:t>Conditions should help to deliver development plan policy and accord with the requirements of the National Planning Policy Framework, including satisfying the six tests for conditions</a:t>
            </a:r>
            <a:r>
              <a:rPr lang="en-US" kern="1200" dirty="0" smtClean="0"/>
              <a:t>.”</a:t>
            </a:r>
            <a:r>
              <a:rPr lang="en-US" kern="1200" dirty="0"/>
              <a:t> </a:t>
            </a:r>
            <a:r>
              <a:rPr lang="en-US" sz="1400" kern="1200" dirty="0"/>
              <a:t>Paragraph: 004 Reference ID: 21a-004-20140306</a:t>
            </a:r>
          </a:p>
          <a:p>
            <a:pPr marL="0" indent="0">
              <a:buNone/>
            </a:pPr>
            <a:endParaRPr lang="en-GB" kern="1200" dirty="0" smtClean="0"/>
          </a:p>
          <a:p>
            <a:endParaRPr lang="en-GB" kern="1200" dirty="0"/>
          </a:p>
          <a:p>
            <a:endParaRPr lang="en-GB" kern="1200" dirty="0" smtClean="0"/>
          </a:p>
          <a:p>
            <a:endParaRPr lang="en-GB" kern="1200" dirty="0"/>
          </a:p>
          <a:p>
            <a:pPr marL="0" indent="0">
              <a:buNone/>
            </a:pPr>
            <a:endParaRPr lang="en-US" sz="1800" kern="1200" dirty="0" smtClean="0"/>
          </a:p>
          <a:p>
            <a:pPr marL="0" indent="0">
              <a:buNone/>
            </a:pPr>
            <a:endParaRPr lang="en-US" sz="1800" kern="1200" dirty="0"/>
          </a:p>
          <a:p>
            <a:endParaRPr lang="en-GB" dirty="0"/>
          </a:p>
        </p:txBody>
      </p:sp>
    </p:spTree>
    <p:extLst>
      <p:ext uri="{BB962C8B-B14F-4D97-AF65-F5344CB8AC3E}">
        <p14:creationId xmlns:p14="http://schemas.microsoft.com/office/powerpoint/2010/main" val="19300913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Conditions:  Performance</a:t>
            </a:r>
            <a:endParaRPr lang="en-GB" dirty="0"/>
          </a:p>
        </p:txBody>
      </p:sp>
      <p:pic>
        <p:nvPicPr>
          <p:cNvPr id="614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83570" y="1196752"/>
            <a:ext cx="7200800" cy="46898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4499994" y="6196662"/>
            <a:ext cx="3816422" cy="338554"/>
          </a:xfrm>
          <a:prstGeom prst="rect">
            <a:avLst/>
          </a:prstGeom>
          <a:noFill/>
        </p:spPr>
        <p:txBody>
          <a:bodyPr wrap="square" rtlCol="0">
            <a:spAutoFit/>
          </a:bodyPr>
          <a:lstStyle/>
          <a:p>
            <a:r>
              <a:rPr lang="en-GB" sz="1600" dirty="0">
                <a:solidFill>
                  <a:srgbClr val="000000"/>
                </a:solidFill>
              </a:rPr>
              <a:t>From draft PAS Benchmark  report</a:t>
            </a:r>
            <a:endParaRPr lang="en-GB" sz="1600" dirty="0">
              <a:solidFill>
                <a:srgbClr val="000000"/>
              </a:solidFill>
            </a:endParaRPr>
          </a:p>
        </p:txBody>
      </p:sp>
    </p:spTree>
    <p:extLst>
      <p:ext uri="{BB962C8B-B14F-4D97-AF65-F5344CB8AC3E}">
        <p14:creationId xmlns:p14="http://schemas.microsoft.com/office/powerpoint/2010/main" val="1907300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Conditions:  Performance</a:t>
            </a:r>
          </a:p>
        </p:txBody>
      </p:sp>
      <p:pic>
        <p:nvPicPr>
          <p:cNvPr id="717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67546" y="1628801"/>
            <a:ext cx="8403203" cy="41044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4644010" y="5949280"/>
            <a:ext cx="4499992" cy="369332"/>
          </a:xfrm>
          <a:prstGeom prst="rect">
            <a:avLst/>
          </a:prstGeom>
          <a:noFill/>
        </p:spPr>
        <p:txBody>
          <a:bodyPr wrap="square" rtlCol="0">
            <a:spAutoFit/>
          </a:bodyPr>
          <a:lstStyle/>
          <a:p>
            <a:r>
              <a:rPr lang="en-GB" dirty="0">
                <a:solidFill>
                  <a:srgbClr val="000000"/>
                </a:solidFill>
              </a:rPr>
              <a:t>From draft PAS Benchmark report</a:t>
            </a:r>
            <a:endParaRPr lang="en-GB" dirty="0">
              <a:solidFill>
                <a:srgbClr val="000000"/>
              </a:solidFill>
            </a:endParaRPr>
          </a:p>
        </p:txBody>
      </p:sp>
    </p:spTree>
    <p:extLst>
      <p:ext uri="{BB962C8B-B14F-4D97-AF65-F5344CB8AC3E}">
        <p14:creationId xmlns:p14="http://schemas.microsoft.com/office/powerpoint/2010/main" val="10479019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Conditions:  Cost</a:t>
            </a:r>
            <a:endParaRPr lang="en-GB" dirty="0"/>
          </a:p>
        </p:txBody>
      </p:sp>
      <p:sp>
        <p:nvSpPr>
          <p:cNvPr id="3" name="Content Placeholder 2"/>
          <p:cNvSpPr>
            <a:spLocks noGrp="1"/>
          </p:cNvSpPr>
          <p:nvPr>
            <p:ph idx="1"/>
          </p:nvPr>
        </p:nvSpPr>
        <p:spPr>
          <a:xfrm>
            <a:off x="467544" y="1340770"/>
            <a:ext cx="8229600" cy="5069155"/>
          </a:xfrm>
        </p:spPr>
        <p:txBody>
          <a:bodyPr/>
          <a:lstStyle/>
          <a:p>
            <a:pPr marL="0" indent="0">
              <a:buNone/>
            </a:pPr>
            <a:r>
              <a:rPr lang="en-GB" dirty="0" smtClean="0"/>
              <a:t>From the summary of the benchmark data</a:t>
            </a:r>
          </a:p>
          <a:p>
            <a:r>
              <a:rPr lang="en-GB" dirty="0" smtClean="0"/>
              <a:t>Based on 12,540 records</a:t>
            </a:r>
          </a:p>
          <a:p>
            <a:r>
              <a:rPr lang="en-GB" dirty="0" smtClean="0"/>
              <a:t>Ave cost to deal with these was </a:t>
            </a:r>
            <a:r>
              <a:rPr lang="en-GB" b="1" dirty="0" smtClean="0"/>
              <a:t>£268 </a:t>
            </a:r>
          </a:p>
          <a:p>
            <a:r>
              <a:rPr lang="en-GB" dirty="0" smtClean="0"/>
              <a:t>Ave fee for each submission was </a:t>
            </a:r>
            <a:r>
              <a:rPr lang="en-GB" b="1" dirty="0" smtClean="0"/>
              <a:t>£93</a:t>
            </a:r>
          </a:p>
          <a:p>
            <a:endParaRPr lang="en-GB" dirty="0"/>
          </a:p>
          <a:p>
            <a:pPr marL="0" indent="0">
              <a:buNone/>
            </a:pPr>
            <a:r>
              <a:rPr lang="en-GB" dirty="0" smtClean="0"/>
              <a:t>So: Approval of details applications are expensive for councils, and for this reason alone, discretion on the use of these is a good idea</a:t>
            </a:r>
            <a:endParaRPr lang="en-GB" dirty="0"/>
          </a:p>
        </p:txBody>
      </p:sp>
    </p:spTree>
    <p:extLst>
      <p:ext uri="{BB962C8B-B14F-4D97-AF65-F5344CB8AC3E}">
        <p14:creationId xmlns:p14="http://schemas.microsoft.com/office/powerpoint/2010/main" val="3404328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Six tests:  consider them your friends!</a:t>
            </a:r>
            <a:endParaRPr lang="en-GB" dirty="0"/>
          </a:p>
        </p:txBody>
      </p:sp>
      <p:sp>
        <p:nvSpPr>
          <p:cNvPr id="3" name="Content Placeholder 2"/>
          <p:cNvSpPr>
            <a:spLocks noGrp="1"/>
          </p:cNvSpPr>
          <p:nvPr>
            <p:ph idx="1"/>
          </p:nvPr>
        </p:nvSpPr>
        <p:spPr>
          <a:xfrm>
            <a:off x="457200" y="1780977"/>
            <a:ext cx="8229600" cy="1864048"/>
          </a:xfrm>
        </p:spPr>
        <p:txBody>
          <a:bodyPr/>
          <a:lstStyle/>
          <a:p>
            <a:r>
              <a:rPr lang="en-GB" dirty="0" smtClean="0"/>
              <a:t>LPAs, developers and consultees all need to improve the way they work on conditions:</a:t>
            </a:r>
          </a:p>
          <a:p>
            <a:endParaRPr lang="en-GB" dirty="0"/>
          </a:p>
          <a:p>
            <a:pPr lvl="5"/>
            <a:endParaRPr lang="en-GB" dirty="0" smtClean="0"/>
          </a:p>
          <a:p>
            <a:pPr marL="0" indent="0">
              <a:buNone/>
            </a:pPr>
            <a:endParaRPr lang="en-GB" b="1" dirty="0" smtClean="0"/>
          </a:p>
          <a:p>
            <a:pPr marL="0" indent="0">
              <a:buNone/>
            </a:pPr>
            <a:endParaRPr lang="en-GB" dirty="0"/>
          </a:p>
          <a:p>
            <a:pPr marL="0" indent="0">
              <a:buNone/>
            </a:pPr>
            <a:endParaRPr lang="en-GB" dirty="0"/>
          </a:p>
          <a:p>
            <a:pPr marL="0" indent="0">
              <a:buNone/>
            </a:pPr>
            <a:endParaRPr lang="en-GB" dirty="0"/>
          </a:p>
        </p:txBody>
      </p:sp>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8064" y="3093119"/>
            <a:ext cx="3384798" cy="26314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683568" y="3571890"/>
            <a:ext cx="4104456" cy="2092881"/>
          </a:xfrm>
          <a:prstGeom prst="rect">
            <a:avLst/>
          </a:prstGeom>
          <a:noFill/>
        </p:spPr>
        <p:txBody>
          <a:bodyPr wrap="square" rtlCol="0">
            <a:spAutoFit/>
          </a:bodyPr>
          <a:lstStyle/>
          <a:p>
            <a:r>
              <a:rPr lang="en-GB" sz="2800" b="1" dirty="0">
                <a:solidFill>
                  <a:srgbClr val="000000"/>
                </a:solidFill>
              </a:rPr>
              <a:t>“Best practice principles for use and discharge of conditions”</a:t>
            </a:r>
          </a:p>
          <a:p>
            <a:endParaRPr lang="en-GB" dirty="0">
              <a:solidFill>
                <a:srgbClr val="000000"/>
              </a:solidFill>
            </a:endParaRPr>
          </a:p>
        </p:txBody>
      </p:sp>
    </p:spTree>
    <p:extLst>
      <p:ext uri="{BB962C8B-B14F-4D97-AF65-F5344CB8AC3E}">
        <p14:creationId xmlns:p14="http://schemas.microsoft.com/office/powerpoint/2010/main" val="533592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Deemed consent for conditions</a:t>
            </a:r>
            <a:endParaRPr lang="en-GB" dirty="0"/>
          </a:p>
        </p:txBody>
      </p:sp>
      <p:sp>
        <p:nvSpPr>
          <p:cNvPr id="3" name="Content Placeholder 2"/>
          <p:cNvSpPr>
            <a:spLocks noGrp="1"/>
          </p:cNvSpPr>
          <p:nvPr>
            <p:ph idx="1"/>
          </p:nvPr>
        </p:nvSpPr>
        <p:spPr/>
        <p:txBody>
          <a:bodyPr/>
          <a:lstStyle/>
          <a:p>
            <a:pPr marL="0" indent="0">
              <a:buNone/>
            </a:pPr>
            <a:r>
              <a:rPr lang="en-GB" dirty="0" smtClean="0"/>
              <a:t>Infrastructure Act 2015</a:t>
            </a:r>
          </a:p>
          <a:p>
            <a:pPr marL="0" indent="0">
              <a:buNone/>
            </a:pPr>
            <a:endParaRPr lang="en-GB" dirty="0"/>
          </a:p>
          <a:p>
            <a:pPr marL="0" indent="0">
              <a:buNone/>
            </a:pPr>
            <a:r>
              <a:rPr lang="en-GB" dirty="0" smtClean="0"/>
              <a:t>Allows the SOS to make development orders allowing for </a:t>
            </a:r>
            <a:r>
              <a:rPr lang="en-US" dirty="0" smtClean="0"/>
              <a:t>deemed </a:t>
            </a:r>
            <a:r>
              <a:rPr lang="en-US" dirty="0"/>
              <a:t>discharge of </a:t>
            </a:r>
            <a:r>
              <a:rPr lang="en-US" dirty="0" smtClean="0"/>
              <a:t>some conditions if the authority has failed to give notice of their decision on time, provided the applicant takes certain steps…. </a:t>
            </a:r>
            <a:r>
              <a:rPr lang="en-US" sz="2000" dirty="0" smtClean="0"/>
              <a:t>(paraphrased)</a:t>
            </a:r>
          </a:p>
          <a:p>
            <a:pPr marL="0" indent="0">
              <a:buNone/>
            </a:pPr>
            <a:endParaRPr lang="en-US" sz="2000" dirty="0"/>
          </a:p>
          <a:p>
            <a:pPr marL="0" indent="0">
              <a:buNone/>
            </a:pPr>
            <a:r>
              <a:rPr lang="en-US" sz="2000" dirty="0" smtClean="0"/>
              <a:t>Cf. s74A of the Town and Country Planning Act 1990 as a amended</a:t>
            </a:r>
            <a:endParaRPr lang="en-US" sz="2000" dirty="0"/>
          </a:p>
          <a:p>
            <a:endParaRPr lang="en-GB" dirty="0"/>
          </a:p>
        </p:txBody>
      </p:sp>
    </p:spTree>
    <p:extLst>
      <p:ext uri="{BB962C8B-B14F-4D97-AF65-F5344CB8AC3E}">
        <p14:creationId xmlns:p14="http://schemas.microsoft.com/office/powerpoint/2010/main" val="2400212350"/>
      </p:ext>
    </p:extLst>
  </p:cSld>
  <p:clrMapOvr>
    <a:masterClrMapping/>
  </p:clrMapOvr>
</p:sld>
</file>

<file path=ppt/theme/theme1.xml><?xml version="1.0" encoding="utf-8"?>
<a:theme xmlns:a="http://schemas.openxmlformats.org/drawingml/2006/main" name="LG Group 2">
  <a:themeElements>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G Group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4400" b="1" i="0" u="none" strike="noStrike" cap="none" normalizeH="0" baseline="0" smtClean="0">
            <a:ln>
              <a:noFill/>
            </a:ln>
            <a:solidFill>
              <a:schemeClr val="tx2"/>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4400" b="1" i="0" u="none" strike="noStrike" cap="none" normalizeH="0" baseline="0" smtClean="0">
            <a:ln>
              <a:noFill/>
            </a:ln>
            <a:solidFill>
              <a:schemeClr val="tx2"/>
            </a:solidFill>
            <a:effectLst/>
            <a:latin typeface="Arial" charset="0"/>
          </a:defRPr>
        </a:defPPr>
      </a:lstStyle>
    </a:lnDef>
  </a:objectDefaults>
  <a:extraClrSchemeLst>
    <a:extraClrScheme>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G Group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G Group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G Group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G Group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G Group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G Group 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G Group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G Group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G Group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G Group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G Group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921</Words>
  <Application>Microsoft Office PowerPoint</Application>
  <PresentationFormat>On-screen Show (4:3)</PresentationFormat>
  <Paragraphs>146</Paragraphs>
  <Slides>19</Slides>
  <Notes>11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LG Group 2</vt:lpstr>
      <vt:lpstr>Phillipa Silcock</vt:lpstr>
      <vt:lpstr>Planning conditions</vt:lpstr>
      <vt:lpstr>Conditions:  the six tests</vt:lpstr>
      <vt:lpstr>Conditions: more guidance</vt:lpstr>
      <vt:lpstr>Conditions:  Performance</vt:lpstr>
      <vt:lpstr>Conditions:  Performance</vt:lpstr>
      <vt:lpstr>Conditions:  Cost</vt:lpstr>
      <vt:lpstr>Six tests:  consider them your friends!</vt:lpstr>
      <vt:lpstr>Deemed consent for conditions</vt:lpstr>
      <vt:lpstr>Planning conditions</vt:lpstr>
      <vt:lpstr>Deemed Discharge</vt:lpstr>
      <vt:lpstr>Deemed discharge -exemptions</vt:lpstr>
      <vt:lpstr>Deemed discharge -exemptions</vt:lpstr>
      <vt:lpstr>Further exemptions-</vt:lpstr>
      <vt:lpstr>Extra points</vt:lpstr>
      <vt:lpstr>New Work – 10 Principles</vt:lpstr>
      <vt:lpstr>New Work – 10 Principles</vt:lpstr>
      <vt:lpstr>Conditions – what is the aim.</vt:lpstr>
      <vt:lpstr>Table Discussion</vt:lpstr>
    </vt:vector>
  </TitlesOfParts>
  <Company>LGA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Phillipa Silcock</dc:title>
  <dc:creator>Adam Dodgshon</dc:creator>
  <cp:lastModifiedBy>Adam Dodgshon</cp:lastModifiedBy>
  <cp:revision>1</cp:revision>
  <dcterms:created xsi:type="dcterms:W3CDTF">2015-04-08T10:01:48Z</dcterms:created>
  <dcterms:modified xsi:type="dcterms:W3CDTF">2015-04-08T10:03:24Z</dcterms:modified>
</cp:coreProperties>
</file>