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92C378-4FCA-4D31-8268-2B121516F3A1}" type="datetimeFigureOut">
              <a:rPr lang="en-GB" smtClean="0"/>
              <a:t>08/04/2015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D890B9-9DCD-41A7-96B5-F935E83F431A}" type="slidenum">
              <a:rPr lang="en-GB" smtClean="0"/>
              <a:t>‹#›</a:t>
            </a:fld>
            <a:endParaRPr lang="en-GB"/>
          </a:p>
        </p:txBody>
      </p:sp>
    </p:spTree>
    <p:extLst>
      <p:ext uri="{BB962C8B-B14F-4D97-AF65-F5344CB8AC3E}">
        <p14:creationId xmlns:p14="http://schemas.microsoft.com/office/powerpoint/2010/main" val="329786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Rot="1" noChangeAspect="1" noChangeArrowheads="1" noTextEdit="1"/>
          </p:cNvSpPr>
          <p:nvPr>
            <p:ph type="sldImg"/>
          </p:nvPr>
        </p:nvSpPr>
        <p:spPr>
          <a:xfrm>
            <a:off x="1143000" y="685800"/>
            <a:ext cx="4572000" cy="3429000"/>
          </a:xfrm>
          <a:ln/>
        </p:spPr>
      </p:sp>
      <p:sp>
        <p:nvSpPr>
          <p:cNvPr id="1873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dirty="0" smtClean="0"/>
              <a:t>There is a general agreement that some level of discussion before a</a:t>
            </a:r>
            <a:r>
              <a:rPr lang="en-GB" altLang="en-US" baseline="0" dirty="0" smtClean="0"/>
              <a:t> development </a:t>
            </a:r>
            <a:r>
              <a:rPr lang="en-GB" altLang="en-US" dirty="0" smtClean="0"/>
              <a:t> application is submitted is a good thing…</a:t>
            </a:r>
          </a:p>
          <a:p>
            <a:endParaRPr lang="en-GB" altLang="en-US" dirty="0" smtClean="0"/>
          </a:p>
          <a:p>
            <a:r>
              <a:rPr lang="en-GB" altLang="en-US" dirty="0" smtClean="0"/>
              <a:t>There are advantages to both the developer</a:t>
            </a:r>
            <a:r>
              <a:rPr lang="en-GB" altLang="en-US" baseline="0" dirty="0" smtClean="0"/>
              <a:t> – who has more assurance that he /she is not wasting their time, or entering into a long </a:t>
            </a:r>
            <a:r>
              <a:rPr lang="en-GB" altLang="en-US" baseline="0" dirty="0" err="1" smtClean="0"/>
              <a:t>drawnout</a:t>
            </a:r>
            <a:r>
              <a:rPr lang="en-GB" altLang="en-US" baseline="0" dirty="0" smtClean="0"/>
              <a:t> process of considering the issues</a:t>
            </a:r>
          </a:p>
          <a:p>
            <a:r>
              <a:rPr lang="en-GB" altLang="en-US" baseline="0" dirty="0" smtClean="0"/>
              <a:t>For the councils there are also a range of benefits – savings and efficiencies - but even more – there  is an opportunity to influence development so that it aligns to the goals of the councils and the needs of the community</a:t>
            </a:r>
          </a:p>
          <a:p>
            <a:endParaRPr lang="en-GB" altLang="en-US" baseline="0" dirty="0" smtClean="0"/>
          </a:p>
          <a:p>
            <a:r>
              <a:rPr lang="en-GB" altLang="en-US" baseline="0" dirty="0" smtClean="0"/>
              <a:t>But its discretionary  - so developers will only use the process</a:t>
            </a:r>
          </a:p>
          <a:p>
            <a:r>
              <a:rPr lang="en-GB" altLang="en-US" baseline="0" dirty="0" smtClean="0"/>
              <a:t>When the advantages outweigh the additional costs – both money and time.</a:t>
            </a:r>
          </a:p>
          <a:p>
            <a:endParaRPr lang="en-GB" altLang="en-US" baseline="0" dirty="0" smtClean="0"/>
          </a:p>
          <a:p>
            <a:r>
              <a:rPr lang="en-GB" altLang="en-US" baseline="0" dirty="0" smtClean="0"/>
              <a:t>Councils need to recognise that its not just charges for pre-application services that put developers off – in fact not mainly this</a:t>
            </a:r>
          </a:p>
          <a:p>
            <a:endParaRPr lang="en-GB" altLang="en-US" baseline="0" dirty="0" smtClean="0"/>
          </a:p>
          <a:p>
            <a:r>
              <a:rPr lang="en-GB" altLang="en-US" baseline="0" dirty="0" smtClean="0"/>
              <a:t>It’s the uncertainty around the process.</a:t>
            </a:r>
          </a:p>
          <a:p>
            <a:endParaRPr lang="en-GB" altLang="en-US" baseline="0" dirty="0" smtClean="0"/>
          </a:p>
          <a:p>
            <a:r>
              <a:rPr lang="en-GB" altLang="en-US" baseline="0" dirty="0" smtClean="0"/>
              <a:t>For a prospective applicant to spend effort on </a:t>
            </a:r>
            <a:r>
              <a:rPr lang="en-GB" altLang="en-US" baseline="0" dirty="0" err="1" smtClean="0"/>
              <a:t>preapplication</a:t>
            </a:r>
            <a:r>
              <a:rPr lang="en-GB" altLang="en-US" baseline="0" dirty="0" smtClean="0"/>
              <a:t> discussions, it has to be worthwhile.</a:t>
            </a:r>
          </a:p>
          <a:p>
            <a:endParaRPr lang="en-GB" altLang="en-US" baseline="0" dirty="0" smtClean="0"/>
          </a:p>
          <a:p>
            <a:r>
              <a:rPr lang="en-GB" altLang="en-US" baseline="0" dirty="0" smtClean="0"/>
              <a:t>Hence the title of todays workshop</a:t>
            </a:r>
            <a:endParaRPr lang="en-GB"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dirty="0" smtClean="0"/>
              <a:t>A little reminder of the positive potential of good pre-application engagement between the council, the developer, the community</a:t>
            </a:r>
            <a:endParaRPr lang="en-GB" dirty="0"/>
          </a:p>
        </p:txBody>
      </p:sp>
      <p:sp>
        <p:nvSpPr>
          <p:cNvPr id="4" name="Slide Number Placeholder 3"/>
          <p:cNvSpPr>
            <a:spLocks noGrp="1"/>
          </p:cNvSpPr>
          <p:nvPr>
            <p:ph type="sldNum" sz="quarter" idx="10"/>
          </p:nvPr>
        </p:nvSpPr>
        <p:spPr/>
        <p:txBody>
          <a:bodyPr/>
          <a:lstStyle/>
          <a:p>
            <a:fld id="{D8832A1E-B8CF-44E8-B80A-3AB668425358}" type="slidenum">
              <a:rPr lang="en-GB" smtClean="0">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8693244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dirty="0" smtClean="0"/>
              <a:t>But we also know that there are problems with the way that</a:t>
            </a:r>
            <a:r>
              <a:rPr lang="en-GB" baseline="0" dirty="0" smtClean="0"/>
              <a:t> pre-application discussions are offered in councils</a:t>
            </a:r>
          </a:p>
          <a:p>
            <a:r>
              <a:rPr lang="en-GB" baseline="0" dirty="0" smtClean="0"/>
              <a:t>And that the government has been considering pre-applications among other options for reform of the planning system.</a:t>
            </a:r>
          </a:p>
          <a:p>
            <a:r>
              <a:rPr lang="en-GB" baseline="0" dirty="0" smtClean="0"/>
              <a:t>Specifically…. As it says on the slide.</a:t>
            </a:r>
          </a:p>
        </p:txBody>
      </p:sp>
      <p:sp>
        <p:nvSpPr>
          <p:cNvPr id="4" name="Slide Number Placeholder 3"/>
          <p:cNvSpPr>
            <a:spLocks noGrp="1"/>
          </p:cNvSpPr>
          <p:nvPr>
            <p:ph type="sldNum" sz="quarter" idx="10"/>
          </p:nvPr>
        </p:nvSpPr>
        <p:spPr/>
        <p:txBody>
          <a:bodyPr/>
          <a:lstStyle/>
          <a:p>
            <a:fld id="{D8832A1E-B8CF-44E8-B80A-3AB668425358}" type="slidenum">
              <a:rPr lang="en-GB" smtClean="0">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20299688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dirty="0" smtClean="0"/>
              <a:t>Late last year a group of representatives from across the sector got together to set out what the principles of good effective pre-application discussion should be</a:t>
            </a:r>
            <a:endParaRPr lang="en-GB" dirty="0"/>
          </a:p>
        </p:txBody>
      </p:sp>
      <p:sp>
        <p:nvSpPr>
          <p:cNvPr id="4" name="Slide Number Placeholder 3"/>
          <p:cNvSpPr>
            <a:spLocks noGrp="1"/>
          </p:cNvSpPr>
          <p:nvPr>
            <p:ph type="sldNum" sz="quarter" idx="10"/>
          </p:nvPr>
        </p:nvSpPr>
        <p:spPr/>
        <p:txBody>
          <a:bodyPr/>
          <a:lstStyle/>
          <a:p>
            <a:fld id="{D8832A1E-B8CF-44E8-B80A-3AB668425358}" type="slidenum">
              <a:rPr lang="en-GB" smtClean="0">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1431936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dirty="0" smtClean="0"/>
              <a:t>Full text of the 10 Commitments if in the booklet in your delegate packs</a:t>
            </a:r>
          </a:p>
          <a:p>
            <a:r>
              <a:rPr lang="en-GB" dirty="0" smtClean="0"/>
              <a:t>Turn to section 1 of the workbook</a:t>
            </a:r>
          </a:p>
          <a:p>
            <a:endParaRPr lang="en-GB" dirty="0" smtClean="0"/>
          </a:p>
          <a:p>
            <a:r>
              <a:rPr lang="en-GB" dirty="0" smtClean="0"/>
              <a:t>These 10 commitments are intended to influence the behaviour</a:t>
            </a:r>
            <a:r>
              <a:rPr lang="en-GB" baseline="0" dirty="0" smtClean="0"/>
              <a:t> of all parties – not just councils – </a:t>
            </a:r>
          </a:p>
          <a:p>
            <a:r>
              <a:rPr lang="en-GB" baseline="0" dirty="0" smtClean="0"/>
              <a:t>But in our PAS role  the workshop and the workbook do inevitably concentrate on the offer from councils…</a:t>
            </a:r>
            <a:endParaRPr lang="en-GB" dirty="0"/>
          </a:p>
        </p:txBody>
      </p:sp>
      <p:sp>
        <p:nvSpPr>
          <p:cNvPr id="4" name="Slide Number Placeholder 3"/>
          <p:cNvSpPr>
            <a:spLocks noGrp="1"/>
          </p:cNvSpPr>
          <p:nvPr>
            <p:ph type="sldNum" sz="quarter" idx="10"/>
          </p:nvPr>
        </p:nvSpPr>
        <p:spPr/>
        <p:txBody>
          <a:bodyPr/>
          <a:lstStyle/>
          <a:p>
            <a:fld id="{D8832A1E-B8CF-44E8-B80A-3AB668425358}" type="slidenum">
              <a:rPr lang="en-GB" smtClean="0">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14440439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228600" indent="-228600">
              <a:buAutoNum type="arabicPeriod"/>
            </a:pPr>
            <a:r>
              <a:rPr lang="en-GB" dirty="0" smtClean="0"/>
              <a:t>For good sustainable development – opportunity to consider,</a:t>
            </a:r>
            <a:r>
              <a:rPr lang="en-GB" baseline="0" dirty="0" smtClean="0"/>
              <a:t> discuss and shape – but avoid delays, duplication and repetition.</a:t>
            </a:r>
          </a:p>
          <a:p>
            <a:pPr marL="228600" indent="-228600">
              <a:buAutoNum type="arabicPeriod"/>
            </a:pPr>
            <a:r>
              <a:rPr lang="en-GB" baseline="0" dirty="0" smtClean="0"/>
              <a:t>Not every one will require the same services – need for a range of options to suit smaller simpler, development ( and don’t loose sight of the fact that self service advice will suit many of your customers) but set out how you can help and support prospective applicants that need more advice and discussion because the proposals are larger scale, affect a wider community or embrace a lot of issues.  ADVERTISE your services clearly – pre-apps is the front door to your service for investors coming to an area – don’t make it hard to find.</a:t>
            </a:r>
          </a:p>
          <a:p>
            <a:pPr marL="228600" indent="-228600">
              <a:buAutoNum type="arabicPeriod"/>
            </a:pPr>
            <a:r>
              <a:rPr lang="en-GB" baseline="0" dirty="0" smtClean="0"/>
              <a:t>The choice of whether to have pre-app discussions at all, or which option to chose is up to the prospective applicant.  As a LPA you will need to help them to make the best choice , but in the end the decision is up to the applicant.  On the other side of the coin, if you gave the options of well managed efficient services, and a prospective applicant doesn’t take this up – for whatever reason – it will not be unreasonable to say that the options for discussion and modification during the formal application stage will be limited.</a:t>
            </a:r>
            <a:endParaRPr lang="en-GB" dirty="0"/>
          </a:p>
        </p:txBody>
      </p:sp>
      <p:sp>
        <p:nvSpPr>
          <p:cNvPr id="4" name="Slide Number Placeholder 3"/>
          <p:cNvSpPr>
            <a:spLocks noGrp="1"/>
          </p:cNvSpPr>
          <p:nvPr>
            <p:ph type="sldNum" sz="quarter" idx="10"/>
          </p:nvPr>
        </p:nvSpPr>
        <p:spPr/>
        <p:txBody>
          <a:bodyPr/>
          <a:lstStyle/>
          <a:p>
            <a:fld id="{D8832A1E-B8CF-44E8-B80A-3AB668425358}" type="slidenum">
              <a:rPr lang="en-GB" smtClean="0">
                <a:solidFill>
                  <a:prstClr val="black"/>
                </a:solidFill>
              </a:rPr>
              <a:pPr/>
              <a:t>8</a:t>
            </a:fld>
            <a:endParaRPr lang="en-GB">
              <a:solidFill>
                <a:prstClr val="black"/>
              </a:solidFill>
            </a:endParaRPr>
          </a:p>
        </p:txBody>
      </p:sp>
    </p:spTree>
    <p:extLst>
      <p:ext uri="{BB962C8B-B14F-4D97-AF65-F5344CB8AC3E}">
        <p14:creationId xmlns:p14="http://schemas.microsoft.com/office/powerpoint/2010/main" val="14702138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dirty="0" smtClean="0"/>
              <a:t>4. Developers will only take up pre-application offers if they see value in doing so : not least because pre-app has a cost to it whether or not the LA is charging for the service.  2 aspects to what is good value – a)</a:t>
            </a:r>
            <a:r>
              <a:rPr lang="en-GB" baseline="0" dirty="0" smtClean="0"/>
              <a:t> </a:t>
            </a:r>
            <a:r>
              <a:rPr lang="en-GB" dirty="0" smtClean="0"/>
              <a:t>is it efficient or is it simply another hurdle on the path–b) is this going to improve the likelihood of a good outcome.</a:t>
            </a:r>
          </a:p>
          <a:p>
            <a:pPr marL="228600" indent="-228600">
              <a:buAutoNum type="arabicPeriod" startAt="5"/>
            </a:pPr>
            <a:r>
              <a:rPr lang="en-GB" dirty="0" smtClean="0"/>
              <a:t>The council planning officers are most often</a:t>
            </a:r>
            <a:r>
              <a:rPr lang="en-GB" baseline="0" dirty="0" smtClean="0"/>
              <a:t> the ring masters in pre-application discussions.  They need to bring the right people to the table, or be able to speak for them.  The discussions and advice given during pre-applications, while they don’t guarantee a positive planning application, should be reliable as indicators of the approach that will be taken further in the process – or its frankly a waste of time.  Pre-apps should remove the surprises – so to avoid late emergence of problems, or to avoid someone’s solution creating a problem for someone else – the planning officer will need a weather eye and a welcoming approach.</a:t>
            </a:r>
          </a:p>
          <a:p>
            <a:pPr marL="228600" indent="-228600">
              <a:buAutoNum type="arabicPeriod" startAt="5"/>
            </a:pPr>
            <a:r>
              <a:rPr lang="en-GB" baseline="0" dirty="0" smtClean="0"/>
              <a:t>The most productive discussions will come from having all the information on the table – but there needs to be a balance between the what stage the proposal is at and what information will be available.  In the best situation - by the time the application is made, information to address all the issues should have been tabled and considered</a:t>
            </a:r>
          </a:p>
          <a:p>
            <a:pPr marL="228600" indent="-228600">
              <a:buAutoNum type="arabicPeriod" startAt="5"/>
            </a:pPr>
            <a:endParaRPr lang="en-GB" dirty="0"/>
          </a:p>
        </p:txBody>
      </p:sp>
      <p:sp>
        <p:nvSpPr>
          <p:cNvPr id="4" name="Slide Number Placeholder 3"/>
          <p:cNvSpPr>
            <a:spLocks noGrp="1"/>
          </p:cNvSpPr>
          <p:nvPr>
            <p:ph type="sldNum" sz="quarter" idx="10"/>
          </p:nvPr>
        </p:nvSpPr>
        <p:spPr/>
        <p:txBody>
          <a:bodyPr/>
          <a:lstStyle/>
          <a:p>
            <a:fld id="{D8832A1E-B8CF-44E8-B80A-3AB668425358}" type="slidenum">
              <a:rPr lang="en-GB" smtClean="0">
                <a:solidFill>
                  <a:prstClr val="black"/>
                </a:solidFill>
              </a:rPr>
              <a:pPr/>
              <a:t>9</a:t>
            </a:fld>
            <a:endParaRPr lang="en-GB">
              <a:solidFill>
                <a:prstClr val="black"/>
              </a:solidFill>
            </a:endParaRPr>
          </a:p>
        </p:txBody>
      </p:sp>
    </p:spTree>
    <p:extLst>
      <p:ext uri="{BB962C8B-B14F-4D97-AF65-F5344CB8AC3E}">
        <p14:creationId xmlns:p14="http://schemas.microsoft.com/office/powerpoint/2010/main" val="32486119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228600" indent="-228600">
              <a:buAutoNum type="arabicPeriod" startAt="7"/>
            </a:pPr>
            <a:r>
              <a:rPr lang="en-GB" dirty="0" smtClean="0"/>
              <a:t>Although any</a:t>
            </a:r>
            <a:r>
              <a:rPr lang="en-GB" baseline="0" dirty="0" smtClean="0"/>
              <a:t> planning discussion will inevitably start with a discussion of the development plan and the national policy framework – it’s a plan led system after all.  Delivery of sustainable development also necessitates a full appreciation of the other factors that will determine whether a development proceeds successfully – financial constraints, market conditions, other regimes that kick in down the line, the needs of the local community, infrastructure </a:t>
            </a:r>
            <a:r>
              <a:rPr lang="en-GB" baseline="0" dirty="0" err="1" smtClean="0"/>
              <a:t>etc</a:t>
            </a:r>
            <a:r>
              <a:rPr lang="en-GB" baseline="0" dirty="0" smtClean="0"/>
              <a:t>  By ensuring that pre-application discussions are collaborative increases the likelihood that delivery will be successful.</a:t>
            </a:r>
          </a:p>
          <a:p>
            <a:pPr marL="228600" indent="-228600">
              <a:buAutoNum type="arabicPeriod" startAt="7"/>
            </a:pPr>
            <a:r>
              <a:rPr lang="en-GB" baseline="0" dirty="0" smtClean="0"/>
              <a:t> Involving the councillors of the local authority in discussions is part and parcel of the collaborative approach.  It helps to  de-risk of the development process ( and particularly the planning process) and is also a way for local leaders to influence development to achieve their wider goals for the area.</a:t>
            </a:r>
          </a:p>
          <a:p>
            <a:pPr marL="228600" indent="-228600">
              <a:buAutoNum type="arabicPeriod" startAt="7"/>
            </a:pPr>
            <a:r>
              <a:rPr lang="en-GB" baseline="0" dirty="0" smtClean="0"/>
              <a:t>Similarly greater involvement of the community has a dividend in terms of better fit to local needs and greater opportunity for building support for a good development.</a:t>
            </a:r>
          </a:p>
          <a:p>
            <a:pPr marL="0" indent="0">
              <a:buNone/>
            </a:pPr>
            <a:r>
              <a:rPr lang="en-GB" baseline="0" dirty="0" smtClean="0"/>
              <a:t>10. The three key words for this commitment  - consistent/ advice/ transparent.  For all three reasons there needs to be a shared record of the </a:t>
            </a:r>
            <a:r>
              <a:rPr lang="en-GB" baseline="0" dirty="0" err="1" smtClean="0"/>
              <a:t>dicussions</a:t>
            </a:r>
            <a:r>
              <a:rPr lang="en-GB" baseline="0" dirty="0" smtClean="0"/>
              <a:t> – or at least of the information shared, the advice given and any agreements that are made.</a:t>
            </a:r>
            <a:endParaRPr lang="en-GB" dirty="0"/>
          </a:p>
        </p:txBody>
      </p:sp>
      <p:sp>
        <p:nvSpPr>
          <p:cNvPr id="4" name="Slide Number Placeholder 3"/>
          <p:cNvSpPr>
            <a:spLocks noGrp="1"/>
          </p:cNvSpPr>
          <p:nvPr>
            <p:ph type="sldNum" sz="quarter" idx="10"/>
          </p:nvPr>
        </p:nvSpPr>
        <p:spPr/>
        <p:txBody>
          <a:bodyPr/>
          <a:lstStyle/>
          <a:p>
            <a:fld id="{D8832A1E-B8CF-44E8-B80A-3AB668425358}" type="slidenum">
              <a:rPr lang="en-GB" smtClean="0">
                <a:solidFill>
                  <a:prstClr val="black"/>
                </a:solidFill>
              </a:rPr>
              <a:pPr/>
              <a:t>10</a:t>
            </a:fld>
            <a:endParaRPr lang="en-GB">
              <a:solidFill>
                <a:prstClr val="black"/>
              </a:solidFill>
            </a:endParaRPr>
          </a:p>
        </p:txBody>
      </p:sp>
    </p:spTree>
    <p:extLst>
      <p:ext uri="{BB962C8B-B14F-4D97-AF65-F5344CB8AC3E}">
        <p14:creationId xmlns:p14="http://schemas.microsoft.com/office/powerpoint/2010/main" val="33838869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Rot="1" noChangeAspect="1" noChangeArrowheads="1" noTextEdit="1"/>
          </p:cNvSpPr>
          <p:nvPr>
            <p:ph type="sldImg"/>
          </p:nvPr>
        </p:nvSpPr>
        <p:spPr>
          <a:xfrm>
            <a:off x="1143000" y="685800"/>
            <a:ext cx="4572000" cy="3429000"/>
          </a:xfrm>
          <a:ln/>
        </p:spPr>
      </p:sp>
      <p:sp>
        <p:nvSpPr>
          <p:cNvPr id="1873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4" descr="title_background"/>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30164"/>
            <a:ext cx="9158654" cy="685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8"/>
          <p:cNvSpPr txBox="1">
            <a:spLocks noChangeArrowheads="1"/>
          </p:cNvSpPr>
          <p:nvPr/>
        </p:nvSpPr>
        <p:spPr bwMode="auto">
          <a:xfrm>
            <a:off x="583228" y="44456"/>
            <a:ext cx="531935"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4400" b="1">
                <a:solidFill>
                  <a:schemeClr val="tx2"/>
                </a:solidFill>
                <a:latin typeface="Arial" charset="0"/>
              </a:defRPr>
            </a:lvl1pPr>
            <a:lvl2pPr marL="742950" indent="-285750" eaLnBrk="0" hangingPunct="0">
              <a:defRPr sz="4400" b="1">
                <a:solidFill>
                  <a:schemeClr val="tx2"/>
                </a:solidFill>
                <a:latin typeface="Arial" charset="0"/>
              </a:defRPr>
            </a:lvl2pPr>
            <a:lvl3pPr marL="1143000" indent="-228600" eaLnBrk="0" hangingPunct="0">
              <a:defRPr sz="4400" b="1">
                <a:solidFill>
                  <a:schemeClr val="tx2"/>
                </a:solidFill>
                <a:latin typeface="Arial" charset="0"/>
              </a:defRPr>
            </a:lvl3pPr>
            <a:lvl4pPr marL="1600200" indent="-228600" eaLnBrk="0" hangingPunct="0">
              <a:defRPr sz="4400" b="1">
                <a:solidFill>
                  <a:schemeClr val="tx2"/>
                </a:solidFill>
                <a:latin typeface="Arial" charset="0"/>
              </a:defRPr>
            </a:lvl4pPr>
            <a:lvl5pPr marL="2057400" indent="-228600" eaLnBrk="0" hangingPunct="0">
              <a:defRPr sz="4400" b="1">
                <a:solidFill>
                  <a:schemeClr val="tx2"/>
                </a:solidFill>
                <a:latin typeface="Arial" charset="0"/>
              </a:defRPr>
            </a:lvl5pPr>
            <a:lvl6pPr marL="2514600" indent="-228600" eaLnBrk="0" fontAlgn="base" hangingPunct="0">
              <a:spcBef>
                <a:spcPct val="0"/>
              </a:spcBef>
              <a:spcAft>
                <a:spcPct val="0"/>
              </a:spcAft>
              <a:defRPr sz="4400" b="1">
                <a:solidFill>
                  <a:schemeClr val="tx2"/>
                </a:solidFill>
                <a:latin typeface="Arial" charset="0"/>
              </a:defRPr>
            </a:lvl6pPr>
            <a:lvl7pPr marL="2971800" indent="-228600" eaLnBrk="0" fontAlgn="base" hangingPunct="0">
              <a:spcBef>
                <a:spcPct val="0"/>
              </a:spcBef>
              <a:spcAft>
                <a:spcPct val="0"/>
              </a:spcAft>
              <a:defRPr sz="4400" b="1">
                <a:solidFill>
                  <a:schemeClr val="tx2"/>
                </a:solidFill>
                <a:latin typeface="Arial" charset="0"/>
              </a:defRPr>
            </a:lvl7pPr>
            <a:lvl8pPr marL="3429000" indent="-228600" eaLnBrk="0" fontAlgn="base" hangingPunct="0">
              <a:spcBef>
                <a:spcPct val="0"/>
              </a:spcBef>
              <a:spcAft>
                <a:spcPct val="0"/>
              </a:spcAft>
              <a:defRPr sz="4400" b="1">
                <a:solidFill>
                  <a:schemeClr val="tx2"/>
                </a:solidFill>
                <a:latin typeface="Arial" charset="0"/>
              </a:defRPr>
            </a:lvl8pPr>
            <a:lvl9pPr marL="3886200" indent="-228600" eaLnBrk="0" fontAlgn="base" hangingPunct="0">
              <a:spcBef>
                <a:spcPct val="0"/>
              </a:spcBef>
              <a:spcAft>
                <a:spcPct val="0"/>
              </a:spcAft>
              <a:defRPr sz="4400" b="1">
                <a:solidFill>
                  <a:schemeClr val="tx2"/>
                </a:solidFill>
                <a:latin typeface="Arial" charset="0"/>
              </a:defRPr>
            </a:lvl9pPr>
          </a:lstStyle>
          <a:p>
            <a:pPr eaLnBrk="1" fontAlgn="base" hangingPunct="1">
              <a:spcBef>
                <a:spcPct val="50000"/>
              </a:spcBef>
              <a:spcAft>
                <a:spcPct val="0"/>
              </a:spcAft>
            </a:pPr>
            <a:endParaRPr lang="en-US" altLang="en-US">
              <a:solidFill>
                <a:srgbClr val="000000"/>
              </a:solidFill>
            </a:endParaRPr>
          </a:p>
        </p:txBody>
      </p:sp>
      <p:pic>
        <p:nvPicPr>
          <p:cNvPr id="6" name="Picture 12" descr="PAS logo green TIF"/>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7164266" y="376239"/>
            <a:ext cx="1661746" cy="125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ctrTitle"/>
          </p:nvPr>
        </p:nvSpPr>
        <p:spPr>
          <a:xfrm>
            <a:off x="583223" y="2420947"/>
            <a:ext cx="7772400" cy="1125537"/>
          </a:xfrm>
        </p:spPr>
        <p:txBody>
          <a:bodyPr/>
          <a:lstStyle>
            <a:lvl1pPr>
              <a:defRPr>
                <a:solidFill>
                  <a:schemeClr val="bg1"/>
                </a:solidFill>
              </a:defRPr>
            </a:lvl1pPr>
          </a:lstStyle>
          <a:p>
            <a:pPr lvl="0"/>
            <a:r>
              <a:rPr lang="en-GB" altLang="en-US" noProof="0" smtClean="0"/>
              <a:t>Click to edit Master title style</a:t>
            </a:r>
          </a:p>
        </p:txBody>
      </p:sp>
      <p:sp>
        <p:nvSpPr>
          <p:cNvPr id="5124" name="Rectangle 4"/>
          <p:cNvSpPr>
            <a:spLocks noGrp="1" noChangeArrowheads="1"/>
          </p:cNvSpPr>
          <p:nvPr>
            <p:ph type="subTitle" idx="1"/>
          </p:nvPr>
        </p:nvSpPr>
        <p:spPr>
          <a:xfrm>
            <a:off x="630115" y="3573463"/>
            <a:ext cx="6400800" cy="1752600"/>
          </a:xfrm>
        </p:spPr>
        <p:txBody>
          <a:bodyPr/>
          <a:lstStyle>
            <a:lvl1pPr marL="0" indent="0">
              <a:buFontTx/>
              <a:buNone/>
              <a:defRPr>
                <a:solidFill>
                  <a:schemeClr val="bg1"/>
                </a:solidFill>
              </a:defRPr>
            </a:lvl1pPr>
          </a:lstStyle>
          <a:p>
            <a:pPr lvl="0"/>
            <a:r>
              <a:rPr lang="en-GB" altLang="en-US" noProof="0" smtClean="0"/>
              <a:t>Click to edit Master subtitle style</a:t>
            </a:r>
          </a:p>
        </p:txBody>
      </p:sp>
    </p:spTree>
    <p:extLst>
      <p:ext uri="{BB962C8B-B14F-4D97-AF65-F5344CB8AC3E}">
        <p14:creationId xmlns:p14="http://schemas.microsoft.com/office/powerpoint/2010/main" val="2819946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355983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11462" y="274643"/>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39263" y="274643"/>
            <a:ext cx="603152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385970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725675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35" y="4406909"/>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435"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37565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39261" y="1600205"/>
            <a:ext cx="40444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24403" y="1600205"/>
            <a:ext cx="40444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903366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06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06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274" y="1535113"/>
            <a:ext cx="404153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274" y="2174875"/>
            <a:ext cx="404153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431105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1646813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9677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435"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538" y="273057"/>
            <a:ext cx="511126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4" y="1435103"/>
            <a:ext cx="300843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73797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66"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16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16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90129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9262"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539262" y="1600205"/>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28" name="Line 4"/>
          <p:cNvSpPr>
            <a:spLocks noChangeShapeType="1"/>
          </p:cNvSpPr>
          <p:nvPr/>
        </p:nvSpPr>
        <p:spPr bwMode="auto">
          <a:xfrm>
            <a:off x="539265" y="6453188"/>
            <a:ext cx="8209085" cy="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fontAlgn="base">
              <a:spcBef>
                <a:spcPct val="0"/>
              </a:spcBef>
              <a:spcAft>
                <a:spcPct val="0"/>
              </a:spcAft>
            </a:pPr>
            <a:endParaRPr lang="en-GB" sz="4400" b="1">
              <a:solidFill>
                <a:srgbClr val="000000"/>
              </a:solidFill>
            </a:endParaRPr>
          </a:p>
        </p:txBody>
      </p:sp>
    </p:spTree>
    <p:extLst>
      <p:ext uri="{BB962C8B-B14F-4D97-AF65-F5344CB8AC3E}">
        <p14:creationId xmlns:p14="http://schemas.microsoft.com/office/powerpoint/2010/main" val="18280236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000" b="1">
          <a:solidFill>
            <a:srgbClr val="669900"/>
          </a:solidFill>
          <a:latin typeface="+mj-lt"/>
          <a:ea typeface="+mj-ea"/>
          <a:cs typeface="+mj-cs"/>
        </a:defRPr>
      </a:lvl1pPr>
      <a:lvl2pPr algn="l" rtl="0" eaLnBrk="0" fontAlgn="base" hangingPunct="0">
        <a:spcBef>
          <a:spcPct val="0"/>
        </a:spcBef>
        <a:spcAft>
          <a:spcPct val="0"/>
        </a:spcAft>
        <a:defRPr sz="4000" b="1">
          <a:solidFill>
            <a:srgbClr val="669900"/>
          </a:solidFill>
          <a:latin typeface="Arial" charset="0"/>
        </a:defRPr>
      </a:lvl2pPr>
      <a:lvl3pPr algn="l" rtl="0" eaLnBrk="0" fontAlgn="base" hangingPunct="0">
        <a:spcBef>
          <a:spcPct val="0"/>
        </a:spcBef>
        <a:spcAft>
          <a:spcPct val="0"/>
        </a:spcAft>
        <a:defRPr sz="4000" b="1">
          <a:solidFill>
            <a:srgbClr val="669900"/>
          </a:solidFill>
          <a:latin typeface="Arial" charset="0"/>
        </a:defRPr>
      </a:lvl3pPr>
      <a:lvl4pPr algn="l" rtl="0" eaLnBrk="0" fontAlgn="base" hangingPunct="0">
        <a:spcBef>
          <a:spcPct val="0"/>
        </a:spcBef>
        <a:spcAft>
          <a:spcPct val="0"/>
        </a:spcAft>
        <a:defRPr sz="4000" b="1">
          <a:solidFill>
            <a:srgbClr val="669900"/>
          </a:solidFill>
          <a:latin typeface="Arial" charset="0"/>
        </a:defRPr>
      </a:lvl4pPr>
      <a:lvl5pPr algn="l" rtl="0" eaLnBrk="0" fontAlgn="base" hangingPunct="0">
        <a:spcBef>
          <a:spcPct val="0"/>
        </a:spcBef>
        <a:spcAft>
          <a:spcPct val="0"/>
        </a:spcAft>
        <a:defRPr sz="4000" b="1">
          <a:solidFill>
            <a:srgbClr val="669900"/>
          </a:solidFill>
          <a:latin typeface="Arial" charset="0"/>
        </a:defRPr>
      </a:lvl5pPr>
      <a:lvl6pPr marL="457200" algn="l" rtl="0" fontAlgn="base">
        <a:spcBef>
          <a:spcPct val="0"/>
        </a:spcBef>
        <a:spcAft>
          <a:spcPct val="0"/>
        </a:spcAft>
        <a:defRPr sz="4000" b="1">
          <a:solidFill>
            <a:srgbClr val="669900"/>
          </a:solidFill>
          <a:latin typeface="Arial" charset="0"/>
        </a:defRPr>
      </a:lvl6pPr>
      <a:lvl7pPr marL="914400" algn="l" rtl="0" fontAlgn="base">
        <a:spcBef>
          <a:spcPct val="0"/>
        </a:spcBef>
        <a:spcAft>
          <a:spcPct val="0"/>
        </a:spcAft>
        <a:defRPr sz="4000" b="1">
          <a:solidFill>
            <a:srgbClr val="669900"/>
          </a:solidFill>
          <a:latin typeface="Arial" charset="0"/>
        </a:defRPr>
      </a:lvl7pPr>
      <a:lvl8pPr marL="1371600" algn="l" rtl="0" fontAlgn="base">
        <a:spcBef>
          <a:spcPct val="0"/>
        </a:spcBef>
        <a:spcAft>
          <a:spcPct val="0"/>
        </a:spcAft>
        <a:defRPr sz="4000" b="1">
          <a:solidFill>
            <a:srgbClr val="669900"/>
          </a:solidFill>
          <a:latin typeface="Arial" charset="0"/>
        </a:defRPr>
      </a:lvl8pPr>
      <a:lvl9pPr marL="1828800" algn="l" rtl="0" fontAlgn="base">
        <a:spcBef>
          <a:spcPct val="0"/>
        </a:spcBef>
        <a:spcAft>
          <a:spcPct val="0"/>
        </a:spcAft>
        <a:defRPr sz="4000" b="1">
          <a:solidFill>
            <a:srgbClr val="669900"/>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4"/>
          <p:cNvSpPr>
            <a:spLocks noGrp="1" noChangeArrowheads="1"/>
          </p:cNvSpPr>
          <p:nvPr>
            <p:ph type="ctrTitle"/>
          </p:nvPr>
        </p:nvSpPr>
        <p:spPr>
          <a:xfrm>
            <a:off x="685800" y="2130434"/>
            <a:ext cx="7772400" cy="1470025"/>
          </a:xfrm>
        </p:spPr>
        <p:txBody>
          <a:bodyPr/>
          <a:lstStyle/>
          <a:p>
            <a:r>
              <a:rPr lang="en-GB" altLang="en-US" dirty="0" smtClean="0">
                <a:solidFill>
                  <a:schemeClr val="tx1"/>
                </a:solidFill>
              </a:rPr>
              <a:t>Phillipa </a:t>
            </a:r>
            <a:r>
              <a:rPr lang="en-GB" altLang="en-US" dirty="0">
                <a:solidFill>
                  <a:schemeClr val="tx1"/>
                </a:solidFill>
              </a:rPr>
              <a:t>S</a:t>
            </a:r>
            <a:r>
              <a:rPr lang="en-GB" altLang="en-US" dirty="0" smtClean="0">
                <a:solidFill>
                  <a:schemeClr val="tx1"/>
                </a:solidFill>
              </a:rPr>
              <a:t>ilcock</a:t>
            </a:r>
          </a:p>
        </p:txBody>
      </p:sp>
      <p:sp>
        <p:nvSpPr>
          <p:cNvPr id="112643" name="Rectangle 5"/>
          <p:cNvSpPr>
            <a:spLocks noGrp="1" noChangeArrowheads="1"/>
          </p:cNvSpPr>
          <p:nvPr>
            <p:ph type="subTitle" idx="1"/>
          </p:nvPr>
        </p:nvSpPr>
        <p:spPr/>
        <p:txBody>
          <a:bodyPr/>
          <a:lstStyle/>
          <a:p>
            <a:r>
              <a:rPr lang="en-US" altLang="en-US" dirty="0" smtClean="0">
                <a:solidFill>
                  <a:schemeClr val="tx1"/>
                </a:solidFill>
              </a:rPr>
              <a:t>Worthwhile pre-applications services</a:t>
            </a:r>
          </a:p>
        </p:txBody>
      </p:sp>
    </p:spTree>
    <p:extLst>
      <p:ext uri="{BB962C8B-B14F-4D97-AF65-F5344CB8AC3E}">
        <p14:creationId xmlns:p14="http://schemas.microsoft.com/office/powerpoint/2010/main" val="37202678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71654" y="4653136"/>
            <a:ext cx="5600700" cy="1714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GB" dirty="0" smtClean="0"/>
              <a:t>The commitments for LPAs</a:t>
            </a:r>
            <a:endParaRPr lang="en-GB" dirty="0"/>
          </a:p>
        </p:txBody>
      </p:sp>
      <p:sp>
        <p:nvSpPr>
          <p:cNvPr id="3" name="Content Placeholder 2"/>
          <p:cNvSpPr>
            <a:spLocks noGrp="1"/>
          </p:cNvSpPr>
          <p:nvPr>
            <p:ph idx="1"/>
          </p:nvPr>
        </p:nvSpPr>
        <p:spPr>
          <a:xfrm>
            <a:off x="457200" y="1412776"/>
            <a:ext cx="8229600" cy="4525963"/>
          </a:xfrm>
        </p:spPr>
        <p:txBody>
          <a:bodyPr/>
          <a:lstStyle/>
          <a:p>
            <a:pPr marL="514350" indent="-514350">
              <a:buAutoNum type="arabicPeriod" startAt="7"/>
            </a:pPr>
            <a:r>
              <a:rPr lang="en-GB" dirty="0" smtClean="0"/>
              <a:t>Be collaborative – consider everyone’s needs</a:t>
            </a:r>
          </a:p>
          <a:p>
            <a:pPr marL="514350" indent="-514350">
              <a:buAutoNum type="arabicPeriod" startAt="7"/>
            </a:pPr>
            <a:r>
              <a:rPr lang="en-GB" dirty="0" smtClean="0"/>
              <a:t>Involve councillors in the discussion</a:t>
            </a:r>
          </a:p>
          <a:p>
            <a:pPr marL="514350" indent="-514350">
              <a:buAutoNum type="arabicPeriod" startAt="7"/>
            </a:pPr>
            <a:r>
              <a:rPr lang="en-GB" dirty="0" smtClean="0"/>
              <a:t>Engage communities as early as possible</a:t>
            </a:r>
          </a:p>
          <a:p>
            <a:pPr marL="514350" indent="-514350">
              <a:buAutoNum type="arabicPeriod" startAt="7"/>
            </a:pPr>
            <a:r>
              <a:rPr lang="en-GB" dirty="0" smtClean="0"/>
              <a:t>Record the information considered, advice given and agreements reached</a:t>
            </a:r>
            <a:endParaRPr lang="en-GB" dirty="0"/>
          </a:p>
        </p:txBody>
      </p:sp>
    </p:spTree>
    <p:extLst>
      <p:ext uri="{BB962C8B-B14F-4D97-AF65-F5344CB8AC3E}">
        <p14:creationId xmlns:p14="http://schemas.microsoft.com/office/powerpoint/2010/main" val="1072027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539552" y="1061864"/>
            <a:ext cx="8229600" cy="1143000"/>
          </a:xfrm>
        </p:spPr>
        <p:txBody>
          <a:bodyPr/>
          <a:lstStyle/>
          <a:p>
            <a:r>
              <a:rPr lang="en-GB" altLang="en-US" dirty="0"/>
              <a:t>W</a:t>
            </a:r>
            <a:r>
              <a:rPr lang="en-GB" altLang="en-US" dirty="0" smtClean="0"/>
              <a:t>hat </a:t>
            </a:r>
            <a:r>
              <a:rPr lang="en-GB" altLang="en-US" dirty="0"/>
              <a:t>makes a worthwhile  pre-application discussion</a:t>
            </a:r>
            <a:br>
              <a:rPr lang="en-GB" altLang="en-US" dirty="0"/>
            </a:br>
            <a:endParaRPr lang="en-GB" altLang="en-US" dirty="0" smtClean="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54439" y="2204867"/>
            <a:ext cx="2986086" cy="40719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423160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PAS pre-applications suite</a:t>
            </a:r>
            <a:endParaRPr lang="en-GB" dirty="0"/>
          </a:p>
        </p:txBody>
      </p:sp>
      <p:sp>
        <p:nvSpPr>
          <p:cNvPr id="3" name="Content Placeholder 2"/>
          <p:cNvSpPr>
            <a:spLocks noGrp="1"/>
          </p:cNvSpPr>
          <p:nvPr>
            <p:ph idx="1"/>
          </p:nvPr>
        </p:nvSpPr>
        <p:spPr/>
        <p:txBody>
          <a:bodyPr/>
          <a:lstStyle/>
          <a:p>
            <a:pPr marL="0" indent="0">
              <a:buNone/>
            </a:pPr>
            <a:r>
              <a:rPr lang="en-US" dirty="0"/>
              <a:t>1. </a:t>
            </a:r>
            <a:r>
              <a:rPr lang="en-US" sz="2800" dirty="0"/>
              <a:t>The 10 commitments </a:t>
            </a:r>
            <a:r>
              <a:rPr lang="en-US" sz="2800" dirty="0" smtClean="0"/>
              <a:t>checklist</a:t>
            </a:r>
            <a:endParaRPr lang="en-US" sz="2800" dirty="0"/>
          </a:p>
          <a:p>
            <a:pPr marL="0" indent="0">
              <a:buNone/>
            </a:pPr>
            <a:r>
              <a:rPr lang="en-US" sz="2800" dirty="0"/>
              <a:t>2. </a:t>
            </a:r>
            <a:r>
              <a:rPr lang="en-US" sz="2800" dirty="0" smtClean="0"/>
              <a:t> Pre-application services offer </a:t>
            </a:r>
          </a:p>
          <a:p>
            <a:pPr marL="0" indent="0">
              <a:buNone/>
            </a:pPr>
            <a:r>
              <a:rPr lang="en-US" sz="2800" dirty="0" smtClean="0"/>
              <a:t>3</a:t>
            </a:r>
            <a:r>
              <a:rPr lang="en-US" sz="2800" dirty="0"/>
              <a:t>. </a:t>
            </a:r>
            <a:r>
              <a:rPr lang="en-US" sz="2800" dirty="0" smtClean="0"/>
              <a:t> Planning </a:t>
            </a:r>
            <a:r>
              <a:rPr lang="en-US" sz="2800" dirty="0"/>
              <a:t>performance </a:t>
            </a:r>
            <a:r>
              <a:rPr lang="en-US" sz="2800" dirty="0" smtClean="0"/>
              <a:t>agreements</a:t>
            </a:r>
          </a:p>
          <a:p>
            <a:pPr marL="0" indent="0">
              <a:buNone/>
            </a:pPr>
            <a:r>
              <a:rPr lang="en-US" sz="2800" dirty="0" smtClean="0"/>
              <a:t>4</a:t>
            </a:r>
            <a:r>
              <a:rPr lang="en-US" sz="2800" dirty="0"/>
              <a:t>. </a:t>
            </a:r>
            <a:r>
              <a:rPr lang="en-US" sz="2800" dirty="0" smtClean="0"/>
              <a:t> Engaging </a:t>
            </a:r>
            <a:r>
              <a:rPr lang="en-US" sz="2800" dirty="0" err="1"/>
              <a:t>councillors</a:t>
            </a:r>
            <a:r>
              <a:rPr lang="en-US" sz="2800" dirty="0"/>
              <a:t> and communities </a:t>
            </a:r>
          </a:p>
          <a:p>
            <a:pPr marL="0" indent="0">
              <a:buNone/>
            </a:pPr>
            <a:r>
              <a:rPr lang="en-US" sz="2800" dirty="0"/>
              <a:t>5. </a:t>
            </a:r>
            <a:r>
              <a:rPr lang="en-US" sz="2800" dirty="0" smtClean="0"/>
              <a:t> Calculating </a:t>
            </a:r>
            <a:r>
              <a:rPr lang="en-US" sz="2800" dirty="0"/>
              <a:t>the cost of pre-application </a:t>
            </a:r>
            <a:r>
              <a:rPr lang="en-US" sz="2800" dirty="0" smtClean="0"/>
              <a:t>services</a:t>
            </a:r>
          </a:p>
          <a:p>
            <a:pPr marL="0" indent="0">
              <a:buNone/>
            </a:pPr>
            <a:r>
              <a:rPr lang="en-US" sz="2800" dirty="0" smtClean="0"/>
              <a:t>6</a:t>
            </a:r>
            <a:r>
              <a:rPr lang="en-US" sz="2800" dirty="0"/>
              <a:t>. </a:t>
            </a:r>
            <a:r>
              <a:rPr lang="en-US" sz="2800" dirty="0" smtClean="0"/>
              <a:t> Examples and templates </a:t>
            </a:r>
            <a:r>
              <a:rPr lang="en-US" sz="2800" dirty="0"/>
              <a:t>from local </a:t>
            </a:r>
            <a:r>
              <a:rPr lang="en-US" sz="2800" dirty="0" smtClean="0"/>
              <a:t>authorities</a:t>
            </a:r>
            <a:endParaRPr lang="en-US" sz="2800" dirty="0"/>
          </a:p>
        </p:txBody>
      </p:sp>
    </p:spTree>
    <p:extLst>
      <p:ext uri="{BB962C8B-B14F-4D97-AF65-F5344CB8AC3E}">
        <p14:creationId xmlns:p14="http://schemas.microsoft.com/office/powerpoint/2010/main" val="1719194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Commitments for Development industry</a:t>
            </a:r>
            <a:endParaRPr lang="en-GB" sz="3600" dirty="0"/>
          </a:p>
        </p:txBody>
      </p:sp>
      <p:sp>
        <p:nvSpPr>
          <p:cNvPr id="3" name="Content Placeholder 2"/>
          <p:cNvSpPr>
            <a:spLocks noGrp="1"/>
          </p:cNvSpPr>
          <p:nvPr>
            <p:ph idx="1"/>
          </p:nvPr>
        </p:nvSpPr>
        <p:spPr>
          <a:xfrm>
            <a:off x="683568" y="2060848"/>
            <a:ext cx="7848600" cy="3733800"/>
          </a:xfrm>
        </p:spPr>
        <p:txBody>
          <a:bodyPr/>
          <a:lstStyle/>
          <a:p>
            <a:r>
              <a:rPr lang="en-GB" sz="3000" dirty="0" smtClean="0"/>
              <a:t>Engage at the correct time and at the correct level</a:t>
            </a:r>
          </a:p>
          <a:p>
            <a:r>
              <a:rPr lang="en-GB" sz="3000" dirty="0" smtClean="0"/>
              <a:t>Have the correct people involved – that can make decisions/commitments</a:t>
            </a:r>
          </a:p>
          <a:p>
            <a:r>
              <a:rPr lang="en-GB" sz="3000" dirty="0" smtClean="0"/>
              <a:t>Be open and provide relevant information</a:t>
            </a:r>
          </a:p>
          <a:p>
            <a:r>
              <a:rPr lang="en-GB" sz="3000" dirty="0" smtClean="0"/>
              <a:t>Collaborative working – enter into a PPA</a:t>
            </a:r>
          </a:p>
          <a:p>
            <a:r>
              <a:rPr lang="en-GB" sz="3000" dirty="0"/>
              <a:t>E</a:t>
            </a:r>
            <a:r>
              <a:rPr lang="en-GB" sz="3000" dirty="0" smtClean="0"/>
              <a:t>ngage with the local community</a:t>
            </a:r>
          </a:p>
          <a:p>
            <a:endParaRPr lang="en-GB" dirty="0" smtClean="0"/>
          </a:p>
          <a:p>
            <a:pPr marL="0" indent="0">
              <a:buNone/>
            </a:pPr>
            <a:endParaRPr lang="en-GB" dirty="0"/>
          </a:p>
        </p:txBody>
      </p:sp>
    </p:spTree>
    <p:extLst>
      <p:ext uri="{BB962C8B-B14F-4D97-AF65-F5344CB8AC3E}">
        <p14:creationId xmlns:p14="http://schemas.microsoft.com/office/powerpoint/2010/main" val="39243401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Offering a choice to the developer</a:t>
            </a:r>
            <a:endParaRPr lang="en-GB"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3" y="1976174"/>
            <a:ext cx="5422758" cy="45474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101412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Planning performance agreements</a:t>
            </a:r>
          </a:p>
        </p:txBody>
      </p:sp>
      <p:sp>
        <p:nvSpPr>
          <p:cNvPr id="3" name="Content Placeholder 2"/>
          <p:cNvSpPr>
            <a:spLocks noGrp="1"/>
          </p:cNvSpPr>
          <p:nvPr>
            <p:ph idx="1"/>
          </p:nvPr>
        </p:nvSpPr>
        <p:spPr/>
        <p:txBody>
          <a:bodyPr/>
          <a:lstStyle/>
          <a:p>
            <a:r>
              <a:rPr lang="en-GB" sz="2800" dirty="0" smtClean="0"/>
              <a:t>Pre-application</a:t>
            </a:r>
          </a:p>
          <a:p>
            <a:r>
              <a:rPr lang="en-GB" sz="2800" dirty="0" smtClean="0"/>
              <a:t>During the application</a:t>
            </a:r>
          </a:p>
          <a:p>
            <a:r>
              <a:rPr lang="en-GB" sz="2800" dirty="0" smtClean="0"/>
              <a:t>For discharge of conditions</a:t>
            </a:r>
          </a:p>
          <a:p>
            <a:endParaRPr lang="en-GB" sz="2800" dirty="0"/>
          </a:p>
          <a:p>
            <a:pPr marL="0" indent="0">
              <a:buNone/>
            </a:pPr>
            <a:r>
              <a:rPr lang="en-GB" sz="2800" dirty="0" smtClean="0"/>
              <a:t>Scale of development</a:t>
            </a:r>
          </a:p>
          <a:p>
            <a:r>
              <a:rPr lang="en-GB" sz="2800" dirty="0" smtClean="0"/>
              <a:t>Most suitable for major applications</a:t>
            </a:r>
          </a:p>
          <a:p>
            <a:r>
              <a:rPr lang="en-GB" sz="2800" dirty="0" smtClean="0"/>
              <a:t>Encourage for strategically important proposals or for particularly sensitive development</a:t>
            </a:r>
          </a:p>
          <a:p>
            <a:endParaRPr lang="en-GB" sz="2800" dirty="0" smtClean="0"/>
          </a:p>
          <a:p>
            <a:endParaRPr lang="en-GB" dirty="0" smtClean="0"/>
          </a:p>
          <a:p>
            <a:endParaRPr lang="en-GB" dirty="0"/>
          </a:p>
        </p:txBody>
      </p:sp>
    </p:spTree>
    <p:extLst>
      <p:ext uri="{BB962C8B-B14F-4D97-AF65-F5344CB8AC3E}">
        <p14:creationId xmlns:p14="http://schemas.microsoft.com/office/powerpoint/2010/main" val="26873006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Planning performance agreements</a:t>
            </a:r>
          </a:p>
        </p:txBody>
      </p:sp>
      <p:sp>
        <p:nvSpPr>
          <p:cNvPr id="3" name="Content Placeholder 2"/>
          <p:cNvSpPr>
            <a:spLocks noGrp="1"/>
          </p:cNvSpPr>
          <p:nvPr>
            <p:ph idx="1"/>
          </p:nvPr>
        </p:nvSpPr>
        <p:spPr/>
        <p:txBody>
          <a:bodyPr/>
          <a:lstStyle/>
          <a:p>
            <a:pPr>
              <a:buNone/>
            </a:pPr>
            <a:r>
              <a:rPr lang="en-GB" sz="2800" dirty="0"/>
              <a:t>Improves quality of planning process</a:t>
            </a:r>
          </a:p>
          <a:p>
            <a:pPr>
              <a:buFont typeface="Arial" charset="0"/>
              <a:buChar char="•"/>
            </a:pPr>
            <a:r>
              <a:rPr lang="en-GB" sz="2800" dirty="0"/>
              <a:t>Shared vision and policy objectives identified</a:t>
            </a:r>
          </a:p>
          <a:p>
            <a:pPr>
              <a:buFont typeface="Arial" charset="0"/>
              <a:buChar char="•"/>
            </a:pPr>
            <a:r>
              <a:rPr lang="en-GB" sz="2800" dirty="0" smtClean="0"/>
              <a:t>An </a:t>
            </a:r>
            <a:r>
              <a:rPr lang="en-GB" sz="2800" dirty="0"/>
              <a:t>improved customer service (</a:t>
            </a:r>
            <a:r>
              <a:rPr lang="en-GB" sz="2800" dirty="0" smtClean="0"/>
              <a:t>trust, collaboration and more certainty of timing)</a:t>
            </a:r>
            <a:endParaRPr lang="en-GB" sz="2800" dirty="0"/>
          </a:p>
          <a:p>
            <a:pPr>
              <a:buFont typeface="Arial" charset="0"/>
              <a:buChar char="•"/>
            </a:pPr>
            <a:r>
              <a:rPr lang="en-GB" sz="2800" dirty="0" smtClean="0"/>
              <a:t>Collaborative </a:t>
            </a:r>
            <a:r>
              <a:rPr lang="en-GB" sz="2800" dirty="0"/>
              <a:t>working </a:t>
            </a:r>
            <a:r>
              <a:rPr lang="en-GB" sz="2800" dirty="0" smtClean="0"/>
              <a:t>(not just the Council’s needs)</a:t>
            </a:r>
            <a:r>
              <a:rPr lang="en-GB" sz="2800" dirty="0"/>
              <a:t>				</a:t>
            </a:r>
          </a:p>
          <a:p>
            <a:pPr>
              <a:buFont typeface="Arial" charset="0"/>
              <a:buChar char="•"/>
            </a:pPr>
            <a:r>
              <a:rPr lang="en-GB" sz="2800" dirty="0"/>
              <a:t>Effective stakeholder </a:t>
            </a:r>
            <a:r>
              <a:rPr lang="en-GB" sz="2800" dirty="0" smtClean="0"/>
              <a:t>involvement</a:t>
            </a:r>
          </a:p>
          <a:p>
            <a:pPr>
              <a:buFont typeface="Arial" charset="0"/>
              <a:buChar char="•"/>
            </a:pPr>
            <a:r>
              <a:rPr lang="en-GB" sz="2800" dirty="0"/>
              <a:t>Community empowerment and </a:t>
            </a:r>
            <a:r>
              <a:rPr lang="en-GB" sz="2800" dirty="0" smtClean="0"/>
              <a:t>ownership</a:t>
            </a:r>
            <a:endParaRPr lang="en-GB" sz="2800" dirty="0"/>
          </a:p>
          <a:p>
            <a:pPr>
              <a:buFont typeface="Arial" charset="0"/>
              <a:buChar char="•"/>
            </a:pPr>
            <a:r>
              <a:rPr lang="en-GB" sz="2800" dirty="0" smtClean="0"/>
              <a:t>Better </a:t>
            </a:r>
            <a:r>
              <a:rPr lang="en-GB" sz="2800" dirty="0"/>
              <a:t>value in long </a:t>
            </a:r>
            <a:r>
              <a:rPr lang="en-GB" sz="2800" dirty="0" smtClean="0"/>
              <a:t>term</a:t>
            </a:r>
          </a:p>
          <a:p>
            <a:pPr>
              <a:buFont typeface="Arial" charset="0"/>
              <a:buChar char="•"/>
            </a:pPr>
            <a:r>
              <a:rPr lang="en-GB" sz="2800" dirty="0" smtClean="0"/>
              <a:t>Removes the 8/13 week constraint</a:t>
            </a:r>
            <a:endParaRPr lang="en-GB" sz="2800" dirty="0"/>
          </a:p>
          <a:p>
            <a:endParaRPr lang="en-GB" dirty="0"/>
          </a:p>
        </p:txBody>
      </p:sp>
    </p:spTree>
    <p:extLst>
      <p:ext uri="{BB962C8B-B14F-4D97-AF65-F5344CB8AC3E}">
        <p14:creationId xmlns:p14="http://schemas.microsoft.com/office/powerpoint/2010/main" val="18411650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Planning performance agreements</a:t>
            </a:r>
            <a:endParaRPr lang="en-GB" dirty="0"/>
          </a:p>
        </p:txBody>
      </p:sp>
      <p:sp>
        <p:nvSpPr>
          <p:cNvPr id="3" name="Content Placeholder 2"/>
          <p:cNvSpPr>
            <a:spLocks noGrp="1"/>
          </p:cNvSpPr>
          <p:nvPr>
            <p:ph idx="1"/>
          </p:nvPr>
        </p:nvSpPr>
        <p:spPr>
          <a:xfrm>
            <a:off x="539552" y="2334349"/>
            <a:ext cx="8229600" cy="3398907"/>
          </a:xfrm>
        </p:spPr>
        <p:txBody>
          <a:bodyPr/>
          <a:lstStyle/>
          <a:p>
            <a:pPr>
              <a:buNone/>
            </a:pPr>
            <a:r>
              <a:rPr lang="en-GB" sz="2800" dirty="0"/>
              <a:t>Facilitates workload planning</a:t>
            </a:r>
          </a:p>
          <a:p>
            <a:pPr>
              <a:buFont typeface="Arial" charset="0"/>
              <a:buChar char="•"/>
            </a:pPr>
            <a:r>
              <a:rPr lang="en-GB" sz="2800" dirty="0" smtClean="0"/>
              <a:t>Discretionary </a:t>
            </a:r>
            <a:r>
              <a:rPr lang="en-GB" sz="2800" dirty="0"/>
              <a:t>pre-application advice paid for by those who benefit</a:t>
            </a:r>
          </a:p>
          <a:p>
            <a:pPr>
              <a:buFont typeface="Arial" charset="0"/>
              <a:buChar char="•"/>
            </a:pPr>
            <a:r>
              <a:rPr lang="en-GB" sz="2800" dirty="0"/>
              <a:t>Service can respond to development pressures</a:t>
            </a:r>
          </a:p>
          <a:p>
            <a:pPr>
              <a:buFont typeface="Arial" charset="0"/>
              <a:buChar char="•"/>
            </a:pPr>
            <a:r>
              <a:rPr lang="en-GB" sz="2800" dirty="0"/>
              <a:t>Core and ‘flexible </a:t>
            </a:r>
            <a:r>
              <a:rPr lang="en-GB" sz="2800" dirty="0" err="1"/>
              <a:t>workpool</a:t>
            </a:r>
            <a:r>
              <a:rPr lang="en-GB" sz="2800" dirty="0"/>
              <a:t>’ model</a:t>
            </a:r>
          </a:p>
          <a:p>
            <a:endParaRPr lang="en-GB" dirty="0"/>
          </a:p>
        </p:txBody>
      </p:sp>
    </p:spTree>
    <p:extLst>
      <p:ext uri="{BB962C8B-B14F-4D97-AF65-F5344CB8AC3E}">
        <p14:creationId xmlns:p14="http://schemas.microsoft.com/office/powerpoint/2010/main" val="16949322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Planning performance agreements</a:t>
            </a:r>
            <a:endParaRPr lang="en-GB" dirty="0"/>
          </a:p>
        </p:txBody>
      </p:sp>
      <p:sp>
        <p:nvSpPr>
          <p:cNvPr id="3" name="Content Placeholder 2"/>
          <p:cNvSpPr>
            <a:spLocks noGrp="1"/>
          </p:cNvSpPr>
          <p:nvPr>
            <p:ph idx="1"/>
          </p:nvPr>
        </p:nvSpPr>
        <p:spPr/>
        <p:txBody>
          <a:bodyPr/>
          <a:lstStyle/>
          <a:p>
            <a:r>
              <a:rPr lang="en-GB" dirty="0" smtClean="0"/>
              <a:t>Don’t have to be long and difficult</a:t>
            </a:r>
          </a:p>
          <a:p>
            <a:r>
              <a:rPr lang="en-GB" dirty="0" smtClean="0"/>
              <a:t>Some one page examples (</a:t>
            </a:r>
            <a:r>
              <a:rPr lang="en-GB" dirty="0" err="1" smtClean="0"/>
              <a:t>pt</a:t>
            </a:r>
            <a:r>
              <a:rPr lang="en-GB" dirty="0" smtClean="0"/>
              <a:t> 6)</a:t>
            </a:r>
          </a:p>
          <a:p>
            <a:r>
              <a:rPr lang="en-GB" dirty="0" smtClean="0"/>
              <a:t>Keep it proportionate</a:t>
            </a:r>
          </a:p>
          <a:p>
            <a:r>
              <a:rPr lang="en-GB" dirty="0" smtClean="0"/>
              <a:t>Base the agreement in discussion</a:t>
            </a:r>
          </a:p>
          <a:p>
            <a:r>
              <a:rPr lang="en-GB" dirty="0" smtClean="0"/>
              <a:t>Not just a document for the LPA’s convenience</a:t>
            </a:r>
          </a:p>
          <a:p>
            <a:r>
              <a:rPr lang="en-GB" dirty="0" smtClean="0"/>
              <a:t>Involve other parties (stat consultees and community for )</a:t>
            </a:r>
          </a:p>
          <a:p>
            <a:endParaRPr lang="en-GB" dirty="0"/>
          </a:p>
        </p:txBody>
      </p:sp>
    </p:spTree>
    <p:extLst>
      <p:ext uri="{BB962C8B-B14F-4D97-AF65-F5344CB8AC3E}">
        <p14:creationId xmlns:p14="http://schemas.microsoft.com/office/powerpoint/2010/main" val="28726700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Cost versus value</a:t>
            </a:r>
            <a:endParaRPr lang="en-GB" dirty="0"/>
          </a:p>
        </p:txBody>
      </p:sp>
      <p:sp>
        <p:nvSpPr>
          <p:cNvPr id="3" name="Content Placeholder 2"/>
          <p:cNvSpPr>
            <a:spLocks noGrp="1"/>
          </p:cNvSpPr>
          <p:nvPr>
            <p:ph idx="1"/>
          </p:nvPr>
        </p:nvSpPr>
        <p:spPr>
          <a:xfrm>
            <a:off x="450927" y="1196752"/>
            <a:ext cx="8229600" cy="5256584"/>
          </a:xfrm>
        </p:spPr>
        <p:txBody>
          <a:bodyPr/>
          <a:lstStyle/>
          <a:p>
            <a:pPr marL="0" indent="0">
              <a:buNone/>
            </a:pPr>
            <a:endParaRPr lang="en-GB" dirty="0" smtClean="0"/>
          </a:p>
          <a:p>
            <a:pPr marL="0" indent="0">
              <a:buNone/>
            </a:pPr>
            <a:endParaRPr lang="en-GB" sz="3200" dirty="0" smtClean="0"/>
          </a:p>
          <a:p>
            <a:pPr marL="0" indent="0">
              <a:buNone/>
            </a:pPr>
            <a:r>
              <a:rPr lang="en-GB" sz="3200" dirty="0" smtClean="0"/>
              <a:t>The conundrum:</a:t>
            </a:r>
          </a:p>
          <a:p>
            <a:pPr marL="0" indent="0">
              <a:buNone/>
            </a:pPr>
            <a:endParaRPr lang="en-GB" sz="3200" dirty="0" smtClean="0"/>
          </a:p>
          <a:p>
            <a:r>
              <a:rPr lang="en-GB" sz="3200" dirty="0" smtClean="0"/>
              <a:t>Can councils consistently provide a good value pre-app service without passing on costs?</a:t>
            </a:r>
          </a:p>
          <a:p>
            <a:endParaRPr lang="en-GB" dirty="0"/>
          </a:p>
        </p:txBody>
      </p:sp>
      <p:pic>
        <p:nvPicPr>
          <p:cNvPr id="1126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44895" y="5589245"/>
            <a:ext cx="1252314" cy="9442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945511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GB" altLang="en-US" dirty="0" smtClean="0"/>
              <a:t>Pre-application services</a:t>
            </a:r>
          </a:p>
        </p:txBody>
      </p:sp>
      <p:sp>
        <p:nvSpPr>
          <p:cNvPr id="80899" name="Rectangle 3"/>
          <p:cNvSpPr>
            <a:spLocks noGrp="1" noChangeArrowheads="1"/>
          </p:cNvSpPr>
          <p:nvPr>
            <p:ph type="body" idx="1"/>
          </p:nvPr>
        </p:nvSpPr>
        <p:spPr>
          <a:xfrm>
            <a:off x="539262" y="1600205"/>
            <a:ext cx="6804538" cy="4525963"/>
          </a:xfrm>
        </p:spPr>
        <p:txBody>
          <a:bodyPr/>
          <a:lstStyle/>
          <a:p>
            <a:r>
              <a:rPr lang="en-GB" altLang="en-US" sz="2800" dirty="0" smtClean="0"/>
              <a:t>Given:  creating a chance to talk while the proposal is still fluid is ‘good’</a:t>
            </a:r>
          </a:p>
          <a:p>
            <a:r>
              <a:rPr lang="en-GB" altLang="en-US" sz="2800" dirty="0" smtClean="0"/>
              <a:t>But: it’s a discretionary part of the planning process </a:t>
            </a:r>
          </a:p>
          <a:p>
            <a:r>
              <a:rPr lang="en-GB" altLang="en-US" sz="2800" dirty="0" smtClean="0"/>
              <a:t>So:   The discussion has to be </a:t>
            </a:r>
            <a:r>
              <a:rPr lang="en-GB" altLang="en-US" sz="2800" b="1" dirty="0" smtClean="0"/>
              <a:t>worthwhile</a:t>
            </a:r>
            <a:r>
              <a:rPr lang="en-GB" altLang="en-US" sz="2800" dirty="0" smtClean="0"/>
              <a:t> for people to be bothered doing it</a:t>
            </a:r>
          </a:p>
          <a:p>
            <a:r>
              <a:rPr lang="en-GB" altLang="en-US" sz="2800" dirty="0" smtClean="0"/>
              <a:t>Meaning:  Create the something extra</a:t>
            </a:r>
          </a:p>
          <a:p>
            <a:r>
              <a:rPr lang="en-GB" altLang="en-US" sz="2800" dirty="0" smtClean="0"/>
              <a:t>Especially if you are charging for it</a:t>
            </a:r>
          </a:p>
          <a:p>
            <a:endParaRPr lang="en-GB" altLang="en-US" sz="2800" dirty="0" smtClean="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5704812" y="3051768"/>
            <a:ext cx="5078176" cy="18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511877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pre-app should do</a:t>
            </a:r>
            <a:endParaRPr lang="en-GB" dirty="0"/>
          </a:p>
        </p:txBody>
      </p:sp>
      <p:sp>
        <p:nvSpPr>
          <p:cNvPr id="3" name="Content Placeholder 2"/>
          <p:cNvSpPr>
            <a:spLocks noGrp="1"/>
          </p:cNvSpPr>
          <p:nvPr>
            <p:ph idx="1"/>
          </p:nvPr>
        </p:nvSpPr>
        <p:spPr>
          <a:xfrm>
            <a:off x="539262" y="1600201"/>
            <a:ext cx="8229600" cy="4853135"/>
          </a:xfrm>
        </p:spPr>
        <p:txBody>
          <a:bodyPr/>
          <a:lstStyle/>
          <a:p>
            <a:r>
              <a:rPr lang="en-GB" dirty="0" smtClean="0"/>
              <a:t>Faster route to planning permission</a:t>
            </a:r>
          </a:p>
          <a:p>
            <a:r>
              <a:rPr lang="en-GB" dirty="0" smtClean="0"/>
              <a:t>Chance to improve schemes</a:t>
            </a:r>
          </a:p>
          <a:p>
            <a:r>
              <a:rPr lang="en-GB" dirty="0" smtClean="0"/>
              <a:t>More sustainable development</a:t>
            </a:r>
          </a:p>
          <a:p>
            <a:r>
              <a:rPr lang="en-GB" dirty="0" smtClean="0"/>
              <a:t>Save abortive costs </a:t>
            </a:r>
          </a:p>
          <a:p>
            <a:r>
              <a:rPr lang="en-GB" dirty="0" smtClean="0"/>
              <a:t>Build community acceptance</a:t>
            </a:r>
          </a:p>
          <a:p>
            <a:r>
              <a:rPr lang="en-GB" dirty="0" smtClean="0"/>
              <a:t>Build in what the community wants</a:t>
            </a:r>
          </a:p>
          <a:p>
            <a:r>
              <a:rPr lang="en-GB" dirty="0" smtClean="0"/>
              <a:t>Mitigate problems</a:t>
            </a:r>
          </a:p>
          <a:p>
            <a:r>
              <a:rPr lang="en-GB" dirty="0" smtClean="0"/>
              <a:t>demonstrate political leadership </a:t>
            </a:r>
          </a:p>
          <a:p>
            <a:endParaRPr lang="en-GB" dirty="0"/>
          </a:p>
        </p:txBody>
      </p:sp>
    </p:spTree>
    <p:extLst>
      <p:ext uri="{BB962C8B-B14F-4D97-AF65-F5344CB8AC3E}">
        <p14:creationId xmlns:p14="http://schemas.microsoft.com/office/powerpoint/2010/main" val="27115028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All the things that were wrong</a:t>
            </a:r>
            <a:endParaRPr lang="en-GB" dirty="0"/>
          </a:p>
        </p:txBody>
      </p:sp>
      <p:sp>
        <p:nvSpPr>
          <p:cNvPr id="3" name="Content Placeholder 2"/>
          <p:cNvSpPr>
            <a:spLocks noGrp="1"/>
          </p:cNvSpPr>
          <p:nvPr>
            <p:ph idx="1"/>
          </p:nvPr>
        </p:nvSpPr>
        <p:spPr>
          <a:xfrm>
            <a:off x="539552" y="1268760"/>
            <a:ext cx="8229600" cy="5112568"/>
          </a:xfrm>
        </p:spPr>
        <p:txBody>
          <a:bodyPr/>
          <a:lstStyle/>
          <a:p>
            <a:r>
              <a:rPr lang="en-GB" dirty="0" smtClean="0"/>
              <a:t>Developers not bothering/not listening</a:t>
            </a:r>
          </a:p>
          <a:p>
            <a:r>
              <a:rPr lang="en-GB" dirty="0" smtClean="0"/>
              <a:t>Councils using charges as a cash generator</a:t>
            </a:r>
          </a:p>
          <a:p>
            <a:r>
              <a:rPr lang="en-GB" dirty="0" smtClean="0"/>
              <a:t>Just slows the system up</a:t>
            </a:r>
          </a:p>
          <a:p>
            <a:r>
              <a:rPr lang="en-GB" dirty="0" smtClean="0"/>
              <a:t>Inconsistent procedures</a:t>
            </a:r>
          </a:p>
          <a:p>
            <a:r>
              <a:rPr lang="en-GB" dirty="0" smtClean="0"/>
              <a:t>Still surprises - not everyone involved</a:t>
            </a:r>
          </a:p>
          <a:p>
            <a:r>
              <a:rPr lang="en-GB" dirty="0" smtClean="0"/>
              <a:t>No commitment to the advice given</a:t>
            </a:r>
          </a:p>
          <a:p>
            <a:r>
              <a:rPr lang="en-GB" dirty="0" smtClean="0"/>
              <a:t>And </a:t>
            </a:r>
            <a:r>
              <a:rPr lang="en-GB" dirty="0"/>
              <a:t>s</a:t>
            </a:r>
            <a:r>
              <a:rPr lang="en-GB" dirty="0" smtClean="0"/>
              <a:t>till too many conditions even if permission is granted</a:t>
            </a:r>
          </a:p>
          <a:p>
            <a:endParaRPr lang="en-GB" dirty="0" smtClean="0"/>
          </a:p>
          <a:p>
            <a:endParaRPr lang="en-GB" dirty="0" smtClean="0"/>
          </a:p>
          <a:p>
            <a:endParaRPr lang="en-GB" dirty="0"/>
          </a:p>
        </p:txBody>
      </p:sp>
    </p:spTree>
    <p:extLst>
      <p:ext uri="{BB962C8B-B14F-4D97-AF65-F5344CB8AC3E}">
        <p14:creationId xmlns:p14="http://schemas.microsoft.com/office/powerpoint/2010/main" val="18728245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Worthwhile pre-application engagement</a:t>
            </a:r>
            <a:endParaRPr lang="en-GB"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rot="20347147">
            <a:off x="3702073" y="1999846"/>
            <a:ext cx="2671921" cy="4096106"/>
          </a:xfrm>
        </p:spPr>
      </p:pic>
      <p:pic>
        <p:nvPicPr>
          <p:cNvPr id="1024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3104" y="5373221"/>
            <a:ext cx="1443313" cy="10882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764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10 Commitments</a:t>
            </a:r>
            <a:endParaRPr lang="en-GB" dirty="0"/>
          </a:p>
        </p:txBody>
      </p:sp>
      <p:sp>
        <p:nvSpPr>
          <p:cNvPr id="3" name="Content Placeholder 2"/>
          <p:cNvSpPr>
            <a:spLocks noGrp="1"/>
          </p:cNvSpPr>
          <p:nvPr>
            <p:ph idx="1"/>
          </p:nvPr>
        </p:nvSpPr>
        <p:spPr>
          <a:xfrm>
            <a:off x="251520" y="1340768"/>
            <a:ext cx="8229600" cy="3744416"/>
          </a:xfrm>
        </p:spPr>
        <p:txBody>
          <a:bodyPr/>
          <a:lstStyle/>
          <a:p>
            <a:r>
              <a:rPr lang="en-GB" dirty="0" smtClean="0"/>
              <a:t>A cross sector effort</a:t>
            </a:r>
          </a:p>
          <a:p>
            <a:pPr marL="0" indent="0">
              <a:buNone/>
            </a:pPr>
            <a:r>
              <a:rPr lang="en-GB" dirty="0"/>
              <a:t>	</a:t>
            </a:r>
            <a:r>
              <a:rPr lang="en-GB" dirty="0" smtClean="0"/>
              <a:t>- councils</a:t>
            </a:r>
          </a:p>
          <a:p>
            <a:pPr marL="0" indent="0">
              <a:buNone/>
            </a:pPr>
            <a:r>
              <a:rPr lang="en-GB" dirty="0"/>
              <a:t>	</a:t>
            </a:r>
            <a:r>
              <a:rPr lang="en-GB" dirty="0" smtClean="0"/>
              <a:t>- developer reps (HBF, BPF and FSB)</a:t>
            </a:r>
          </a:p>
          <a:p>
            <a:pPr marL="0" indent="0">
              <a:buNone/>
            </a:pPr>
            <a:r>
              <a:rPr lang="en-GB" dirty="0"/>
              <a:t>	</a:t>
            </a:r>
            <a:r>
              <a:rPr lang="en-GB" dirty="0" smtClean="0"/>
              <a:t>- statutory consultees ( big 5)</a:t>
            </a:r>
          </a:p>
          <a:p>
            <a:pPr marL="0" indent="0">
              <a:buNone/>
            </a:pPr>
            <a:r>
              <a:rPr lang="en-GB" dirty="0"/>
              <a:t>	</a:t>
            </a:r>
            <a:r>
              <a:rPr lang="en-GB" dirty="0" smtClean="0"/>
              <a:t>- community reps (Locality)</a:t>
            </a:r>
          </a:p>
          <a:p>
            <a:pPr marL="0" indent="0">
              <a:buNone/>
            </a:pPr>
            <a:r>
              <a:rPr lang="en-GB" dirty="0"/>
              <a:t>	</a:t>
            </a:r>
            <a:r>
              <a:rPr lang="en-GB" dirty="0" smtClean="0"/>
              <a:t>- RTPI and POS</a:t>
            </a:r>
          </a:p>
        </p:txBody>
      </p:sp>
      <p:pic>
        <p:nvPicPr>
          <p:cNvPr id="225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8024" y="4334349"/>
            <a:ext cx="3600450" cy="1914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414378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10 Commitments</a:t>
            </a:r>
            <a:endParaRPr lang="en-GB" dirty="0"/>
          </a:p>
        </p:txBody>
      </p:sp>
      <p:sp>
        <p:nvSpPr>
          <p:cNvPr id="3" name="Content Placeholder 2"/>
          <p:cNvSpPr>
            <a:spLocks noGrp="1"/>
          </p:cNvSpPr>
          <p:nvPr>
            <p:ph idx="1"/>
          </p:nvPr>
        </p:nvSpPr>
        <p:spPr>
          <a:xfrm>
            <a:off x="539552" y="1340768"/>
            <a:ext cx="8229600" cy="4968552"/>
          </a:xfrm>
        </p:spPr>
        <p:txBody>
          <a:bodyPr/>
          <a:lstStyle/>
          <a:p>
            <a:pPr marL="0" indent="0">
              <a:buNone/>
            </a:pPr>
            <a:r>
              <a:rPr lang="en-GB" dirty="0" smtClean="0"/>
              <a:t>Goal</a:t>
            </a:r>
          </a:p>
          <a:p>
            <a:pPr marL="0" indent="0">
              <a:buNone/>
            </a:pPr>
            <a:r>
              <a:rPr lang="en-GB" b="1" dirty="0" smtClean="0"/>
              <a:t>To get our own houses in order</a:t>
            </a:r>
            <a:r>
              <a:rPr lang="en-GB" dirty="0" smtClean="0"/>
              <a:t>, so that pre-application engagement will deliver……</a:t>
            </a:r>
          </a:p>
          <a:p>
            <a:pPr marL="0" indent="0">
              <a:buNone/>
            </a:pPr>
            <a:r>
              <a:rPr lang="en-GB" dirty="0" smtClean="0"/>
              <a:t>“…high quality and appropriate development schemes being granted planning permission more quickly.”</a:t>
            </a:r>
          </a:p>
          <a:p>
            <a:pPr marL="0" indent="0">
              <a:buNone/>
            </a:pPr>
            <a:r>
              <a:rPr lang="en-GB" dirty="0" smtClean="0"/>
              <a:t>“to shape better quality, more accepted schemes and ensure improved outcomes for the community.”</a:t>
            </a:r>
            <a:endParaRPr lang="en-GB" dirty="0"/>
          </a:p>
        </p:txBody>
      </p:sp>
    </p:spTree>
    <p:extLst>
      <p:ext uri="{BB962C8B-B14F-4D97-AF65-F5344CB8AC3E}">
        <p14:creationId xmlns:p14="http://schemas.microsoft.com/office/powerpoint/2010/main" val="34449647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commitments for LPAs</a:t>
            </a:r>
            <a:endParaRPr lang="en-GB" dirty="0"/>
          </a:p>
        </p:txBody>
      </p:sp>
      <p:sp>
        <p:nvSpPr>
          <p:cNvPr id="3" name="Content Placeholder 2"/>
          <p:cNvSpPr>
            <a:spLocks noGrp="1"/>
          </p:cNvSpPr>
          <p:nvPr>
            <p:ph idx="1"/>
          </p:nvPr>
        </p:nvSpPr>
        <p:spPr>
          <a:xfrm>
            <a:off x="683568" y="1628800"/>
            <a:ext cx="8229600" cy="4525963"/>
          </a:xfrm>
        </p:spPr>
        <p:txBody>
          <a:bodyPr/>
          <a:lstStyle/>
          <a:p>
            <a:pPr marL="514350" indent="-514350">
              <a:buFont typeface="+mj-lt"/>
              <a:buAutoNum type="arabicPeriod"/>
            </a:pPr>
            <a:r>
              <a:rPr lang="en-GB" dirty="0" smtClean="0"/>
              <a:t>Quick, smooth process from proposal to completion</a:t>
            </a:r>
          </a:p>
          <a:p>
            <a:pPr marL="514350" indent="-514350">
              <a:buFont typeface="+mj-lt"/>
              <a:buAutoNum type="arabicPeriod"/>
            </a:pPr>
            <a:r>
              <a:rPr lang="en-GB" dirty="0" smtClean="0"/>
              <a:t>Choice and range of options</a:t>
            </a:r>
          </a:p>
          <a:p>
            <a:pPr marL="514350" indent="-514350">
              <a:buFont typeface="+mj-lt"/>
              <a:buAutoNum type="arabicPeriod"/>
            </a:pPr>
            <a:r>
              <a:rPr lang="en-GB" dirty="0" smtClean="0"/>
              <a:t>Help the developer </a:t>
            </a:r>
          </a:p>
          <a:p>
            <a:pPr marL="400050" lvl="1" indent="0">
              <a:buNone/>
            </a:pPr>
            <a:r>
              <a:rPr lang="en-GB" sz="3200" dirty="0" smtClean="0"/>
              <a:t>to chose the most </a:t>
            </a:r>
          </a:p>
          <a:p>
            <a:pPr marL="400050" lvl="1" indent="0">
              <a:buNone/>
            </a:pPr>
            <a:r>
              <a:rPr lang="en-GB" sz="3200" dirty="0" smtClean="0"/>
              <a:t>appropriate option</a:t>
            </a:r>
          </a:p>
          <a:p>
            <a:pPr marL="514350" indent="-514350">
              <a:buFont typeface="+mj-lt"/>
              <a:buAutoNum type="arabicPeriod"/>
            </a:pPr>
            <a:endParaRPr lang="en-GB" dirty="0" smtClean="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6056" y="3284990"/>
            <a:ext cx="3838575" cy="3152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824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commitments for LPAs</a:t>
            </a:r>
            <a:endParaRPr lang="en-GB" dirty="0"/>
          </a:p>
        </p:txBody>
      </p:sp>
      <p:sp>
        <p:nvSpPr>
          <p:cNvPr id="3" name="Content Placeholder 2"/>
          <p:cNvSpPr>
            <a:spLocks noGrp="1"/>
          </p:cNvSpPr>
          <p:nvPr>
            <p:ph idx="1"/>
          </p:nvPr>
        </p:nvSpPr>
        <p:spPr>
          <a:xfrm>
            <a:off x="637219" y="1266385"/>
            <a:ext cx="8229600" cy="3672408"/>
          </a:xfrm>
        </p:spPr>
        <p:txBody>
          <a:bodyPr/>
          <a:lstStyle/>
          <a:p>
            <a:pPr marL="514350" indent="-514350">
              <a:buAutoNum type="arabicPeriod" startAt="4"/>
            </a:pPr>
            <a:r>
              <a:rPr lang="en-GB" dirty="0" smtClean="0"/>
              <a:t>Demonstrate the good value of your service and meet the standards you promise</a:t>
            </a:r>
          </a:p>
          <a:p>
            <a:pPr marL="514350" indent="-514350">
              <a:buAutoNum type="arabicPeriod" startAt="4"/>
            </a:pPr>
            <a:r>
              <a:rPr lang="en-GB" dirty="0" smtClean="0"/>
              <a:t>Co-operate to get the right people at the table</a:t>
            </a:r>
          </a:p>
          <a:p>
            <a:pPr marL="514350" indent="-514350">
              <a:buAutoNum type="arabicPeriod" startAt="4"/>
            </a:pPr>
            <a:r>
              <a:rPr lang="en-GB" dirty="0" smtClean="0"/>
              <a:t>Promote an open exchange of information</a:t>
            </a:r>
            <a:endParaRPr lang="en-GB" dirty="0"/>
          </a:p>
        </p:txBody>
      </p:sp>
      <p:sp>
        <p:nvSpPr>
          <p:cNvPr id="4" name="Rounded Rectangle 3"/>
          <p:cNvSpPr/>
          <p:nvPr/>
        </p:nvSpPr>
        <p:spPr>
          <a:xfrm>
            <a:off x="395540" y="4941168"/>
            <a:ext cx="2042229" cy="1584176"/>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1600" b="1" dirty="0">
                <a:solidFill>
                  <a:srgbClr val="FFFFFF"/>
                </a:solidFill>
                <a:ea typeface="Calibri"/>
                <a:cs typeface="Times New Roman"/>
              </a:rPr>
              <a:t>Pre-app brand </a:t>
            </a:r>
            <a:r>
              <a:rPr lang="en-GB" sz="2000" b="1" dirty="0">
                <a:solidFill>
                  <a:srgbClr val="FFFFFF"/>
                </a:solidFill>
                <a:ea typeface="Calibri"/>
                <a:cs typeface="Times New Roman"/>
              </a:rPr>
              <a:t>values</a:t>
            </a:r>
          </a:p>
        </p:txBody>
      </p:sp>
      <p:sp>
        <p:nvSpPr>
          <p:cNvPr id="5" name="Rounded Rectangle 4"/>
          <p:cNvSpPr/>
          <p:nvPr/>
        </p:nvSpPr>
        <p:spPr>
          <a:xfrm>
            <a:off x="2726492" y="4941168"/>
            <a:ext cx="1147564" cy="1535646"/>
          </a:xfrm>
          <a:prstGeom prst="roundRect">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1600" b="1" dirty="0">
                <a:solidFill>
                  <a:srgbClr val="FFFFFF"/>
                </a:solidFill>
                <a:ea typeface="Calibri"/>
                <a:cs typeface="Times New Roman"/>
              </a:rPr>
              <a:t>Trust</a:t>
            </a:r>
          </a:p>
        </p:txBody>
      </p:sp>
      <p:sp>
        <p:nvSpPr>
          <p:cNvPr id="6" name="Rounded Rectangle 5"/>
          <p:cNvSpPr/>
          <p:nvPr/>
        </p:nvSpPr>
        <p:spPr>
          <a:xfrm>
            <a:off x="4139956" y="4941176"/>
            <a:ext cx="1224135" cy="1535645"/>
          </a:xfrm>
          <a:prstGeom prst="roundRect">
            <a:avLst/>
          </a:prstGeom>
          <a:solidFill>
            <a:srgbClr val="6699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1600" b="1" dirty="0">
                <a:solidFill>
                  <a:srgbClr val="FFFFFF"/>
                </a:solidFill>
                <a:ea typeface="Calibri"/>
                <a:cs typeface="Times New Roman"/>
              </a:rPr>
              <a:t>Cos</a:t>
            </a:r>
            <a:r>
              <a:rPr lang="en-GB" sz="1600" dirty="0">
                <a:solidFill>
                  <a:srgbClr val="FFFFFF"/>
                </a:solidFill>
                <a:ea typeface="Calibri"/>
                <a:cs typeface="Times New Roman"/>
              </a:rPr>
              <a:t>t</a:t>
            </a:r>
          </a:p>
        </p:txBody>
      </p:sp>
      <p:sp>
        <p:nvSpPr>
          <p:cNvPr id="7" name="Rounded Rectangle 6"/>
          <p:cNvSpPr/>
          <p:nvPr/>
        </p:nvSpPr>
        <p:spPr>
          <a:xfrm>
            <a:off x="5580112" y="4941168"/>
            <a:ext cx="1368152" cy="1559618"/>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1600" b="1" dirty="0">
                <a:solidFill>
                  <a:srgbClr val="FFFFFF"/>
                </a:solidFill>
                <a:ea typeface="Calibri"/>
                <a:cs typeface="Times New Roman"/>
              </a:rPr>
              <a:t>Time</a:t>
            </a:r>
          </a:p>
        </p:txBody>
      </p:sp>
      <p:sp>
        <p:nvSpPr>
          <p:cNvPr id="8" name="Rounded Rectangle 7"/>
          <p:cNvSpPr/>
          <p:nvPr/>
        </p:nvSpPr>
        <p:spPr>
          <a:xfrm>
            <a:off x="7164288" y="4941176"/>
            <a:ext cx="1296144" cy="1535645"/>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1600" b="1" dirty="0">
                <a:solidFill>
                  <a:srgbClr val="FFFFFF"/>
                </a:solidFill>
                <a:ea typeface="Calibri"/>
                <a:cs typeface="Times New Roman"/>
              </a:rPr>
              <a:t>Reliable</a:t>
            </a:r>
          </a:p>
        </p:txBody>
      </p:sp>
      <p:sp>
        <p:nvSpPr>
          <p:cNvPr id="9" name="Rectangle 6"/>
          <p:cNvSpPr>
            <a:spLocks noChangeArrowheads="1"/>
          </p:cNvSpPr>
          <p:nvPr/>
        </p:nvSpPr>
        <p:spPr bwMode="auto">
          <a:xfrm>
            <a:off x="3"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solidFill>
                <a:srgbClr val="000000"/>
              </a:solidFill>
            </a:endParaRPr>
          </a:p>
        </p:txBody>
      </p:sp>
    </p:spTree>
    <p:extLst>
      <p:ext uri="{BB962C8B-B14F-4D97-AF65-F5344CB8AC3E}">
        <p14:creationId xmlns:p14="http://schemas.microsoft.com/office/powerpoint/2010/main" val="1348544136"/>
      </p:ext>
    </p:extLst>
  </p:cSld>
  <p:clrMapOvr>
    <a:masterClrMapping/>
  </p:clrMapOvr>
  <p:timing>
    <p:tnLst>
      <p:par>
        <p:cTn id="1" dur="indefinite" restart="never" nodeType="tmRoot"/>
      </p:par>
    </p:tnLst>
  </p:timing>
</p:sld>
</file>

<file path=ppt/theme/theme1.xml><?xml version="1.0" encoding="utf-8"?>
<a:theme xmlns:a="http://schemas.openxmlformats.org/drawingml/2006/main" name="LG Group 2">
  <a:themeElements>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G Group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4400" b="1" i="0" u="none" strike="noStrike" cap="none" normalizeH="0" baseline="0" smtClean="0">
            <a:ln>
              <a:noFill/>
            </a:ln>
            <a:solidFill>
              <a:schemeClr val="tx2"/>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4400" b="1" i="0" u="none" strike="noStrike" cap="none" normalizeH="0" baseline="0" smtClean="0">
            <a:ln>
              <a:noFill/>
            </a:ln>
            <a:solidFill>
              <a:schemeClr val="tx2"/>
            </a:solidFill>
            <a:effectLst/>
            <a:latin typeface="Arial" charset="0"/>
          </a:defRPr>
        </a:defPPr>
      </a:lstStyle>
    </a:lnDef>
  </a:objectDefaults>
  <a:extraClrSchemeLst>
    <a:extraClrScheme>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G Group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G Group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G Group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G Group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G Group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G Group 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G Group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G Group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G Group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G Group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G Group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1537</Words>
  <Application>Microsoft Office PowerPoint</Application>
  <PresentationFormat>On-screen Show (4:3)</PresentationFormat>
  <Paragraphs>152</Paragraphs>
  <Slides>19</Slides>
  <Notes>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LG Group 2</vt:lpstr>
      <vt:lpstr>Phillipa Silcock</vt:lpstr>
      <vt:lpstr>Pre-application services</vt:lpstr>
      <vt:lpstr>What pre-app should do</vt:lpstr>
      <vt:lpstr>All the things that were wrong</vt:lpstr>
      <vt:lpstr>Worthwhile pre-application engagement</vt:lpstr>
      <vt:lpstr>10 Commitments</vt:lpstr>
      <vt:lpstr>10 Commitments</vt:lpstr>
      <vt:lpstr>The commitments for LPAs</vt:lpstr>
      <vt:lpstr>The commitments for LPAs</vt:lpstr>
      <vt:lpstr>The commitments for LPAs</vt:lpstr>
      <vt:lpstr>What makes a worthwhile  pre-application discussion </vt:lpstr>
      <vt:lpstr>The PAS pre-applications suite</vt:lpstr>
      <vt:lpstr>Commitments for Development industry</vt:lpstr>
      <vt:lpstr>Offering a choice to the developer</vt:lpstr>
      <vt:lpstr>Planning performance agreements</vt:lpstr>
      <vt:lpstr>Planning performance agreements</vt:lpstr>
      <vt:lpstr>Planning performance agreements</vt:lpstr>
      <vt:lpstr>Planning performance agreements</vt:lpstr>
      <vt:lpstr>Cost versus value</vt:lpstr>
    </vt:vector>
  </TitlesOfParts>
  <Company>LGA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Phillipa Silcock</dc:title>
  <dc:creator>Adam Dodgshon</dc:creator>
  <cp:lastModifiedBy>Adam Dodgshon</cp:lastModifiedBy>
  <cp:revision>1</cp:revision>
  <dcterms:created xsi:type="dcterms:W3CDTF">2015-04-08T13:47:36Z</dcterms:created>
  <dcterms:modified xsi:type="dcterms:W3CDTF">2015-04-08T13:49:14Z</dcterms:modified>
</cp:coreProperties>
</file>