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264" r:id="rId4"/>
    <p:sldId id="292" r:id="rId5"/>
    <p:sldId id="311" r:id="rId6"/>
    <p:sldId id="308" r:id="rId7"/>
    <p:sldId id="274" r:id="rId8"/>
    <p:sldId id="269" r:id="rId9"/>
    <p:sldId id="300" r:id="rId10"/>
    <p:sldId id="312" r:id="rId11"/>
    <p:sldId id="314" r:id="rId12"/>
    <p:sldId id="299" r:id="rId13"/>
    <p:sldId id="307" r:id="rId14"/>
    <p:sldId id="306" r:id="rId15"/>
    <p:sldId id="315" r:id="rId16"/>
    <p:sldId id="305" r:id="rId17"/>
    <p:sldId id="286" r:id="rId18"/>
    <p:sldId id="291" r:id="rId19"/>
    <p:sldId id="282" r:id="rId20"/>
    <p:sldId id="281" r:id="rId21"/>
    <p:sldId id="280" r:id="rId22"/>
    <p:sldId id="309" r:id="rId23"/>
    <p:sldId id="271" r:id="rId24"/>
    <p:sldId id="313" r:id="rId25"/>
    <p:sldId id="296" r:id="rId26"/>
    <p:sldId id="293" r:id="rId27"/>
    <p:sldId id="294" r:id="rId28"/>
    <p:sldId id="304" r:id="rId29"/>
  </p:sldIdLst>
  <p:sldSz cx="9144000" cy="6858000" type="screen4x3"/>
  <p:notesSz cx="6888163" cy="10020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6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04B245B2-91C6-4564-94B0-6B2C3C9D2283}" type="datetime1">
              <a:rPr lang="en-GB" altLang="en-US"/>
              <a:pPr/>
              <a:t>04/02/2015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D01DB980-4C21-47FF-B972-76E330BEA1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27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1FB9492C-1FC5-4C3B-872F-A204B43DE231}" type="datetime1">
              <a:rPr lang="en-GB" altLang="en-US"/>
              <a:pPr/>
              <a:t>04/02/2015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16" tIns="48308" rIns="96616" bIns="4830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C809F907-7BD2-449B-A2C2-AE0ADC6AEF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581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02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86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71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6926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40004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3081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6159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42C865-A8ED-49DE-A93E-85614AAF6E30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50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396" indent="-285921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686" indent="-228737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160" indent="-228737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635" indent="-228737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109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584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058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532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CA92E7B7-6888-4F68-8651-403C911D55F6}" type="slidenum">
              <a:rPr lang="en-GB" smtClean="0">
                <a:solidFill>
                  <a:prstClr val="black"/>
                </a:solidFill>
                <a:latin typeface="Calibri" pitchFamily="34" charset="0"/>
              </a:rPr>
              <a:pPr algn="r">
                <a:defRPr/>
              </a:pPr>
              <a:t>14</a:t>
            </a:fld>
            <a:endParaRPr lang="en-GB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412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501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85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1341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87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164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364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24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5644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948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396" indent="-285921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686" indent="-228737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160" indent="-228737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635" indent="-228737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109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584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058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532" indent="-228737" algn="ctr" defTabSz="4574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676881A7-A870-4A9A-913E-349B08333C3B}" type="slidenum">
              <a:rPr lang="en-GB" altLang="en-US" smtClean="0">
                <a:latin typeface="Calibri" pitchFamily="34" charset="0"/>
              </a:rPr>
              <a:pPr algn="r">
                <a:defRPr/>
              </a:pPr>
              <a:t>24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1205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6926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40004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3081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6159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87ADAF-0C0D-4016-87EC-749C07FE9AB3}" type="slidenum">
              <a:rPr lang="en-GB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GB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6926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40004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3081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6159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5709D-14E0-40E3-A446-A62CB0305F80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565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6926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40004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3081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6159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AE80-BB73-4FF6-ACE4-2C9E0B1D759E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64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53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4952" indent="-30190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7619" indent="-24152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0665" indent="-24152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3713" indent="-24152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6759" indent="-241524" defTabSz="4830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39807" indent="-241524" defTabSz="4830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2854" indent="-241524" defTabSz="4830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5902" indent="-241524" defTabSz="4830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3A5F84-6481-4E57-8FCA-D69810B6DD1E}" type="slidenum">
              <a:rPr lang="en-GB" smtClean="0">
                <a:latin typeface="Calibri" pitchFamily="34" charset="0"/>
              </a:rPr>
              <a:pPr eaLnBrk="1" hangingPunct="1"/>
              <a:t>7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F907-7BD2-449B-A2C2-AE0ADC6AEF38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8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6926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40004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3081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6159" indent="-241539" defTabSz="483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A5E0684-1F2D-4016-B8C9-1C4B91757EFB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itleSlide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900"/>
            <a:ext cx="9144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LA-England-logo-cov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48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729" y="1973797"/>
            <a:ext cx="7772400" cy="73052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729" y="2826330"/>
            <a:ext cx="4179271" cy="160506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3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ContentSlide_B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4237038"/>
            <a:ext cx="53832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A53BE-ED27-4048-9851-7497AABAAB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ContentSlide_C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4114800"/>
            <a:ext cx="5260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92FA3-BD54-4666-B22B-759E20DD56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1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7271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DD84E-CE35-4CA6-BE6D-531157C2E3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645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ContentSlide_D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065588"/>
            <a:ext cx="591978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7271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016131-10FD-41BF-86A7-B1A7C4E52F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99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22675" y="4210050"/>
            <a:ext cx="5521325" cy="264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7271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EA355-352B-4F18-8732-C07C17E13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8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882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9EC9-205A-484A-8A22-4ECA30085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76D0-5F0B-46A3-A0C4-2C269D103F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9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ContentSlide_A0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187825"/>
            <a:ext cx="51768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778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7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435725"/>
            <a:ext cx="6238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4E5D5E19-7EE8-4E6F-A319-D977081C4941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6" descr="PLA-England-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700"/>
            <a:ext cx="26273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86" r:id="rId4"/>
    <p:sldLayoutId id="2147483690" r:id="rId5"/>
    <p:sldLayoutId id="2147483691" r:id="rId6"/>
    <p:sldLayoutId id="2147483692" r:id="rId7"/>
    <p:sldLayoutId id="2147483693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6A4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A4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66700" indent="-2667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0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lanningaid.rtpi.org.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tpi.org.uk/planning-aid/volunteering/how-to-apply/" TargetMode="External"/><Relationship Id="rId5" Type="http://schemas.openxmlformats.org/officeDocument/2006/relationships/hyperlink" Target="http://www.rtpi.org.uk/planningaid" TargetMode="External"/><Relationship Id="rId4" Type="http://schemas.openxmlformats.org/officeDocument/2006/relationships/hyperlink" Target="mailto:advice@planningaid.rtpi.org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ningaid.custhel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9"/>
          <p:cNvSpPr>
            <a:spLocks noGrp="1"/>
          </p:cNvSpPr>
          <p:nvPr>
            <p:ph type="ctrTitle"/>
          </p:nvPr>
        </p:nvSpPr>
        <p:spPr>
          <a:xfrm>
            <a:off x="392113" y="1973263"/>
            <a:ext cx="7772400" cy="7318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charset="-128"/>
              </a:rPr>
              <a:t>The experiences of local groups</a:t>
            </a:r>
          </a:p>
        </p:txBody>
      </p:sp>
      <p:sp>
        <p:nvSpPr>
          <p:cNvPr id="10243" name="Subtitle 10"/>
          <p:cNvSpPr>
            <a:spLocks noGrp="1"/>
          </p:cNvSpPr>
          <p:nvPr>
            <p:ph type="subTitle" idx="1"/>
          </p:nvPr>
        </p:nvSpPr>
        <p:spPr>
          <a:xfrm>
            <a:off x="392113" y="2825750"/>
            <a:ext cx="4440237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Bob Keith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Planning Aid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Community engagement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400" dirty="0">
                <a:solidFill>
                  <a:schemeClr val="tx2"/>
                </a:solidFill>
              </a:rPr>
              <a:t>Groups sometimes believe that the only evidence needed is local opinion, which is their understanding of localism</a:t>
            </a:r>
          </a:p>
          <a:p>
            <a:pPr>
              <a:spcAft>
                <a:spcPts val="1200"/>
              </a:spcAft>
            </a:pPr>
            <a:r>
              <a:rPr lang="en-GB" altLang="en-US" sz="2400" dirty="0">
                <a:solidFill>
                  <a:schemeClr val="tx2"/>
                </a:solidFill>
              </a:rPr>
              <a:t>Have to explain that whilst important, community views may be anecdotal evidence that prompts further </a:t>
            </a:r>
            <a:r>
              <a:rPr lang="en-GB" altLang="en-US" sz="2400" dirty="0" smtClean="0">
                <a:solidFill>
                  <a:schemeClr val="tx2"/>
                </a:solidFill>
              </a:rPr>
              <a:t>research</a:t>
            </a:r>
          </a:p>
          <a:p>
            <a:pPr>
              <a:spcAft>
                <a:spcPts val="1200"/>
              </a:spcAft>
            </a:pPr>
            <a:r>
              <a:rPr lang="en-GB" altLang="en-US" sz="2400" dirty="0" smtClean="0">
                <a:solidFill>
                  <a:schemeClr val="tx2"/>
                </a:solidFill>
              </a:rPr>
              <a:t>How representative are the Parish Council and Steering Group?  Are the respondents representative?</a:t>
            </a:r>
          </a:p>
          <a:p>
            <a:pPr>
              <a:spcAft>
                <a:spcPts val="1200"/>
              </a:spcAft>
            </a:pPr>
            <a:r>
              <a:rPr lang="en-GB" altLang="en-US" sz="2400" dirty="0" smtClean="0">
                <a:solidFill>
                  <a:schemeClr val="tx2"/>
                </a:solidFill>
              </a:rPr>
              <a:t>Have to highlight need to be open minded and address issues arising over the entire plan period </a:t>
            </a:r>
            <a:endParaRPr lang="en-GB" altLang="en-US" sz="2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53BE-ED27-4048-9851-7497AABAAB48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4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solidFill>
                  <a:schemeClr val="tx2"/>
                </a:solidFill>
              </a:rPr>
              <a:t>Key principles of community engagement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77825" y="1600200"/>
            <a:ext cx="8229600" cy="4525963"/>
          </a:xfrm>
        </p:spPr>
        <p:txBody>
          <a:bodyPr/>
          <a:lstStyle/>
          <a:p>
            <a:pPr marL="360363" indent="-360363">
              <a:buFont typeface="Arial" charset="0"/>
              <a:buNone/>
            </a:pPr>
            <a:r>
              <a:rPr lang="en-GB" altLang="en-US" sz="2400" dirty="0" smtClean="0">
                <a:solidFill>
                  <a:schemeClr val="tx2"/>
                </a:solidFill>
              </a:rPr>
              <a:t>Have to remind groups that consultation should: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be front loaded with an open mind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raise confidence and skills of the community 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raise awareness of what the plan can and cannot do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manage expectations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be inclusive and accessible to all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adopt a systematic approach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consider a community engagement strategy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construct a profile of the community and key stakeholders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adopt creative techniques!</a:t>
            </a:r>
          </a:p>
          <a:p>
            <a:pPr marL="360363" indent="-360363"/>
            <a:endParaRPr lang="en-GB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E1E897C9-B9EA-44E2-B903-88AE55757696}" type="slidenum">
              <a:rPr lang="en-GB" altLang="en-US" smtClean="0">
                <a:solidFill>
                  <a:schemeClr val="bg1"/>
                </a:solidFill>
                <a:latin typeface="Calibri" pitchFamily="34" charset="0"/>
              </a:rPr>
              <a:pPr algn="r">
                <a:defRPr/>
              </a:pPr>
              <a:t>11</a:t>
            </a:fld>
            <a:endParaRPr lang="en-GB" alt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solidFill>
                  <a:schemeClr val="tx2"/>
                </a:solidFill>
              </a:rPr>
              <a:t>Understanding the need for evidence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77825" y="1417638"/>
            <a:ext cx="8229600" cy="470852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altLang="en-US" sz="2400" dirty="0" smtClean="0">
                <a:solidFill>
                  <a:schemeClr val="tx2"/>
                </a:solidFill>
              </a:rPr>
              <a:t>A group will:</a:t>
            </a:r>
          </a:p>
          <a:p>
            <a:pPr>
              <a:spcAft>
                <a:spcPts val="1200"/>
              </a:spcAft>
            </a:pPr>
            <a:r>
              <a:rPr lang="en-GB" altLang="en-US" sz="2400" dirty="0" smtClean="0">
                <a:solidFill>
                  <a:schemeClr val="tx2"/>
                </a:solidFill>
              </a:rPr>
              <a:t>Need signposting to existing sources of information</a:t>
            </a:r>
          </a:p>
          <a:p>
            <a:pPr>
              <a:spcAft>
                <a:spcPts val="1200"/>
              </a:spcAft>
            </a:pPr>
            <a:r>
              <a:rPr lang="en-GB" altLang="en-US" sz="2400" dirty="0" smtClean="0">
                <a:solidFill>
                  <a:schemeClr val="tx2"/>
                </a:solidFill>
              </a:rPr>
              <a:t>Need help with bespoke surveys e.g. housing need</a:t>
            </a:r>
          </a:p>
          <a:p>
            <a:pPr>
              <a:spcAft>
                <a:spcPts val="1200"/>
              </a:spcAft>
            </a:pPr>
            <a:r>
              <a:rPr lang="en-GB" altLang="en-US" sz="2400" dirty="0" smtClean="0">
                <a:solidFill>
                  <a:schemeClr val="tx2"/>
                </a:solidFill>
              </a:rPr>
              <a:t>Often provide good information for context but don’t always apply it to policy justification e.g. local history  </a:t>
            </a:r>
          </a:p>
          <a:p>
            <a:pPr>
              <a:spcAft>
                <a:spcPts val="1200"/>
              </a:spcAft>
            </a:pPr>
            <a:r>
              <a:rPr lang="en-GB" altLang="en-US" sz="2400" dirty="0" smtClean="0">
                <a:solidFill>
                  <a:schemeClr val="tx2"/>
                </a:solidFill>
              </a:rPr>
              <a:t>Sometimes worth undertaking an evidence review for groups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9E71F7-7EFA-4A0C-8A0B-5F88CD34AB33}" type="slidenum">
              <a:rPr lang="en-GB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>
                <a:solidFill>
                  <a:schemeClr val="tx2"/>
                </a:solidFill>
              </a:rPr>
              <a:t>Assessing sites in a neighbourhood plan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>
                <a:solidFill>
                  <a:schemeClr val="tx2"/>
                </a:solidFill>
              </a:rPr>
              <a:t>Groups need to understand the implications of the adopted Local Plan and have regard to any housing requirement in emerging Local Plan 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SHLAA </a:t>
            </a:r>
            <a:r>
              <a:rPr lang="en-GB" altLang="en-US" sz="2400" dirty="0">
                <a:solidFill>
                  <a:schemeClr val="tx2"/>
                </a:solidFill>
              </a:rPr>
              <a:t>often misunderstood – seen as </a:t>
            </a:r>
            <a:r>
              <a:rPr lang="en-GB" altLang="en-US" sz="2400" dirty="0" smtClean="0">
                <a:solidFill>
                  <a:schemeClr val="tx2"/>
                </a:solidFill>
              </a:rPr>
              <a:t>allocations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Approach to allocating sites varies around country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Some groups have identified sites but need to understand they need a robust methodology dealing with suitability, availability,  deliverability and viability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Others adopted criteria based policies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Need to agree housing requirement and approach with LPA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Could trigger need for SEA</a:t>
            </a:r>
          </a:p>
          <a:p>
            <a:endParaRPr lang="en-GB" altLang="en-US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84A8CF19-CC71-4808-B560-D884EFE6D31B}" type="slidenum">
              <a:rPr lang="en-GB" altLang="en-US" smtClean="0">
                <a:solidFill>
                  <a:schemeClr val="bg1"/>
                </a:solidFill>
                <a:latin typeface="Calibri" pitchFamily="34" charset="0"/>
              </a:rPr>
              <a:pPr algn="r">
                <a:defRPr/>
              </a:pPr>
              <a:t>13</a:t>
            </a:fld>
            <a:endParaRPr lang="en-GB" alt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45457"/>
              </p:ext>
            </p:extLst>
          </p:nvPr>
        </p:nvGraphicFramePr>
        <p:xfrm>
          <a:off x="377825" y="203201"/>
          <a:ext cx="8229600" cy="574608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9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28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2EE4BEC4-0505-4E5A-BA09-60EA6C62FB1A}" type="slidenum">
              <a:rPr lang="en-GB" smtClean="0">
                <a:solidFill>
                  <a:srgbClr val="FFFFFF"/>
                </a:solidFill>
                <a:latin typeface="Calibri" pitchFamily="34" charset="0"/>
              </a:rPr>
              <a:pPr algn="r">
                <a:defRPr/>
              </a:pPr>
              <a:t>14</a:t>
            </a:fld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57600" y="369888"/>
            <a:ext cx="1671638" cy="544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Evidence gathering</a:t>
            </a:r>
          </a:p>
        </p:txBody>
      </p:sp>
      <p:sp>
        <p:nvSpPr>
          <p:cNvPr id="48" name="Oval 47"/>
          <p:cNvSpPr/>
          <p:nvPr/>
        </p:nvSpPr>
        <p:spPr>
          <a:xfrm>
            <a:off x="2022475" y="1006475"/>
            <a:ext cx="1635125" cy="544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Community engagement</a:t>
            </a:r>
          </a:p>
        </p:txBody>
      </p:sp>
      <p:sp>
        <p:nvSpPr>
          <p:cNvPr id="49" name="Oval 48"/>
          <p:cNvSpPr/>
          <p:nvPr/>
        </p:nvSpPr>
        <p:spPr>
          <a:xfrm>
            <a:off x="5329238" y="1006475"/>
            <a:ext cx="1625600" cy="5445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Research and fact finding</a:t>
            </a:r>
          </a:p>
        </p:txBody>
      </p:sp>
      <p:sp>
        <p:nvSpPr>
          <p:cNvPr id="50" name="Oval 49"/>
          <p:cNvSpPr/>
          <p:nvPr/>
        </p:nvSpPr>
        <p:spPr>
          <a:xfrm>
            <a:off x="3657600" y="1625600"/>
            <a:ext cx="1671638" cy="573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Identify issues and options</a:t>
            </a:r>
          </a:p>
        </p:txBody>
      </p:sp>
      <p:sp>
        <p:nvSpPr>
          <p:cNvPr id="51" name="Oval 50"/>
          <p:cNvSpPr/>
          <p:nvPr/>
        </p:nvSpPr>
        <p:spPr>
          <a:xfrm>
            <a:off x="3657600" y="2559050"/>
            <a:ext cx="1671638" cy="5540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Create vision</a:t>
            </a:r>
          </a:p>
        </p:txBody>
      </p:sp>
      <p:sp>
        <p:nvSpPr>
          <p:cNvPr id="52" name="Oval 51"/>
          <p:cNvSpPr/>
          <p:nvPr/>
        </p:nvSpPr>
        <p:spPr>
          <a:xfrm>
            <a:off x="377825" y="3463925"/>
            <a:ext cx="1644650" cy="5540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Objective</a:t>
            </a:r>
          </a:p>
        </p:txBody>
      </p:sp>
      <p:sp>
        <p:nvSpPr>
          <p:cNvPr id="53" name="Oval 52"/>
          <p:cNvSpPr/>
          <p:nvPr/>
        </p:nvSpPr>
        <p:spPr>
          <a:xfrm>
            <a:off x="3657600" y="3463925"/>
            <a:ext cx="1671638" cy="488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Objective</a:t>
            </a:r>
          </a:p>
        </p:txBody>
      </p:sp>
      <p:sp>
        <p:nvSpPr>
          <p:cNvPr id="54" name="Oval 53"/>
          <p:cNvSpPr/>
          <p:nvPr/>
        </p:nvSpPr>
        <p:spPr>
          <a:xfrm>
            <a:off x="6954838" y="3463925"/>
            <a:ext cx="1652587" cy="5540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Objective</a:t>
            </a:r>
          </a:p>
        </p:txBody>
      </p:sp>
      <p:sp>
        <p:nvSpPr>
          <p:cNvPr id="55" name="Oval 54"/>
          <p:cNvSpPr/>
          <p:nvPr/>
        </p:nvSpPr>
        <p:spPr>
          <a:xfrm>
            <a:off x="377825" y="4368800"/>
            <a:ext cx="1644650" cy="461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Policies and proposals</a:t>
            </a:r>
          </a:p>
        </p:txBody>
      </p:sp>
      <p:sp>
        <p:nvSpPr>
          <p:cNvPr id="56" name="Oval 55"/>
          <p:cNvSpPr/>
          <p:nvPr/>
        </p:nvSpPr>
        <p:spPr>
          <a:xfrm>
            <a:off x="3657600" y="4368800"/>
            <a:ext cx="1671638" cy="461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Policies and proposals</a:t>
            </a:r>
          </a:p>
        </p:txBody>
      </p:sp>
      <p:sp>
        <p:nvSpPr>
          <p:cNvPr id="57" name="Oval 56"/>
          <p:cNvSpPr/>
          <p:nvPr/>
        </p:nvSpPr>
        <p:spPr>
          <a:xfrm>
            <a:off x="377825" y="5126038"/>
            <a:ext cx="1644650" cy="5222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Reasoned justification</a:t>
            </a:r>
          </a:p>
        </p:txBody>
      </p:sp>
      <p:sp>
        <p:nvSpPr>
          <p:cNvPr id="58" name="Oval 57"/>
          <p:cNvSpPr/>
          <p:nvPr/>
        </p:nvSpPr>
        <p:spPr>
          <a:xfrm>
            <a:off x="3657600" y="5126038"/>
            <a:ext cx="1671638" cy="5222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Reasoned justification</a:t>
            </a:r>
          </a:p>
        </p:txBody>
      </p:sp>
      <p:sp>
        <p:nvSpPr>
          <p:cNvPr id="59" name="Oval 58"/>
          <p:cNvSpPr/>
          <p:nvPr/>
        </p:nvSpPr>
        <p:spPr>
          <a:xfrm>
            <a:off x="6954838" y="5126038"/>
            <a:ext cx="1652587" cy="5222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Reasoned justification</a:t>
            </a:r>
          </a:p>
        </p:txBody>
      </p:sp>
      <p:sp>
        <p:nvSpPr>
          <p:cNvPr id="61" name="Oval 60"/>
          <p:cNvSpPr/>
          <p:nvPr/>
        </p:nvSpPr>
        <p:spPr>
          <a:xfrm>
            <a:off x="6954838" y="4368800"/>
            <a:ext cx="1652587" cy="461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white"/>
                </a:solidFill>
              </a:rPr>
              <a:t>Policies and proposals</a:t>
            </a:r>
          </a:p>
        </p:txBody>
      </p:sp>
      <p:cxnSp>
        <p:nvCxnSpPr>
          <p:cNvPr id="63" name="Straight Arrow Connector 62"/>
          <p:cNvCxnSpPr>
            <a:stCxn id="47" idx="3"/>
            <a:endCxn id="48" idx="7"/>
          </p:cNvCxnSpPr>
          <p:nvPr/>
        </p:nvCxnSpPr>
        <p:spPr>
          <a:xfrm flipH="1">
            <a:off x="3417888" y="835025"/>
            <a:ext cx="484187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7" idx="5"/>
            <a:endCxn id="49" idx="1"/>
          </p:cNvCxnSpPr>
          <p:nvPr/>
        </p:nvCxnSpPr>
        <p:spPr>
          <a:xfrm>
            <a:off x="5084763" y="835025"/>
            <a:ext cx="48260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8" idx="5"/>
            <a:endCxn id="50" idx="1"/>
          </p:cNvCxnSpPr>
          <p:nvPr/>
        </p:nvCxnSpPr>
        <p:spPr>
          <a:xfrm>
            <a:off x="3417888" y="1471613"/>
            <a:ext cx="484187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  <a:endCxn id="50" idx="7"/>
          </p:cNvCxnSpPr>
          <p:nvPr/>
        </p:nvCxnSpPr>
        <p:spPr>
          <a:xfrm flipH="1">
            <a:off x="5084763" y="1471613"/>
            <a:ext cx="482600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4"/>
          </p:cNvCxnSpPr>
          <p:nvPr/>
        </p:nvCxnSpPr>
        <p:spPr>
          <a:xfrm>
            <a:off x="4494213" y="2198688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1" idx="4"/>
            <a:endCxn id="53" idx="0"/>
          </p:cNvCxnSpPr>
          <p:nvPr/>
        </p:nvCxnSpPr>
        <p:spPr>
          <a:xfrm>
            <a:off x="4494213" y="3113088"/>
            <a:ext cx="0" cy="350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3" idx="4"/>
            <a:endCxn id="56" idx="0"/>
          </p:cNvCxnSpPr>
          <p:nvPr/>
        </p:nvCxnSpPr>
        <p:spPr>
          <a:xfrm flipH="1">
            <a:off x="4494213" y="3952875"/>
            <a:ext cx="0" cy="415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6" idx="4"/>
            <a:endCxn id="58" idx="0"/>
          </p:cNvCxnSpPr>
          <p:nvPr/>
        </p:nvCxnSpPr>
        <p:spPr>
          <a:xfrm>
            <a:off x="4494213" y="4830763"/>
            <a:ext cx="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1" idx="3"/>
            <a:endCxn id="52" idx="7"/>
          </p:cNvCxnSpPr>
          <p:nvPr/>
        </p:nvCxnSpPr>
        <p:spPr>
          <a:xfrm flipH="1">
            <a:off x="1781175" y="3032125"/>
            <a:ext cx="2120900" cy="512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2" idx="4"/>
            <a:endCxn id="55" idx="0"/>
          </p:cNvCxnSpPr>
          <p:nvPr/>
        </p:nvCxnSpPr>
        <p:spPr>
          <a:xfrm>
            <a:off x="1200150" y="4017963"/>
            <a:ext cx="0" cy="350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5" idx="4"/>
            <a:endCxn id="57" idx="0"/>
          </p:cNvCxnSpPr>
          <p:nvPr/>
        </p:nvCxnSpPr>
        <p:spPr>
          <a:xfrm>
            <a:off x="1200150" y="4830763"/>
            <a:ext cx="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51" idx="5"/>
            <a:endCxn id="54" idx="1"/>
          </p:cNvCxnSpPr>
          <p:nvPr/>
        </p:nvCxnSpPr>
        <p:spPr>
          <a:xfrm>
            <a:off x="5084763" y="3032125"/>
            <a:ext cx="2112962" cy="512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4" idx="4"/>
            <a:endCxn id="61" idx="0"/>
          </p:cNvCxnSpPr>
          <p:nvPr/>
        </p:nvCxnSpPr>
        <p:spPr>
          <a:xfrm>
            <a:off x="7781925" y="4017963"/>
            <a:ext cx="0" cy="350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1" idx="4"/>
            <a:endCxn id="59" idx="0"/>
          </p:cNvCxnSpPr>
          <p:nvPr/>
        </p:nvCxnSpPr>
        <p:spPr>
          <a:xfrm>
            <a:off x="7781925" y="4830763"/>
            <a:ext cx="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solidFill>
                  <a:schemeClr val="tx2"/>
                </a:solidFill>
              </a:rPr>
              <a:t>Key rules for writing policies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buFont typeface="Arial" charset="0"/>
              <a:buNone/>
            </a:pPr>
            <a:r>
              <a:rPr lang="en-GB" altLang="en-US" sz="2400" dirty="0" smtClean="0">
                <a:solidFill>
                  <a:schemeClr val="tx2"/>
                </a:solidFill>
              </a:rPr>
              <a:t>Explain to groups that policies should be: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appropriate for a neighbourhood planning document and relate to development and the use of land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consistent with the Framework and the local plan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positively written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viable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clear and unambiguous in plain English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capable of having the desired impact within the timescale covered by the neighbourhood plan</a:t>
            </a:r>
          </a:p>
          <a:p>
            <a:pPr marL="360363" indent="-360363"/>
            <a:r>
              <a:rPr lang="en-GB" altLang="en-US" sz="2400" dirty="0" smtClean="0">
                <a:solidFill>
                  <a:schemeClr val="tx2"/>
                </a:solidFill>
              </a:rPr>
              <a:t>based on a robust evidence base</a:t>
            </a:r>
          </a:p>
        </p:txBody>
      </p:sp>
    </p:spTree>
    <p:extLst>
      <p:ext uri="{BB962C8B-B14F-4D97-AF65-F5344CB8AC3E}">
        <p14:creationId xmlns:p14="http://schemas.microsoft.com/office/powerpoint/2010/main" val="35641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76859"/>
              </p:ext>
            </p:extLst>
          </p:nvPr>
        </p:nvGraphicFramePr>
        <p:xfrm>
          <a:off x="133350" y="150813"/>
          <a:ext cx="8897938" cy="5881687"/>
        </p:xfrm>
        <a:graphic>
          <a:graphicData uri="http://schemas.openxmlformats.org/drawingml/2006/table">
            <a:tbl>
              <a:tblPr/>
              <a:tblGrid>
                <a:gridCol w="1779588"/>
                <a:gridCol w="1779587"/>
                <a:gridCol w="1779588"/>
                <a:gridCol w="1779587"/>
                <a:gridCol w="1779588"/>
              </a:tblGrid>
              <a:tr h="98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Policy Stance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Suitability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Is it in broad conformity? 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Does it replicate what is elsewhere?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Does it achieve sustainable development?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Does it have a robust evidence base?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4892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What is the policy or proposal trying to achieve?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Appropriate for a neighbourhood development plan or aspirational project?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Positively written?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Clear and unambiguous?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Capable of having the desired impact within the plan period?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National Planning Policy Framework?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Planning Practice Guidance?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Adopted Local Plan?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Emerging Local Plan?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Does it have a positive or negative impact on economic factors?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Does it have a positive or negative impact on social factors?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Does it have a positive or negative impact on environmental factors?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What is the supporting justification?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Source of evidence or research?</a:t>
                      </a:r>
                      <a:endParaRPr kumimoji="0" lang="en-GB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Comments from community engagement?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Case studies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260630"/>
            <a:ext cx="8229600" cy="4865534"/>
          </a:xfrm>
        </p:spPr>
        <p:txBody>
          <a:bodyPr/>
          <a:lstStyle/>
          <a:p>
            <a:r>
              <a:rPr lang="en-GB" sz="1800" dirty="0" err="1" smtClean="0">
                <a:solidFill>
                  <a:schemeClr val="tx2"/>
                </a:solidFill>
              </a:rPr>
              <a:t>Holbeck</a:t>
            </a:r>
            <a:r>
              <a:rPr lang="en-GB" sz="1800" dirty="0">
                <a:solidFill>
                  <a:schemeClr val="tx2"/>
                </a:solidFill>
              </a:rPr>
              <a:t>: </a:t>
            </a:r>
            <a:r>
              <a:rPr lang="en-GB" sz="1800" dirty="0" smtClean="0">
                <a:solidFill>
                  <a:schemeClr val="tx2"/>
                </a:solidFill>
              </a:rPr>
              <a:t>neighbourhood </a:t>
            </a:r>
            <a:r>
              <a:rPr lang="en-GB" sz="1800" dirty="0">
                <a:solidFill>
                  <a:schemeClr val="tx2"/>
                </a:solidFill>
              </a:rPr>
              <a:t>planning as </a:t>
            </a:r>
            <a:r>
              <a:rPr lang="en-GB" sz="1800" dirty="0" smtClean="0">
                <a:solidFill>
                  <a:schemeClr val="tx2"/>
                </a:solidFill>
              </a:rPr>
              <a:t>tool </a:t>
            </a:r>
            <a:r>
              <a:rPr lang="en-GB" sz="1800" dirty="0">
                <a:solidFill>
                  <a:schemeClr val="tx2"/>
                </a:solidFill>
              </a:rPr>
              <a:t>for regeneration 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Lawrence </a:t>
            </a:r>
            <a:r>
              <a:rPr lang="en-GB" sz="1800" dirty="0">
                <a:solidFill>
                  <a:schemeClr val="tx2"/>
                </a:solidFill>
              </a:rPr>
              <a:t>Weston: </a:t>
            </a:r>
            <a:r>
              <a:rPr lang="en-GB" sz="1800" dirty="0" smtClean="0">
                <a:solidFill>
                  <a:schemeClr val="tx2"/>
                </a:solidFill>
              </a:rPr>
              <a:t>neighbourhood planning and </a:t>
            </a:r>
            <a:r>
              <a:rPr lang="en-GB" sz="1800" dirty="0">
                <a:solidFill>
                  <a:schemeClr val="tx2"/>
                </a:solidFill>
              </a:rPr>
              <a:t>community engagement 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Friends </a:t>
            </a:r>
            <a:r>
              <a:rPr lang="en-GB" sz="1800" dirty="0">
                <a:solidFill>
                  <a:schemeClr val="tx2"/>
                </a:solidFill>
              </a:rPr>
              <a:t>of </a:t>
            </a:r>
            <a:r>
              <a:rPr lang="en-GB" sz="1800" dirty="0" err="1">
                <a:solidFill>
                  <a:schemeClr val="tx2"/>
                </a:solidFill>
              </a:rPr>
              <a:t>Fishwick</a:t>
            </a:r>
            <a:r>
              <a:rPr lang="en-GB" sz="1800" dirty="0">
                <a:solidFill>
                  <a:schemeClr val="tx2"/>
                </a:solidFill>
              </a:rPr>
              <a:t> and St Matthew's (FOFS): </a:t>
            </a:r>
            <a:r>
              <a:rPr lang="en-GB" sz="1800" dirty="0" smtClean="0">
                <a:solidFill>
                  <a:schemeClr val="tx2"/>
                </a:solidFill>
              </a:rPr>
              <a:t>dealing </a:t>
            </a:r>
            <a:r>
              <a:rPr lang="en-GB" sz="1800" dirty="0">
                <a:solidFill>
                  <a:schemeClr val="tx2"/>
                </a:solidFill>
              </a:rPr>
              <a:t>with </a:t>
            </a:r>
            <a:r>
              <a:rPr lang="en-GB" sz="1800" dirty="0" smtClean="0">
                <a:solidFill>
                  <a:schemeClr val="tx2"/>
                </a:solidFill>
              </a:rPr>
              <a:t>non-planning </a:t>
            </a:r>
            <a:r>
              <a:rPr lang="en-GB" sz="1800" dirty="0">
                <a:solidFill>
                  <a:schemeClr val="tx2"/>
                </a:solidFill>
              </a:rPr>
              <a:t>issues 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Leeds</a:t>
            </a:r>
            <a:r>
              <a:rPr lang="en-GB" sz="1800" dirty="0">
                <a:solidFill>
                  <a:schemeClr val="tx2"/>
                </a:solidFill>
              </a:rPr>
              <a:t>: a case study about a local authority's role in neighbourhood planning </a:t>
            </a:r>
          </a:p>
          <a:p>
            <a:r>
              <a:rPr lang="en-GB" sz="1800" dirty="0" err="1" smtClean="0">
                <a:solidFill>
                  <a:schemeClr val="tx2"/>
                </a:solidFill>
              </a:rPr>
              <a:t>Peakirk</a:t>
            </a:r>
            <a:r>
              <a:rPr lang="en-GB" sz="1800" dirty="0">
                <a:solidFill>
                  <a:schemeClr val="tx2"/>
                </a:solidFill>
              </a:rPr>
              <a:t>: a case study about communicating your neighbourhood plan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Balsall </a:t>
            </a:r>
            <a:r>
              <a:rPr lang="en-GB" sz="1800" dirty="0">
                <a:solidFill>
                  <a:schemeClr val="tx2"/>
                </a:solidFill>
              </a:rPr>
              <a:t>Heath: a case study about the process and demands of consultation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Whitchurch</a:t>
            </a:r>
            <a:r>
              <a:rPr lang="en-GB" sz="1800" dirty="0">
                <a:solidFill>
                  <a:schemeClr val="tx2"/>
                </a:solidFill>
              </a:rPr>
              <a:t>: using traffic </a:t>
            </a:r>
            <a:r>
              <a:rPr lang="en-GB" sz="1800" dirty="0" smtClean="0">
                <a:solidFill>
                  <a:schemeClr val="tx2"/>
                </a:solidFill>
              </a:rPr>
              <a:t>studies </a:t>
            </a:r>
            <a:r>
              <a:rPr lang="en-GB" sz="1800" dirty="0">
                <a:solidFill>
                  <a:schemeClr val="tx2"/>
                </a:solidFill>
              </a:rPr>
              <a:t>as part of the evidence </a:t>
            </a:r>
            <a:r>
              <a:rPr lang="en-GB" sz="1800" dirty="0" smtClean="0">
                <a:solidFill>
                  <a:schemeClr val="tx2"/>
                </a:solidFill>
              </a:rPr>
              <a:t>base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GB" sz="1800" dirty="0" err="1" smtClean="0">
                <a:solidFill>
                  <a:schemeClr val="tx2"/>
                </a:solidFill>
              </a:rPr>
              <a:t>Birdham</a:t>
            </a:r>
            <a:r>
              <a:rPr lang="en-GB" sz="1800" dirty="0">
                <a:solidFill>
                  <a:schemeClr val="tx2"/>
                </a:solidFill>
              </a:rPr>
              <a:t>: a case study about policy writing</a:t>
            </a:r>
          </a:p>
          <a:p>
            <a:r>
              <a:rPr lang="en-GB" sz="1800" dirty="0" err="1" smtClean="0">
                <a:solidFill>
                  <a:schemeClr val="tx2"/>
                </a:solidFill>
              </a:rPr>
              <a:t>Kirdford</a:t>
            </a:r>
            <a:r>
              <a:rPr lang="en-GB" sz="1800" dirty="0">
                <a:solidFill>
                  <a:schemeClr val="tx2"/>
                </a:solidFill>
              </a:rPr>
              <a:t>: a case study about neighbourhood planning examination</a:t>
            </a:r>
          </a:p>
          <a:p>
            <a:r>
              <a:rPr lang="en-GB" sz="1800" dirty="0" err="1" smtClean="0">
                <a:solidFill>
                  <a:schemeClr val="tx2"/>
                </a:solidFill>
              </a:rPr>
              <a:t>Ashurst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Wood: a case study about site assessment</a:t>
            </a:r>
          </a:p>
          <a:p>
            <a:r>
              <a:rPr lang="en-GB" sz="1800" dirty="0" err="1" smtClean="0">
                <a:solidFill>
                  <a:schemeClr val="tx2"/>
                </a:solidFill>
              </a:rPr>
              <a:t>Headcorn</a:t>
            </a:r>
            <a:r>
              <a:rPr lang="en-GB" sz="1800" dirty="0">
                <a:solidFill>
                  <a:schemeClr val="tx2"/>
                </a:solidFill>
              </a:rPr>
              <a:t>: gathering evidence for your neighbourhood plan using surveys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Woodcote</a:t>
            </a:r>
            <a:r>
              <a:rPr lang="en-GB" sz="1800" dirty="0">
                <a:solidFill>
                  <a:schemeClr val="tx2"/>
                </a:solidFill>
              </a:rPr>
              <a:t>: how robust project management can help deliver a neighbourhood plan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Cringleford</a:t>
            </a:r>
            <a:r>
              <a:rPr lang="en-GB" sz="1800" dirty="0">
                <a:solidFill>
                  <a:schemeClr val="tx2"/>
                </a:solidFill>
              </a:rPr>
              <a:t>: a case study about neighbourhood planning in a growth area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Queen </a:t>
            </a:r>
            <a:r>
              <a:rPr lang="en-GB" sz="1800" dirty="0">
                <a:solidFill>
                  <a:schemeClr val="tx2"/>
                </a:solidFill>
              </a:rPr>
              <a:t>Camel: a case study of involving </a:t>
            </a:r>
            <a:r>
              <a:rPr lang="en-GB" sz="1800" dirty="0" smtClean="0">
                <a:solidFill>
                  <a:schemeClr val="tx2"/>
                </a:solidFill>
              </a:rPr>
              <a:t>volunteers</a:t>
            </a:r>
            <a:endParaRPr lang="en-GB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92FA3-BD54-4666-B22B-759E20DD5654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9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2"/>
                </a:solidFill>
              </a:rPr>
              <a:t>What research amongst groups has indicated?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53BE-ED27-4048-9851-7497AABAAB48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5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2"/>
                </a:solidFill>
                <a:ea typeface="ＭＳ Ｐゴシック" charset="-128"/>
              </a:rPr>
              <a:t>User Experience of Neighbourhood Planning Research (</a:t>
            </a:r>
            <a:r>
              <a:rPr lang="en-US" altLang="en-US" sz="3200" dirty="0">
                <a:solidFill>
                  <a:schemeClr val="tx2"/>
                </a:solidFill>
                <a:ea typeface="ＭＳ Ｐゴシック" charset="-128"/>
              </a:rPr>
              <a:t>J</a:t>
            </a:r>
            <a:r>
              <a:rPr lang="en-US" altLang="en-US" sz="3200" dirty="0" smtClean="0">
                <a:solidFill>
                  <a:schemeClr val="tx2"/>
                </a:solidFill>
                <a:ea typeface="ＭＳ Ｐゴシック" charset="-128"/>
              </a:rPr>
              <a:t>une 2014)</a:t>
            </a:r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Drivers and motivations for preparing plans: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Reinvigorating the local area 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Protecting the desirable characteristics of the area</a:t>
            </a:r>
          </a:p>
          <a:p>
            <a:r>
              <a:rPr lang="en-US" altLang="en-US" sz="2400" dirty="0">
                <a:solidFill>
                  <a:schemeClr val="tx2"/>
                </a:solidFill>
                <a:ea typeface="ＭＳ Ｐゴシック" charset="-128"/>
              </a:rPr>
              <a:t>Help shape a future vision for the 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neighbourhood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Greater say in planning and development in their area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Statutory weight a neighbourhood plan provides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  <a:ea typeface="ＭＳ Ｐゴシック" charset="-128"/>
              </a:rPr>
              <a:t>Control over the process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24BBBB1-542D-46F8-8F72-73811076FB5B}" type="slidenum">
              <a:rPr lang="en-GB" altLang="en-US" sz="1200">
                <a:solidFill>
                  <a:schemeClr val="bg1"/>
                </a:solidFill>
                <a:latin typeface="Calibri" charset="0"/>
              </a:rPr>
              <a:pPr eaLnBrk="1" hangingPunct="1"/>
              <a:t>19</a:t>
            </a:fld>
            <a:endParaRPr lang="en-GB" altLang="en-US" sz="120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Contents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2"/>
                </a:solidFill>
              </a:rPr>
              <a:t>What has Planning Aid been doing with groups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How groups have coped with the different stages of plan preparation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What research amongst groups has indicated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What are the lessons to be learnt going forward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53BE-ED27-4048-9851-7497AABAAB4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9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ea typeface="ＭＳ Ｐゴシック" charset="-128"/>
              </a:rPr>
              <a:t>User Experience of Neighbourhood Planning Research (June 2014)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Overall experience of neighbourhood planning: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55% thought process was what they expected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Over 90% felt it had gone well or okay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Majority had overcome difficulties, often with consultant or local authority support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Overall it was regarded as initiative with merit and further potential, although not without difficulties and opportunities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92FA3-BD54-4666-B22B-759E20DD5654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ea typeface="ＭＳ Ｐゴシック" charset="-128"/>
              </a:rPr>
              <a:t>User Experience of Neighbourhood Planning Research (June 2014)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What would make it more attractive to communities?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Half wanted a better explanation of the process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44% wanted more face to face advice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39% felt faster process would make more attractive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Evidence strongly suggests that neighbourhood planning can be undertaken by most communities if effectively supported, especially by local authority 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D84E-CE35-4CA6-BE6D-531157C2E300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4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2"/>
                </a:solidFill>
              </a:rPr>
              <a:t>What are the lessons to be learnt?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53BE-ED27-4048-9851-7497AABAAB48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1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Communities preparing n</a:t>
            </a:r>
            <a:r>
              <a:rPr lang="en-GB" sz="3200" dirty="0" smtClean="0">
                <a:solidFill>
                  <a:schemeClr val="tx2"/>
                </a:solidFill>
              </a:rPr>
              <a:t>eighbourhood p</a:t>
            </a:r>
            <a:r>
              <a:rPr lang="en-US" sz="3200" dirty="0" smtClean="0">
                <a:solidFill>
                  <a:schemeClr val="tx2"/>
                </a:solidFill>
              </a:rPr>
              <a:t>lans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tx2"/>
                </a:solidFill>
              </a:rPr>
              <a:t>Groups engaged in neighbourhood planning include inner city areas, market towns and settlements in National Parks</a:t>
            </a:r>
          </a:p>
          <a:p>
            <a:r>
              <a:rPr lang="en-GB" sz="2400" dirty="0">
                <a:solidFill>
                  <a:schemeClr val="tx2"/>
                </a:solidFill>
              </a:rPr>
              <a:t>Mix of Forum, Town Councils and Parish </a:t>
            </a:r>
            <a:r>
              <a:rPr lang="en-GB" sz="2400" dirty="0" smtClean="0">
                <a:solidFill>
                  <a:schemeClr val="tx2"/>
                </a:solidFill>
              </a:rPr>
              <a:t>Councils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Most interest amongst rural communities, especially those with development pressures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Less interest in urban areas, especially deprived areas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The size, characteristics, issues and motivations vary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Rural areas often motivated because of development pressures – but then consider wider issues such as ageing population, </a:t>
            </a:r>
            <a:r>
              <a:rPr lang="en-GB" sz="2400" dirty="0">
                <a:solidFill>
                  <a:schemeClr val="tx2"/>
                </a:solidFill>
              </a:rPr>
              <a:t>affordable </a:t>
            </a:r>
            <a:r>
              <a:rPr lang="en-GB" sz="2400" dirty="0" smtClean="0">
                <a:solidFill>
                  <a:schemeClr val="tx2"/>
                </a:solidFill>
              </a:rPr>
              <a:t>housing, loss of facilities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Urban areas more interested in regeneration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234FE-F480-4E8D-ABDA-C4202BB014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>
                <a:solidFill>
                  <a:schemeClr val="tx2"/>
                </a:solidFill>
              </a:rPr>
              <a:t>Local planning authority role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77825" y="1417638"/>
            <a:ext cx="8229600" cy="4525962"/>
          </a:xfrm>
        </p:spPr>
        <p:txBody>
          <a:bodyPr/>
          <a:lstStyle/>
          <a:p>
            <a:r>
              <a:rPr lang="en-GB" altLang="en-US" sz="2400" dirty="0" smtClean="0">
                <a:solidFill>
                  <a:schemeClr val="tx2"/>
                </a:solidFill>
              </a:rPr>
              <a:t>A key partner!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Agree neighbourhood area, organise examination, and arrange referendum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The duty to support might also include:</a:t>
            </a:r>
          </a:p>
          <a:p>
            <a:pPr lvl="1"/>
            <a:r>
              <a:rPr lang="en-GB" altLang="en-US" sz="2400" dirty="0" smtClean="0">
                <a:solidFill>
                  <a:schemeClr val="tx2"/>
                </a:solidFill>
              </a:rPr>
              <a:t>technical advice and support on neighbourhood planning </a:t>
            </a:r>
          </a:p>
          <a:p>
            <a:pPr lvl="1"/>
            <a:r>
              <a:rPr lang="en-GB" altLang="en-US" sz="2400" dirty="0" smtClean="0">
                <a:solidFill>
                  <a:schemeClr val="tx2"/>
                </a:solidFill>
              </a:rPr>
              <a:t>provide or direct group to background data/evidence</a:t>
            </a:r>
          </a:p>
          <a:p>
            <a:pPr lvl="1"/>
            <a:r>
              <a:rPr lang="en-GB" altLang="en-US" sz="2400" dirty="0" smtClean="0">
                <a:solidFill>
                  <a:schemeClr val="tx2"/>
                </a:solidFill>
              </a:rPr>
              <a:t>identify key stakeholders and addresses</a:t>
            </a:r>
          </a:p>
          <a:p>
            <a:pPr lvl="1"/>
            <a:r>
              <a:rPr lang="en-GB" altLang="en-US" sz="2400" dirty="0" smtClean="0">
                <a:solidFill>
                  <a:schemeClr val="tx2"/>
                </a:solidFill>
              </a:rPr>
              <a:t>advice on adopted and emerging Local Plan policies</a:t>
            </a:r>
          </a:p>
          <a:p>
            <a:pPr lvl="1"/>
            <a:r>
              <a:rPr lang="en-GB" altLang="en-US" sz="2400" dirty="0" smtClean="0">
                <a:solidFill>
                  <a:schemeClr val="tx2"/>
                </a:solidFill>
              </a:rPr>
              <a:t>comment on initial drafts of neighbourhood plan</a:t>
            </a:r>
          </a:p>
          <a:p>
            <a:pPr lvl="1"/>
            <a:r>
              <a:rPr lang="en-GB" altLang="en-US" sz="2400" dirty="0" smtClean="0">
                <a:solidFill>
                  <a:schemeClr val="tx2"/>
                </a:solidFill>
              </a:rPr>
              <a:t>screen for Strategic Environmental Assessment</a:t>
            </a:r>
          </a:p>
          <a:p>
            <a:pPr lvl="1"/>
            <a:endParaRPr lang="en-GB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B939CE6A-21C6-48B6-A559-D299C646735A}" type="slidenum">
              <a:rPr lang="en-GB" altLang="en-US" smtClean="0">
                <a:solidFill>
                  <a:schemeClr val="bg1"/>
                </a:solidFill>
                <a:latin typeface="Calibri" pitchFamily="34" charset="0"/>
              </a:rPr>
              <a:pPr algn="r">
                <a:defRPr/>
              </a:pPr>
              <a:t>24</a:t>
            </a:fld>
            <a:endParaRPr lang="en-GB" alt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200" dirty="0" smtClean="0">
                <a:solidFill>
                  <a:schemeClr val="tx2"/>
                </a:solidFill>
              </a:rPr>
              <a:t>What else can local authorities do to help?</a:t>
            </a:r>
            <a:br>
              <a:rPr lang="en-GB" altLang="en-US" sz="3200" dirty="0" smtClean="0">
                <a:solidFill>
                  <a:schemeClr val="tx2"/>
                </a:solidFill>
              </a:rPr>
            </a:br>
            <a:endParaRPr lang="en-GB" altLang="en-US" sz="3200" dirty="0" smtClean="0">
              <a:solidFill>
                <a:schemeClr val="tx2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2D80DB-4AD3-4D28-9493-F7E5D7016F1C}" type="slidenum">
              <a:rPr lang="en-GB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20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138" y="1314450"/>
            <a:ext cx="8015287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Understanding difference between strategic policy and what can be developed at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neighbourhood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level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Determining patterns/extent of growth that the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plan will need to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respond 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Providing comments on early ideas for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policy areas</a:t>
            </a: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Committing to attend number of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group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Keeping groups aware/enabling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access to emerging new evidence if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local plan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is being reviewed.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Providing consistency and clarity throughout the process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Encourage Development Management Team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comment  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on emerging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policy</a:t>
            </a:r>
            <a:endParaRPr lang="en-GB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We are all still learning!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2"/>
          </p:nvPr>
        </p:nvSpPr>
        <p:spPr>
          <a:xfrm>
            <a:off x="4246563" y="1422399"/>
            <a:ext cx="3832117" cy="3854451"/>
          </a:xfrm>
          <a:solidFill>
            <a:schemeClr val="bg1">
              <a:lumMod val="85000"/>
            </a:schemeClr>
          </a:solidFill>
          <a:ln w="12700">
            <a:solidFill>
              <a:schemeClr val="accent1">
                <a:alpha val="54901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2400" dirty="0" smtClean="0">
                <a:solidFill>
                  <a:schemeClr val="tx2"/>
                </a:solidFill>
              </a:rPr>
              <a:t>Judicial Reviews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Some inconsistencies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What is proportionate evidence?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Implications of out of date Local Plan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Delays at Local Plan examination</a:t>
            </a:r>
          </a:p>
          <a:p>
            <a:r>
              <a:rPr lang="en-GB" altLang="en-US" sz="2400" dirty="0" smtClean="0">
                <a:solidFill>
                  <a:schemeClr val="tx2"/>
                </a:solidFill>
              </a:rPr>
              <a:t>Timing of submission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3C892F-928A-4473-AF49-DDED9B742A35}" type="slidenum">
              <a:rPr lang="en-GB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200" smtClean="0">
              <a:solidFill>
                <a:schemeClr val="bg1"/>
              </a:solidFill>
            </a:endParaRPr>
          </a:p>
        </p:txBody>
      </p:sp>
      <p:pic>
        <p:nvPicPr>
          <p:cNvPr id="13317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7113" y="1851025"/>
            <a:ext cx="2403475" cy="3425825"/>
          </a:xfrm>
        </p:spPr>
      </p:pic>
    </p:spTree>
    <p:extLst>
      <p:ext uri="{BB962C8B-B14F-4D97-AF65-F5344CB8AC3E}">
        <p14:creationId xmlns:p14="http://schemas.microsoft.com/office/powerpoint/2010/main" val="23232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5168900" y="304800"/>
            <a:ext cx="3717925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chemeClr val="tx2"/>
                </a:solidFill>
              </a:rPr>
              <a:t>Some Lessons Learned</a:t>
            </a:r>
            <a:endParaRPr lang="en-US" altLang="en-US" sz="3200" dirty="0" smtClean="0">
              <a:solidFill>
                <a:schemeClr val="tx2"/>
              </a:solidFill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sz="half" idx="1"/>
          </p:nvPr>
        </p:nvSpPr>
        <p:spPr>
          <a:xfrm>
            <a:off x="331788" y="417250"/>
            <a:ext cx="4695825" cy="5237826"/>
          </a:xfrm>
          <a:solidFill>
            <a:schemeClr val="tx1">
              <a:lumMod val="65000"/>
              <a:lumOff val="35000"/>
              <a:alpha val="15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GB" altLang="en-US" sz="2400" dirty="0" smtClean="0">
                <a:solidFill>
                  <a:schemeClr val="tx2"/>
                </a:solidFill>
              </a:rPr>
              <a:t>It’s not for everyone!</a:t>
            </a:r>
          </a:p>
          <a:p>
            <a:pPr>
              <a:defRPr/>
            </a:pPr>
            <a:r>
              <a:rPr lang="en-GB" altLang="en-US" sz="2400" dirty="0" smtClean="0">
                <a:solidFill>
                  <a:schemeClr val="tx2"/>
                </a:solidFill>
              </a:rPr>
              <a:t>It’s not an easy or short process!</a:t>
            </a:r>
          </a:p>
          <a:p>
            <a:pPr>
              <a:defRPr/>
            </a:pPr>
            <a:r>
              <a:rPr lang="en-GB" altLang="en-US" sz="2400" dirty="0" smtClean="0">
                <a:solidFill>
                  <a:schemeClr val="tx2"/>
                </a:solidFill>
              </a:rPr>
              <a:t>Raised understanding of planning system and empathy with LPA</a:t>
            </a:r>
          </a:p>
          <a:p>
            <a:pPr>
              <a:defRPr/>
            </a:pPr>
            <a:r>
              <a:rPr lang="en-GB" altLang="en-US" sz="2400" dirty="0" smtClean="0">
                <a:solidFill>
                  <a:schemeClr val="tx2"/>
                </a:solidFill>
              </a:rPr>
              <a:t>Has made a tangible difference to decision making</a:t>
            </a:r>
          </a:p>
          <a:p>
            <a:pPr lvl="1">
              <a:defRPr/>
            </a:pPr>
            <a:r>
              <a:rPr lang="en-GB" altLang="en-US" dirty="0" smtClean="0">
                <a:solidFill>
                  <a:schemeClr val="tx2"/>
                </a:solidFill>
              </a:rPr>
              <a:t>Planning applications</a:t>
            </a:r>
          </a:p>
          <a:p>
            <a:pPr lvl="1">
              <a:defRPr/>
            </a:pPr>
            <a:r>
              <a:rPr lang="en-GB" altLang="en-US" dirty="0" smtClean="0">
                <a:solidFill>
                  <a:schemeClr val="tx2"/>
                </a:solidFill>
              </a:rPr>
              <a:t>Appeals</a:t>
            </a:r>
          </a:p>
          <a:p>
            <a:pPr>
              <a:defRPr/>
            </a:pPr>
            <a:r>
              <a:rPr lang="en-GB" altLang="en-US" sz="2400" dirty="0" smtClean="0">
                <a:solidFill>
                  <a:schemeClr val="tx2"/>
                </a:solidFill>
              </a:rPr>
              <a:t>People are interested!</a:t>
            </a:r>
          </a:p>
          <a:p>
            <a:pPr lvl="1">
              <a:defRPr/>
            </a:pPr>
            <a:r>
              <a:rPr lang="en-GB" altLang="en-US" dirty="0" smtClean="0">
                <a:solidFill>
                  <a:schemeClr val="tx2"/>
                </a:solidFill>
              </a:rPr>
              <a:t>Turnout often in excess of local elections</a:t>
            </a:r>
          </a:p>
          <a:p>
            <a:pPr lvl="1">
              <a:defRPr/>
            </a:pPr>
            <a:r>
              <a:rPr lang="en-GB" altLang="en-US" dirty="0" smtClean="0">
                <a:solidFill>
                  <a:schemeClr val="tx2"/>
                </a:solidFill>
              </a:rPr>
              <a:t>Overwhelming YES votes</a:t>
            </a:r>
            <a:endParaRPr lang="en-GB" altLang="en-US" dirty="0">
              <a:solidFill>
                <a:schemeClr val="tx2"/>
              </a:solidFill>
            </a:endParaRPr>
          </a:p>
          <a:p>
            <a:pPr marL="457200" lvl="1" indent="0">
              <a:buNone/>
              <a:defRPr/>
            </a:pPr>
            <a:endParaRPr lang="en-GB" altLang="en-US" dirty="0" smtClean="0">
              <a:solidFill>
                <a:schemeClr val="tx2"/>
              </a:solidFill>
            </a:endParaRPr>
          </a:p>
        </p:txBody>
      </p:sp>
      <p:pic>
        <p:nvPicPr>
          <p:cNvPr id="14340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1" y="1627188"/>
            <a:ext cx="2998556" cy="3326552"/>
          </a:xfrm>
        </p:spPr>
      </p:pic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046136-EA6F-4D06-BEA2-378CBF4BBE5C}" type="slidenum">
              <a:rPr lang="en-GB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smtClean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altLang="en-US" sz="3200" dirty="0" smtClean="0">
                <a:solidFill>
                  <a:schemeClr val="tx2"/>
                </a:solidFill>
              </a:rPr>
              <a:t>Contact Details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377825" y="1600200"/>
            <a:ext cx="8647113" cy="4525963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charset="0"/>
              <a:buNone/>
            </a:pPr>
            <a:r>
              <a:rPr lang="en-GB" altLang="en-US" dirty="0" smtClean="0">
                <a:solidFill>
                  <a:schemeClr val="tx2"/>
                </a:solidFill>
                <a:hlinkClick r:id="rId3"/>
              </a:rPr>
              <a:t>Robert.Keith@planningaid.rtpi.org.uk</a:t>
            </a:r>
            <a:endParaRPr lang="en-GB" altLang="en-US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  <a:buFont typeface="Arial" charset="0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PAE Advice Line: 0330 123 9244</a:t>
            </a:r>
          </a:p>
          <a:p>
            <a:pPr algn="ctr">
              <a:spcAft>
                <a:spcPts val="600"/>
              </a:spcAft>
              <a:buFont typeface="Arial" charset="0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E-mail: </a:t>
            </a:r>
            <a:r>
              <a:rPr lang="en-GB" altLang="en-US" dirty="0" smtClean="0">
                <a:solidFill>
                  <a:schemeClr val="tx2"/>
                </a:solidFill>
                <a:hlinkClick r:id="rId4"/>
              </a:rPr>
              <a:t>advice@planningaid.rtpi.org.uk</a:t>
            </a:r>
            <a:endParaRPr lang="en-GB" altLang="en-US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  <a:buFont typeface="Arial" charset="0"/>
              <a:buNone/>
            </a:pPr>
            <a:r>
              <a:rPr lang="en-GB" altLang="en-US" dirty="0" smtClean="0">
                <a:solidFill>
                  <a:schemeClr val="tx2"/>
                </a:solidFill>
                <a:hlinkClick r:id="rId5"/>
              </a:rPr>
              <a:t>www.rtpi.org.uk/planningaid</a:t>
            </a:r>
            <a:endParaRPr lang="en-GB" altLang="en-US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To volunteer: </a:t>
            </a:r>
          </a:p>
          <a:p>
            <a:pPr algn="ctr">
              <a:buFont typeface="Arial" charset="0"/>
              <a:buNone/>
            </a:pPr>
            <a:r>
              <a:rPr lang="en-GB" altLang="en-US" dirty="0" smtClean="0">
                <a:solidFill>
                  <a:schemeClr val="tx2"/>
                </a:solidFill>
                <a:hlinkClick r:id="rId6"/>
              </a:rPr>
              <a:t>http://www.rtpi.org.uk/planning-aid/volunteering/how-to-apply/</a:t>
            </a:r>
            <a:endParaRPr lang="en-GB" altLang="en-US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7825" y="372861"/>
            <a:ext cx="8229600" cy="1091955"/>
          </a:xfrm>
        </p:spPr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Planning Aid England</a:t>
            </a:r>
            <a:endParaRPr lang="en-US" altLang="en-US" sz="3200" dirty="0" smtClean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77825" y="1349406"/>
            <a:ext cx="8229600" cy="4403894"/>
          </a:xfrm>
        </p:spPr>
        <p:txBody>
          <a:bodyPr/>
          <a:lstStyle/>
          <a:p>
            <a:r>
              <a:rPr lang="en-GB" altLang="en-US" sz="2400" dirty="0">
                <a:solidFill>
                  <a:schemeClr val="tx2"/>
                </a:solidFill>
                <a:ea typeface="ＭＳ Ｐゴシック" pitchFamily="34" charset="-128"/>
              </a:rPr>
              <a:t>Part of the Royal Town Planning </a:t>
            </a:r>
            <a:r>
              <a:rPr lang="en-GB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Institute</a:t>
            </a: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Provide </a:t>
            </a:r>
            <a:r>
              <a:rPr lang="en-GB" sz="2400" dirty="0">
                <a:solidFill>
                  <a:schemeClr val="tx2"/>
                </a:solidFill>
              </a:rPr>
              <a:t>free web based resource called </a:t>
            </a:r>
            <a:r>
              <a:rPr lang="en-GB" sz="2400" dirty="0">
                <a:solidFill>
                  <a:schemeClr val="tx2"/>
                </a:solidFill>
                <a:hlinkClick r:id="rId3"/>
              </a:rPr>
              <a:t>Planning Aid Direct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Operate an advice service – offer limited amount of free, professional, general planning </a:t>
            </a:r>
            <a:r>
              <a:rPr lang="en-GB" sz="2400" dirty="0" smtClean="0">
                <a:solidFill>
                  <a:schemeClr val="tx2"/>
                </a:solidFill>
              </a:rPr>
              <a:t>advice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Casework undertaken by volunteers for eligible groups 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Further support and community engagement in </a:t>
            </a:r>
            <a:r>
              <a:rPr lang="en-GB" sz="2400" dirty="0" smtClean="0">
                <a:solidFill>
                  <a:schemeClr val="tx2"/>
                </a:solidFill>
              </a:rPr>
              <a:t>planning – training for parish councils in Warwickshire on how to comment more effectively on planning applications</a:t>
            </a:r>
          </a:p>
          <a:p>
            <a:r>
              <a:rPr lang="en-GB" sz="2400" dirty="0">
                <a:solidFill>
                  <a:schemeClr val="tx2"/>
                </a:solidFill>
              </a:rPr>
              <a:t>Support communities to deliver neighbourhood planning – part of Locality consortium funded by </a:t>
            </a:r>
            <a:r>
              <a:rPr lang="en-GB" sz="2400" dirty="0" smtClean="0">
                <a:solidFill>
                  <a:schemeClr val="tx2"/>
                </a:solidFill>
              </a:rPr>
              <a:t>DCLG</a:t>
            </a: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70D792-24CD-4A70-BDB7-59EFD490CE6D}" type="slidenum">
              <a:rPr lang="en-GB" altLang="en-US" sz="1200">
                <a:solidFill>
                  <a:schemeClr val="bg1"/>
                </a:solidFill>
                <a:latin typeface="Calibri" charset="0"/>
              </a:rPr>
              <a:pPr eaLnBrk="1" hangingPunct="1"/>
              <a:t>3</a:t>
            </a:fld>
            <a:endParaRPr lang="en-GB" altLang="en-US" sz="120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2"/>
                </a:solidFill>
              </a:rPr>
              <a:t>Supporting Communities in </a:t>
            </a:r>
            <a:r>
              <a:rPr lang="en-GB" altLang="en-US" sz="3200" dirty="0" smtClean="0">
                <a:solidFill>
                  <a:schemeClr val="tx2"/>
                </a:solidFill>
              </a:rPr>
              <a:t>Neighbourhood</a:t>
            </a:r>
            <a:r>
              <a:rPr lang="en-US" altLang="en-US" sz="3200" dirty="0" smtClean="0">
                <a:solidFill>
                  <a:schemeClr val="tx2"/>
                </a:solidFill>
              </a:rPr>
              <a:t> Planning 2013-2015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9E6279-5831-4CC2-89B0-E5FFFB2512D8}" type="slidenum">
              <a:rPr lang="en-GB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 smtClean="0">
              <a:solidFill>
                <a:schemeClr val="bg1"/>
              </a:solidFill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377825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DCLG funded programme</a:t>
            </a:r>
            <a:r>
              <a:rPr lang="en-US" altLang="en-US" sz="2400" dirty="0" smtClean="0">
                <a:solidFill>
                  <a:schemeClr val="tx2"/>
                </a:solidFill>
              </a:rPr>
              <a:t> launched in April 2013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Two main aspects to support: grants and direct support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Also a shared learning element </a:t>
            </a:r>
          </a:p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There is one consortium delivering the </a:t>
            </a:r>
            <a:r>
              <a:rPr lang="en-GB" altLang="en-US" sz="2400" dirty="0" smtClean="0">
                <a:solidFill>
                  <a:schemeClr val="tx2"/>
                </a:solidFill>
              </a:rPr>
              <a:t>programme comprising Locality, Planning Aid, Community Development Foundation, Eden Project and URS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New DCLG funded programme from April 2015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£22.5 </a:t>
            </a:r>
            <a:r>
              <a:rPr lang="en-GB" sz="2400" dirty="0">
                <a:solidFill>
                  <a:schemeClr val="tx2"/>
                </a:solidFill>
              </a:rPr>
              <a:t>million over </a:t>
            </a:r>
            <a:r>
              <a:rPr lang="en-GB" sz="2400" dirty="0" smtClean="0">
                <a:solidFill>
                  <a:schemeClr val="tx2"/>
                </a:solidFill>
              </a:rPr>
              <a:t>three years to </a:t>
            </a:r>
            <a:r>
              <a:rPr lang="en-GB" sz="2400" dirty="0">
                <a:solidFill>
                  <a:schemeClr val="tx2"/>
                </a:solidFill>
              </a:rPr>
              <a:t>provide groups with expert advice, grants and technical </a:t>
            </a:r>
            <a:r>
              <a:rPr lang="en-GB" sz="2400" dirty="0" smtClean="0">
                <a:solidFill>
                  <a:schemeClr val="tx2"/>
                </a:solidFill>
              </a:rPr>
              <a:t>assistance</a:t>
            </a:r>
          </a:p>
          <a:p>
            <a:r>
              <a:rPr lang="en-GB" sz="2400" dirty="0">
                <a:solidFill>
                  <a:schemeClr val="tx2"/>
                </a:solidFill>
              </a:rPr>
              <a:t>Planning Aid won </a:t>
            </a:r>
            <a:r>
              <a:rPr lang="en-GB" sz="2400" dirty="0" smtClean="0">
                <a:solidFill>
                  <a:schemeClr val="tx2"/>
                </a:solidFill>
              </a:rPr>
              <a:t>DCLG contract </a:t>
            </a:r>
            <a:r>
              <a:rPr lang="en-GB" sz="2400" dirty="0">
                <a:solidFill>
                  <a:schemeClr val="tx2"/>
                </a:solidFill>
              </a:rPr>
              <a:t>to develop </a:t>
            </a:r>
            <a:r>
              <a:rPr lang="en-GB" sz="2400" dirty="0" smtClean="0">
                <a:solidFill>
                  <a:schemeClr val="tx2"/>
                </a:solidFill>
              </a:rPr>
              <a:t>suite </a:t>
            </a:r>
            <a:r>
              <a:rPr lang="en-GB" sz="2400" dirty="0">
                <a:solidFill>
                  <a:schemeClr val="tx2"/>
                </a:solidFill>
              </a:rPr>
              <a:t>of materials</a:t>
            </a:r>
          </a:p>
          <a:p>
            <a:pPr eaLnBrk="1" hangingPunct="1"/>
            <a:endParaRPr lang="en-US" alt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Supporting Communities in Neighbourhood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Examples of groups receiving direct support include: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Welford-upon-Avon, Wootton Wawen and Stratford Town (Stratford-on-Avon District)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Austrey and </a:t>
            </a:r>
            <a:r>
              <a:rPr lang="en-GB" sz="2400" dirty="0" err="1" smtClean="0">
                <a:solidFill>
                  <a:schemeClr val="tx2"/>
                </a:solidFill>
              </a:rPr>
              <a:t>Fillongley</a:t>
            </a:r>
            <a:r>
              <a:rPr lang="en-GB" sz="2400" dirty="0" smtClean="0">
                <a:solidFill>
                  <a:schemeClr val="tx2"/>
                </a:solidFill>
              </a:rPr>
              <a:t> (North Warwickshire District)</a:t>
            </a:r>
          </a:p>
          <a:p>
            <a:r>
              <a:rPr lang="en-GB" sz="2400" dirty="0" err="1" smtClean="0">
                <a:solidFill>
                  <a:schemeClr val="tx2"/>
                </a:solidFill>
              </a:rPr>
              <a:t>Longdon</a:t>
            </a:r>
            <a:r>
              <a:rPr lang="en-GB" sz="2400" dirty="0" smtClean="0">
                <a:solidFill>
                  <a:schemeClr val="tx2"/>
                </a:solidFill>
              </a:rPr>
              <a:t> and Burntwood (Lichfield District)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Market Bosworth (Hinckley and Bosworth District)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Braunston, Brixworth and </a:t>
            </a:r>
            <a:r>
              <a:rPr lang="en-GB" sz="2400" dirty="0" err="1" smtClean="0">
                <a:solidFill>
                  <a:schemeClr val="tx2"/>
                </a:solidFill>
              </a:rPr>
              <a:t>Kilsby</a:t>
            </a:r>
            <a:r>
              <a:rPr lang="en-GB" sz="2400" dirty="0" smtClean="0">
                <a:solidFill>
                  <a:schemeClr val="tx2"/>
                </a:solidFill>
              </a:rPr>
              <a:t> (Daventry District)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Marchington (East Staffordshire District)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53BE-ED27-4048-9851-7497AABAAB4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57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2"/>
                </a:solidFill>
              </a:rPr>
              <a:t>What has Planning Aid been doing with groups?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53BE-ED27-4048-9851-7497AABAAB48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1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Support from Planning Aid takes many forms!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C48F597-820F-4891-AD30-F20F05F99B4C}" type="slidenum">
              <a:rPr lang="en-GB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7</a:t>
            </a:fld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751" y="1269507"/>
            <a:ext cx="6391923" cy="3941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Direct support for communities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This might include: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Clarifying statutory process and preparing a project plan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Working </a:t>
            </a:r>
            <a:r>
              <a:rPr lang="en-GB" sz="2400" dirty="0">
                <a:solidFill>
                  <a:schemeClr val="tx2"/>
                </a:solidFill>
              </a:rPr>
              <a:t>with key partners, especially </a:t>
            </a:r>
            <a:r>
              <a:rPr lang="en-GB" sz="2400" dirty="0" smtClean="0">
                <a:solidFill>
                  <a:schemeClr val="tx2"/>
                </a:solidFill>
              </a:rPr>
              <a:t>local planning authority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Evidence gathering including community engagement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Identifying key issues, creating a vision and objectives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Meeting the basic conditions e.g. conforming with local plan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Assessing sites for development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Drafting the plan and writing policies 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Preparing a sustainability appraisal/SEA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Drafting engagement and basic condition statements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234FE-F480-4E8D-ABDA-C4202BB014E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1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7825" y="115410"/>
            <a:ext cx="3643313" cy="861134"/>
          </a:xfrm>
        </p:spPr>
        <p:txBody>
          <a:bodyPr/>
          <a:lstStyle/>
          <a:p>
            <a:r>
              <a:rPr lang="en-GB" altLang="en-US" sz="3200" dirty="0" smtClean="0">
                <a:solidFill>
                  <a:schemeClr val="tx2"/>
                </a:solidFill>
              </a:rPr>
              <a:t>Project Planning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41288" y="887767"/>
            <a:ext cx="3879850" cy="5293959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Groups have problems with this because they don’t understand the statutory process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They don’t know what they don’t know!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Not sure of time required for different tasks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A simple key tasks list with indicative dates should be drawn up early in process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Recommend PAS </a:t>
            </a:r>
            <a:r>
              <a:rPr lang="en-US" altLang="en-US" sz="2400" dirty="0">
                <a:solidFill>
                  <a:schemeClr val="tx2"/>
                </a:solidFill>
              </a:rPr>
              <a:t>spreadsheet</a:t>
            </a:r>
          </a:p>
          <a:p>
            <a:pPr>
              <a:defRPr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C63B32-9A07-4DF2-AD2B-9AA838F54732}" type="slidenum">
              <a:rPr lang="en-GB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 smtClean="0">
              <a:solidFill>
                <a:schemeClr val="bg1"/>
              </a:solidFill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0"/>
            <a:ext cx="4887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775</TotalTime>
  <Words>1635</Words>
  <Application>Microsoft Office PowerPoint</Application>
  <PresentationFormat>On-screen Show (4:3)</PresentationFormat>
  <Paragraphs>329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Powerpoint Template</vt:lpstr>
      <vt:lpstr>The experiences of local groups</vt:lpstr>
      <vt:lpstr>Contents</vt:lpstr>
      <vt:lpstr>Planning Aid England</vt:lpstr>
      <vt:lpstr>Supporting Communities in Neighbourhood Planning 2013-2015</vt:lpstr>
      <vt:lpstr>Supporting Communities in Neighbourhood Planning</vt:lpstr>
      <vt:lpstr>PowerPoint Presentation</vt:lpstr>
      <vt:lpstr>Support from Planning Aid takes many forms!</vt:lpstr>
      <vt:lpstr>Direct support for communities</vt:lpstr>
      <vt:lpstr>Project Planning</vt:lpstr>
      <vt:lpstr>Community engagement</vt:lpstr>
      <vt:lpstr>Key principles of community engagement</vt:lpstr>
      <vt:lpstr>Understanding the need for evidence</vt:lpstr>
      <vt:lpstr>Assessing sites in a neighbourhood plan</vt:lpstr>
      <vt:lpstr>PowerPoint Presentation</vt:lpstr>
      <vt:lpstr>Key rules for writing policies</vt:lpstr>
      <vt:lpstr>PowerPoint Presentation</vt:lpstr>
      <vt:lpstr>Case studies</vt:lpstr>
      <vt:lpstr>PowerPoint Presentation</vt:lpstr>
      <vt:lpstr>User Experience of Neighbourhood Planning Research (June 2014)</vt:lpstr>
      <vt:lpstr>User Experience of Neighbourhood Planning Research (June 2014)</vt:lpstr>
      <vt:lpstr>User Experience of Neighbourhood Planning Research (June 2014)</vt:lpstr>
      <vt:lpstr>PowerPoint Presentation</vt:lpstr>
      <vt:lpstr>Communities preparing neighbourhood plans</vt:lpstr>
      <vt:lpstr>Local planning authority role</vt:lpstr>
      <vt:lpstr> What else can local authorities do to help? </vt:lpstr>
      <vt:lpstr>We are all still learning!</vt:lpstr>
      <vt:lpstr>Some Lessons Learned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Keith</dc:creator>
  <cp:lastModifiedBy>Nicholas Wardle</cp:lastModifiedBy>
  <cp:revision>65</cp:revision>
  <cp:lastPrinted>2015-01-28T18:19:50Z</cp:lastPrinted>
  <dcterms:created xsi:type="dcterms:W3CDTF">2014-03-20T16:07:55Z</dcterms:created>
  <dcterms:modified xsi:type="dcterms:W3CDTF">2015-02-04T14:37:45Z</dcterms:modified>
</cp:coreProperties>
</file>