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7E95C3-2880-4118-B4C9-EBEDD309A1B9}" type="datetimeFigureOut">
              <a:rPr lang="en-GB" smtClean="0"/>
              <a:t>20/06/2014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212ED5-01ED-4F89-B150-70EEFEFF2F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178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1613" indent="-28523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0943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7320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3697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0074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66451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2828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79205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ED121B2-B5EF-47DE-920F-FB20856E65AF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  <a:p>
            <a:pPr eaLnBrk="1" hangingPunct="1"/>
            <a:endParaRPr lang="en-GB" altLang="en-US" smtClean="0"/>
          </a:p>
          <a:p>
            <a:pPr eaLnBrk="1" hangingPunct="1"/>
            <a:endParaRPr lang="en-GB" altLang="en-US" smtClean="0"/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1613" indent="-28523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0943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7320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3697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0074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66451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2828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79205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7C148AF-9B40-4EF7-9B29-A70613B74195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en-US" sz="9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1613" indent="-285236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0943" indent="-228189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97320" indent="-228189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3697" indent="-228189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0074" indent="-22818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66451" indent="-22818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2828" indent="-22818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79205" indent="-22818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FD99653-0F41-4962-B23F-0BE3A3858150}" type="slidenum">
              <a:rPr lang="en-US" altLang="en-US">
                <a:solidFill>
                  <a:prstClr val="black"/>
                </a:solidFill>
              </a:rPr>
              <a:pPr eaLnBrk="1" hangingPunct="1"/>
              <a:t>11</a:t>
            </a:fld>
            <a:endParaRPr lang="en-US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1613" indent="-28523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0943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7320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3697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0074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66451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2828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79205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274A4C5-3A0F-48AE-880F-3B8893A0EFAF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1613" indent="-28523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0943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7320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3697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0074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66451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2828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79205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661F068-19B1-4FFD-86B1-FD72E347236E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1613" indent="-28523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0943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7320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3697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0074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66451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2828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79205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78114F2-D6ED-4D4F-BF72-6ED5EAB2F484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14</a:t>
            </a:fld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1613" indent="-28523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0943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7320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3697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0074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66451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2828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79205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A28AA73-0E79-4783-B50A-50BA369E7F4C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15</a:t>
            </a:fld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1613" indent="-28523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0943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7320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3697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0074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66451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2828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79205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D525D86-DA73-412F-9F1D-827F35F9A365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16</a:t>
            </a:fld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1613" indent="-28523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0943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7320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3697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0074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66451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2828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79205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19A6BAD-ABA9-461F-9DC5-F15464C1056F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17</a:t>
            </a:fld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1613" indent="-28523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0943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7320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3697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0074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66451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2828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79205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B353A46-B492-4A61-8838-C9D3714E3BE0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18</a:t>
            </a:fld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1613" indent="-28523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0943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7320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3697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0074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66451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2828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79205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B74D83F-5B95-4EBE-94DC-9A25DFC7E5F6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19</a:t>
            </a:fld>
            <a:endParaRPr lang="en-US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1613" indent="-28523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0943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7320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3697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0074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66451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2828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79205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A688FB3-E161-47AB-B234-4D8CF7C47847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1613" indent="-28523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0943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7320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3697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0074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66451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2828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79205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7DF18ED-6FE2-46DB-A00A-1D2AE6E69CA7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1613" indent="-28523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0943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7320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3697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0074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66451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2828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79205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0C81202-D4F6-4DF4-B9C6-DED44294F8E8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en-US" sz="9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1613" indent="-28523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0943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7320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3697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0074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66451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2828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79205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F26CB1C-D579-4229-806D-6097A45D7AB7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1613" indent="-28523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0943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7320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3697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0074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66451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2828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79205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70F0E15-1B4D-4712-9D4A-BDA55A87FAB4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1613" indent="-28523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0943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7320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3697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0074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66451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2828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79205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DB2AC0A-69B0-44A0-9877-62D74C9A58D7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z="10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1613" indent="-28523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0943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7320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3697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0074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66451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2828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79205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86E79FA-7D50-4DA9-B320-FF37DCC6C43E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1613" indent="-28523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0943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7320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3697" indent="-22818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0074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66451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2828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79205" indent="-2281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B4AD934-FB7C-4D98-83EC-5B7C2E7B9D44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C3C77B-92E1-460D-A270-946482924955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8503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EF48DA-8F59-4263-8D73-5D0B55C2539C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3780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C447CD-5548-4CE1-A8D4-55D793DF545E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6409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51E29-FC1D-4AA8-8046-5260534BFB64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873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E3CC22-2980-4269-A316-276A7322BF1A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1818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AAFA9D-BB7A-4161-852E-1FB778C8AAF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321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BFA8FF-27F8-48C0-8287-C75649CBCF4B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999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5BFB61-C6C5-41AB-BC3B-5A88E13B5756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71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FF53F2-EDA9-4151-931A-9395F788D3C0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4411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7CA9C-4360-4FA6-AC26-3F08B9D9CFF6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5220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6E0950-EF14-4947-B552-137536C2F82D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3807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http://izzi/intra_images/branding/thread/thread_standard_col_screen.jpg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dirty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EA7CA80-BB9A-40A5-9B23-CBD02DC6FFF6}" type="slidenum">
              <a:rPr lang="en-US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pic>
        <p:nvPicPr>
          <p:cNvPr id="1031" name="Picture 7" descr="http://izzi/intra_images/branding/thread/thread_standard_col_screen.jpg"/>
          <p:cNvPicPr>
            <a:picLocks noChangeAspect="1" noChangeArrowheads="1"/>
          </p:cNvPicPr>
          <p:nvPr userDrawn="1"/>
        </p:nvPicPr>
        <p:blipFill>
          <a:blip r:embed="rId13" r:link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6275"/>
            <a:ext cx="9144000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2338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http://izzi/intra_images/branding/thread/thread_standard_col_screen.jpg" TargetMode="Externa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http://izzi/intra_images/branding/thread/thread_standard_col_screen.jpg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http://izzi/intra_images/branding/thread/thread_standard_col_screen.jpg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image" Target="http://izzi/intra_images/branding/thread/thread_standard_col_screen.jpg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http://izzi/intra_images/branding/thread/thread_standard_col_screen.jpg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http://izzi/intra_images/branding/thread/thread_standard_col_screen.jpg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http://izzi/intra_images/branding/thread/thread_standard_col_screen.jpg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http://izzi/intra_images/branding/thread/thread_standard_col_screen.jpg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http://izzi/intra_images/branding/thread/thread_standard_col_screen.jp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http://izzi/intra_images/branding/thread/thread_standard_col_screen.jp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http://izzi/intra_images/branding/thread/thread_standard_col_screen.jp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http://izzi/intra_images/branding/thread/thread_standard_col_screen.jp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http://izzi/intra_images/branding/thread/thread_standard_col_screen.jp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http://izzi/intra_images/branding/thread/thread_standard_col_screen.jp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http://izzi/intra_images/branding/thread/thread_standard_col_screen.jpg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http://izzi/intra_images/branding/thread/thread_standard_col_screen.jp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http://izzi/intra_images/branding/thread/thread_standard_col_screen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0550" y="981075"/>
            <a:ext cx="8229600" cy="467995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GB" altLang="en-US" sz="4000" dirty="0" smtClean="0"/>
              <a:t>Planning Performance Agreements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GB" altLang="en-US" sz="4000" dirty="0" smtClean="0"/>
              <a:t>in Islington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4000" dirty="0" smtClean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GB" altLang="en-US" sz="2400" dirty="0" smtClean="0"/>
              <a:t>PAS Pre-Application Services Workshop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GB" altLang="en-US" sz="2400" dirty="0" smtClean="0"/>
              <a:t>19</a:t>
            </a:r>
            <a:r>
              <a:rPr lang="en-GB" altLang="en-US" sz="2400" baseline="30000" dirty="0" smtClean="0"/>
              <a:t>th</a:t>
            </a:r>
            <a:r>
              <a:rPr lang="en-GB" altLang="en-US" sz="2400" dirty="0" smtClean="0"/>
              <a:t> June 2014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20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20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20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000" dirty="0" smtClean="0"/>
              <a:t>Victoria </a:t>
            </a:r>
            <a:r>
              <a:rPr lang="en-GB" altLang="en-US" sz="2000" dirty="0" err="1" smtClean="0"/>
              <a:t>Geoghegan</a:t>
            </a:r>
            <a:endParaRPr lang="en-GB" altLang="en-US" sz="20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000" dirty="0" smtClean="0"/>
              <a:t>Head of Development Management &amp; Building Control</a:t>
            </a:r>
            <a:endParaRPr lang="en-US" altLang="en-US" sz="2000" dirty="0" smtClean="0"/>
          </a:p>
        </p:txBody>
      </p:sp>
      <p:pic>
        <p:nvPicPr>
          <p:cNvPr id="2052" name="Picture 4" descr="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333375"/>
            <a:ext cx="29527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 descr="http://izzi/intra_images/branding/thread/thread_standard_col_screen.jpg"/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6275"/>
            <a:ext cx="9144000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02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Islington’s charges</a:t>
            </a:r>
            <a:endParaRPr lang="en-US" altLang="en-US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en-GB" altLang="en-US" sz="2400" smtClean="0"/>
              <a:t>Normal pre-application charging regimes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endParaRPr lang="en-GB" altLang="en-US" sz="2400" smtClean="0"/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en-GB" altLang="en-US" sz="2400" smtClean="0"/>
              <a:t>For a flat fee of £6000 we offer 2 types of PPA: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</a:pPr>
            <a:r>
              <a:rPr lang="en-GB" altLang="en-US" sz="2400" smtClean="0"/>
              <a:t>Pre-app and Application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</a:pPr>
            <a:r>
              <a:rPr lang="en-GB" altLang="en-US" sz="2400" smtClean="0"/>
              <a:t>Application phase only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</a:pPr>
            <a:endParaRPr lang="en-GB" altLang="en-US" sz="2400" smtClean="0"/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en-GB" altLang="en-US" sz="2400" smtClean="0"/>
              <a:t>Post decision fee of £1500 offer 1 type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en-GB" altLang="en-US" sz="2400" smtClean="0"/>
              <a:t>1.	AOD/s73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endParaRPr lang="en-GB" altLang="en-US" sz="2400" smtClean="0"/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en-GB" altLang="en-US" sz="2400" smtClean="0"/>
              <a:t>Also included as part of the PPA process:</a:t>
            </a:r>
          </a:p>
          <a:p>
            <a:pPr marL="533400" indent="-533400" eaLnBrk="1" hangingPunct="1">
              <a:lnSpc>
                <a:spcPct val="80000"/>
              </a:lnSpc>
            </a:pPr>
            <a:r>
              <a:rPr lang="en-GB" altLang="en-US" sz="2400" smtClean="0"/>
              <a:t>Design Review Panel</a:t>
            </a:r>
          </a:p>
          <a:p>
            <a:pPr marL="533400" indent="-533400" eaLnBrk="1" hangingPunct="1">
              <a:lnSpc>
                <a:spcPct val="80000"/>
              </a:lnSpc>
            </a:pPr>
            <a:r>
              <a:rPr lang="en-GB" altLang="en-US" sz="2400" smtClean="0"/>
              <a:t>Members’ Pre-application Forum</a:t>
            </a:r>
            <a:endParaRPr lang="en-US" altLang="en-US" sz="2400" smtClean="0"/>
          </a:p>
        </p:txBody>
      </p:sp>
    </p:spTree>
    <p:extLst>
      <p:ext uri="{BB962C8B-B14F-4D97-AF65-F5344CB8AC3E}">
        <p14:creationId xmlns:p14="http://schemas.microsoft.com/office/powerpoint/2010/main" val="3440796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Success so far</a:t>
            </a:r>
            <a:endParaRPr lang="en-US" altLang="en-US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57338"/>
            <a:ext cx="8229600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en-US" sz="2000" b="1" smtClean="0">
                <a:solidFill>
                  <a:schemeClr val="tx2"/>
                </a:solidFill>
              </a:rPr>
              <a:t>Steady increase in use of PPA –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en-US" sz="2000" b="1" smtClean="0">
                <a:solidFill>
                  <a:schemeClr val="tx2"/>
                </a:solidFill>
              </a:rPr>
              <a:t>			Pre-application 		Application Stage</a:t>
            </a:r>
            <a:endParaRPr lang="en-GB" altLang="en-US" sz="200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GB" altLang="en-US" sz="2000" smtClean="0">
                <a:solidFill>
                  <a:schemeClr val="tx2"/>
                </a:solidFill>
              </a:rPr>
              <a:t>2011:  		0				0/52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000" smtClean="0">
                <a:solidFill>
                  <a:schemeClr val="tx2"/>
                </a:solidFill>
              </a:rPr>
              <a:t>2012: 		8				2/33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000" smtClean="0">
                <a:solidFill>
                  <a:schemeClr val="tx2"/>
                </a:solidFill>
              </a:rPr>
              <a:t>2013: 		19				17/40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000" smtClean="0">
                <a:solidFill>
                  <a:schemeClr val="tx2"/>
                </a:solidFill>
              </a:rPr>
              <a:t>2014			23				8/10</a:t>
            </a:r>
          </a:p>
          <a:p>
            <a:pPr eaLnBrk="1" hangingPunct="1">
              <a:lnSpc>
                <a:spcPct val="80000"/>
              </a:lnSpc>
            </a:pPr>
            <a:endParaRPr lang="en-GB" altLang="en-US" sz="200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en-US" sz="2000" b="1" smtClean="0">
                <a:solidFill>
                  <a:schemeClr val="tx2"/>
                </a:solidFill>
              </a:rPr>
              <a:t>Some examples :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000" smtClean="0">
                <a:solidFill>
                  <a:schemeClr val="tx2"/>
                </a:solidFill>
              </a:rPr>
              <a:t>Mount Pleasant 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000" smtClean="0">
                <a:solidFill>
                  <a:schemeClr val="tx2"/>
                </a:solidFill>
              </a:rPr>
              <a:t>City Forum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000" smtClean="0">
                <a:solidFill>
                  <a:schemeClr val="tx2"/>
                </a:solidFill>
              </a:rPr>
              <a:t>City University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000" smtClean="0">
                <a:solidFill>
                  <a:schemeClr val="tx2"/>
                </a:solidFill>
              </a:rPr>
              <a:t>Housing Service’s Major Applications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000" smtClean="0">
                <a:solidFill>
                  <a:schemeClr val="tx2"/>
                </a:solidFill>
              </a:rPr>
              <a:t>London Metropolitan University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000" smtClean="0">
                <a:solidFill>
                  <a:schemeClr val="tx2"/>
                </a:solidFill>
              </a:rPr>
              <a:t>Old street office development</a:t>
            </a:r>
          </a:p>
          <a:p>
            <a:pPr eaLnBrk="1" hangingPunct="1">
              <a:lnSpc>
                <a:spcPct val="80000"/>
              </a:lnSpc>
            </a:pPr>
            <a:endParaRPr lang="en-GB" altLang="en-US" sz="200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2000" smtClean="0"/>
          </a:p>
        </p:txBody>
      </p:sp>
      <p:pic>
        <p:nvPicPr>
          <p:cNvPr id="12292" name="Picture 4" descr="http://izzi/intra_images/branding/thread/thread_standard_col_screen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6275"/>
            <a:ext cx="9144000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2332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Case Study: City Forum</a:t>
            </a:r>
            <a:endParaRPr lang="en-US" altLang="en-US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0693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altLang="en-US" sz="1800" smtClean="0">
                <a:solidFill>
                  <a:schemeClr val="tx2"/>
                </a:solidFill>
              </a:rPr>
              <a:t>Mixed use scheme comprising 995 flats, 190 bed hotel, B1 office and affordable workspace, town centre uses, crèche and open space. EIA development and referable to the GLA. 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1800" smtClean="0">
                <a:solidFill>
                  <a:schemeClr val="tx2"/>
                </a:solidFill>
              </a:rPr>
              <a:t>The application site has an extant permission 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1800" b="1" u="sng" smtClean="0">
                <a:solidFill>
                  <a:schemeClr val="tx2"/>
                </a:solidFill>
              </a:rPr>
              <a:t>Screening:</a:t>
            </a:r>
            <a:r>
              <a:rPr lang="en-GB" altLang="en-US" sz="1800" smtClean="0">
                <a:solidFill>
                  <a:schemeClr val="tx2"/>
                </a:solidFill>
              </a:rPr>
              <a:t> PPA was necessary. Funded an officer.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1800" b="1" u="sng" smtClean="0">
                <a:solidFill>
                  <a:schemeClr val="tx2"/>
                </a:solidFill>
              </a:rPr>
              <a:t>Scoping:</a:t>
            </a:r>
            <a:r>
              <a:rPr lang="en-GB" altLang="en-US" sz="1800" smtClean="0">
                <a:solidFill>
                  <a:schemeClr val="tx2"/>
                </a:solidFill>
              </a:rPr>
              <a:t> Timetable of meetings agreed - including 2 x CABE DRP reviews, 2 x Pre-Application Members’ Forum.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1800" smtClean="0">
                <a:solidFill>
                  <a:schemeClr val="tx2"/>
                </a:solidFill>
              </a:rPr>
              <a:t>Vision and objectives, key stakeholders, policy position, procedural arrangements and committee date all agreed. 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1800" b="1" u="sng" smtClean="0">
                <a:solidFill>
                  <a:schemeClr val="tx2"/>
                </a:solidFill>
              </a:rPr>
              <a:t>Implementation</a:t>
            </a:r>
            <a:r>
              <a:rPr lang="en-GB" altLang="en-US" sz="1800" b="1" smtClean="0">
                <a:solidFill>
                  <a:schemeClr val="tx2"/>
                </a:solidFill>
              </a:rPr>
              <a:t>: </a:t>
            </a:r>
            <a:r>
              <a:rPr lang="en-GB" altLang="en-US" sz="1800" smtClean="0">
                <a:solidFill>
                  <a:schemeClr val="tx2"/>
                </a:solidFill>
              </a:rPr>
              <a:t>First of 50 agreed meetings April 2012 +.  Extended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1800" b="1" u="sng" smtClean="0">
                <a:solidFill>
                  <a:schemeClr val="tx2"/>
                </a:solidFill>
              </a:rPr>
              <a:t>Key benefits: </a:t>
            </a:r>
            <a:r>
              <a:rPr lang="en-GB" altLang="en-US" sz="1800" smtClean="0">
                <a:solidFill>
                  <a:schemeClr val="tx2"/>
                </a:solidFill>
              </a:rPr>
              <a:t> Member involvement allowed more certainty and understanding of a very complex proposal and ensured the applicant knew what the main issues were.  Allowed key viability and design issues to be resolved  – CABE DRP twice.  Timeframe extended to accommodate negotiations.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1800" smtClean="0">
                <a:solidFill>
                  <a:schemeClr val="tx2"/>
                </a:solidFill>
              </a:rPr>
              <a:t>Decision was to refuse under delegated 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1800" b="1" u="sng" smtClean="0">
                <a:solidFill>
                  <a:schemeClr val="tx2"/>
                </a:solidFill>
              </a:rPr>
              <a:t>Call in by GLA</a:t>
            </a:r>
          </a:p>
          <a:p>
            <a:pPr eaLnBrk="1" hangingPunct="1">
              <a:lnSpc>
                <a:spcPct val="80000"/>
              </a:lnSpc>
            </a:pPr>
            <a:endParaRPr lang="en-US" altLang="en-US" sz="1800" smtClean="0"/>
          </a:p>
        </p:txBody>
      </p:sp>
    </p:spTree>
    <p:extLst>
      <p:ext uri="{BB962C8B-B14F-4D97-AF65-F5344CB8AC3E}">
        <p14:creationId xmlns:p14="http://schemas.microsoft.com/office/powerpoint/2010/main" val="1719435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Case Study: City University</a:t>
            </a:r>
            <a:endParaRPr lang="en-US" altLang="en-US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altLang="en-US" sz="2000" smtClean="0">
                <a:solidFill>
                  <a:schemeClr val="tx2"/>
                </a:solidFill>
              </a:rPr>
              <a:t>Redevelopment of part of the site for Graduate School.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000" b="1" u="sng" smtClean="0">
                <a:solidFill>
                  <a:schemeClr val="tx2"/>
                </a:solidFill>
              </a:rPr>
              <a:t>Screening:</a:t>
            </a:r>
            <a:r>
              <a:rPr lang="en-GB" altLang="en-US" sz="2000" smtClean="0">
                <a:solidFill>
                  <a:schemeClr val="tx2"/>
                </a:solidFill>
              </a:rPr>
              <a:t> PPA was necessary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000" b="1" u="sng" smtClean="0">
                <a:solidFill>
                  <a:schemeClr val="tx2"/>
                </a:solidFill>
              </a:rPr>
              <a:t>Scoping:</a:t>
            </a:r>
            <a:r>
              <a:rPr lang="en-GB" altLang="en-US" sz="2000" smtClean="0">
                <a:solidFill>
                  <a:schemeClr val="tx2"/>
                </a:solidFill>
              </a:rPr>
              <a:t> Timetable of meetings agreed - including 2 x DRP reviews, 1 x Pre-Application Members’ Forum.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000" smtClean="0">
                <a:solidFill>
                  <a:schemeClr val="tx2"/>
                </a:solidFill>
              </a:rPr>
              <a:t>Vision and objectives, key stakeholders, policy position, procedural arrangements and committee date all agreed. 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000" b="1" u="sng" smtClean="0">
                <a:solidFill>
                  <a:schemeClr val="tx2"/>
                </a:solidFill>
              </a:rPr>
              <a:t>Implementation</a:t>
            </a:r>
            <a:r>
              <a:rPr lang="en-GB" altLang="en-US" sz="2000" b="1" smtClean="0">
                <a:solidFill>
                  <a:schemeClr val="tx2"/>
                </a:solidFill>
              </a:rPr>
              <a:t>: </a:t>
            </a:r>
            <a:r>
              <a:rPr lang="en-GB" altLang="en-US" sz="2000" smtClean="0">
                <a:solidFill>
                  <a:schemeClr val="tx2"/>
                </a:solidFill>
              </a:rPr>
              <a:t>Nov 2012 onwards.  Extended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000" b="1" u="sng" smtClean="0">
                <a:solidFill>
                  <a:schemeClr val="tx2"/>
                </a:solidFill>
              </a:rPr>
              <a:t>Key benefits: </a:t>
            </a:r>
            <a:r>
              <a:rPr lang="en-GB" altLang="en-US" sz="2000" smtClean="0">
                <a:solidFill>
                  <a:schemeClr val="tx2"/>
                </a:solidFill>
              </a:rPr>
              <a:t> Sensitive heritage area/switched on community.</a:t>
            </a:r>
            <a:br>
              <a:rPr lang="en-GB" altLang="en-US" sz="2000" smtClean="0">
                <a:solidFill>
                  <a:schemeClr val="tx2"/>
                </a:solidFill>
              </a:rPr>
            </a:br>
            <a:r>
              <a:rPr lang="en-GB" altLang="en-US" sz="2000" smtClean="0">
                <a:solidFill>
                  <a:schemeClr val="tx2"/>
                </a:solidFill>
              </a:rPr>
              <a:t>Community /member involvement allowed more certainty and understanding of a very complex proposal and ensured the applicant knew what the main issues were.  </a:t>
            </a:r>
            <a:br>
              <a:rPr lang="en-GB" altLang="en-US" sz="2000" smtClean="0">
                <a:solidFill>
                  <a:schemeClr val="tx2"/>
                </a:solidFill>
              </a:rPr>
            </a:br>
            <a:r>
              <a:rPr lang="en-GB" altLang="en-US" sz="2000" smtClean="0">
                <a:solidFill>
                  <a:schemeClr val="tx2"/>
                </a:solidFill>
              </a:rPr>
              <a:t>Timeframe extended to accommodate negotiations.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000" smtClean="0">
                <a:solidFill>
                  <a:schemeClr val="tx2"/>
                </a:solidFill>
              </a:rPr>
              <a:t>Approved subject to a s106</a:t>
            </a:r>
            <a:endParaRPr lang="en-US" altLang="en-US" sz="2000" smtClean="0"/>
          </a:p>
        </p:txBody>
      </p:sp>
      <p:pic>
        <p:nvPicPr>
          <p:cNvPr id="14340" name="Picture 4" descr="http://izzi/intra_images/branding/thread/thread_standard_col_screen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6275"/>
            <a:ext cx="9144000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2286000" y="225425"/>
            <a:ext cx="457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GB" altLang="en-US" sz="18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456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PPA Survey 2012</a:t>
            </a:r>
            <a:endParaRPr lang="en-US" altLang="en-US" smtClean="0"/>
          </a:p>
        </p:txBody>
      </p:sp>
      <p:pic>
        <p:nvPicPr>
          <p:cNvPr id="15363" name="Picture 4" descr="http://izzi/intra_images/branding/thread/thread_standard_col_screen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6275"/>
            <a:ext cx="9144000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Picture 5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87450" y="1557338"/>
            <a:ext cx="6624638" cy="3959225"/>
          </a:xfrm>
          <a:noFill/>
        </p:spPr>
      </p:pic>
    </p:spTree>
    <p:extLst>
      <p:ext uri="{BB962C8B-B14F-4D97-AF65-F5344CB8AC3E}">
        <p14:creationId xmlns:p14="http://schemas.microsoft.com/office/powerpoint/2010/main" val="1800562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Survey’s Positive Comments</a:t>
            </a:r>
            <a:endParaRPr lang="en-US" altLang="en-US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en-US" smtClean="0"/>
              <a:t>Benefits both parties</a:t>
            </a:r>
          </a:p>
          <a:p>
            <a:pPr eaLnBrk="1" hangingPunct="1">
              <a:lnSpc>
                <a:spcPct val="90000"/>
              </a:lnSpc>
            </a:pPr>
            <a:endParaRPr lang="en-GB" altLang="en-US" smtClean="0"/>
          </a:p>
          <a:p>
            <a:pPr eaLnBrk="1" hangingPunct="1">
              <a:lnSpc>
                <a:spcPct val="90000"/>
              </a:lnSpc>
            </a:pPr>
            <a:r>
              <a:rPr lang="en-GB" altLang="en-US" smtClean="0"/>
              <a:t>Creates a positive working relationship</a:t>
            </a:r>
          </a:p>
          <a:p>
            <a:pPr eaLnBrk="1" hangingPunct="1">
              <a:lnSpc>
                <a:spcPct val="90000"/>
              </a:lnSpc>
            </a:pPr>
            <a:endParaRPr lang="en-GB" altLang="en-US" smtClean="0"/>
          </a:p>
          <a:p>
            <a:pPr eaLnBrk="1" hangingPunct="1">
              <a:lnSpc>
                <a:spcPct val="90000"/>
              </a:lnSpc>
            </a:pPr>
            <a:r>
              <a:rPr lang="en-GB" altLang="en-US" smtClean="0"/>
              <a:t>Accountability and focus on timescales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mtClean="0"/>
          </a:p>
          <a:p>
            <a:pPr eaLnBrk="1" hangingPunct="1">
              <a:lnSpc>
                <a:spcPct val="90000"/>
              </a:lnSpc>
            </a:pPr>
            <a:r>
              <a:rPr lang="en-GB" altLang="en-US" smtClean="0"/>
              <a:t>Provides results and dedicated offices makes a difference</a:t>
            </a:r>
            <a:endParaRPr lang="en-US" altLang="en-US" smtClean="0"/>
          </a:p>
        </p:txBody>
      </p:sp>
      <p:pic>
        <p:nvPicPr>
          <p:cNvPr id="16388" name="Picture 4" descr="http://izzi/intra_images/branding/thread/thread_standard_col_screen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6275"/>
            <a:ext cx="9144000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217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Survey’s Neutral Comments</a:t>
            </a:r>
            <a:endParaRPr lang="en-US" altLang="en-US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Doesn’t make a difference</a:t>
            </a:r>
          </a:p>
          <a:p>
            <a:pPr eaLnBrk="1" hangingPunct="1"/>
            <a:r>
              <a:rPr lang="en-GB" altLang="en-US" smtClean="0"/>
              <a:t>Time consuming to put in place</a:t>
            </a:r>
          </a:p>
          <a:p>
            <a:pPr eaLnBrk="1" hangingPunct="1"/>
            <a:r>
              <a:rPr lang="en-GB" altLang="en-US" smtClean="0"/>
              <a:t>When paying a fee they expect a certain level of service</a:t>
            </a:r>
          </a:p>
          <a:p>
            <a:pPr eaLnBrk="1" hangingPunct="1"/>
            <a:r>
              <a:rPr lang="en-GB" altLang="en-US" smtClean="0"/>
              <a:t>Don’t always stick to targets</a:t>
            </a:r>
          </a:p>
          <a:p>
            <a:pPr eaLnBrk="1" hangingPunct="1"/>
            <a:r>
              <a:rPr lang="en-GB" altLang="en-US" smtClean="0"/>
              <a:t>LPA use to justify longer determination period</a:t>
            </a:r>
            <a:endParaRPr lang="en-US" altLang="en-US" smtClean="0"/>
          </a:p>
        </p:txBody>
      </p:sp>
      <p:pic>
        <p:nvPicPr>
          <p:cNvPr id="17412" name="Picture 4" descr="http://izzi/intra_images/branding/thread/thread_standard_col_screen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6275"/>
            <a:ext cx="9144000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04586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Survey’s Negative Comments</a:t>
            </a:r>
            <a:endParaRPr lang="en-US" altLang="en-US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Ignore timescales</a:t>
            </a:r>
          </a:p>
          <a:p>
            <a:pPr eaLnBrk="1" hangingPunct="1"/>
            <a:r>
              <a:rPr lang="en-GB" altLang="en-US" smtClean="0"/>
              <a:t>Just another cost</a:t>
            </a:r>
          </a:p>
          <a:p>
            <a:pPr eaLnBrk="1" hangingPunct="1"/>
            <a:r>
              <a:rPr lang="en-GB" altLang="en-US" smtClean="0"/>
              <a:t>Time consuming to negotiate</a:t>
            </a:r>
            <a:endParaRPr lang="en-US" altLang="en-US" smtClean="0"/>
          </a:p>
        </p:txBody>
      </p:sp>
      <p:pic>
        <p:nvPicPr>
          <p:cNvPr id="18436" name="Picture 4" descr="http://izzi/intra_images/branding/thread/thread_standard_col_screen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6275"/>
            <a:ext cx="9144000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9623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2800" smtClean="0"/>
              <a:t>So for Islington a PPA is not just about removing the time constraints</a:t>
            </a:r>
            <a:r>
              <a:rPr lang="en-GB" altLang="en-US" sz="4000" smtClean="0"/>
              <a:t>…</a:t>
            </a:r>
            <a:br>
              <a:rPr lang="en-GB" altLang="en-US" sz="4000" smtClean="0"/>
            </a:br>
            <a:endParaRPr lang="en-US" altLang="en-US" sz="400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altLang="en-US" sz="2800" u="sng" smtClean="0">
                <a:solidFill>
                  <a:schemeClr val="tx2"/>
                </a:solidFill>
              </a:rPr>
              <a:t>a PPA will: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800" smtClean="0">
                <a:solidFill>
                  <a:schemeClr val="tx2"/>
                </a:solidFill>
              </a:rPr>
              <a:t>limit bureaucratic approach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800" smtClean="0">
                <a:solidFill>
                  <a:schemeClr val="tx2"/>
                </a:solidFill>
              </a:rPr>
              <a:t>promote shared objectives , visions, goals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800" smtClean="0">
                <a:solidFill>
                  <a:schemeClr val="tx2"/>
                </a:solidFill>
              </a:rPr>
              <a:t>allows flexibility 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800" smtClean="0">
                <a:solidFill>
                  <a:schemeClr val="tx2"/>
                </a:solidFill>
              </a:rPr>
              <a:t>build trust and strong partnerships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800" smtClean="0">
                <a:solidFill>
                  <a:schemeClr val="tx2"/>
                </a:solidFill>
              </a:rPr>
              <a:t>give genuine voice to local communities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800" smtClean="0">
                <a:solidFill>
                  <a:schemeClr val="tx2"/>
                </a:solidFill>
              </a:rPr>
              <a:t>establish transparency and more certainty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800" smtClean="0">
                <a:solidFill>
                  <a:schemeClr val="tx2"/>
                </a:solidFill>
              </a:rPr>
              <a:t>result in well informed and robust decision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800" smtClean="0">
                <a:solidFill>
                  <a:schemeClr val="tx2"/>
                </a:solidFill>
              </a:rPr>
              <a:t>Ensures staff resource is available for discretionary service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800" smtClean="0"/>
          </a:p>
        </p:txBody>
      </p:sp>
      <p:pic>
        <p:nvPicPr>
          <p:cNvPr id="19460" name="Picture 4" descr="http://izzi/intra_images/branding/thread/thread_standard_col_screen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6275"/>
            <a:ext cx="9144000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3011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GB" altLang="en-US" smtClean="0"/>
          </a:p>
          <a:p>
            <a:pPr eaLnBrk="1" hangingPunct="1">
              <a:buFontTx/>
              <a:buNone/>
            </a:pPr>
            <a:endParaRPr lang="en-GB" altLang="en-US" smtClean="0"/>
          </a:p>
          <a:p>
            <a:pPr eaLnBrk="1" hangingPunct="1">
              <a:buFontTx/>
              <a:buNone/>
            </a:pPr>
            <a:endParaRPr lang="en-GB" altLang="en-US" smtClean="0"/>
          </a:p>
          <a:p>
            <a:pPr eaLnBrk="1" hangingPunct="1">
              <a:buFontTx/>
              <a:buNone/>
            </a:pPr>
            <a:r>
              <a:rPr lang="en-GB" altLang="en-US" smtClean="0"/>
              <a:t>       Questions?</a:t>
            </a:r>
            <a:endParaRPr lang="en-US" altLang="en-US" smtClean="0"/>
          </a:p>
        </p:txBody>
      </p:sp>
      <p:pic>
        <p:nvPicPr>
          <p:cNvPr id="20484" name="Picture 4" descr="http://izzi/intra_images/branding/thread/thread_standard_col_screen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6275"/>
            <a:ext cx="9144000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Picture 3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2060575"/>
            <a:ext cx="3216275" cy="338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408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Structure of Presentation</a:t>
            </a:r>
            <a:endParaRPr lang="en-US" altLang="en-US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Why Islington using PPAs</a:t>
            </a:r>
          </a:p>
          <a:p>
            <a:pPr eaLnBrk="1" hangingPunct="1"/>
            <a:r>
              <a:rPr lang="en-GB" altLang="en-US" smtClean="0"/>
              <a:t>When we encourage the use of PPAs</a:t>
            </a:r>
          </a:p>
          <a:p>
            <a:pPr eaLnBrk="1" hangingPunct="1"/>
            <a:r>
              <a:rPr lang="en-GB" altLang="en-US" smtClean="0"/>
              <a:t>Islington’s service offer</a:t>
            </a:r>
          </a:p>
          <a:p>
            <a:pPr eaLnBrk="1" hangingPunct="1"/>
            <a:r>
              <a:rPr lang="en-GB" altLang="en-US" smtClean="0"/>
              <a:t>Success so far </a:t>
            </a:r>
          </a:p>
          <a:p>
            <a:pPr eaLnBrk="1" hangingPunct="1"/>
            <a:r>
              <a:rPr lang="en-GB" altLang="en-US" smtClean="0"/>
              <a:t>Examples</a:t>
            </a:r>
          </a:p>
          <a:p>
            <a:pPr eaLnBrk="1" hangingPunct="1"/>
            <a:r>
              <a:rPr lang="en-GB" altLang="en-US" smtClean="0"/>
              <a:t>Survey</a:t>
            </a:r>
          </a:p>
          <a:p>
            <a:pPr eaLnBrk="1" hangingPunct="1"/>
            <a:r>
              <a:rPr lang="en-GB" altLang="en-US" smtClean="0"/>
              <a:t>How Islington benefits?</a:t>
            </a:r>
            <a:endParaRPr lang="en-US" altLang="en-US" smtClean="0"/>
          </a:p>
        </p:txBody>
      </p:sp>
      <p:pic>
        <p:nvPicPr>
          <p:cNvPr id="3076" name="Picture 4" descr="http://izzi/intra_images/branding/thread/thread_standard_col_screen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6275"/>
            <a:ext cx="9144000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3702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Why Islington encourages PPA?</a:t>
            </a:r>
            <a:endParaRPr lang="en-US" altLang="en-US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GB" altLang="en-US" smtClean="0"/>
          </a:p>
          <a:p>
            <a:pPr eaLnBrk="1" hangingPunct="1">
              <a:buFontTx/>
              <a:buNone/>
            </a:pPr>
            <a:r>
              <a:rPr lang="en-GB" altLang="en-US" smtClean="0"/>
              <a:t>Lots of reasons……</a:t>
            </a:r>
          </a:p>
          <a:p>
            <a:pPr eaLnBrk="1" hangingPunct="1">
              <a:buFontTx/>
              <a:buNone/>
            </a:pPr>
            <a:endParaRPr lang="en-GB" altLang="en-US" smtClean="0"/>
          </a:p>
          <a:p>
            <a:pPr eaLnBrk="1" hangingPunct="1">
              <a:buFontTx/>
              <a:buChar char="-"/>
            </a:pPr>
            <a:r>
              <a:rPr lang="en-GB" altLang="en-US" smtClean="0"/>
              <a:t>Timeframes</a:t>
            </a:r>
          </a:p>
          <a:p>
            <a:pPr eaLnBrk="1" hangingPunct="1">
              <a:buFontTx/>
              <a:buChar char="-"/>
            </a:pPr>
            <a:r>
              <a:rPr lang="en-GB" altLang="en-US" smtClean="0"/>
              <a:t>Resources</a:t>
            </a:r>
            <a:endParaRPr lang="en-US" altLang="en-US" smtClean="0"/>
          </a:p>
        </p:txBody>
      </p:sp>
      <p:pic>
        <p:nvPicPr>
          <p:cNvPr id="4100" name="Picture 4" descr="http://izzi/intra_images/branding/thread/thread_standard_col_screen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6275"/>
            <a:ext cx="9144000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26702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Why Islington encourages PPA?</a:t>
            </a:r>
            <a:endParaRPr lang="en-US" altLang="en-US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800" u="sng" smtClean="0">
                <a:solidFill>
                  <a:schemeClr val="tx2"/>
                </a:solidFill>
              </a:rPr>
              <a:t>1: Improves quality of planning process</a:t>
            </a:r>
            <a:endParaRPr lang="en-GB" altLang="en-US" sz="280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GB" altLang="en-US" sz="2800" smtClean="0">
                <a:solidFill>
                  <a:schemeClr val="tx2"/>
                </a:solidFill>
              </a:rPr>
              <a:t>Shared vision and policy objectives identified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800" smtClean="0">
                <a:solidFill>
                  <a:schemeClr val="tx2"/>
                </a:solidFill>
              </a:rPr>
              <a:t>Effective stakeholder involvement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800" smtClean="0">
                <a:solidFill>
                  <a:schemeClr val="tx2"/>
                </a:solidFill>
              </a:rPr>
              <a:t>Collaborative working 				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800" smtClean="0">
                <a:solidFill>
                  <a:schemeClr val="tx2"/>
                </a:solidFill>
              </a:rPr>
              <a:t>Fosters strong and productive 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800" smtClean="0">
                <a:solidFill>
                  <a:schemeClr val="tx2"/>
                </a:solidFill>
              </a:rPr>
              <a:t>    partnerships 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800" smtClean="0">
                <a:solidFill>
                  <a:schemeClr val="tx2"/>
                </a:solidFill>
              </a:rPr>
              <a:t>An improved customer service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800" smtClean="0">
                <a:solidFill>
                  <a:schemeClr val="tx2"/>
                </a:solidFill>
              </a:rPr>
              <a:t>Better value in long term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800" smtClean="0">
                <a:solidFill>
                  <a:schemeClr val="tx2"/>
                </a:solidFill>
              </a:rPr>
              <a:t>Removal of 13/16-week time constraint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 smtClean="0"/>
          </a:p>
        </p:txBody>
      </p:sp>
      <p:pic>
        <p:nvPicPr>
          <p:cNvPr id="5124" name="Picture 4" descr="http://izzi/intra_images/branding/thread/thread_standard_col_screen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6275"/>
            <a:ext cx="9144000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7865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Why Islington encourages PPA?</a:t>
            </a:r>
            <a:endParaRPr lang="en-US" altLang="en-US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800" u="sng" smtClean="0">
                <a:solidFill>
                  <a:schemeClr val="tx2"/>
                </a:solidFill>
              </a:rPr>
              <a:t>2: Facilitates well informed, robust decision making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800" smtClean="0">
                <a:solidFill>
                  <a:schemeClr val="tx2"/>
                </a:solidFill>
              </a:rPr>
              <a:t>Effective transparent community engagement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800" smtClean="0">
                <a:solidFill>
                  <a:schemeClr val="tx2"/>
                </a:solidFill>
              </a:rPr>
              <a:t>Community empowerment and ownership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800" smtClean="0">
                <a:solidFill>
                  <a:schemeClr val="tx2"/>
                </a:solidFill>
              </a:rPr>
              <a:t>Building trust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800" smtClean="0">
                <a:solidFill>
                  <a:schemeClr val="tx2"/>
                </a:solidFill>
              </a:rPr>
              <a:t>Less objection, more support			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800" smtClean="0">
                <a:solidFill>
                  <a:schemeClr val="tx2"/>
                </a:solidFill>
              </a:rPr>
              <a:t>Certainty through Member involvement 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800" smtClean="0">
                <a:solidFill>
                  <a:schemeClr val="tx2"/>
                </a:solidFill>
              </a:rPr>
              <a:t>Avoidance of refusal and lengthy appeals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800" smtClean="0">
                <a:solidFill>
                  <a:schemeClr val="tx2"/>
                </a:solidFill>
              </a:rPr>
              <a:t>More sustainable and higher quality developments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 smtClean="0"/>
          </a:p>
        </p:txBody>
      </p:sp>
      <p:pic>
        <p:nvPicPr>
          <p:cNvPr id="6148" name="Picture 4" descr="http://izzi/intra_images/branding/thread/thread_standard_col_screen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6275"/>
            <a:ext cx="9144000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9432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Why Islington encourages PPA?</a:t>
            </a:r>
            <a:endParaRPr lang="en-US" altLang="en-US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GB" altLang="en-US" u="sng" smtClean="0">
                <a:solidFill>
                  <a:schemeClr val="tx2"/>
                </a:solidFill>
              </a:rPr>
              <a:t>3: Facilitates workload planning</a:t>
            </a:r>
          </a:p>
          <a:p>
            <a:pPr eaLnBrk="1" hangingPunct="1"/>
            <a:r>
              <a:rPr lang="en-GB" altLang="en-US" smtClean="0">
                <a:solidFill>
                  <a:schemeClr val="tx2"/>
                </a:solidFill>
              </a:rPr>
              <a:t>Core and ‘flexible workpool’ model</a:t>
            </a:r>
          </a:p>
          <a:p>
            <a:pPr eaLnBrk="1" hangingPunct="1"/>
            <a:r>
              <a:rPr lang="en-GB" altLang="en-US" smtClean="0">
                <a:solidFill>
                  <a:schemeClr val="tx2"/>
                </a:solidFill>
              </a:rPr>
              <a:t>Discretionary pre-application advice paid for by those who benefit</a:t>
            </a:r>
          </a:p>
          <a:p>
            <a:pPr eaLnBrk="1" hangingPunct="1"/>
            <a:r>
              <a:rPr lang="en-GB" altLang="en-US" smtClean="0">
                <a:solidFill>
                  <a:schemeClr val="tx2"/>
                </a:solidFill>
              </a:rPr>
              <a:t>Service can respond to development pressures</a:t>
            </a:r>
          </a:p>
          <a:p>
            <a:pPr eaLnBrk="1" hangingPunct="1"/>
            <a:r>
              <a:rPr lang="en-GB" altLang="en-US" smtClean="0">
                <a:solidFill>
                  <a:schemeClr val="tx2"/>
                </a:solidFill>
              </a:rPr>
              <a:t>Fixed term contracts for additional staff</a:t>
            </a:r>
          </a:p>
          <a:p>
            <a:pPr eaLnBrk="1" hangingPunct="1"/>
            <a:endParaRPr lang="en-US" altLang="en-US" smtClean="0"/>
          </a:p>
        </p:txBody>
      </p:sp>
      <p:pic>
        <p:nvPicPr>
          <p:cNvPr id="7172" name="Picture 4" descr="http://izzi/intra_images/branding/thread/thread_standard_col_screen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6275"/>
            <a:ext cx="9144000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7214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000" smtClean="0"/>
              <a:t>What sort of PPAs do Islington offer?</a:t>
            </a:r>
            <a:endParaRPr lang="en-US" altLang="en-US" sz="400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tx2"/>
                </a:solidFill>
              </a:rPr>
              <a:t>Pre-application</a:t>
            </a:r>
          </a:p>
          <a:p>
            <a:pPr eaLnBrk="1" hangingPunct="1"/>
            <a:r>
              <a:rPr lang="en-GB" altLang="en-US" smtClean="0">
                <a:solidFill>
                  <a:schemeClr val="tx2"/>
                </a:solidFill>
              </a:rPr>
              <a:t>Application stage</a:t>
            </a:r>
          </a:p>
          <a:p>
            <a:pPr eaLnBrk="1" hangingPunct="1"/>
            <a:r>
              <a:rPr lang="en-GB" altLang="en-US" smtClean="0">
                <a:solidFill>
                  <a:schemeClr val="tx2"/>
                </a:solidFill>
              </a:rPr>
              <a:t>Post decision – AOD, s73</a:t>
            </a:r>
          </a:p>
          <a:p>
            <a:pPr eaLnBrk="1" hangingPunct="1"/>
            <a:r>
              <a:rPr lang="en-GB" altLang="en-US" smtClean="0">
                <a:solidFill>
                  <a:schemeClr val="tx2"/>
                </a:solidFill>
              </a:rPr>
              <a:t>Significant clients who submit a number of applications and enquiries each year</a:t>
            </a:r>
          </a:p>
          <a:p>
            <a:pPr eaLnBrk="1" hangingPunct="1"/>
            <a:r>
              <a:rPr lang="en-GB" altLang="en-US" smtClean="0">
                <a:solidFill>
                  <a:schemeClr val="tx2"/>
                </a:solidFill>
              </a:rPr>
              <a:t>One off PPA covering the end to end process</a:t>
            </a:r>
          </a:p>
          <a:p>
            <a:pPr eaLnBrk="1" hangingPunct="1">
              <a:buFontTx/>
              <a:buNone/>
            </a:pPr>
            <a:endParaRPr lang="en-US" altLang="en-US" smtClean="0"/>
          </a:p>
        </p:txBody>
      </p:sp>
      <p:pic>
        <p:nvPicPr>
          <p:cNvPr id="8196" name="Picture 4" descr="http://izzi/intra_images/branding/thread/thread_standard_col_screen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6275"/>
            <a:ext cx="9144000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4789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000" smtClean="0"/>
              <a:t>When do we encourage a PPA</a:t>
            </a:r>
            <a:r>
              <a:rPr lang="en-GB" altLang="en-US" sz="4000" smtClean="0">
                <a:solidFill>
                  <a:schemeClr val="tx1"/>
                </a:solidFill>
              </a:rPr>
              <a:t> </a:t>
            </a:r>
            <a:br>
              <a:rPr lang="en-GB" altLang="en-US" sz="4000" smtClean="0">
                <a:solidFill>
                  <a:schemeClr val="tx1"/>
                </a:solidFill>
              </a:rPr>
            </a:br>
            <a:endParaRPr lang="en-US" altLang="en-US" sz="4000" smtClean="0">
              <a:solidFill>
                <a:schemeClr val="tx1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en-US" sz="2400" b="1" smtClean="0">
                <a:solidFill>
                  <a:schemeClr val="tx2"/>
                </a:solidFill>
              </a:rPr>
              <a:t>Planning proposals that: 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400" smtClean="0">
                <a:solidFill>
                  <a:schemeClr val="tx2"/>
                </a:solidFill>
              </a:rPr>
              <a:t>are strategic 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400" smtClean="0">
                <a:solidFill>
                  <a:schemeClr val="tx2"/>
                </a:solidFill>
              </a:rPr>
              <a:t>require Environmental Impact Assessment 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400" smtClean="0">
                <a:solidFill>
                  <a:schemeClr val="tx2"/>
                </a:solidFill>
              </a:rPr>
              <a:t>on larger sites that include a variety of land uses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400" smtClean="0">
                <a:solidFill>
                  <a:schemeClr val="tx2"/>
                </a:solidFill>
              </a:rPr>
              <a:t>have impact on strategic areas of environmental sensitivity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400" smtClean="0">
                <a:solidFill>
                  <a:schemeClr val="tx2"/>
                </a:solidFill>
              </a:rPr>
              <a:t>on sites with many constraints to be resolved 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400" smtClean="0">
                <a:solidFill>
                  <a:schemeClr val="tx2"/>
                </a:solidFill>
              </a:rPr>
              <a:t>involve significant non-standard planning obligations 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400" smtClean="0">
                <a:solidFill>
                  <a:schemeClr val="tx2"/>
                </a:solidFill>
              </a:rPr>
              <a:t>referable to GLA or Secretary of State;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400" smtClean="0">
                <a:solidFill>
                  <a:schemeClr val="tx2"/>
                </a:solidFill>
              </a:rPr>
              <a:t>significant impact on existing communities which require wide consultation/ involvement with stakeholders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400" smtClean="0">
                <a:solidFill>
                  <a:schemeClr val="tx2"/>
                </a:solidFill>
              </a:rPr>
              <a:t>unique to a local authority’s experience.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smtClean="0"/>
          </a:p>
        </p:txBody>
      </p:sp>
      <p:pic>
        <p:nvPicPr>
          <p:cNvPr id="9220" name="Picture 4" descr="http://izzi/intra_images/branding/thread/thread_standard_col_screen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6275"/>
            <a:ext cx="9144000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8560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8229600" cy="144463"/>
          </a:xfrm>
        </p:spPr>
        <p:txBody>
          <a:bodyPr/>
          <a:lstStyle/>
          <a:p>
            <a:pPr eaLnBrk="1" hangingPunct="1"/>
            <a:endParaRPr lang="en-US" altLang="en-US" sz="400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620713"/>
            <a:ext cx="8229600" cy="5761037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GB" altLang="en-US" smtClean="0">
              <a:solidFill>
                <a:schemeClr val="tx2"/>
              </a:solidFill>
            </a:endParaRPr>
          </a:p>
          <a:p>
            <a:pPr eaLnBrk="1" hangingPunct="1">
              <a:buFontTx/>
              <a:buNone/>
            </a:pPr>
            <a:endParaRPr lang="en-GB" altLang="en-US" smtClean="0">
              <a:solidFill>
                <a:schemeClr val="tx2"/>
              </a:solidFill>
            </a:endParaRPr>
          </a:p>
          <a:p>
            <a:pPr eaLnBrk="1" hangingPunct="1">
              <a:buFontTx/>
              <a:buNone/>
            </a:pPr>
            <a:endParaRPr lang="en-GB" altLang="en-US" smtClean="0">
              <a:solidFill>
                <a:schemeClr val="tx2"/>
              </a:solidFill>
            </a:endParaRPr>
          </a:p>
          <a:p>
            <a:pPr eaLnBrk="1" hangingPunct="1">
              <a:buFontTx/>
              <a:buNone/>
            </a:pPr>
            <a:r>
              <a:rPr lang="en-GB" altLang="en-US" smtClean="0">
                <a:solidFill>
                  <a:schemeClr val="tx2"/>
                </a:solidFill>
              </a:rPr>
              <a:t>Islington’s </a:t>
            </a:r>
          </a:p>
          <a:p>
            <a:pPr eaLnBrk="1" hangingPunct="1">
              <a:buFontTx/>
              <a:buNone/>
            </a:pPr>
            <a:r>
              <a:rPr lang="en-GB" altLang="en-US" smtClean="0">
                <a:solidFill>
                  <a:schemeClr val="tx2"/>
                </a:solidFill>
              </a:rPr>
              <a:t>PPA process</a:t>
            </a:r>
            <a:endParaRPr lang="en-US" altLang="en-US" smtClean="0">
              <a:solidFill>
                <a:schemeClr val="tx2"/>
              </a:solidFill>
            </a:endParaRPr>
          </a:p>
        </p:txBody>
      </p:sp>
      <p:pic>
        <p:nvPicPr>
          <p:cNvPr id="10244" name="Picture 4" descr="http://izzi/intra_images/branding/thread/thread_standard_col_screen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6275"/>
            <a:ext cx="9144000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222250"/>
            <a:ext cx="5640387" cy="663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8755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705</Words>
  <Application>Microsoft Office PowerPoint</Application>
  <PresentationFormat>On-screen Show (4:3)</PresentationFormat>
  <Paragraphs>171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Default Design</vt:lpstr>
      <vt:lpstr>PowerPoint Presentation</vt:lpstr>
      <vt:lpstr>Structure of Presentation</vt:lpstr>
      <vt:lpstr>Why Islington encourages PPA?</vt:lpstr>
      <vt:lpstr>Why Islington encourages PPA?</vt:lpstr>
      <vt:lpstr>Why Islington encourages PPA?</vt:lpstr>
      <vt:lpstr>Why Islington encourages PPA?</vt:lpstr>
      <vt:lpstr>What sort of PPAs do Islington offer?</vt:lpstr>
      <vt:lpstr>When do we encourage a PPA  </vt:lpstr>
      <vt:lpstr>PowerPoint Presentation</vt:lpstr>
      <vt:lpstr>Islington’s charges</vt:lpstr>
      <vt:lpstr>Success so far</vt:lpstr>
      <vt:lpstr>Case Study: City Forum</vt:lpstr>
      <vt:lpstr>Case Study: City University</vt:lpstr>
      <vt:lpstr>PPA Survey 2012</vt:lpstr>
      <vt:lpstr>Survey’s Positive Comments</vt:lpstr>
      <vt:lpstr>Survey’s Neutral Comments</vt:lpstr>
      <vt:lpstr>Survey’s Negative Comments</vt:lpstr>
      <vt:lpstr>So for Islington a PPA is not just about removing the time constraints… </vt:lpstr>
      <vt:lpstr>PowerPoint Presentation</vt:lpstr>
    </vt:vector>
  </TitlesOfParts>
  <Company>LGA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Phillipa Silcock</dc:creator>
  <cp:lastModifiedBy>Phillipa Silcock</cp:lastModifiedBy>
  <cp:revision>1</cp:revision>
  <dcterms:created xsi:type="dcterms:W3CDTF">2014-06-20T12:44:38Z</dcterms:created>
  <dcterms:modified xsi:type="dcterms:W3CDTF">2014-06-20T12:51:36Z</dcterms:modified>
</cp:coreProperties>
</file>