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oleObject" Target="file:///\\sancifs\Highways\Home%20Drives\simontaylor\Development%20Management\Team%20Leaders\Performance\Majors%20and%20Couny%20matters%20performance-%20201415%20version.xls"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file:///E:\Work%20Plan\Majors%20and%20Couny%20matters%20performance.xls" TargetMode="External"/><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oleObject" Target="file:///\\sancifs\Highways\Home%20Drives\simontaylor\Development%20Management\Team%20Leaders\Performance\Majors%20and%20Couny%20matters%20performance-%20201415%20version.xls" TargetMode="External"/><Relationship Id="rId1" Type="http://schemas.openxmlformats.org/officeDocument/2006/relationships/themeOverride" Target="../theme/themeOverride3.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8.4682852143482534E-2"/>
          <c:y val="0.10232648002333058"/>
          <c:w val="0.89402473956660833"/>
          <c:h val="0.67658172936716243"/>
        </c:manualLayout>
      </c:layout>
      <c:barChart>
        <c:barDir val="col"/>
        <c:grouping val="clustered"/>
        <c:varyColors val="0"/>
        <c:ser>
          <c:idx val="0"/>
          <c:order val="0"/>
          <c:tx>
            <c:strRef>
              <c:f>'PS1 and 2 data'!$G$4</c:f>
              <c:strCache>
                <c:ptCount val="1"/>
                <c:pt idx="0">
                  <c:v>% in Time </c:v>
                </c:pt>
              </c:strCache>
            </c:strRef>
          </c:tx>
          <c:invertIfNegative val="0"/>
          <c:cat>
            <c:multiLvlStrRef>
              <c:f>'PS1 and 2 data'!$B$5:$C$16</c:f>
              <c:multiLvlStrCache>
                <c:ptCount val="12"/>
                <c:lvl>
                  <c:pt idx="0">
                    <c:v>Q1</c:v>
                  </c:pt>
                  <c:pt idx="1">
                    <c:v>Q2</c:v>
                  </c:pt>
                  <c:pt idx="2">
                    <c:v>Q3</c:v>
                  </c:pt>
                  <c:pt idx="3">
                    <c:v>Q4</c:v>
                  </c:pt>
                  <c:pt idx="4">
                    <c:v>Q1</c:v>
                  </c:pt>
                  <c:pt idx="5">
                    <c:v>Q2</c:v>
                  </c:pt>
                  <c:pt idx="6">
                    <c:v>Q3</c:v>
                  </c:pt>
                  <c:pt idx="7">
                    <c:v>Q4</c:v>
                  </c:pt>
                  <c:pt idx="8">
                    <c:v>Q1</c:v>
                  </c:pt>
                  <c:pt idx="9">
                    <c:v>Q2</c:v>
                  </c:pt>
                  <c:pt idx="10">
                    <c:v>Q3</c:v>
                  </c:pt>
                  <c:pt idx="11">
                    <c:v>Q4</c:v>
                  </c:pt>
                </c:lvl>
                <c:lvl>
                  <c:pt idx="0">
                    <c:v>2011-12</c:v>
                  </c:pt>
                  <c:pt idx="4">
                    <c:v>2012-13</c:v>
                  </c:pt>
                  <c:pt idx="8">
                    <c:v>2013-14</c:v>
                  </c:pt>
                </c:lvl>
              </c:multiLvlStrCache>
            </c:multiLvlStrRef>
          </c:cat>
          <c:val>
            <c:numRef>
              <c:f>'PS1 and 2 data'!$G$5:$G$16</c:f>
              <c:numCache>
                <c:formatCode>0</c:formatCode>
                <c:ptCount val="12"/>
                <c:pt idx="0">
                  <c:v>28.571428571428569</c:v>
                </c:pt>
                <c:pt idx="1">
                  <c:v>42.105263157894726</c:v>
                </c:pt>
                <c:pt idx="2">
                  <c:v>50</c:v>
                </c:pt>
                <c:pt idx="3">
                  <c:v>36.842105263157912</c:v>
                </c:pt>
                <c:pt idx="4">
                  <c:v>52.380952380952387</c:v>
                </c:pt>
                <c:pt idx="5">
                  <c:v>30</c:v>
                </c:pt>
                <c:pt idx="6">
                  <c:v>37.5</c:v>
                </c:pt>
                <c:pt idx="7">
                  <c:v>58.333333333333336</c:v>
                </c:pt>
                <c:pt idx="8">
                  <c:v>66.666666666666657</c:v>
                </c:pt>
                <c:pt idx="9">
                  <c:v>60</c:v>
                </c:pt>
                <c:pt idx="10">
                  <c:v>47.826086956521763</c:v>
                </c:pt>
                <c:pt idx="11">
                  <c:v>70</c:v>
                </c:pt>
              </c:numCache>
            </c:numRef>
          </c:val>
        </c:ser>
        <c:ser>
          <c:idx val="1"/>
          <c:order val="1"/>
          <c:tx>
            <c:strRef>
              <c:f>'PS1 and 2 data'!$H$4</c:f>
              <c:strCache>
                <c:ptCount val="1"/>
                <c:pt idx="0">
                  <c:v>With Extn of Time Agreement</c:v>
                </c:pt>
              </c:strCache>
            </c:strRef>
          </c:tx>
          <c:invertIfNegative val="0"/>
          <c:cat>
            <c:strRef>
              <c:f>'PS1 and 2 data'!$C$5:$C$16</c:f>
              <c:strCache>
                <c:ptCount val="12"/>
                <c:pt idx="0">
                  <c:v>Q1</c:v>
                </c:pt>
                <c:pt idx="1">
                  <c:v>Q2</c:v>
                </c:pt>
                <c:pt idx="2">
                  <c:v>Q3</c:v>
                </c:pt>
                <c:pt idx="3">
                  <c:v>Q4</c:v>
                </c:pt>
                <c:pt idx="4">
                  <c:v>Q1</c:v>
                </c:pt>
                <c:pt idx="5">
                  <c:v>Q2</c:v>
                </c:pt>
                <c:pt idx="6">
                  <c:v>Q3</c:v>
                </c:pt>
                <c:pt idx="7">
                  <c:v>Q4</c:v>
                </c:pt>
                <c:pt idx="8">
                  <c:v>Q1</c:v>
                </c:pt>
                <c:pt idx="9">
                  <c:v>Q2</c:v>
                </c:pt>
                <c:pt idx="10">
                  <c:v>Q3</c:v>
                </c:pt>
                <c:pt idx="11">
                  <c:v>Q4</c:v>
                </c:pt>
              </c:strCache>
            </c:strRef>
          </c:cat>
          <c:val>
            <c:numRef>
              <c:f>'PS1 and 2 data'!$H$5:$H$16</c:f>
              <c:numCache>
                <c:formatCode>General</c:formatCode>
                <c:ptCount val="12"/>
                <c:pt idx="9" formatCode="0">
                  <c:v>68.421052631578945</c:v>
                </c:pt>
                <c:pt idx="10" formatCode="0">
                  <c:v>82.608695652173878</c:v>
                </c:pt>
                <c:pt idx="11" formatCode="0">
                  <c:v>95</c:v>
                </c:pt>
              </c:numCache>
            </c:numRef>
          </c:val>
        </c:ser>
        <c:dLbls>
          <c:showLegendKey val="0"/>
          <c:showVal val="0"/>
          <c:showCatName val="0"/>
          <c:showSerName val="0"/>
          <c:showPercent val="0"/>
          <c:showBubbleSize val="0"/>
        </c:dLbls>
        <c:gapWidth val="150"/>
        <c:axId val="71587328"/>
        <c:axId val="71588864"/>
      </c:barChart>
      <c:catAx>
        <c:axId val="71587328"/>
        <c:scaling>
          <c:orientation val="minMax"/>
        </c:scaling>
        <c:delete val="0"/>
        <c:axPos val="b"/>
        <c:majorTickMark val="out"/>
        <c:minorTickMark val="none"/>
        <c:tickLblPos val="nextTo"/>
        <c:crossAx val="71588864"/>
        <c:crosses val="autoZero"/>
        <c:auto val="1"/>
        <c:lblAlgn val="ctr"/>
        <c:lblOffset val="100"/>
        <c:noMultiLvlLbl val="0"/>
      </c:catAx>
      <c:valAx>
        <c:axId val="71588864"/>
        <c:scaling>
          <c:orientation val="minMax"/>
        </c:scaling>
        <c:delete val="0"/>
        <c:axPos val="l"/>
        <c:majorGridlines/>
        <c:numFmt formatCode="0" sourceLinked="1"/>
        <c:majorTickMark val="out"/>
        <c:minorTickMark val="none"/>
        <c:tickLblPos val="nextTo"/>
        <c:crossAx val="71587328"/>
        <c:crosses val="autoZero"/>
        <c:crossBetween val="between"/>
      </c:valAx>
      <c:spPr>
        <a:solidFill>
          <a:schemeClr val="accent2">
            <a:lumMod val="40000"/>
            <a:lumOff val="60000"/>
          </a:schemeClr>
        </a:solidFill>
      </c:spPr>
    </c:plotArea>
    <c:legend>
      <c:legendPos val="r"/>
      <c:layout>
        <c:manualLayout>
          <c:xMode val="edge"/>
          <c:yMode val="edge"/>
          <c:x val="0.15254807986967367"/>
          <c:y val="0.14499704344369352"/>
          <c:w val="0.2992811053593839"/>
          <c:h val="0.16743438320210038"/>
        </c:manualLayout>
      </c:layout>
      <c:overlay val="0"/>
    </c:legend>
    <c:plotVisOnly val="1"/>
    <c:dispBlanksAs val="gap"/>
    <c:showDLblsOverMax val="0"/>
  </c:chart>
  <c:spPr>
    <a:solidFill>
      <a:schemeClr val="accent1"/>
    </a:solidFill>
  </c:sp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800" b="1" i="0" u="none" strike="noStrike" baseline="0">
                <a:solidFill>
                  <a:srgbClr val="000000"/>
                </a:solidFill>
                <a:latin typeface="Calibri"/>
                <a:ea typeface="Calibri"/>
                <a:cs typeface="Calibri"/>
              </a:defRPr>
            </a:pPr>
            <a:r>
              <a:rPr lang="en-GB"/>
              <a:t>Positive Outcomes</a:t>
            </a:r>
          </a:p>
        </c:rich>
      </c:tx>
      <c:layout>
        <c:manualLayout>
          <c:xMode val="edge"/>
          <c:yMode val="edge"/>
          <c:x val="0.44214707729435132"/>
          <c:y val="2.1333438847782198E-2"/>
        </c:manualLayout>
      </c:layout>
      <c:overlay val="0"/>
    </c:title>
    <c:autoTitleDeleted val="0"/>
    <c:plotArea>
      <c:layout>
        <c:manualLayout>
          <c:layoutTarget val="inner"/>
          <c:xMode val="edge"/>
          <c:yMode val="edge"/>
          <c:x val="5.3350394111613977E-2"/>
          <c:y val="0.12969661338036714"/>
          <c:w val="0.94784666960878106"/>
          <c:h val="0.70607138367138966"/>
        </c:manualLayout>
      </c:layout>
      <c:barChart>
        <c:barDir val="col"/>
        <c:grouping val="clustered"/>
        <c:varyColors val="0"/>
        <c:ser>
          <c:idx val="0"/>
          <c:order val="0"/>
          <c:tx>
            <c:strRef>
              <c:f>'Positive Outcomes'!$H$5</c:f>
              <c:strCache>
                <c:ptCount val="1"/>
                <c:pt idx="0">
                  <c:v>% Approvals</c:v>
                </c:pt>
              </c:strCache>
            </c:strRef>
          </c:tx>
          <c:spPr>
            <a:ln w="53975"/>
          </c:spPr>
          <c:invertIfNegative val="0"/>
          <c:dLbls>
            <c:txPr>
              <a:bodyPr/>
              <a:lstStyle/>
              <a:p>
                <a:pPr>
                  <a:defRPr sz="1000" b="0" i="0" u="none" strike="noStrike" baseline="0">
                    <a:solidFill>
                      <a:srgbClr val="000000"/>
                    </a:solidFill>
                    <a:latin typeface="Calibri"/>
                    <a:ea typeface="Calibri"/>
                    <a:cs typeface="Calibri"/>
                  </a:defRPr>
                </a:pPr>
                <a:endParaRPr lang="en-US"/>
              </a:p>
            </c:txPr>
            <c:showLegendKey val="0"/>
            <c:showVal val="1"/>
            <c:showCatName val="0"/>
            <c:showSerName val="0"/>
            <c:showPercent val="0"/>
            <c:showBubbleSize val="0"/>
            <c:showLeaderLines val="0"/>
          </c:dLbls>
          <c:cat>
            <c:multiLvlStrRef>
              <c:f>'Positive Outcomes'!$D$6:$E$25</c:f>
              <c:multiLvlStrCache>
                <c:ptCount val="20"/>
                <c:lvl>
                  <c:pt idx="0">
                    <c:v>Q1</c:v>
                  </c:pt>
                  <c:pt idx="1">
                    <c:v>Q2</c:v>
                  </c:pt>
                  <c:pt idx="2">
                    <c:v>Q3</c:v>
                  </c:pt>
                  <c:pt idx="3">
                    <c:v>Q4</c:v>
                  </c:pt>
                  <c:pt idx="4">
                    <c:v>Q1</c:v>
                  </c:pt>
                  <c:pt idx="5">
                    <c:v>Q2</c:v>
                  </c:pt>
                  <c:pt idx="6">
                    <c:v>Q3</c:v>
                  </c:pt>
                  <c:pt idx="7">
                    <c:v>Q4</c:v>
                  </c:pt>
                  <c:pt idx="8">
                    <c:v>Q1</c:v>
                  </c:pt>
                  <c:pt idx="9">
                    <c:v>Q2</c:v>
                  </c:pt>
                  <c:pt idx="10">
                    <c:v>Q3</c:v>
                  </c:pt>
                  <c:pt idx="11">
                    <c:v>Q4</c:v>
                  </c:pt>
                  <c:pt idx="12">
                    <c:v>Q1</c:v>
                  </c:pt>
                  <c:pt idx="13">
                    <c:v>Q2</c:v>
                  </c:pt>
                  <c:pt idx="14">
                    <c:v>Q3</c:v>
                  </c:pt>
                  <c:pt idx="15">
                    <c:v>Q4</c:v>
                  </c:pt>
                  <c:pt idx="16">
                    <c:v>Q1</c:v>
                  </c:pt>
                  <c:pt idx="17">
                    <c:v>Q2</c:v>
                  </c:pt>
                  <c:pt idx="18">
                    <c:v>Q3</c:v>
                  </c:pt>
                  <c:pt idx="19">
                    <c:v>Q4</c:v>
                  </c:pt>
                </c:lvl>
                <c:lvl>
                  <c:pt idx="0">
                    <c:v>2009-10</c:v>
                  </c:pt>
                  <c:pt idx="4">
                    <c:v>2010-11</c:v>
                  </c:pt>
                  <c:pt idx="8">
                    <c:v>2011-12</c:v>
                  </c:pt>
                  <c:pt idx="12">
                    <c:v>2012-13</c:v>
                  </c:pt>
                  <c:pt idx="16">
                    <c:v>2013-14</c:v>
                  </c:pt>
                </c:lvl>
              </c:multiLvlStrCache>
            </c:multiLvlStrRef>
          </c:cat>
          <c:val>
            <c:numRef>
              <c:f>'Positive Outcomes'!$H$6:$H$25</c:f>
              <c:numCache>
                <c:formatCode>0.0</c:formatCode>
                <c:ptCount val="20"/>
                <c:pt idx="0">
                  <c:v>82.85302593659884</c:v>
                </c:pt>
                <c:pt idx="1">
                  <c:v>79.564691656590085</c:v>
                </c:pt>
                <c:pt idx="2">
                  <c:v>81.952662721893503</c:v>
                </c:pt>
                <c:pt idx="3">
                  <c:v>83.743842364532014</c:v>
                </c:pt>
                <c:pt idx="4">
                  <c:v>85.377358490565541</c:v>
                </c:pt>
                <c:pt idx="5">
                  <c:v>81.224489795918757</c:v>
                </c:pt>
                <c:pt idx="6">
                  <c:v>82.763337893296239</c:v>
                </c:pt>
                <c:pt idx="7">
                  <c:v>84.300341296927755</c:v>
                </c:pt>
                <c:pt idx="8">
                  <c:v>84.937888198757719</c:v>
                </c:pt>
                <c:pt idx="9">
                  <c:v>85.754189944134097</c:v>
                </c:pt>
                <c:pt idx="10">
                  <c:v>86.909581646423689</c:v>
                </c:pt>
                <c:pt idx="11">
                  <c:v>83.820998278828995</c:v>
                </c:pt>
                <c:pt idx="12">
                  <c:v>90.526315789473685</c:v>
                </c:pt>
                <c:pt idx="13">
                  <c:v>89.078014184397162</c:v>
                </c:pt>
                <c:pt idx="14">
                  <c:v>90.516039051603912</c:v>
                </c:pt>
                <c:pt idx="15">
                  <c:v>90.294117647058826</c:v>
                </c:pt>
                <c:pt idx="16">
                  <c:v>86.610878661087852</c:v>
                </c:pt>
                <c:pt idx="17">
                  <c:v>89.602446483180358</c:v>
                </c:pt>
                <c:pt idx="18">
                  <c:v>90.1</c:v>
                </c:pt>
                <c:pt idx="19">
                  <c:v>90.1</c:v>
                </c:pt>
              </c:numCache>
            </c:numRef>
          </c:val>
        </c:ser>
        <c:dLbls>
          <c:showLegendKey val="0"/>
          <c:showVal val="0"/>
          <c:showCatName val="0"/>
          <c:showSerName val="0"/>
          <c:showPercent val="0"/>
          <c:showBubbleSize val="0"/>
        </c:dLbls>
        <c:gapWidth val="150"/>
        <c:axId val="150366080"/>
        <c:axId val="150367616"/>
      </c:barChart>
      <c:catAx>
        <c:axId val="150366080"/>
        <c:scaling>
          <c:orientation val="minMax"/>
        </c:scaling>
        <c:delete val="0"/>
        <c:axPos val="b"/>
        <c:numFmt formatCode="General"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150367616"/>
        <c:crosses val="autoZero"/>
        <c:auto val="1"/>
        <c:lblAlgn val="ctr"/>
        <c:lblOffset val="100"/>
        <c:noMultiLvlLbl val="0"/>
      </c:catAx>
      <c:valAx>
        <c:axId val="150367616"/>
        <c:scaling>
          <c:orientation val="minMax"/>
        </c:scaling>
        <c:delete val="0"/>
        <c:axPos val="l"/>
        <c:majorGridlines/>
        <c:numFmt formatCode="0.0"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150366080"/>
        <c:crosses val="autoZero"/>
        <c:crossBetween val="between"/>
      </c:valAx>
      <c:spPr>
        <a:solidFill>
          <a:schemeClr val="accent2">
            <a:lumMod val="40000"/>
            <a:lumOff val="60000"/>
          </a:schemeClr>
        </a:solidFill>
      </c:spPr>
    </c:plotArea>
    <c:legend>
      <c:legendPos val="r"/>
      <c:layout>
        <c:manualLayout>
          <c:xMode val="edge"/>
          <c:yMode val="edge"/>
          <c:x val="9.0961265840181826E-2"/>
          <c:y val="0.24317092366029908"/>
          <c:w val="0.11625401810597365"/>
          <c:h val="0.12637228135427797"/>
        </c:manualLayout>
      </c:layout>
      <c:overlay val="0"/>
      <c:txPr>
        <a:bodyPr/>
        <a:lstStyle/>
        <a:p>
          <a:pPr>
            <a:defRPr sz="845" b="0" i="0" u="none" strike="noStrike" baseline="0">
              <a:solidFill>
                <a:srgbClr val="000000"/>
              </a:solidFill>
              <a:latin typeface="Calibri"/>
              <a:ea typeface="Calibri"/>
              <a:cs typeface="Calibri"/>
            </a:defRPr>
          </a:pPr>
          <a:endParaRPr lang="en-US"/>
        </a:p>
      </c:txPr>
    </c:legend>
    <c:plotVisOnly val="1"/>
    <c:dispBlanksAs val="gap"/>
    <c:showDLblsOverMax val="0"/>
  </c:chart>
  <c:spPr>
    <a:solidFill>
      <a:schemeClr val="tx2">
        <a:lumMod val="40000"/>
        <a:lumOff val="60000"/>
      </a:schemeClr>
    </a:solidFill>
  </c:spPr>
  <c:txPr>
    <a:bodyPr/>
    <a:lstStyle/>
    <a:p>
      <a:pPr>
        <a:defRPr sz="1000" b="0" i="0" u="none" strike="noStrike" baseline="0">
          <a:solidFill>
            <a:srgbClr val="000000"/>
          </a:solidFill>
          <a:latin typeface="Calibri"/>
          <a:ea typeface="Calibri"/>
          <a:cs typeface="Calibri"/>
        </a:defRPr>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layout/>
      <c:overlay val="0"/>
      <c:txPr>
        <a:bodyPr/>
        <a:lstStyle/>
        <a:p>
          <a:pPr>
            <a:defRPr sz="1800" b="1" i="0" u="none" strike="noStrike" baseline="0">
              <a:solidFill>
                <a:srgbClr val="000000"/>
              </a:solidFill>
              <a:latin typeface="Calibri"/>
              <a:ea typeface="Calibri"/>
              <a:cs typeface="Calibri"/>
            </a:defRPr>
          </a:pPr>
          <a:endParaRPr lang="en-US"/>
        </a:p>
      </c:txPr>
    </c:title>
    <c:autoTitleDeleted val="0"/>
    <c:plotArea>
      <c:layout>
        <c:manualLayout>
          <c:layoutTarget val="inner"/>
          <c:xMode val="edge"/>
          <c:yMode val="edge"/>
          <c:x val="8.3981037254064153E-2"/>
          <c:y val="0.19480351414406533"/>
          <c:w val="0.88885340495228748"/>
          <c:h val="0.64369750155765193"/>
        </c:manualLayout>
      </c:layout>
      <c:lineChart>
        <c:grouping val="standard"/>
        <c:varyColors val="0"/>
        <c:ser>
          <c:idx val="0"/>
          <c:order val="0"/>
          <c:tx>
            <c:strRef>
              <c:f>'Peapplication Information'!$E$3</c:f>
              <c:strCache>
                <c:ptCount val="1"/>
                <c:pt idx="0">
                  <c:v>Pre-Application Fees Collected (£)</c:v>
                </c:pt>
              </c:strCache>
            </c:strRef>
          </c:tx>
          <c:marker>
            <c:symbol val="none"/>
          </c:marker>
          <c:cat>
            <c:numRef>
              <c:f>'Peapplication Information'!$C$4:$C$26</c:f>
              <c:numCache>
                <c:formatCode>mmm\-yy</c:formatCode>
                <c:ptCount val="23"/>
                <c:pt idx="0">
                  <c:v>41091</c:v>
                </c:pt>
                <c:pt idx="1">
                  <c:v>41122</c:v>
                </c:pt>
                <c:pt idx="2">
                  <c:v>41153</c:v>
                </c:pt>
                <c:pt idx="3">
                  <c:v>41183</c:v>
                </c:pt>
                <c:pt idx="4">
                  <c:v>41214</c:v>
                </c:pt>
                <c:pt idx="5">
                  <c:v>41244</c:v>
                </c:pt>
                <c:pt idx="6">
                  <c:v>41275</c:v>
                </c:pt>
                <c:pt idx="7">
                  <c:v>41306</c:v>
                </c:pt>
                <c:pt idx="8">
                  <c:v>41334</c:v>
                </c:pt>
                <c:pt idx="9">
                  <c:v>41365</c:v>
                </c:pt>
                <c:pt idx="10">
                  <c:v>41395</c:v>
                </c:pt>
                <c:pt idx="11">
                  <c:v>41426</c:v>
                </c:pt>
                <c:pt idx="12">
                  <c:v>41456</c:v>
                </c:pt>
                <c:pt idx="13">
                  <c:v>41487</c:v>
                </c:pt>
                <c:pt idx="14">
                  <c:v>41518</c:v>
                </c:pt>
                <c:pt idx="15">
                  <c:v>41548</c:v>
                </c:pt>
                <c:pt idx="16">
                  <c:v>41579</c:v>
                </c:pt>
                <c:pt idx="17">
                  <c:v>41609</c:v>
                </c:pt>
                <c:pt idx="18">
                  <c:v>41640</c:v>
                </c:pt>
                <c:pt idx="19">
                  <c:v>41671</c:v>
                </c:pt>
                <c:pt idx="20">
                  <c:v>41699</c:v>
                </c:pt>
                <c:pt idx="21">
                  <c:v>41730</c:v>
                </c:pt>
                <c:pt idx="22">
                  <c:v>41760</c:v>
                </c:pt>
              </c:numCache>
            </c:numRef>
          </c:cat>
          <c:val>
            <c:numRef>
              <c:f>'Peapplication Information'!$E$4:$E$26</c:f>
              <c:numCache>
                <c:formatCode>General</c:formatCode>
                <c:ptCount val="23"/>
                <c:pt idx="0">
                  <c:v>2760</c:v>
                </c:pt>
                <c:pt idx="1">
                  <c:v>5520</c:v>
                </c:pt>
                <c:pt idx="2">
                  <c:v>6120</c:v>
                </c:pt>
                <c:pt idx="3">
                  <c:v>9120</c:v>
                </c:pt>
                <c:pt idx="4">
                  <c:v>9720</c:v>
                </c:pt>
                <c:pt idx="5">
                  <c:v>10320</c:v>
                </c:pt>
                <c:pt idx="6">
                  <c:v>12120</c:v>
                </c:pt>
                <c:pt idx="7">
                  <c:v>12720</c:v>
                </c:pt>
                <c:pt idx="8">
                  <c:v>14280</c:v>
                </c:pt>
                <c:pt idx="9">
                  <c:v>15480</c:v>
                </c:pt>
                <c:pt idx="10">
                  <c:v>16680</c:v>
                </c:pt>
                <c:pt idx="11">
                  <c:v>19680</c:v>
                </c:pt>
                <c:pt idx="12">
                  <c:v>20982</c:v>
                </c:pt>
                <c:pt idx="13">
                  <c:v>22182</c:v>
                </c:pt>
                <c:pt idx="14">
                  <c:v>23382</c:v>
                </c:pt>
                <c:pt idx="15">
                  <c:v>24582</c:v>
                </c:pt>
                <c:pt idx="16">
                  <c:v>27942</c:v>
                </c:pt>
                <c:pt idx="17">
                  <c:v>27942</c:v>
                </c:pt>
                <c:pt idx="18">
                  <c:v>30342</c:v>
                </c:pt>
                <c:pt idx="19">
                  <c:v>33462</c:v>
                </c:pt>
                <c:pt idx="20">
                  <c:v>35622</c:v>
                </c:pt>
                <c:pt idx="21">
                  <c:v>37422</c:v>
                </c:pt>
                <c:pt idx="22">
                  <c:v>40782</c:v>
                </c:pt>
              </c:numCache>
            </c:numRef>
          </c:val>
          <c:smooth val="0"/>
        </c:ser>
        <c:dLbls>
          <c:showLegendKey val="0"/>
          <c:showVal val="0"/>
          <c:showCatName val="0"/>
          <c:showSerName val="0"/>
          <c:showPercent val="0"/>
          <c:showBubbleSize val="0"/>
        </c:dLbls>
        <c:marker val="1"/>
        <c:smooth val="0"/>
        <c:axId val="71828992"/>
        <c:axId val="71830528"/>
      </c:lineChart>
      <c:dateAx>
        <c:axId val="71828992"/>
        <c:scaling>
          <c:orientation val="minMax"/>
        </c:scaling>
        <c:delete val="0"/>
        <c:axPos val="b"/>
        <c:numFmt formatCode="mmm\-yy" sourceLinked="0"/>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71830528"/>
        <c:crosses val="autoZero"/>
        <c:auto val="1"/>
        <c:lblOffset val="100"/>
        <c:baseTimeUnit val="months"/>
      </c:dateAx>
      <c:valAx>
        <c:axId val="71830528"/>
        <c:scaling>
          <c:orientation val="minMax"/>
        </c:scaling>
        <c:delete val="0"/>
        <c:axPos val="l"/>
        <c:majorGridlines/>
        <c:numFmt formatCode="General"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71828992"/>
        <c:crosses val="autoZero"/>
        <c:crossBetween val="between"/>
      </c:valAx>
      <c:spPr>
        <a:solidFill>
          <a:schemeClr val="accent2">
            <a:lumMod val="40000"/>
            <a:lumOff val="60000"/>
          </a:schemeClr>
        </a:solidFill>
      </c:spPr>
    </c:plotArea>
    <c:legend>
      <c:legendPos val="r"/>
      <c:layout>
        <c:manualLayout>
          <c:xMode val="edge"/>
          <c:yMode val="edge"/>
          <c:x val="0.6346636646820587"/>
          <c:y val="0.63034868835847646"/>
          <c:w val="0.34209550419100843"/>
          <c:h val="0.13965672054151118"/>
        </c:manualLayout>
      </c:layout>
      <c:overlay val="0"/>
      <c:txPr>
        <a:bodyPr/>
        <a:lstStyle/>
        <a:p>
          <a:pPr>
            <a:defRPr sz="845" b="0" i="0" u="none" strike="noStrike" baseline="0">
              <a:solidFill>
                <a:srgbClr val="000000"/>
              </a:solidFill>
              <a:latin typeface="Calibri"/>
              <a:ea typeface="Calibri"/>
              <a:cs typeface="Calibri"/>
            </a:defRPr>
          </a:pPr>
          <a:endParaRPr lang="en-US"/>
        </a:p>
      </c:txPr>
    </c:legend>
    <c:plotVisOnly val="1"/>
    <c:dispBlanksAs val="gap"/>
    <c:showDLblsOverMax val="0"/>
  </c:chart>
  <c:spPr>
    <a:solidFill>
      <a:schemeClr val="tx2">
        <a:lumMod val="40000"/>
        <a:lumOff val="60000"/>
      </a:schemeClr>
    </a:solidFill>
  </c:spPr>
  <c:txPr>
    <a:bodyPr/>
    <a:lstStyle/>
    <a:p>
      <a:pPr>
        <a:defRPr sz="1000" b="0" i="0" u="none" strike="noStrike" baseline="0">
          <a:solidFill>
            <a:srgbClr val="000000"/>
          </a:solidFill>
          <a:latin typeface="Calibri"/>
          <a:ea typeface="Calibri"/>
          <a:cs typeface="Calibri"/>
        </a:defRPr>
      </a:pPr>
      <a:endParaRPr lang="en-US"/>
    </a:p>
  </c:txPr>
  <c:externalData r:id="rId2">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426" y="2130951"/>
            <a:ext cx="7773156" cy="1469331"/>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0848" y="3885752"/>
            <a:ext cx="6402312" cy="1753122"/>
          </a:xfrm>
        </p:spPr>
        <p:txBody>
          <a:bodyPr/>
          <a:lstStyle>
            <a:lvl1pPr marL="0" indent="0" algn="ctr">
              <a:buNone/>
              <a:defRPr/>
            </a:lvl1pPr>
            <a:lvl2pPr marL="483595" indent="0" algn="ctr">
              <a:buNone/>
              <a:defRPr/>
            </a:lvl2pPr>
            <a:lvl3pPr marL="967191" indent="0" algn="ctr">
              <a:buNone/>
              <a:defRPr/>
            </a:lvl3pPr>
            <a:lvl4pPr marL="1450786" indent="0" algn="ctr">
              <a:buNone/>
              <a:defRPr/>
            </a:lvl4pPr>
            <a:lvl5pPr marL="1934382" indent="0" algn="ctr">
              <a:buNone/>
              <a:defRPr/>
            </a:lvl5pPr>
            <a:lvl6pPr marL="2417979" indent="0" algn="ctr">
              <a:buNone/>
              <a:defRPr/>
            </a:lvl6pPr>
            <a:lvl7pPr marL="2901572" indent="0" algn="ctr">
              <a:buNone/>
              <a:defRPr/>
            </a:lvl7pPr>
            <a:lvl8pPr marL="3385168" indent="0" algn="ctr">
              <a:buNone/>
              <a:defRPr/>
            </a:lvl8pPr>
            <a:lvl9pPr marL="3868763" indent="0" algn="ctr">
              <a:buNone/>
              <a:defRPr/>
            </a:lvl9pPr>
          </a:lstStyle>
          <a:p>
            <a:r>
              <a:rPr lang="en-GB"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7799AE0-32D4-4D71-8799-4A00DCA2A84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60746824"/>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BC9B6A2-BE47-4C7A-A5DD-DBAE612A003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04678902"/>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6549" y="609563"/>
            <a:ext cx="1942029" cy="5486064"/>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685426" y="609563"/>
            <a:ext cx="5669851" cy="5486064"/>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A8B3823-C206-4393-AA72-79C82B9867E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6024378"/>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F954DC3-5161-4271-9E14-CA375D46D88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60924305"/>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85" y="4406319"/>
            <a:ext cx="7773156" cy="1361861"/>
          </a:xfrm>
        </p:spPr>
        <p:txBody>
          <a:bodyPr anchor="t"/>
          <a:lstStyle>
            <a:lvl1pPr algn="l">
              <a:defRPr sz="4200" b="1" cap="all"/>
            </a:lvl1pPr>
          </a:lstStyle>
          <a:p>
            <a:r>
              <a:rPr lang="en-GB" smtClean="0"/>
              <a:t>Click to edit Master title style</a:t>
            </a:r>
            <a:endParaRPr lang="en-US"/>
          </a:p>
        </p:txBody>
      </p:sp>
      <p:sp>
        <p:nvSpPr>
          <p:cNvPr id="3" name="Text Placeholder 2"/>
          <p:cNvSpPr>
            <a:spLocks noGrp="1"/>
          </p:cNvSpPr>
          <p:nvPr>
            <p:ph type="body" idx="1"/>
          </p:nvPr>
        </p:nvSpPr>
        <p:spPr>
          <a:xfrm>
            <a:off x="722385" y="2906762"/>
            <a:ext cx="7773156" cy="1499557"/>
          </a:xfrm>
        </p:spPr>
        <p:txBody>
          <a:bodyPr anchor="b"/>
          <a:lstStyle>
            <a:lvl1pPr marL="0" indent="0">
              <a:buNone/>
              <a:defRPr sz="2100"/>
            </a:lvl1pPr>
            <a:lvl2pPr marL="483595" indent="0">
              <a:buNone/>
              <a:defRPr sz="1900"/>
            </a:lvl2pPr>
            <a:lvl3pPr marL="967191" indent="0">
              <a:buNone/>
              <a:defRPr sz="1700"/>
            </a:lvl3pPr>
            <a:lvl4pPr marL="1450786" indent="0">
              <a:buNone/>
              <a:defRPr sz="1500"/>
            </a:lvl4pPr>
            <a:lvl5pPr marL="1934382" indent="0">
              <a:buNone/>
              <a:defRPr sz="1500"/>
            </a:lvl5pPr>
            <a:lvl6pPr marL="2417979" indent="0">
              <a:buNone/>
              <a:defRPr sz="1500"/>
            </a:lvl6pPr>
            <a:lvl7pPr marL="2901572" indent="0">
              <a:buNone/>
              <a:defRPr sz="1500"/>
            </a:lvl7pPr>
            <a:lvl8pPr marL="3385168" indent="0">
              <a:buNone/>
              <a:defRPr sz="1500"/>
            </a:lvl8pPr>
            <a:lvl9pPr marL="3868763" indent="0">
              <a:buNone/>
              <a:defRPr sz="1500"/>
            </a:lvl9pPr>
          </a:lstStyle>
          <a:p>
            <a:pPr lvl="0"/>
            <a:r>
              <a:rPr lang="en-GB"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491DBED-DDF1-4237-BF57-E61B9D2FB5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56633935"/>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685422" y="1981499"/>
            <a:ext cx="3805100" cy="4114128"/>
          </a:xfrm>
        </p:spPr>
        <p:txBody>
          <a:bodyPr/>
          <a:lstStyle>
            <a:lvl1pPr>
              <a:defRPr sz="30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51802" y="1981499"/>
            <a:ext cx="3806780" cy="4114128"/>
          </a:xfrm>
        </p:spPr>
        <p:txBody>
          <a:bodyPr/>
          <a:lstStyle>
            <a:lvl1pPr>
              <a:defRPr sz="30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9A600A9-331C-47A0-9C6C-9104D501906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86378756"/>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6952" y="275394"/>
            <a:ext cx="8230104" cy="1141881"/>
          </a:xfrm>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6948" y="1534822"/>
            <a:ext cx="4040294" cy="639789"/>
          </a:xfrm>
        </p:spPr>
        <p:txBody>
          <a:bodyPr anchor="b"/>
          <a:lstStyle>
            <a:lvl1pPr marL="0" indent="0">
              <a:buNone/>
              <a:defRPr sz="2500" b="1"/>
            </a:lvl1pPr>
            <a:lvl2pPr marL="483595" indent="0">
              <a:buNone/>
              <a:defRPr sz="2100" b="1"/>
            </a:lvl2pPr>
            <a:lvl3pPr marL="967191" indent="0">
              <a:buNone/>
              <a:defRPr sz="1900" b="1"/>
            </a:lvl3pPr>
            <a:lvl4pPr marL="1450786" indent="0">
              <a:buNone/>
              <a:defRPr sz="1700" b="1"/>
            </a:lvl4pPr>
            <a:lvl5pPr marL="1934382" indent="0">
              <a:buNone/>
              <a:defRPr sz="1700" b="1"/>
            </a:lvl5pPr>
            <a:lvl6pPr marL="2417979" indent="0">
              <a:buNone/>
              <a:defRPr sz="1700" b="1"/>
            </a:lvl6pPr>
            <a:lvl7pPr marL="2901572" indent="0">
              <a:buNone/>
              <a:defRPr sz="1700" b="1"/>
            </a:lvl7pPr>
            <a:lvl8pPr marL="3385168" indent="0">
              <a:buNone/>
              <a:defRPr sz="1700" b="1"/>
            </a:lvl8pPr>
            <a:lvl9pPr marL="3868763" indent="0">
              <a:buNone/>
              <a:defRPr sz="1700" b="1"/>
            </a:lvl9pPr>
          </a:lstStyle>
          <a:p>
            <a:pPr lvl="0"/>
            <a:r>
              <a:rPr lang="en-GB" smtClean="0"/>
              <a:t>Click to edit Master text styles</a:t>
            </a:r>
          </a:p>
        </p:txBody>
      </p:sp>
      <p:sp>
        <p:nvSpPr>
          <p:cNvPr id="4" name="Content Placeholder 3"/>
          <p:cNvSpPr>
            <a:spLocks noGrp="1"/>
          </p:cNvSpPr>
          <p:nvPr>
            <p:ph sz="half" idx="2"/>
          </p:nvPr>
        </p:nvSpPr>
        <p:spPr>
          <a:xfrm>
            <a:off x="456948" y="2174615"/>
            <a:ext cx="4040294" cy="3951242"/>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82" y="1534822"/>
            <a:ext cx="4041974" cy="639789"/>
          </a:xfrm>
        </p:spPr>
        <p:txBody>
          <a:bodyPr anchor="b"/>
          <a:lstStyle>
            <a:lvl1pPr marL="0" indent="0">
              <a:buNone/>
              <a:defRPr sz="2500" b="1"/>
            </a:lvl1pPr>
            <a:lvl2pPr marL="483595" indent="0">
              <a:buNone/>
              <a:defRPr sz="2100" b="1"/>
            </a:lvl2pPr>
            <a:lvl3pPr marL="967191" indent="0">
              <a:buNone/>
              <a:defRPr sz="1900" b="1"/>
            </a:lvl3pPr>
            <a:lvl4pPr marL="1450786" indent="0">
              <a:buNone/>
              <a:defRPr sz="1700" b="1"/>
            </a:lvl4pPr>
            <a:lvl5pPr marL="1934382" indent="0">
              <a:buNone/>
              <a:defRPr sz="1700" b="1"/>
            </a:lvl5pPr>
            <a:lvl6pPr marL="2417979" indent="0">
              <a:buNone/>
              <a:defRPr sz="1700" b="1"/>
            </a:lvl6pPr>
            <a:lvl7pPr marL="2901572" indent="0">
              <a:buNone/>
              <a:defRPr sz="1700" b="1"/>
            </a:lvl7pPr>
            <a:lvl8pPr marL="3385168" indent="0">
              <a:buNone/>
              <a:defRPr sz="1700" b="1"/>
            </a:lvl8pPr>
            <a:lvl9pPr marL="3868763" indent="0">
              <a:buNone/>
              <a:defRPr sz="1700" b="1"/>
            </a:lvl9pPr>
          </a:lstStyle>
          <a:p>
            <a:pPr lvl="0"/>
            <a:r>
              <a:rPr lang="en-GB" smtClean="0"/>
              <a:t>Click to edit Master text styles</a:t>
            </a:r>
          </a:p>
        </p:txBody>
      </p:sp>
      <p:sp>
        <p:nvSpPr>
          <p:cNvPr id="6" name="Content Placeholder 5"/>
          <p:cNvSpPr>
            <a:spLocks noGrp="1"/>
          </p:cNvSpPr>
          <p:nvPr>
            <p:ph sz="quarter" idx="4"/>
          </p:nvPr>
        </p:nvSpPr>
        <p:spPr>
          <a:xfrm>
            <a:off x="4645082" y="2174615"/>
            <a:ext cx="4041974" cy="3951242"/>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D0A40F8D-CD8D-4F7A-8F85-4D3CE0EDF61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4434111"/>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329C1B16-3FF3-4D9F-B083-1AB4CD4B6CA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09722187"/>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09CF8C01-A753-4CF0-8B92-CFEAF1D62F0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99421268"/>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6952" y="273716"/>
            <a:ext cx="3008801" cy="1162031"/>
          </a:xfrm>
        </p:spPr>
        <p:txBody>
          <a:bodyPr anchor="b"/>
          <a:lstStyle>
            <a:lvl1pPr algn="l">
              <a:defRPr sz="2100" b="1"/>
            </a:lvl1pPr>
          </a:lstStyle>
          <a:p>
            <a:r>
              <a:rPr lang="en-GB" smtClean="0"/>
              <a:t>Click to edit Master title style</a:t>
            </a:r>
            <a:endParaRPr lang="en-US"/>
          </a:p>
        </p:txBody>
      </p:sp>
      <p:sp>
        <p:nvSpPr>
          <p:cNvPr id="3" name="Content Placeholder 2"/>
          <p:cNvSpPr>
            <a:spLocks noGrp="1"/>
          </p:cNvSpPr>
          <p:nvPr>
            <p:ph idx="1"/>
          </p:nvPr>
        </p:nvSpPr>
        <p:spPr>
          <a:xfrm>
            <a:off x="3574950" y="273720"/>
            <a:ext cx="5112106" cy="5852137"/>
          </a:xfrm>
        </p:spPr>
        <p:txBody>
          <a:bodyPr/>
          <a:lstStyle>
            <a:lvl1pPr>
              <a:defRPr sz="3400"/>
            </a:lvl1pPr>
            <a:lvl2pPr>
              <a:defRPr sz="3000"/>
            </a:lvl2pPr>
            <a:lvl3pPr>
              <a:defRPr sz="2500"/>
            </a:lvl3pPr>
            <a:lvl4pPr>
              <a:defRPr sz="2100"/>
            </a:lvl4pPr>
            <a:lvl5pPr>
              <a:defRPr sz="2100"/>
            </a:lvl5pPr>
            <a:lvl6pPr>
              <a:defRPr sz="2100"/>
            </a:lvl6pPr>
            <a:lvl7pPr>
              <a:defRPr sz="2100"/>
            </a:lvl7pPr>
            <a:lvl8pPr>
              <a:defRPr sz="2100"/>
            </a:lvl8pPr>
            <a:lvl9pPr>
              <a:defRPr sz="21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6952" y="1435751"/>
            <a:ext cx="3008801" cy="4690106"/>
          </a:xfrm>
        </p:spPr>
        <p:txBody>
          <a:bodyPr/>
          <a:lstStyle>
            <a:lvl1pPr marL="0" indent="0">
              <a:buNone/>
              <a:defRPr sz="1500"/>
            </a:lvl1pPr>
            <a:lvl2pPr marL="483595" indent="0">
              <a:buNone/>
              <a:defRPr sz="1300"/>
            </a:lvl2pPr>
            <a:lvl3pPr marL="967191" indent="0">
              <a:buNone/>
              <a:defRPr sz="1100"/>
            </a:lvl3pPr>
            <a:lvl4pPr marL="1450786" indent="0">
              <a:buNone/>
              <a:defRPr sz="1000"/>
            </a:lvl4pPr>
            <a:lvl5pPr marL="1934382" indent="0">
              <a:buNone/>
              <a:defRPr sz="1000"/>
            </a:lvl5pPr>
            <a:lvl6pPr marL="2417979" indent="0">
              <a:buNone/>
              <a:defRPr sz="1000"/>
            </a:lvl6pPr>
            <a:lvl7pPr marL="2901572" indent="0">
              <a:buNone/>
              <a:defRPr sz="1000"/>
            </a:lvl7pPr>
            <a:lvl8pPr marL="3385168" indent="0">
              <a:buNone/>
              <a:defRPr sz="1000"/>
            </a:lvl8pPr>
            <a:lvl9pPr marL="3868763" indent="0">
              <a:buNone/>
              <a:defRPr sz="1000"/>
            </a:lvl9pPr>
          </a:lstStyle>
          <a:p>
            <a:pPr lvl="0"/>
            <a:r>
              <a:rPr lang="en-GB"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2A3F090-1910-4557-AD42-60A668A2A34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08264359"/>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517" y="4800939"/>
            <a:ext cx="5486736" cy="565902"/>
          </a:xfrm>
        </p:spPr>
        <p:txBody>
          <a:bodyPr anchor="b"/>
          <a:lstStyle>
            <a:lvl1pPr algn="l">
              <a:defRPr sz="2100" b="1"/>
            </a:lvl1pPr>
          </a:lstStyle>
          <a:p>
            <a:r>
              <a:rPr lang="en-GB" smtClean="0"/>
              <a:t>Click to edit Master title style</a:t>
            </a:r>
            <a:endParaRPr lang="en-US"/>
          </a:p>
        </p:txBody>
      </p:sp>
      <p:sp>
        <p:nvSpPr>
          <p:cNvPr id="3" name="Picture Placeholder 2"/>
          <p:cNvSpPr>
            <a:spLocks noGrp="1"/>
          </p:cNvSpPr>
          <p:nvPr>
            <p:ph type="pic" idx="1"/>
          </p:nvPr>
        </p:nvSpPr>
        <p:spPr>
          <a:xfrm>
            <a:off x="1792517" y="612922"/>
            <a:ext cx="5486736" cy="4114128"/>
          </a:xfrm>
        </p:spPr>
        <p:txBody>
          <a:bodyPr/>
          <a:lstStyle>
            <a:lvl1pPr marL="0" indent="0">
              <a:buNone/>
              <a:defRPr sz="3400"/>
            </a:lvl1pPr>
            <a:lvl2pPr marL="483595" indent="0">
              <a:buNone/>
              <a:defRPr sz="3000"/>
            </a:lvl2pPr>
            <a:lvl3pPr marL="967191" indent="0">
              <a:buNone/>
              <a:defRPr sz="2500"/>
            </a:lvl3pPr>
            <a:lvl4pPr marL="1450786" indent="0">
              <a:buNone/>
              <a:defRPr sz="2100"/>
            </a:lvl4pPr>
            <a:lvl5pPr marL="1934382" indent="0">
              <a:buNone/>
              <a:defRPr sz="2100"/>
            </a:lvl5pPr>
            <a:lvl6pPr marL="2417979" indent="0">
              <a:buNone/>
              <a:defRPr sz="2100"/>
            </a:lvl6pPr>
            <a:lvl7pPr marL="2901572" indent="0">
              <a:buNone/>
              <a:defRPr sz="2100"/>
            </a:lvl7pPr>
            <a:lvl8pPr marL="3385168" indent="0">
              <a:buNone/>
              <a:defRPr sz="2100"/>
            </a:lvl8pPr>
            <a:lvl9pPr marL="3868763" indent="0">
              <a:buNone/>
              <a:defRPr sz="2100"/>
            </a:lvl9pPr>
          </a:lstStyle>
          <a:p>
            <a:pPr lvl="0"/>
            <a:endParaRPr lang="en-US" noProof="0" smtClean="0"/>
          </a:p>
        </p:txBody>
      </p:sp>
      <p:sp>
        <p:nvSpPr>
          <p:cNvPr id="4" name="Text Placeholder 3"/>
          <p:cNvSpPr>
            <a:spLocks noGrp="1"/>
          </p:cNvSpPr>
          <p:nvPr>
            <p:ph type="body" sz="half" idx="2"/>
          </p:nvPr>
        </p:nvSpPr>
        <p:spPr>
          <a:xfrm>
            <a:off x="1792517" y="5366842"/>
            <a:ext cx="5486736" cy="806033"/>
          </a:xfrm>
        </p:spPr>
        <p:txBody>
          <a:bodyPr/>
          <a:lstStyle>
            <a:lvl1pPr marL="0" indent="0">
              <a:buNone/>
              <a:defRPr sz="1500"/>
            </a:lvl1pPr>
            <a:lvl2pPr marL="483595" indent="0">
              <a:buNone/>
              <a:defRPr sz="1300"/>
            </a:lvl2pPr>
            <a:lvl3pPr marL="967191" indent="0">
              <a:buNone/>
              <a:defRPr sz="1100"/>
            </a:lvl3pPr>
            <a:lvl4pPr marL="1450786" indent="0">
              <a:buNone/>
              <a:defRPr sz="1000"/>
            </a:lvl4pPr>
            <a:lvl5pPr marL="1934382" indent="0">
              <a:buNone/>
              <a:defRPr sz="1000"/>
            </a:lvl5pPr>
            <a:lvl6pPr marL="2417979" indent="0">
              <a:buNone/>
              <a:defRPr sz="1000"/>
            </a:lvl6pPr>
            <a:lvl7pPr marL="2901572" indent="0">
              <a:buNone/>
              <a:defRPr sz="1000"/>
            </a:lvl7pPr>
            <a:lvl8pPr marL="3385168" indent="0">
              <a:buNone/>
              <a:defRPr sz="1000"/>
            </a:lvl8pPr>
            <a:lvl9pPr marL="3868763" indent="0">
              <a:buNone/>
              <a:defRPr sz="1000"/>
            </a:lvl9pPr>
          </a:lstStyle>
          <a:p>
            <a:pPr lvl="0"/>
            <a:r>
              <a:rPr lang="en-GB"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5A65BBA-7490-46F5-81BB-99AB45AB549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18030265"/>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4" descr="inner pagefooter.jpg"/>
          <p:cNvPicPr>
            <a:picLocks noChangeAspect="1"/>
          </p:cNvPicPr>
          <p:nvPr/>
        </p:nvPicPr>
        <p:blipFill>
          <a:blip r:embed="rId13" cstate="email">
            <a:extLst>
              <a:ext uri="{28A0092B-C50C-407E-A947-70E740481C1C}">
                <a14:useLocalDpi xmlns:a14="http://schemas.microsoft.com/office/drawing/2010/main" val="0"/>
              </a:ext>
            </a:extLst>
          </a:blip>
          <a:srcRect/>
          <a:stretch>
            <a:fillRect/>
          </a:stretch>
        </p:blipFill>
        <p:spPr bwMode="auto">
          <a:xfrm>
            <a:off x="0" y="0"/>
            <a:ext cx="9167519" cy="6893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685423" y="609564"/>
            <a:ext cx="7773156" cy="11435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8" tIns="45705" rIns="91408" bIns="45705" numCol="1" anchor="ctr" anchorCtr="0" compatLnSpc="1">
            <a:prstTxWarp prst="textNoShape">
              <a:avLst/>
            </a:prstTxWarp>
          </a:bodyPr>
          <a:lstStyle/>
          <a:p>
            <a:pPr lvl="0"/>
            <a:r>
              <a:rPr lang="en-US" altLang="en-US" smtClean="0"/>
              <a:t>Click to edit Master title style</a:t>
            </a:r>
          </a:p>
        </p:txBody>
      </p:sp>
      <p:sp>
        <p:nvSpPr>
          <p:cNvPr id="1028" name="Rectangle 3"/>
          <p:cNvSpPr>
            <a:spLocks noGrp="1" noChangeArrowheads="1"/>
          </p:cNvSpPr>
          <p:nvPr>
            <p:ph type="body" idx="1"/>
          </p:nvPr>
        </p:nvSpPr>
        <p:spPr bwMode="auto">
          <a:xfrm>
            <a:off x="685423" y="1981499"/>
            <a:ext cx="7773156" cy="4114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8" tIns="45705" rIns="91408" bIns="45705"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 name="Rectangle 4"/>
          <p:cNvSpPr>
            <a:spLocks noGrp="1" noChangeArrowheads="1"/>
          </p:cNvSpPr>
          <p:nvPr>
            <p:ph type="dt" sz="half" idx="2"/>
          </p:nvPr>
        </p:nvSpPr>
        <p:spPr bwMode="auto">
          <a:xfrm>
            <a:off x="685422" y="6248438"/>
            <a:ext cx="1905070" cy="456752"/>
          </a:xfrm>
          <a:prstGeom prst="rect">
            <a:avLst/>
          </a:prstGeom>
          <a:noFill/>
          <a:ln w="9525">
            <a:noFill/>
            <a:miter lim="800000"/>
            <a:headEnd/>
            <a:tailEnd/>
          </a:ln>
        </p:spPr>
        <p:txBody>
          <a:bodyPr vert="horz" wrap="square" lIns="91408" tIns="45705" rIns="91408" bIns="45705" numCol="1" anchor="t" anchorCtr="0" compatLnSpc="1">
            <a:prstTxWarp prst="textNoShape">
              <a:avLst/>
            </a:prstTxWarp>
          </a:bodyPr>
          <a:lstStyle>
            <a:lvl1pPr eaLnBrk="0" hangingPunct="0">
              <a:defRPr sz="1400">
                <a:latin typeface="Arial" pitchFamily="21" charset="0"/>
                <a:ea typeface="ＭＳ Ｐゴシック" pitchFamily="21" charset="-128"/>
                <a:cs typeface="+mn-cs"/>
              </a:defRPr>
            </a:lvl1pPr>
          </a:lstStyle>
          <a:p>
            <a:pPr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719" y="6248438"/>
            <a:ext cx="2894564" cy="456752"/>
          </a:xfrm>
          <a:prstGeom prst="rect">
            <a:avLst/>
          </a:prstGeom>
          <a:noFill/>
          <a:ln w="9525">
            <a:noFill/>
            <a:miter lim="800000"/>
            <a:headEnd/>
            <a:tailEnd/>
          </a:ln>
        </p:spPr>
        <p:txBody>
          <a:bodyPr vert="horz" wrap="square" lIns="91408" tIns="45705" rIns="91408" bIns="45705" numCol="1" anchor="t" anchorCtr="0" compatLnSpc="1">
            <a:prstTxWarp prst="textNoShape">
              <a:avLst/>
            </a:prstTxWarp>
          </a:bodyPr>
          <a:lstStyle>
            <a:lvl1pPr algn="ctr" eaLnBrk="0" hangingPunct="0">
              <a:defRPr sz="1400">
                <a:latin typeface="Arial" pitchFamily="21" charset="0"/>
                <a:ea typeface="ＭＳ Ｐゴシック" pitchFamily="21" charset="-128"/>
                <a:cs typeface="+mn-cs"/>
              </a:defRPr>
            </a:lvl1pPr>
          </a:lstStyle>
          <a:p>
            <a:pPr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509" y="6248438"/>
            <a:ext cx="1905070" cy="456752"/>
          </a:xfrm>
          <a:prstGeom prst="rect">
            <a:avLst/>
          </a:prstGeom>
          <a:noFill/>
          <a:ln w="9525">
            <a:noFill/>
            <a:miter lim="800000"/>
            <a:headEnd/>
            <a:tailEnd/>
          </a:ln>
        </p:spPr>
        <p:txBody>
          <a:bodyPr vert="horz" wrap="square" lIns="91408" tIns="45705" rIns="91408" bIns="45705" numCol="1" anchor="t" anchorCtr="0" compatLnSpc="1">
            <a:prstTxWarp prst="textNoShape">
              <a:avLst/>
            </a:prstTxWarp>
          </a:bodyPr>
          <a:lstStyle>
            <a:lvl1pPr algn="r" eaLnBrk="0" hangingPunct="0">
              <a:defRPr sz="1400">
                <a:latin typeface="Arial" charset="0"/>
                <a:ea typeface="ＭＳ Ｐゴシック" pitchFamily="21" charset="-128"/>
                <a:cs typeface="+mn-cs"/>
              </a:defRPr>
            </a:lvl1pPr>
          </a:lstStyle>
          <a:p>
            <a:pPr fontAlgn="base">
              <a:spcBef>
                <a:spcPct val="0"/>
              </a:spcBef>
              <a:spcAft>
                <a:spcPct val="0"/>
              </a:spcAft>
              <a:defRPr/>
            </a:pPr>
            <a:fld id="{68B34CD4-7425-4898-AABB-3FAECEEADF4F}"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21274317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fade/>
  </p:transition>
  <p:txStyles>
    <p:titleStyle>
      <a:lvl1pPr algn="ctr" defTabSz="912010" rtl="0" eaLnBrk="0" fontAlgn="base" hangingPunct="0">
        <a:spcBef>
          <a:spcPct val="0"/>
        </a:spcBef>
        <a:spcAft>
          <a:spcPct val="0"/>
        </a:spcAft>
        <a:defRPr sz="4400">
          <a:solidFill>
            <a:schemeClr val="tx2"/>
          </a:solidFill>
          <a:latin typeface="+mj-lt"/>
          <a:ea typeface="+mj-ea"/>
          <a:cs typeface="+mj-cs"/>
        </a:defRPr>
      </a:lvl1pPr>
      <a:lvl2pPr algn="ctr" defTabSz="912010" rtl="0" eaLnBrk="0" fontAlgn="base" hangingPunct="0">
        <a:spcBef>
          <a:spcPct val="0"/>
        </a:spcBef>
        <a:spcAft>
          <a:spcPct val="0"/>
        </a:spcAft>
        <a:defRPr sz="4400">
          <a:solidFill>
            <a:schemeClr val="tx2"/>
          </a:solidFill>
          <a:latin typeface="Arial" pitchFamily="-111" charset="0"/>
          <a:ea typeface="ＭＳ Ｐゴシック" pitchFamily="-111" charset="-128"/>
          <a:cs typeface="ＭＳ Ｐゴシック" pitchFamily="-111" charset="-128"/>
        </a:defRPr>
      </a:lvl2pPr>
      <a:lvl3pPr algn="ctr" defTabSz="912010" rtl="0" eaLnBrk="0" fontAlgn="base" hangingPunct="0">
        <a:spcBef>
          <a:spcPct val="0"/>
        </a:spcBef>
        <a:spcAft>
          <a:spcPct val="0"/>
        </a:spcAft>
        <a:defRPr sz="4400">
          <a:solidFill>
            <a:schemeClr val="tx2"/>
          </a:solidFill>
          <a:latin typeface="Arial" pitchFamily="-111" charset="0"/>
          <a:ea typeface="ＭＳ Ｐゴシック" pitchFamily="-111" charset="-128"/>
          <a:cs typeface="ＭＳ Ｐゴシック" pitchFamily="-111" charset="-128"/>
        </a:defRPr>
      </a:lvl3pPr>
      <a:lvl4pPr algn="ctr" defTabSz="912010" rtl="0" eaLnBrk="0" fontAlgn="base" hangingPunct="0">
        <a:spcBef>
          <a:spcPct val="0"/>
        </a:spcBef>
        <a:spcAft>
          <a:spcPct val="0"/>
        </a:spcAft>
        <a:defRPr sz="4400">
          <a:solidFill>
            <a:schemeClr val="tx2"/>
          </a:solidFill>
          <a:latin typeface="Arial" pitchFamily="-111" charset="0"/>
          <a:ea typeface="ＭＳ Ｐゴシック" pitchFamily="-111" charset="-128"/>
          <a:cs typeface="ＭＳ Ｐゴシック" pitchFamily="-111" charset="-128"/>
        </a:defRPr>
      </a:lvl4pPr>
      <a:lvl5pPr algn="ctr" defTabSz="912010" rtl="0" eaLnBrk="0" fontAlgn="base" hangingPunct="0">
        <a:spcBef>
          <a:spcPct val="0"/>
        </a:spcBef>
        <a:spcAft>
          <a:spcPct val="0"/>
        </a:spcAft>
        <a:defRPr sz="4400">
          <a:solidFill>
            <a:schemeClr val="tx2"/>
          </a:solidFill>
          <a:latin typeface="Arial" pitchFamily="-111" charset="0"/>
          <a:ea typeface="ＭＳ Ｐゴシック" pitchFamily="-111" charset="-128"/>
          <a:cs typeface="ＭＳ Ｐゴシック" pitchFamily="-111" charset="-128"/>
        </a:defRPr>
      </a:lvl5pPr>
      <a:lvl6pPr marL="483595" algn="ctr" defTabSz="913458" rtl="0" fontAlgn="base">
        <a:spcBef>
          <a:spcPct val="0"/>
        </a:spcBef>
        <a:spcAft>
          <a:spcPct val="0"/>
        </a:spcAft>
        <a:defRPr sz="4400">
          <a:solidFill>
            <a:schemeClr val="tx2"/>
          </a:solidFill>
          <a:latin typeface="Arial" pitchFamily="-111" charset="0"/>
          <a:ea typeface="ＭＳ Ｐゴシック" pitchFamily="-111" charset="-128"/>
          <a:cs typeface="ＭＳ Ｐゴシック" pitchFamily="-111" charset="-128"/>
        </a:defRPr>
      </a:lvl6pPr>
      <a:lvl7pPr marL="967191" algn="ctr" defTabSz="913458" rtl="0" fontAlgn="base">
        <a:spcBef>
          <a:spcPct val="0"/>
        </a:spcBef>
        <a:spcAft>
          <a:spcPct val="0"/>
        </a:spcAft>
        <a:defRPr sz="4400">
          <a:solidFill>
            <a:schemeClr val="tx2"/>
          </a:solidFill>
          <a:latin typeface="Arial" pitchFamily="-111" charset="0"/>
          <a:ea typeface="ＭＳ Ｐゴシック" pitchFamily="-111" charset="-128"/>
          <a:cs typeface="ＭＳ Ｐゴシック" pitchFamily="-111" charset="-128"/>
        </a:defRPr>
      </a:lvl7pPr>
      <a:lvl8pPr marL="1450786" algn="ctr" defTabSz="913458" rtl="0" fontAlgn="base">
        <a:spcBef>
          <a:spcPct val="0"/>
        </a:spcBef>
        <a:spcAft>
          <a:spcPct val="0"/>
        </a:spcAft>
        <a:defRPr sz="4400">
          <a:solidFill>
            <a:schemeClr val="tx2"/>
          </a:solidFill>
          <a:latin typeface="Arial" pitchFamily="-111" charset="0"/>
          <a:ea typeface="ＭＳ Ｐゴシック" pitchFamily="-111" charset="-128"/>
          <a:cs typeface="ＭＳ Ｐゴシック" pitchFamily="-111" charset="-128"/>
        </a:defRPr>
      </a:lvl8pPr>
      <a:lvl9pPr marL="1934382" algn="ctr" defTabSz="913458" rtl="0" fontAlgn="base">
        <a:spcBef>
          <a:spcPct val="0"/>
        </a:spcBef>
        <a:spcAft>
          <a:spcPct val="0"/>
        </a:spcAft>
        <a:defRPr sz="4400">
          <a:solidFill>
            <a:schemeClr val="tx2"/>
          </a:solidFill>
          <a:latin typeface="Arial" pitchFamily="-111" charset="0"/>
          <a:ea typeface="ＭＳ Ｐゴシック" pitchFamily="-111" charset="-128"/>
          <a:cs typeface="ＭＳ Ｐゴシック" pitchFamily="-111" charset="-128"/>
        </a:defRPr>
      </a:lvl9pPr>
    </p:titleStyle>
    <p:bodyStyle>
      <a:lvl1pPr marL="340954" indent="-340954" algn="l" defTabSz="912010" rtl="0" eaLnBrk="0" fontAlgn="base" hangingPunct="0">
        <a:spcBef>
          <a:spcPct val="20000"/>
        </a:spcBef>
        <a:spcAft>
          <a:spcPct val="0"/>
        </a:spcAft>
        <a:buChar char="•"/>
        <a:defRPr sz="3200">
          <a:solidFill>
            <a:schemeClr val="tx1"/>
          </a:solidFill>
          <a:latin typeface="+mn-lt"/>
          <a:ea typeface="+mn-ea"/>
          <a:cs typeface="+mn-cs"/>
        </a:defRPr>
      </a:lvl1pPr>
      <a:lvl2pPr marL="740693" indent="-283849" algn="l" defTabSz="912010" rtl="0" eaLnBrk="0" fontAlgn="base" hangingPunct="0">
        <a:spcBef>
          <a:spcPct val="20000"/>
        </a:spcBef>
        <a:spcAft>
          <a:spcPct val="0"/>
        </a:spcAft>
        <a:buChar char="–"/>
        <a:defRPr sz="2800">
          <a:solidFill>
            <a:schemeClr val="tx1"/>
          </a:solidFill>
          <a:latin typeface="+mn-lt"/>
          <a:ea typeface="+mn-ea"/>
          <a:cs typeface="ＭＳ Ｐゴシック"/>
        </a:defRPr>
      </a:lvl2pPr>
      <a:lvl3pPr marL="1140432" indent="-226743" algn="l" defTabSz="912010" rtl="0" eaLnBrk="0" fontAlgn="base" hangingPunct="0">
        <a:spcBef>
          <a:spcPct val="20000"/>
        </a:spcBef>
        <a:spcAft>
          <a:spcPct val="0"/>
        </a:spcAft>
        <a:buChar char="•"/>
        <a:defRPr sz="2400">
          <a:solidFill>
            <a:schemeClr val="tx1"/>
          </a:solidFill>
          <a:latin typeface="+mn-lt"/>
          <a:ea typeface="+mn-ea"/>
          <a:cs typeface="ＭＳ Ｐゴシック"/>
        </a:defRPr>
      </a:lvl3pPr>
      <a:lvl4pPr marL="1598955" indent="-226743" algn="l" defTabSz="912010" rtl="0" eaLnBrk="0" fontAlgn="base" hangingPunct="0">
        <a:spcBef>
          <a:spcPct val="20000"/>
        </a:spcBef>
        <a:spcAft>
          <a:spcPct val="0"/>
        </a:spcAft>
        <a:buChar char="–"/>
        <a:defRPr sz="2000">
          <a:solidFill>
            <a:schemeClr val="tx1"/>
          </a:solidFill>
          <a:latin typeface="+mn-lt"/>
          <a:ea typeface="+mn-ea"/>
          <a:cs typeface="ＭＳ Ｐゴシック"/>
        </a:defRPr>
      </a:lvl4pPr>
      <a:lvl5pPr marL="2055800" indent="-226743" algn="l" defTabSz="912010" rtl="0" eaLnBrk="0" fontAlgn="base" hangingPunct="0">
        <a:spcBef>
          <a:spcPct val="20000"/>
        </a:spcBef>
        <a:spcAft>
          <a:spcPct val="0"/>
        </a:spcAft>
        <a:buChar char="»"/>
        <a:defRPr sz="2000">
          <a:solidFill>
            <a:schemeClr val="tx1"/>
          </a:solidFill>
          <a:latin typeface="+mn-lt"/>
          <a:ea typeface="+mn-ea"/>
          <a:cs typeface="ＭＳ Ｐゴシック"/>
        </a:defRPr>
      </a:lvl5pPr>
      <a:lvl6pPr marL="2540556" indent="-228365" algn="l" defTabSz="913458" rtl="0" fontAlgn="base">
        <a:spcBef>
          <a:spcPct val="20000"/>
        </a:spcBef>
        <a:spcAft>
          <a:spcPct val="0"/>
        </a:spcAft>
        <a:buChar char="»"/>
        <a:defRPr sz="2000">
          <a:solidFill>
            <a:schemeClr val="tx1"/>
          </a:solidFill>
          <a:latin typeface="+mn-lt"/>
          <a:ea typeface="+mn-ea"/>
        </a:defRPr>
      </a:lvl6pPr>
      <a:lvl7pPr marL="3024150" indent="-228365" algn="l" defTabSz="913458" rtl="0" fontAlgn="base">
        <a:spcBef>
          <a:spcPct val="20000"/>
        </a:spcBef>
        <a:spcAft>
          <a:spcPct val="0"/>
        </a:spcAft>
        <a:buChar char="»"/>
        <a:defRPr sz="2000">
          <a:solidFill>
            <a:schemeClr val="tx1"/>
          </a:solidFill>
          <a:latin typeface="+mn-lt"/>
          <a:ea typeface="+mn-ea"/>
        </a:defRPr>
      </a:lvl7pPr>
      <a:lvl8pPr marL="3507746" indent="-228365" algn="l" defTabSz="913458" rtl="0" fontAlgn="base">
        <a:spcBef>
          <a:spcPct val="20000"/>
        </a:spcBef>
        <a:spcAft>
          <a:spcPct val="0"/>
        </a:spcAft>
        <a:buChar char="»"/>
        <a:defRPr sz="2000">
          <a:solidFill>
            <a:schemeClr val="tx1"/>
          </a:solidFill>
          <a:latin typeface="+mn-lt"/>
          <a:ea typeface="+mn-ea"/>
        </a:defRPr>
      </a:lvl8pPr>
      <a:lvl9pPr marL="3991341" indent="-228365" algn="l" defTabSz="913458"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83595" rtl="0" eaLnBrk="1" latinLnBrk="0" hangingPunct="1">
        <a:defRPr sz="1900" kern="1200">
          <a:solidFill>
            <a:schemeClr val="tx1"/>
          </a:solidFill>
          <a:latin typeface="+mn-lt"/>
          <a:ea typeface="+mn-ea"/>
          <a:cs typeface="+mn-cs"/>
        </a:defRPr>
      </a:lvl1pPr>
      <a:lvl2pPr marL="483595" algn="l" defTabSz="483595" rtl="0" eaLnBrk="1" latinLnBrk="0" hangingPunct="1">
        <a:defRPr sz="1900" kern="1200">
          <a:solidFill>
            <a:schemeClr val="tx1"/>
          </a:solidFill>
          <a:latin typeface="+mn-lt"/>
          <a:ea typeface="+mn-ea"/>
          <a:cs typeface="+mn-cs"/>
        </a:defRPr>
      </a:lvl2pPr>
      <a:lvl3pPr marL="967191" algn="l" defTabSz="483595" rtl="0" eaLnBrk="1" latinLnBrk="0" hangingPunct="1">
        <a:defRPr sz="1900" kern="1200">
          <a:solidFill>
            <a:schemeClr val="tx1"/>
          </a:solidFill>
          <a:latin typeface="+mn-lt"/>
          <a:ea typeface="+mn-ea"/>
          <a:cs typeface="+mn-cs"/>
        </a:defRPr>
      </a:lvl3pPr>
      <a:lvl4pPr marL="1450786" algn="l" defTabSz="483595" rtl="0" eaLnBrk="1" latinLnBrk="0" hangingPunct="1">
        <a:defRPr sz="1900" kern="1200">
          <a:solidFill>
            <a:schemeClr val="tx1"/>
          </a:solidFill>
          <a:latin typeface="+mn-lt"/>
          <a:ea typeface="+mn-ea"/>
          <a:cs typeface="+mn-cs"/>
        </a:defRPr>
      </a:lvl4pPr>
      <a:lvl5pPr marL="1934382" algn="l" defTabSz="483595" rtl="0" eaLnBrk="1" latinLnBrk="0" hangingPunct="1">
        <a:defRPr sz="1900" kern="1200">
          <a:solidFill>
            <a:schemeClr val="tx1"/>
          </a:solidFill>
          <a:latin typeface="+mn-lt"/>
          <a:ea typeface="+mn-ea"/>
          <a:cs typeface="+mn-cs"/>
        </a:defRPr>
      </a:lvl5pPr>
      <a:lvl6pPr marL="2417979" algn="l" defTabSz="483595" rtl="0" eaLnBrk="1" latinLnBrk="0" hangingPunct="1">
        <a:defRPr sz="1900" kern="1200">
          <a:solidFill>
            <a:schemeClr val="tx1"/>
          </a:solidFill>
          <a:latin typeface="+mn-lt"/>
          <a:ea typeface="+mn-ea"/>
          <a:cs typeface="+mn-cs"/>
        </a:defRPr>
      </a:lvl6pPr>
      <a:lvl7pPr marL="2901572" algn="l" defTabSz="483595" rtl="0" eaLnBrk="1" latinLnBrk="0" hangingPunct="1">
        <a:defRPr sz="1900" kern="1200">
          <a:solidFill>
            <a:schemeClr val="tx1"/>
          </a:solidFill>
          <a:latin typeface="+mn-lt"/>
          <a:ea typeface="+mn-ea"/>
          <a:cs typeface="+mn-cs"/>
        </a:defRPr>
      </a:lvl7pPr>
      <a:lvl8pPr marL="3385168" algn="l" defTabSz="483595" rtl="0" eaLnBrk="1" latinLnBrk="0" hangingPunct="1">
        <a:defRPr sz="1900" kern="1200">
          <a:solidFill>
            <a:schemeClr val="tx1"/>
          </a:solidFill>
          <a:latin typeface="+mn-lt"/>
          <a:ea typeface="+mn-ea"/>
          <a:cs typeface="+mn-cs"/>
        </a:defRPr>
      </a:lvl8pPr>
      <a:lvl9pPr marL="3868763" algn="l" defTabSz="483595" rtl="0" eaLnBrk="1" latinLnBrk="0" hangingPunct="1">
        <a:defRPr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hyperlink" Target="http://www.kirklees.gov.uk/business/planningapplications/advice.aspx#anchor2"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4"/>
          <p:cNvSpPr>
            <a:spLocks noGrp="1"/>
          </p:cNvSpPr>
          <p:nvPr>
            <p:ph type="title"/>
          </p:nvPr>
        </p:nvSpPr>
        <p:spPr>
          <a:xfrm>
            <a:off x="715663" y="2522213"/>
            <a:ext cx="7773156" cy="1143560"/>
          </a:xfrm>
        </p:spPr>
        <p:txBody>
          <a:bodyPr/>
          <a:lstStyle/>
          <a:p>
            <a:r>
              <a:rPr lang="en-GB" altLang="en-US" smtClean="0"/>
              <a:t>Pre-Application Advice in Kirklees</a:t>
            </a:r>
          </a:p>
        </p:txBody>
      </p:sp>
      <p:sp>
        <p:nvSpPr>
          <p:cNvPr id="3" name="Title 4"/>
          <p:cNvSpPr txBox="1">
            <a:spLocks/>
          </p:cNvSpPr>
          <p:nvPr/>
        </p:nvSpPr>
        <p:spPr bwMode="auto">
          <a:xfrm>
            <a:off x="3663985" y="4184656"/>
            <a:ext cx="5051627" cy="1143560"/>
          </a:xfrm>
          <a:prstGeom prst="rect">
            <a:avLst/>
          </a:prstGeom>
          <a:noFill/>
          <a:ln w="9525">
            <a:noFill/>
            <a:miter lim="800000"/>
            <a:headEnd/>
            <a:tailEnd/>
          </a:ln>
        </p:spPr>
        <p:txBody>
          <a:bodyPr lIns="91401" tIns="45701" rIns="91401" bIns="45701" anchor="ctr"/>
          <a:lstStyle/>
          <a:p>
            <a:pPr algn="ctr" defTabSz="911934" eaLnBrk="0" fontAlgn="base" hangingPunct="0">
              <a:spcBef>
                <a:spcPct val="0"/>
              </a:spcBef>
              <a:spcAft>
                <a:spcPct val="0"/>
              </a:spcAft>
              <a:defRPr/>
            </a:pPr>
            <a:r>
              <a:rPr lang="en-GB" b="1" kern="0" dirty="0">
                <a:solidFill>
                  <a:srgbClr val="000000"/>
                </a:solidFill>
                <a:cs typeface="+mj-cs"/>
              </a:rPr>
              <a:t>Simon Taylor – Head of Development Management</a:t>
            </a:r>
          </a:p>
        </p:txBody>
      </p:sp>
    </p:spTree>
    <p:extLst>
      <p:ext uri="{BB962C8B-B14F-4D97-AF65-F5344CB8AC3E}">
        <p14:creationId xmlns:p14="http://schemas.microsoft.com/office/powerpoint/2010/main" val="3595859929"/>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altLang="en-US" smtClean="0"/>
              <a:t>The Process</a:t>
            </a:r>
          </a:p>
        </p:txBody>
      </p:sp>
      <p:sp>
        <p:nvSpPr>
          <p:cNvPr id="8195" name="Content Placeholder 2"/>
          <p:cNvSpPr>
            <a:spLocks noGrp="1"/>
          </p:cNvSpPr>
          <p:nvPr>
            <p:ph idx="1"/>
          </p:nvPr>
        </p:nvSpPr>
        <p:spPr>
          <a:xfrm>
            <a:off x="640065" y="1615427"/>
            <a:ext cx="7773155" cy="3865601"/>
          </a:xfrm>
        </p:spPr>
        <p:txBody>
          <a:bodyPr/>
          <a:lstStyle/>
          <a:p>
            <a:r>
              <a:rPr lang="en-GB" altLang="en-US" smtClean="0"/>
              <a:t>Joint approach between Regeneration and Majors Team</a:t>
            </a:r>
          </a:p>
          <a:p>
            <a:r>
              <a:rPr lang="en-GB" altLang="en-US" smtClean="0"/>
              <a:t>Assess need and send them to the right place</a:t>
            </a:r>
          </a:p>
          <a:p>
            <a:r>
              <a:rPr lang="en-GB" altLang="en-US" smtClean="0"/>
              <a:t>Assign officer - consistency</a:t>
            </a:r>
          </a:p>
          <a:p>
            <a:r>
              <a:rPr lang="en-GB" altLang="en-US" smtClean="0"/>
              <a:t>Meeting and selective technical advice</a:t>
            </a:r>
          </a:p>
          <a:p>
            <a:r>
              <a:rPr lang="en-GB" altLang="en-US" smtClean="0"/>
              <a:t>Written Response from Head of Service</a:t>
            </a:r>
          </a:p>
        </p:txBody>
      </p:sp>
    </p:spTree>
    <p:extLst>
      <p:ext uri="{BB962C8B-B14F-4D97-AF65-F5344CB8AC3E}">
        <p14:creationId xmlns:p14="http://schemas.microsoft.com/office/powerpoint/2010/main" val="870864881"/>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194"/>
                                        </p:tgtEl>
                                        <p:attrNameLst>
                                          <p:attrName>style.visibility</p:attrName>
                                        </p:attrNameLst>
                                      </p:cBhvr>
                                      <p:to>
                                        <p:strVal val="visible"/>
                                      </p:to>
                                    </p:set>
                                    <p:animEffect transition="in" filter="box(in)">
                                      <p:cBhvr>
                                        <p:cTn id="7" dur="500"/>
                                        <p:tgtEl>
                                          <p:spTgt spid="819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8195">
                                            <p:txEl>
                                              <p:pRg st="0" end="0"/>
                                            </p:txEl>
                                          </p:spTgt>
                                        </p:tgtEl>
                                        <p:attrNameLst>
                                          <p:attrName>style.visibility</p:attrName>
                                        </p:attrNameLst>
                                      </p:cBhvr>
                                      <p:to>
                                        <p:strVal val="visible"/>
                                      </p:to>
                                    </p:set>
                                    <p:animEffect transition="in" filter="box(in)">
                                      <p:cBhvr>
                                        <p:cTn id="12" dur="500"/>
                                        <p:tgtEl>
                                          <p:spTgt spid="819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8195">
                                            <p:txEl>
                                              <p:pRg st="1" end="1"/>
                                            </p:txEl>
                                          </p:spTgt>
                                        </p:tgtEl>
                                        <p:attrNameLst>
                                          <p:attrName>style.visibility</p:attrName>
                                        </p:attrNameLst>
                                      </p:cBhvr>
                                      <p:to>
                                        <p:strVal val="visible"/>
                                      </p:to>
                                    </p:set>
                                    <p:animEffect transition="in" filter="box(in)">
                                      <p:cBhvr>
                                        <p:cTn id="17" dur="500"/>
                                        <p:tgtEl>
                                          <p:spTgt spid="8195">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8195">
                                            <p:txEl>
                                              <p:pRg st="2" end="2"/>
                                            </p:txEl>
                                          </p:spTgt>
                                        </p:tgtEl>
                                        <p:attrNameLst>
                                          <p:attrName>style.visibility</p:attrName>
                                        </p:attrNameLst>
                                      </p:cBhvr>
                                      <p:to>
                                        <p:strVal val="visible"/>
                                      </p:to>
                                    </p:set>
                                    <p:animEffect transition="in" filter="box(in)">
                                      <p:cBhvr>
                                        <p:cTn id="22" dur="500"/>
                                        <p:tgtEl>
                                          <p:spTgt spid="8195">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8195">
                                            <p:txEl>
                                              <p:pRg st="3" end="3"/>
                                            </p:txEl>
                                          </p:spTgt>
                                        </p:tgtEl>
                                        <p:attrNameLst>
                                          <p:attrName>style.visibility</p:attrName>
                                        </p:attrNameLst>
                                      </p:cBhvr>
                                      <p:to>
                                        <p:strVal val="visible"/>
                                      </p:to>
                                    </p:set>
                                    <p:animEffect transition="in" filter="box(in)">
                                      <p:cBhvr>
                                        <p:cTn id="27" dur="500"/>
                                        <p:tgtEl>
                                          <p:spTgt spid="8195">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8195">
                                            <p:txEl>
                                              <p:pRg st="4" end="4"/>
                                            </p:txEl>
                                          </p:spTgt>
                                        </p:tgtEl>
                                        <p:attrNameLst>
                                          <p:attrName>style.visibility</p:attrName>
                                        </p:attrNameLst>
                                      </p:cBhvr>
                                      <p:to>
                                        <p:strVal val="visible"/>
                                      </p:to>
                                    </p:set>
                                    <p:animEffect transition="in" filter="box(in)">
                                      <p:cBhvr>
                                        <p:cTn id="32" dur="500"/>
                                        <p:tgtEl>
                                          <p:spTgt spid="819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P spid="819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GB" altLang="en-US" smtClean="0"/>
              <a:t>Practice</a:t>
            </a:r>
          </a:p>
        </p:txBody>
      </p:sp>
      <p:sp>
        <p:nvSpPr>
          <p:cNvPr id="9219" name="Content Placeholder 3"/>
          <p:cNvSpPr>
            <a:spLocks noGrp="1"/>
          </p:cNvSpPr>
          <p:nvPr>
            <p:ph sz="half" idx="2"/>
          </p:nvPr>
        </p:nvSpPr>
        <p:spPr>
          <a:xfrm>
            <a:off x="337672" y="1615427"/>
            <a:ext cx="7764756" cy="3249322"/>
          </a:xfrm>
        </p:spPr>
        <p:txBody>
          <a:bodyPr/>
          <a:lstStyle/>
          <a:p>
            <a:r>
              <a:rPr lang="en-GB" altLang="en-US" sz="2500"/>
              <a:t>Be flexible with approach – but set out the ground rules</a:t>
            </a:r>
          </a:p>
          <a:p>
            <a:r>
              <a:rPr lang="en-GB" altLang="en-US" sz="2500"/>
              <a:t>The relationship is often more important </a:t>
            </a:r>
          </a:p>
          <a:p>
            <a:r>
              <a:rPr lang="en-GB" altLang="en-US" sz="2500"/>
              <a:t>Written response not always essential or wanted</a:t>
            </a:r>
          </a:p>
          <a:p>
            <a:r>
              <a:rPr lang="en-GB" altLang="en-US" sz="2500"/>
              <a:t>Be sure to give advice - not the policy</a:t>
            </a:r>
          </a:p>
          <a:p>
            <a:r>
              <a:rPr lang="en-GB" altLang="en-US" sz="2500"/>
              <a:t>Don’t let fee dominate</a:t>
            </a:r>
          </a:p>
          <a:p>
            <a:endParaRPr lang="en-GB" altLang="en-US" smtClean="0"/>
          </a:p>
          <a:p>
            <a:endParaRPr lang="en-GB" altLang="en-US" smtClean="0"/>
          </a:p>
          <a:p>
            <a:pPr>
              <a:buFontTx/>
              <a:buNone/>
            </a:pPr>
            <a:endParaRPr lang="en-GB" altLang="en-US" smtClean="0"/>
          </a:p>
        </p:txBody>
      </p:sp>
    </p:spTree>
    <p:extLst>
      <p:ext uri="{BB962C8B-B14F-4D97-AF65-F5344CB8AC3E}">
        <p14:creationId xmlns:p14="http://schemas.microsoft.com/office/powerpoint/2010/main" val="3500853750"/>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box(in)">
                                      <p:cBhvr>
                                        <p:cTn id="7" dur="500"/>
                                        <p:tgtEl>
                                          <p:spTgt spid="921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9219">
                                            <p:txEl>
                                              <p:pRg st="0" end="0"/>
                                            </p:txEl>
                                          </p:spTgt>
                                        </p:tgtEl>
                                        <p:attrNameLst>
                                          <p:attrName>style.visibility</p:attrName>
                                        </p:attrNameLst>
                                      </p:cBhvr>
                                      <p:to>
                                        <p:strVal val="visible"/>
                                      </p:to>
                                    </p:set>
                                    <p:animEffect transition="in" filter="box(in)">
                                      <p:cBhvr>
                                        <p:cTn id="12" dur="500"/>
                                        <p:tgtEl>
                                          <p:spTgt spid="921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9219">
                                            <p:txEl>
                                              <p:pRg st="1" end="1"/>
                                            </p:txEl>
                                          </p:spTgt>
                                        </p:tgtEl>
                                        <p:attrNameLst>
                                          <p:attrName>style.visibility</p:attrName>
                                        </p:attrNameLst>
                                      </p:cBhvr>
                                      <p:to>
                                        <p:strVal val="visible"/>
                                      </p:to>
                                    </p:set>
                                    <p:animEffect transition="in" filter="box(in)">
                                      <p:cBhvr>
                                        <p:cTn id="17" dur="500"/>
                                        <p:tgtEl>
                                          <p:spTgt spid="9219">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9219">
                                            <p:txEl>
                                              <p:pRg st="2" end="2"/>
                                            </p:txEl>
                                          </p:spTgt>
                                        </p:tgtEl>
                                        <p:attrNameLst>
                                          <p:attrName>style.visibility</p:attrName>
                                        </p:attrNameLst>
                                      </p:cBhvr>
                                      <p:to>
                                        <p:strVal val="visible"/>
                                      </p:to>
                                    </p:set>
                                    <p:animEffect transition="in" filter="box(in)">
                                      <p:cBhvr>
                                        <p:cTn id="22" dur="500"/>
                                        <p:tgtEl>
                                          <p:spTgt spid="9219">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9219">
                                            <p:txEl>
                                              <p:pRg st="3" end="3"/>
                                            </p:txEl>
                                          </p:spTgt>
                                        </p:tgtEl>
                                        <p:attrNameLst>
                                          <p:attrName>style.visibility</p:attrName>
                                        </p:attrNameLst>
                                      </p:cBhvr>
                                      <p:to>
                                        <p:strVal val="visible"/>
                                      </p:to>
                                    </p:set>
                                    <p:animEffect transition="in" filter="box(in)">
                                      <p:cBhvr>
                                        <p:cTn id="27" dur="500"/>
                                        <p:tgtEl>
                                          <p:spTgt spid="9219">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9219">
                                            <p:txEl>
                                              <p:pRg st="4" end="4"/>
                                            </p:txEl>
                                          </p:spTgt>
                                        </p:tgtEl>
                                        <p:attrNameLst>
                                          <p:attrName>style.visibility</p:attrName>
                                        </p:attrNameLst>
                                      </p:cBhvr>
                                      <p:to>
                                        <p:strVal val="visible"/>
                                      </p:to>
                                    </p:set>
                                    <p:animEffect transition="in" filter="box(in)">
                                      <p:cBhvr>
                                        <p:cTn id="32" dur="500"/>
                                        <p:tgtEl>
                                          <p:spTgt spid="921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P spid="9219"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4"/>
          <p:cNvSpPr>
            <a:spLocks noGrp="1"/>
          </p:cNvSpPr>
          <p:nvPr>
            <p:ph type="title"/>
          </p:nvPr>
        </p:nvSpPr>
        <p:spPr/>
        <p:txBody>
          <a:bodyPr/>
          <a:lstStyle/>
          <a:p>
            <a:r>
              <a:rPr lang="en-GB" altLang="en-US" smtClean="0"/>
              <a:t>What is Working ?</a:t>
            </a:r>
          </a:p>
        </p:txBody>
      </p:sp>
      <p:sp>
        <p:nvSpPr>
          <p:cNvPr id="10243" name="Content Placeholder 5"/>
          <p:cNvSpPr>
            <a:spLocks noGrp="1"/>
          </p:cNvSpPr>
          <p:nvPr>
            <p:ph idx="1"/>
          </p:nvPr>
        </p:nvSpPr>
        <p:spPr>
          <a:xfrm>
            <a:off x="715663" y="1690993"/>
            <a:ext cx="7773156" cy="3702715"/>
          </a:xfrm>
        </p:spPr>
        <p:txBody>
          <a:bodyPr/>
          <a:lstStyle/>
          <a:p>
            <a:r>
              <a:rPr lang="en-GB" altLang="en-US" sz="2500"/>
              <a:t>Lots of success with medium sized businesses looking to relocate</a:t>
            </a:r>
          </a:p>
          <a:p>
            <a:r>
              <a:rPr lang="en-GB" altLang="en-US" sz="2500"/>
              <a:t>Best when ward members are engaged</a:t>
            </a:r>
          </a:p>
          <a:p>
            <a:r>
              <a:rPr lang="en-GB" altLang="en-US" sz="2500"/>
              <a:t>Longer term dialogue improved </a:t>
            </a:r>
          </a:p>
          <a:p>
            <a:r>
              <a:rPr lang="en-GB" altLang="en-US" sz="2500"/>
              <a:t>Agreeing timescales – feeds into performance and PPA’s</a:t>
            </a:r>
          </a:p>
          <a:p>
            <a:r>
              <a:rPr lang="en-GB" altLang="en-US" sz="2500"/>
              <a:t>Staff involved like it</a:t>
            </a:r>
          </a:p>
          <a:p>
            <a:r>
              <a:rPr lang="en-GB" altLang="en-US" sz="2500"/>
              <a:t>Income stream</a:t>
            </a:r>
          </a:p>
          <a:p>
            <a:endParaRPr lang="en-GB" altLang="en-US" smtClean="0"/>
          </a:p>
        </p:txBody>
      </p:sp>
    </p:spTree>
    <p:extLst>
      <p:ext uri="{BB962C8B-B14F-4D97-AF65-F5344CB8AC3E}">
        <p14:creationId xmlns:p14="http://schemas.microsoft.com/office/powerpoint/2010/main" val="3413282923"/>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box(in)">
                                      <p:cBhvr>
                                        <p:cTn id="7" dur="500"/>
                                        <p:tgtEl>
                                          <p:spTgt spid="1024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0243">
                                            <p:txEl>
                                              <p:pRg st="0" end="0"/>
                                            </p:txEl>
                                          </p:spTgt>
                                        </p:tgtEl>
                                        <p:attrNameLst>
                                          <p:attrName>style.visibility</p:attrName>
                                        </p:attrNameLst>
                                      </p:cBhvr>
                                      <p:to>
                                        <p:strVal val="visible"/>
                                      </p:to>
                                    </p:set>
                                    <p:animEffect transition="in" filter="box(in)">
                                      <p:cBhvr>
                                        <p:cTn id="12" dur="500"/>
                                        <p:tgtEl>
                                          <p:spTgt spid="1024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0243">
                                            <p:txEl>
                                              <p:pRg st="1" end="1"/>
                                            </p:txEl>
                                          </p:spTgt>
                                        </p:tgtEl>
                                        <p:attrNameLst>
                                          <p:attrName>style.visibility</p:attrName>
                                        </p:attrNameLst>
                                      </p:cBhvr>
                                      <p:to>
                                        <p:strVal val="visible"/>
                                      </p:to>
                                    </p:set>
                                    <p:animEffect transition="in" filter="box(in)">
                                      <p:cBhvr>
                                        <p:cTn id="17" dur="500"/>
                                        <p:tgtEl>
                                          <p:spTgt spid="1024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0243">
                                            <p:txEl>
                                              <p:pRg st="2" end="2"/>
                                            </p:txEl>
                                          </p:spTgt>
                                        </p:tgtEl>
                                        <p:attrNameLst>
                                          <p:attrName>style.visibility</p:attrName>
                                        </p:attrNameLst>
                                      </p:cBhvr>
                                      <p:to>
                                        <p:strVal val="visible"/>
                                      </p:to>
                                    </p:set>
                                    <p:animEffect transition="in" filter="box(in)">
                                      <p:cBhvr>
                                        <p:cTn id="22" dur="500"/>
                                        <p:tgtEl>
                                          <p:spTgt spid="10243">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0243">
                                            <p:txEl>
                                              <p:pRg st="3" end="3"/>
                                            </p:txEl>
                                          </p:spTgt>
                                        </p:tgtEl>
                                        <p:attrNameLst>
                                          <p:attrName>style.visibility</p:attrName>
                                        </p:attrNameLst>
                                      </p:cBhvr>
                                      <p:to>
                                        <p:strVal val="visible"/>
                                      </p:to>
                                    </p:set>
                                    <p:animEffect transition="in" filter="box(in)">
                                      <p:cBhvr>
                                        <p:cTn id="27" dur="500"/>
                                        <p:tgtEl>
                                          <p:spTgt spid="10243">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0243">
                                            <p:txEl>
                                              <p:pRg st="4" end="4"/>
                                            </p:txEl>
                                          </p:spTgt>
                                        </p:tgtEl>
                                        <p:attrNameLst>
                                          <p:attrName>style.visibility</p:attrName>
                                        </p:attrNameLst>
                                      </p:cBhvr>
                                      <p:to>
                                        <p:strVal val="visible"/>
                                      </p:to>
                                    </p:set>
                                    <p:animEffect transition="in" filter="box(in)">
                                      <p:cBhvr>
                                        <p:cTn id="32" dur="500"/>
                                        <p:tgtEl>
                                          <p:spTgt spid="10243">
                                            <p:txEl>
                                              <p:pRg st="4" end="4"/>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10243">
                                            <p:txEl>
                                              <p:pRg st="5" end="5"/>
                                            </p:txEl>
                                          </p:spTgt>
                                        </p:tgtEl>
                                        <p:attrNameLst>
                                          <p:attrName>style.visibility</p:attrName>
                                        </p:attrNameLst>
                                      </p:cBhvr>
                                      <p:to>
                                        <p:strVal val="visible"/>
                                      </p:to>
                                    </p:set>
                                    <p:animEffect transition="in" filter="box(in)">
                                      <p:cBhvr>
                                        <p:cTn id="37" dur="500"/>
                                        <p:tgtEl>
                                          <p:spTgt spid="1024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P spid="1024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4"/>
          <p:cNvSpPr>
            <a:spLocks noGrp="1"/>
          </p:cNvSpPr>
          <p:nvPr>
            <p:ph idx="1"/>
          </p:nvPr>
        </p:nvSpPr>
        <p:spPr>
          <a:xfrm>
            <a:off x="685424" y="1981498"/>
            <a:ext cx="7773156" cy="2807683"/>
          </a:xfrm>
        </p:spPr>
        <p:txBody>
          <a:bodyPr/>
          <a:lstStyle/>
          <a:p>
            <a:endParaRPr lang="en-GB" altLang="en-US" smtClean="0"/>
          </a:p>
        </p:txBody>
      </p:sp>
      <p:graphicFrame>
        <p:nvGraphicFramePr>
          <p:cNvPr id="6" name="Chart 5"/>
          <p:cNvGraphicFramePr/>
          <p:nvPr/>
        </p:nvGraphicFramePr>
        <p:xfrm>
          <a:off x="414080" y="1766546"/>
          <a:ext cx="8391438" cy="3627175"/>
        </p:xfrm>
        <a:graphic>
          <a:graphicData uri="http://schemas.openxmlformats.org/drawingml/2006/chart">
            <c:chart xmlns:c="http://schemas.openxmlformats.org/drawingml/2006/chart" xmlns:r="http://schemas.openxmlformats.org/officeDocument/2006/relationships" r:id="rId2"/>
          </a:graphicData>
        </a:graphic>
      </p:graphicFrame>
      <p:sp>
        <p:nvSpPr>
          <p:cNvPr id="7" name="Title 1"/>
          <p:cNvSpPr txBox="1">
            <a:spLocks/>
          </p:cNvSpPr>
          <p:nvPr/>
        </p:nvSpPr>
        <p:spPr bwMode="auto">
          <a:xfrm>
            <a:off x="413271" y="406375"/>
            <a:ext cx="8317462" cy="1143560"/>
          </a:xfrm>
          <a:prstGeom prst="rect">
            <a:avLst/>
          </a:prstGeom>
          <a:noFill/>
          <a:ln w="9525">
            <a:noFill/>
            <a:miter lim="800000"/>
            <a:headEnd/>
            <a:tailEnd/>
          </a:ln>
        </p:spPr>
        <p:txBody>
          <a:bodyPr lIns="91401" tIns="45701" rIns="91401" bIns="45701" anchor="ctr"/>
          <a:lstStyle/>
          <a:p>
            <a:pPr algn="ctr" defTabSz="911934" eaLnBrk="0" fontAlgn="base" hangingPunct="0">
              <a:spcBef>
                <a:spcPct val="0"/>
              </a:spcBef>
              <a:spcAft>
                <a:spcPct val="0"/>
              </a:spcAft>
              <a:defRPr/>
            </a:pPr>
            <a:r>
              <a:rPr lang="en-GB" sz="4400" kern="0" dirty="0">
                <a:solidFill>
                  <a:srgbClr val="000000"/>
                </a:solidFill>
                <a:cs typeface="+mj-cs"/>
              </a:rPr>
              <a:t>DM Performance </a:t>
            </a:r>
            <a:br>
              <a:rPr lang="en-GB" sz="4400" kern="0" dirty="0">
                <a:solidFill>
                  <a:srgbClr val="000000"/>
                </a:solidFill>
                <a:cs typeface="+mj-cs"/>
              </a:rPr>
            </a:br>
            <a:r>
              <a:rPr lang="en-GB" sz="4400" kern="0" dirty="0">
                <a:solidFill>
                  <a:srgbClr val="000000"/>
                </a:solidFill>
                <a:cs typeface="+mj-cs"/>
              </a:rPr>
              <a:t>Does it work?</a:t>
            </a:r>
          </a:p>
        </p:txBody>
      </p:sp>
    </p:spTree>
    <p:extLst>
      <p:ext uri="{BB962C8B-B14F-4D97-AF65-F5344CB8AC3E}">
        <p14:creationId xmlns:p14="http://schemas.microsoft.com/office/powerpoint/2010/main" val="2610495610"/>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5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GB" altLang="en-US" sz="3800"/>
              <a:t>Feedback</a:t>
            </a:r>
          </a:p>
        </p:txBody>
      </p:sp>
      <p:sp>
        <p:nvSpPr>
          <p:cNvPr id="13315" name="Content Placeholder 2"/>
          <p:cNvSpPr>
            <a:spLocks noGrp="1"/>
          </p:cNvSpPr>
          <p:nvPr>
            <p:ph idx="1"/>
          </p:nvPr>
        </p:nvSpPr>
        <p:spPr>
          <a:xfrm>
            <a:off x="640065" y="1690993"/>
            <a:ext cx="7939471" cy="1749764"/>
          </a:xfrm>
        </p:spPr>
        <p:txBody>
          <a:bodyPr/>
          <a:lstStyle/>
          <a:p>
            <a:r>
              <a:rPr lang="en-GB" altLang="en-US" sz="1900" b="1"/>
              <a:t>Peer Review Feedback </a:t>
            </a:r>
            <a:r>
              <a:rPr lang="en-GB" altLang="en-US" sz="1900"/>
              <a:t>- </a:t>
            </a:r>
            <a:r>
              <a:rPr lang="en-GB" altLang="en-US" sz="1900" i="1"/>
              <a:t>Customers who apply for planning consent told us that the Council’s planning officers were generally accessible, supportive and creative. Businesses reported that planning officers were working more closely with economic development and regeneration officers in an attempt to focus on growth. This reflects the increased prominence given in internal strategies and personal targets to staff working to support the Council’s jobs and growth priority. </a:t>
            </a:r>
            <a:r>
              <a:rPr lang="en-GB" altLang="en-US" sz="800"/>
              <a:t>	</a:t>
            </a:r>
          </a:p>
        </p:txBody>
      </p:sp>
    </p:spTree>
    <p:extLst>
      <p:ext uri="{BB962C8B-B14F-4D97-AF65-F5344CB8AC3E}">
        <p14:creationId xmlns:p14="http://schemas.microsoft.com/office/powerpoint/2010/main" val="2846953410"/>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3314"/>
                                        </p:tgtEl>
                                        <p:attrNameLst>
                                          <p:attrName>style.visibility</p:attrName>
                                        </p:attrNameLst>
                                      </p:cBhvr>
                                      <p:to>
                                        <p:strVal val="visible"/>
                                      </p:to>
                                    </p:set>
                                    <p:animEffect transition="in" filter="box(in)">
                                      <p:cBhvr>
                                        <p:cTn id="7" dur="500"/>
                                        <p:tgtEl>
                                          <p:spTgt spid="1331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3315">
                                            <p:txEl>
                                              <p:pRg st="0" end="0"/>
                                            </p:txEl>
                                          </p:spTgt>
                                        </p:tgtEl>
                                        <p:attrNameLst>
                                          <p:attrName>style.visibility</p:attrName>
                                        </p:attrNameLst>
                                      </p:cBhvr>
                                      <p:to>
                                        <p:strVal val="visible"/>
                                      </p:to>
                                    </p:set>
                                    <p:animEffect transition="in" filter="box(in)">
                                      <p:cBhvr>
                                        <p:cTn id="12" dur="500"/>
                                        <p:tgtEl>
                                          <p:spTgt spid="133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p:bldP spid="13315"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GB" altLang="en-US" smtClean="0"/>
              <a:t>Income</a:t>
            </a:r>
          </a:p>
        </p:txBody>
      </p:sp>
      <p:sp>
        <p:nvSpPr>
          <p:cNvPr id="15363" name="Content Placeholder 2"/>
          <p:cNvSpPr>
            <a:spLocks noGrp="1"/>
          </p:cNvSpPr>
          <p:nvPr>
            <p:ph idx="1"/>
          </p:nvPr>
        </p:nvSpPr>
        <p:spPr>
          <a:xfrm>
            <a:off x="685424" y="1981500"/>
            <a:ext cx="7773156" cy="2127593"/>
          </a:xfrm>
        </p:spPr>
        <p:txBody>
          <a:bodyPr/>
          <a:lstStyle/>
          <a:p>
            <a:r>
              <a:rPr lang="en-GB" altLang="en-US" smtClean="0"/>
              <a:t>Worthwhile but will not bail you out</a:t>
            </a:r>
          </a:p>
          <a:p>
            <a:r>
              <a:rPr lang="en-GB" altLang="en-US" smtClean="0"/>
              <a:t>About ¾ of the cost of a planning officer post per year</a:t>
            </a:r>
          </a:p>
        </p:txBody>
      </p:sp>
    </p:spTree>
    <p:extLst>
      <p:ext uri="{BB962C8B-B14F-4D97-AF65-F5344CB8AC3E}">
        <p14:creationId xmlns:p14="http://schemas.microsoft.com/office/powerpoint/2010/main" val="1375474801"/>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GB" altLang="en-US" sz="3800"/>
              <a:t>Improvement Plan </a:t>
            </a:r>
          </a:p>
        </p:txBody>
      </p:sp>
      <p:sp>
        <p:nvSpPr>
          <p:cNvPr id="15363" name="Content Placeholder 2"/>
          <p:cNvSpPr>
            <a:spLocks noGrp="1"/>
          </p:cNvSpPr>
          <p:nvPr>
            <p:ph idx="1"/>
          </p:nvPr>
        </p:nvSpPr>
        <p:spPr>
          <a:xfrm>
            <a:off x="715663" y="1766558"/>
            <a:ext cx="7773156" cy="3324887"/>
          </a:xfrm>
        </p:spPr>
        <p:txBody>
          <a:bodyPr/>
          <a:lstStyle/>
          <a:p>
            <a:r>
              <a:rPr lang="en-GB" altLang="en-US" sz="3000"/>
              <a:t>Engaging with Members</a:t>
            </a:r>
          </a:p>
          <a:p>
            <a:r>
              <a:rPr lang="en-GB" altLang="en-US" sz="3000"/>
              <a:t>Getting medium sized local agents to use it</a:t>
            </a:r>
          </a:p>
          <a:p>
            <a:r>
              <a:rPr lang="en-GB" altLang="en-US" sz="3000"/>
              <a:t>How to front load more of the technical assessments without excessive time</a:t>
            </a:r>
          </a:p>
          <a:p>
            <a:r>
              <a:rPr lang="en-GB" altLang="en-US" sz="3000"/>
              <a:t>Use of more sophisticated PPA’s</a:t>
            </a:r>
          </a:p>
          <a:p>
            <a:r>
              <a:rPr lang="en-GB" altLang="en-US" sz="3000"/>
              <a:t>Review Fees</a:t>
            </a:r>
          </a:p>
          <a:p>
            <a:endParaRPr lang="en-GB" altLang="en-US" sz="3000"/>
          </a:p>
        </p:txBody>
      </p:sp>
    </p:spTree>
    <p:extLst>
      <p:ext uri="{BB962C8B-B14F-4D97-AF65-F5344CB8AC3E}">
        <p14:creationId xmlns:p14="http://schemas.microsoft.com/office/powerpoint/2010/main" val="3049000650"/>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Effect transition="in" filter="box(in)">
                                      <p:cBhvr>
                                        <p:cTn id="7" dur="500"/>
                                        <p:tgtEl>
                                          <p:spTgt spid="1536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5363">
                                            <p:txEl>
                                              <p:pRg st="0" end="0"/>
                                            </p:txEl>
                                          </p:spTgt>
                                        </p:tgtEl>
                                        <p:attrNameLst>
                                          <p:attrName>style.visibility</p:attrName>
                                        </p:attrNameLst>
                                      </p:cBhvr>
                                      <p:to>
                                        <p:strVal val="visible"/>
                                      </p:to>
                                    </p:set>
                                    <p:animEffect transition="in" filter="box(in)">
                                      <p:cBhvr>
                                        <p:cTn id="12" dur="500"/>
                                        <p:tgtEl>
                                          <p:spTgt spid="1536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5363">
                                            <p:txEl>
                                              <p:pRg st="1" end="1"/>
                                            </p:txEl>
                                          </p:spTgt>
                                        </p:tgtEl>
                                        <p:attrNameLst>
                                          <p:attrName>style.visibility</p:attrName>
                                        </p:attrNameLst>
                                      </p:cBhvr>
                                      <p:to>
                                        <p:strVal val="visible"/>
                                      </p:to>
                                    </p:set>
                                    <p:animEffect transition="in" filter="box(in)">
                                      <p:cBhvr>
                                        <p:cTn id="17" dur="500"/>
                                        <p:tgtEl>
                                          <p:spTgt spid="1536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5363">
                                            <p:txEl>
                                              <p:pRg st="2" end="2"/>
                                            </p:txEl>
                                          </p:spTgt>
                                        </p:tgtEl>
                                        <p:attrNameLst>
                                          <p:attrName>style.visibility</p:attrName>
                                        </p:attrNameLst>
                                      </p:cBhvr>
                                      <p:to>
                                        <p:strVal val="visible"/>
                                      </p:to>
                                    </p:set>
                                    <p:animEffect transition="in" filter="box(in)">
                                      <p:cBhvr>
                                        <p:cTn id="22" dur="500"/>
                                        <p:tgtEl>
                                          <p:spTgt spid="15363">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5363">
                                            <p:txEl>
                                              <p:pRg st="3" end="3"/>
                                            </p:txEl>
                                          </p:spTgt>
                                        </p:tgtEl>
                                        <p:attrNameLst>
                                          <p:attrName>style.visibility</p:attrName>
                                        </p:attrNameLst>
                                      </p:cBhvr>
                                      <p:to>
                                        <p:strVal val="visible"/>
                                      </p:to>
                                    </p:set>
                                    <p:animEffect transition="in" filter="box(in)">
                                      <p:cBhvr>
                                        <p:cTn id="27" dur="500"/>
                                        <p:tgtEl>
                                          <p:spTgt spid="15363">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5363">
                                            <p:txEl>
                                              <p:pRg st="4" end="4"/>
                                            </p:txEl>
                                          </p:spTgt>
                                        </p:tgtEl>
                                        <p:attrNameLst>
                                          <p:attrName>style.visibility</p:attrName>
                                        </p:attrNameLst>
                                      </p:cBhvr>
                                      <p:to>
                                        <p:strVal val="visible"/>
                                      </p:to>
                                    </p:set>
                                    <p:animEffect transition="in" filter="box(in)">
                                      <p:cBhvr>
                                        <p:cTn id="32" dur="500"/>
                                        <p:tgtEl>
                                          <p:spTgt spid="1536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1536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3"/>
          <p:cNvSpPr>
            <a:spLocks noGrp="1"/>
          </p:cNvSpPr>
          <p:nvPr>
            <p:ph type="ctrTitle"/>
          </p:nvPr>
        </p:nvSpPr>
        <p:spPr>
          <a:xfrm>
            <a:off x="685424" y="2130951"/>
            <a:ext cx="7773156" cy="1469331"/>
          </a:xfrm>
        </p:spPr>
        <p:txBody>
          <a:bodyPr/>
          <a:lstStyle/>
          <a:p>
            <a:r>
              <a:rPr lang="en-GB" altLang="en-US" smtClean="0"/>
              <a:t>END</a:t>
            </a:r>
          </a:p>
        </p:txBody>
      </p:sp>
    </p:spTree>
    <p:extLst>
      <p:ext uri="{BB962C8B-B14F-4D97-AF65-F5344CB8AC3E}">
        <p14:creationId xmlns:p14="http://schemas.microsoft.com/office/powerpoint/2010/main" val="4288286532"/>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640065" y="2371081"/>
            <a:ext cx="7773155" cy="1143560"/>
          </a:xfrm>
        </p:spPr>
        <p:txBody>
          <a:bodyPr/>
          <a:lstStyle/>
          <a:p>
            <a:r>
              <a:rPr lang="en-GB" altLang="en-US" smtClean="0"/>
              <a:t>Others</a:t>
            </a:r>
          </a:p>
        </p:txBody>
      </p:sp>
    </p:spTree>
    <p:extLst>
      <p:ext uri="{BB962C8B-B14F-4D97-AF65-F5344CB8AC3E}">
        <p14:creationId xmlns:p14="http://schemas.microsoft.com/office/powerpoint/2010/main" val="3415100556"/>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GB" altLang="en-US" smtClean="0"/>
              <a:t>Results</a:t>
            </a:r>
          </a:p>
        </p:txBody>
      </p:sp>
      <p:graphicFrame>
        <p:nvGraphicFramePr>
          <p:cNvPr id="5" name="Content Placeholder 4"/>
          <p:cNvGraphicFramePr>
            <a:graphicFrameLocks noGrp="1"/>
          </p:cNvGraphicFramePr>
          <p:nvPr>
            <p:ph idx="1"/>
          </p:nvPr>
        </p:nvGraphicFramePr>
        <p:xfrm>
          <a:off x="338481" y="1615412"/>
          <a:ext cx="8315839" cy="340047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84634875"/>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456950" y="275394"/>
            <a:ext cx="8230104" cy="1141881"/>
          </a:xfrm>
        </p:spPr>
        <p:txBody>
          <a:bodyPr/>
          <a:lstStyle/>
          <a:p>
            <a:r>
              <a:rPr lang="en-GB" altLang="en-US" smtClean="0"/>
              <a:t>General</a:t>
            </a:r>
          </a:p>
        </p:txBody>
      </p:sp>
      <p:sp>
        <p:nvSpPr>
          <p:cNvPr id="3075" name="Text Placeholder 6"/>
          <p:cNvSpPr>
            <a:spLocks noGrp="1"/>
          </p:cNvSpPr>
          <p:nvPr>
            <p:ph type="body" idx="1"/>
          </p:nvPr>
        </p:nvSpPr>
        <p:spPr>
          <a:xfrm>
            <a:off x="488869" y="1086468"/>
            <a:ext cx="4040293" cy="639788"/>
          </a:xfrm>
        </p:spPr>
        <p:txBody>
          <a:bodyPr/>
          <a:lstStyle/>
          <a:p>
            <a:r>
              <a:rPr lang="en-GB" altLang="en-US" smtClean="0"/>
              <a:t>Direction of Travel </a:t>
            </a:r>
          </a:p>
        </p:txBody>
      </p:sp>
      <p:sp>
        <p:nvSpPr>
          <p:cNvPr id="3076" name="Content Placeholder 3"/>
          <p:cNvSpPr>
            <a:spLocks noGrp="1"/>
          </p:cNvSpPr>
          <p:nvPr>
            <p:ph sz="half" idx="2"/>
          </p:nvPr>
        </p:nvSpPr>
        <p:spPr>
          <a:xfrm>
            <a:off x="488869" y="1615425"/>
            <a:ext cx="4040293" cy="3951243"/>
          </a:xfrm>
        </p:spPr>
        <p:txBody>
          <a:bodyPr/>
          <a:lstStyle/>
          <a:p>
            <a:r>
              <a:rPr lang="en-GB" altLang="en-US" sz="2100"/>
              <a:t>NPPF Paragraphs 188 – 195 – Pre-Application Engagement and Front Loading </a:t>
            </a:r>
          </a:p>
          <a:p>
            <a:r>
              <a:rPr lang="en-GB" altLang="en-US" sz="2100"/>
              <a:t>Planning Practice Guidance</a:t>
            </a:r>
          </a:p>
          <a:p>
            <a:r>
              <a:rPr lang="en-GB" altLang="en-US" sz="2100"/>
              <a:t>Appeals – What behaviour may give rise to a substantive award against a local planning authority?– </a:t>
            </a:r>
            <a:r>
              <a:rPr lang="en-GB" altLang="en-US" sz="1900" b="1" i="1"/>
              <a:t>‘…refusing to enter into pre-application discussions</a:t>
            </a:r>
            <a:r>
              <a:rPr lang="en-GB" altLang="en-US" sz="2100" b="1" i="1"/>
              <a:t>…’</a:t>
            </a:r>
          </a:p>
        </p:txBody>
      </p:sp>
      <p:sp>
        <p:nvSpPr>
          <p:cNvPr id="3077" name="Text Placeholder 7"/>
          <p:cNvSpPr>
            <a:spLocks noGrp="1"/>
          </p:cNvSpPr>
          <p:nvPr>
            <p:ph type="body" sz="quarter" idx="3"/>
          </p:nvPr>
        </p:nvSpPr>
        <p:spPr>
          <a:xfrm>
            <a:off x="4648440" y="1086468"/>
            <a:ext cx="4041974" cy="639788"/>
          </a:xfrm>
        </p:spPr>
        <p:txBody>
          <a:bodyPr/>
          <a:lstStyle/>
          <a:p>
            <a:r>
              <a:rPr lang="en-GB" altLang="en-US" smtClean="0"/>
              <a:t>In Place to Assist</a:t>
            </a:r>
          </a:p>
        </p:txBody>
      </p:sp>
      <p:sp>
        <p:nvSpPr>
          <p:cNvPr id="3078" name="Content Placeholder 5"/>
          <p:cNvSpPr>
            <a:spLocks noGrp="1"/>
          </p:cNvSpPr>
          <p:nvPr>
            <p:ph sz="quarter" idx="4"/>
          </p:nvPr>
        </p:nvSpPr>
        <p:spPr>
          <a:xfrm>
            <a:off x="4724037" y="1615425"/>
            <a:ext cx="4082293" cy="3627150"/>
          </a:xfrm>
        </p:spPr>
        <p:txBody>
          <a:bodyPr/>
          <a:lstStyle/>
          <a:p>
            <a:r>
              <a:rPr lang="en-GB" altLang="en-US" sz="1900"/>
              <a:t>NPPG - Elected members are strongly encouraged to participate at the pre-application stage. </a:t>
            </a:r>
            <a:r>
              <a:rPr lang="en-GB" altLang="en-US" sz="1900" b="1"/>
              <a:t>S25 of the Localism Act 2011 </a:t>
            </a:r>
            <a:r>
              <a:rPr lang="en-GB" altLang="en-US" sz="1900"/>
              <a:t>highlights the fact that elected members do not have a ‘closed mind’ just because they have historically indicated a view on a matter relevant to the proposal. </a:t>
            </a:r>
          </a:p>
          <a:p>
            <a:r>
              <a:rPr lang="en-GB" altLang="en-US" sz="1900" b="1"/>
              <a:t>S93 of the Local Government Act 2003 </a:t>
            </a:r>
            <a:r>
              <a:rPr lang="en-GB" altLang="en-US" sz="1900"/>
              <a:t>– Ability to Charge</a:t>
            </a:r>
          </a:p>
        </p:txBody>
      </p:sp>
    </p:spTree>
    <p:extLst>
      <p:ext uri="{BB962C8B-B14F-4D97-AF65-F5344CB8AC3E}">
        <p14:creationId xmlns:p14="http://schemas.microsoft.com/office/powerpoint/2010/main" val="4000787192"/>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GB" altLang="en-US" sz="3800"/>
              <a:t>Pre-Application Fees</a:t>
            </a:r>
          </a:p>
        </p:txBody>
      </p:sp>
      <p:graphicFrame>
        <p:nvGraphicFramePr>
          <p:cNvPr id="6" name="Content Placeholder 5"/>
          <p:cNvGraphicFramePr>
            <a:graphicFrameLocks noGrp="1"/>
          </p:cNvGraphicFramePr>
          <p:nvPr>
            <p:ph idx="1"/>
          </p:nvPr>
        </p:nvGraphicFramePr>
        <p:xfrm>
          <a:off x="685424" y="1690980"/>
          <a:ext cx="7773156" cy="370274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58571308"/>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4338"/>
                                        </p:tgtEl>
                                        <p:attrNameLst>
                                          <p:attrName>style.visibility</p:attrName>
                                        </p:attrNameLst>
                                      </p:cBhvr>
                                      <p:to>
                                        <p:strVal val="visible"/>
                                      </p:to>
                                    </p:set>
                                    <p:animEffect transition="in" filter="box(in)">
                                      <p:cBhvr>
                                        <p:cTn id="7" dur="500"/>
                                        <p:tgtEl>
                                          <p:spTgt spid="1433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169249" y="481943"/>
            <a:ext cx="6276315" cy="55918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19406882"/>
      </p:ext>
    </p:extLst>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942457" y="179681"/>
            <a:ext cx="6276315" cy="64986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59994873"/>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987669" y="2468572"/>
            <a:ext cx="7772400" cy="1125537"/>
          </a:xfrm>
        </p:spPr>
        <p:txBody>
          <a:bodyPr/>
          <a:lstStyle/>
          <a:p>
            <a:pPr eaLnBrk="1" hangingPunct="1"/>
            <a:r>
              <a:rPr lang="en-US" altLang="en-US" dirty="0" smtClean="0"/>
              <a:t>Worthwhile Pre-application Engagement</a:t>
            </a:r>
          </a:p>
        </p:txBody>
      </p:sp>
      <p:sp>
        <p:nvSpPr>
          <p:cNvPr id="3075" name="Rectangle 3"/>
          <p:cNvSpPr>
            <a:spLocks noGrp="1" noChangeArrowheads="1"/>
          </p:cNvSpPr>
          <p:nvPr>
            <p:ph type="subTitle" idx="1"/>
          </p:nvPr>
        </p:nvSpPr>
        <p:spPr>
          <a:xfrm>
            <a:off x="827584" y="4725144"/>
            <a:ext cx="7376746" cy="1296244"/>
          </a:xfrm>
        </p:spPr>
        <p:txBody>
          <a:bodyPr/>
          <a:lstStyle/>
          <a:p>
            <a:pPr eaLnBrk="1" hangingPunct="1"/>
            <a:r>
              <a:rPr lang="en-US" altLang="en-US" dirty="0" smtClean="0"/>
              <a:t>Phillipa Silcock</a:t>
            </a:r>
          </a:p>
          <a:p>
            <a:pPr eaLnBrk="1" hangingPunct="1"/>
            <a:r>
              <a:rPr lang="en-US" altLang="en-US" smtClean="0"/>
              <a:t>19</a:t>
            </a:r>
            <a:r>
              <a:rPr lang="en-US" altLang="en-US" baseline="30000" smtClean="0"/>
              <a:t>th</a:t>
            </a:r>
            <a:r>
              <a:rPr lang="en-US" altLang="en-US" smtClean="0"/>
              <a:t> </a:t>
            </a:r>
            <a:r>
              <a:rPr lang="en-US" altLang="en-US" dirty="0" smtClean="0"/>
              <a:t>June 2014	</a:t>
            </a:r>
          </a:p>
        </p:txBody>
      </p:sp>
      <p:sp>
        <p:nvSpPr>
          <p:cNvPr id="3076" name="Text Box 5"/>
          <p:cNvSpPr txBox="1">
            <a:spLocks noChangeArrowheads="1"/>
          </p:cNvSpPr>
          <p:nvPr/>
        </p:nvSpPr>
        <p:spPr bwMode="auto">
          <a:xfrm>
            <a:off x="5835166" y="6021388"/>
            <a:ext cx="292344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400" b="1">
                <a:solidFill>
                  <a:schemeClr val="tx2"/>
                </a:solidFill>
                <a:latin typeface="Arial" charset="0"/>
              </a:defRPr>
            </a:lvl1pPr>
            <a:lvl2pPr marL="742950" indent="-285750" eaLnBrk="0" hangingPunct="0">
              <a:defRPr sz="4400" b="1">
                <a:solidFill>
                  <a:schemeClr val="tx2"/>
                </a:solidFill>
                <a:latin typeface="Arial" charset="0"/>
              </a:defRPr>
            </a:lvl2pPr>
            <a:lvl3pPr marL="1143000" indent="-228600" eaLnBrk="0" hangingPunct="0">
              <a:defRPr sz="4400" b="1">
                <a:solidFill>
                  <a:schemeClr val="tx2"/>
                </a:solidFill>
                <a:latin typeface="Arial" charset="0"/>
              </a:defRPr>
            </a:lvl3pPr>
            <a:lvl4pPr marL="1600200" indent="-228600" eaLnBrk="0" hangingPunct="0">
              <a:defRPr sz="4400" b="1">
                <a:solidFill>
                  <a:schemeClr val="tx2"/>
                </a:solidFill>
                <a:latin typeface="Arial" charset="0"/>
              </a:defRPr>
            </a:lvl4pPr>
            <a:lvl5pPr marL="2057400" indent="-228600" eaLnBrk="0" hangingPunct="0">
              <a:defRPr sz="4400" b="1">
                <a:solidFill>
                  <a:schemeClr val="tx2"/>
                </a:solidFill>
                <a:latin typeface="Arial" charset="0"/>
              </a:defRPr>
            </a:lvl5pPr>
            <a:lvl6pPr marL="2514600" indent="-228600" eaLnBrk="0" fontAlgn="base" hangingPunct="0">
              <a:spcBef>
                <a:spcPct val="0"/>
              </a:spcBef>
              <a:spcAft>
                <a:spcPct val="0"/>
              </a:spcAft>
              <a:defRPr sz="4400" b="1">
                <a:solidFill>
                  <a:schemeClr val="tx2"/>
                </a:solidFill>
                <a:latin typeface="Arial" charset="0"/>
              </a:defRPr>
            </a:lvl6pPr>
            <a:lvl7pPr marL="2971800" indent="-228600" eaLnBrk="0" fontAlgn="base" hangingPunct="0">
              <a:spcBef>
                <a:spcPct val="0"/>
              </a:spcBef>
              <a:spcAft>
                <a:spcPct val="0"/>
              </a:spcAft>
              <a:defRPr sz="4400" b="1">
                <a:solidFill>
                  <a:schemeClr val="tx2"/>
                </a:solidFill>
                <a:latin typeface="Arial" charset="0"/>
              </a:defRPr>
            </a:lvl7pPr>
            <a:lvl8pPr marL="3429000" indent="-228600" eaLnBrk="0" fontAlgn="base" hangingPunct="0">
              <a:spcBef>
                <a:spcPct val="0"/>
              </a:spcBef>
              <a:spcAft>
                <a:spcPct val="0"/>
              </a:spcAft>
              <a:defRPr sz="4400" b="1">
                <a:solidFill>
                  <a:schemeClr val="tx2"/>
                </a:solidFill>
                <a:latin typeface="Arial" charset="0"/>
              </a:defRPr>
            </a:lvl8pPr>
            <a:lvl9pPr marL="3886200" indent="-228600" eaLnBrk="0" fontAlgn="base" hangingPunct="0">
              <a:spcBef>
                <a:spcPct val="0"/>
              </a:spcBef>
              <a:spcAft>
                <a:spcPct val="0"/>
              </a:spcAft>
              <a:defRPr sz="4400" b="1">
                <a:solidFill>
                  <a:schemeClr val="tx2"/>
                </a:solidFill>
                <a:latin typeface="Arial" charset="0"/>
              </a:defRPr>
            </a:lvl9pPr>
          </a:lstStyle>
          <a:p>
            <a:pPr algn="r" eaLnBrk="1" fontAlgn="base" hangingPunct="1">
              <a:spcBef>
                <a:spcPct val="50000"/>
              </a:spcBef>
              <a:spcAft>
                <a:spcPct val="0"/>
              </a:spcAft>
            </a:pPr>
            <a:r>
              <a:rPr lang="en-GB" altLang="en-US" sz="2400">
                <a:solidFill>
                  <a:srgbClr val="FFFFFF"/>
                </a:solidFill>
              </a:rPr>
              <a:t>www.pas.gov.uk</a:t>
            </a:r>
          </a:p>
        </p:txBody>
      </p:sp>
      <p:pic>
        <p:nvPicPr>
          <p:cNvPr id="3077" name="Picture 7"/>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383934" y="476250"/>
            <a:ext cx="1994389" cy="1277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28695979"/>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8869" y="406376"/>
            <a:ext cx="8230103" cy="1141881"/>
          </a:xfrm>
        </p:spPr>
        <p:txBody>
          <a:bodyPr/>
          <a:lstStyle/>
          <a:p>
            <a:r>
              <a:rPr lang="en-GB" altLang="en-US" sz="3800"/>
              <a:t>Leeds City Region Development </a:t>
            </a:r>
            <a:br>
              <a:rPr lang="en-GB" altLang="en-US" sz="3800"/>
            </a:br>
            <a:r>
              <a:rPr lang="en-GB" altLang="en-US" sz="3800"/>
              <a:t>Management Charter</a:t>
            </a:r>
          </a:p>
        </p:txBody>
      </p:sp>
      <p:sp>
        <p:nvSpPr>
          <p:cNvPr id="5" name="Text Placeholder 4"/>
          <p:cNvSpPr>
            <a:spLocks noGrp="1"/>
          </p:cNvSpPr>
          <p:nvPr>
            <p:ph type="body" idx="1"/>
          </p:nvPr>
        </p:nvSpPr>
        <p:spPr>
          <a:xfrm>
            <a:off x="488869" y="1766558"/>
            <a:ext cx="4040293" cy="639789"/>
          </a:xfrm>
        </p:spPr>
        <p:txBody>
          <a:bodyPr/>
          <a:lstStyle/>
          <a:p>
            <a:r>
              <a:rPr lang="en-GB" altLang="en-US" smtClean="0"/>
              <a:t>The Local Authority</a:t>
            </a:r>
          </a:p>
        </p:txBody>
      </p:sp>
      <p:sp>
        <p:nvSpPr>
          <p:cNvPr id="3" name="Content Placeholder 2"/>
          <p:cNvSpPr>
            <a:spLocks noGrp="1"/>
          </p:cNvSpPr>
          <p:nvPr>
            <p:ph sz="half" idx="2"/>
          </p:nvPr>
        </p:nvSpPr>
        <p:spPr>
          <a:xfrm>
            <a:off x="413269" y="2522214"/>
            <a:ext cx="4040294" cy="2871494"/>
          </a:xfrm>
        </p:spPr>
        <p:txBody>
          <a:bodyPr/>
          <a:lstStyle/>
          <a:p>
            <a:r>
              <a:rPr lang="en-GB" altLang="en-US" sz="1300"/>
              <a:t>Agree with the Developer a timetable and milestones for the application to deliver a decision in the shortest period of time practicable;</a:t>
            </a:r>
          </a:p>
          <a:p>
            <a:r>
              <a:rPr lang="en-GB" altLang="en-US" sz="1300"/>
              <a:t>Set out requirements for consultation (internal and external) and work with the Developer to ensure appropriate pre application public consultation takes place;</a:t>
            </a:r>
          </a:p>
          <a:p>
            <a:r>
              <a:rPr lang="en-GB" altLang="en-US" sz="1300"/>
              <a:t>Set out the Local Authority’s aspirations for any legal agreement and land transactions; </a:t>
            </a:r>
          </a:p>
          <a:p>
            <a:r>
              <a:rPr lang="en-GB" altLang="en-US" sz="1300"/>
              <a:t>Maintain a regular dialogue with the developer and ensure changes required by either the local authority of the Developer are made promptly.</a:t>
            </a:r>
          </a:p>
          <a:p>
            <a:endParaRPr lang="en-GB" altLang="en-US" smtClean="0"/>
          </a:p>
        </p:txBody>
      </p:sp>
      <p:sp>
        <p:nvSpPr>
          <p:cNvPr id="6" name="Text Placeholder 5"/>
          <p:cNvSpPr>
            <a:spLocks noGrp="1"/>
          </p:cNvSpPr>
          <p:nvPr>
            <p:ph type="body" sz="quarter" idx="3"/>
          </p:nvPr>
        </p:nvSpPr>
        <p:spPr>
          <a:xfrm>
            <a:off x="4648440" y="1766558"/>
            <a:ext cx="4041974" cy="639789"/>
          </a:xfrm>
        </p:spPr>
        <p:txBody>
          <a:bodyPr/>
          <a:lstStyle/>
          <a:p>
            <a:r>
              <a:rPr lang="en-GB" altLang="en-US" smtClean="0"/>
              <a:t>The Developer</a:t>
            </a:r>
          </a:p>
        </p:txBody>
      </p:sp>
      <p:sp>
        <p:nvSpPr>
          <p:cNvPr id="4" name="Content Placeholder 3"/>
          <p:cNvSpPr>
            <a:spLocks noGrp="1"/>
          </p:cNvSpPr>
          <p:nvPr>
            <p:ph sz="quarter" idx="4"/>
          </p:nvPr>
        </p:nvSpPr>
        <p:spPr>
          <a:xfrm>
            <a:off x="4801314" y="2522213"/>
            <a:ext cx="4342686" cy="2493666"/>
          </a:xfrm>
        </p:spPr>
        <p:txBody>
          <a:bodyPr/>
          <a:lstStyle/>
          <a:p>
            <a:r>
              <a:rPr lang="en-GB" altLang="en-US" sz="800">
                <a:solidFill>
                  <a:srgbClr val="FF0000"/>
                </a:solidFill>
              </a:rPr>
              <a:t> </a:t>
            </a:r>
            <a:r>
              <a:rPr lang="en-GB" altLang="en-US" sz="1300">
                <a:solidFill>
                  <a:srgbClr val="FF0000"/>
                </a:solidFill>
              </a:rPr>
              <a:t>Engage in meaningful pre application discussions, with adequate time allowed for the preparation of essential information and assessment proposals, including appropriate community consultation</a:t>
            </a:r>
          </a:p>
          <a:p>
            <a:r>
              <a:rPr lang="en-GB" altLang="en-US" sz="1300"/>
              <a:t>Respond within the agreed timescales to requests for further information and/or revisions</a:t>
            </a:r>
          </a:p>
          <a:p>
            <a:r>
              <a:rPr lang="en-GB" altLang="en-US" sz="1300"/>
              <a:t>Attend project meetings with relevant persons</a:t>
            </a:r>
          </a:p>
          <a:p>
            <a:r>
              <a:rPr lang="en-GB" altLang="en-US" sz="1300"/>
              <a:t>Submit a complete planning application with appropriate supporting information as agreed with the Council, including a draft legal agreement where appropriate. </a:t>
            </a:r>
          </a:p>
          <a:p>
            <a:endParaRPr lang="en-GB" altLang="en-US" sz="800"/>
          </a:p>
        </p:txBody>
      </p:sp>
    </p:spTree>
    <p:extLst>
      <p:ext uri="{BB962C8B-B14F-4D97-AF65-F5344CB8AC3E}">
        <p14:creationId xmlns:p14="http://schemas.microsoft.com/office/powerpoint/2010/main" val="1713541600"/>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box(in)">
                                      <p:cBhvr>
                                        <p:cTn id="12" dur="500"/>
                                        <p:tgtEl>
                                          <p:spTgt spid="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box(in)">
                                      <p:cBhvr>
                                        <p:cTn id="17" dur="500"/>
                                        <p:tgtEl>
                                          <p:spTgt spid="3">
                                            <p:txEl>
                                              <p:pRg st="0" end="0"/>
                                            </p:txEl>
                                          </p:spTgt>
                                        </p:tgtEl>
                                      </p:cBhvr>
                                    </p:animEffect>
                                  </p:childTnLst>
                                </p:cTn>
                              </p:par>
                              <p:par>
                                <p:cTn id="18" presetID="4" presetClass="entr" presetSubtype="16" fill="hold" nodeType="with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box(in)">
                                      <p:cBhvr>
                                        <p:cTn id="20" dur="500"/>
                                        <p:tgtEl>
                                          <p:spTgt spid="3">
                                            <p:txEl>
                                              <p:pRg st="1" end="1"/>
                                            </p:txEl>
                                          </p:spTgt>
                                        </p:tgtEl>
                                      </p:cBhvr>
                                    </p:animEffect>
                                  </p:childTnLst>
                                </p:cTn>
                              </p:par>
                              <p:par>
                                <p:cTn id="21" presetID="4" presetClass="entr" presetSubtype="16" fill="hold"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box(in)">
                                      <p:cBhvr>
                                        <p:cTn id="23" dur="500"/>
                                        <p:tgtEl>
                                          <p:spTgt spid="3">
                                            <p:txEl>
                                              <p:pRg st="2" end="2"/>
                                            </p:txEl>
                                          </p:spTgt>
                                        </p:tgtEl>
                                      </p:cBhvr>
                                    </p:animEffect>
                                  </p:childTnLst>
                                </p:cTn>
                              </p:par>
                              <p:par>
                                <p:cTn id="24" presetID="4" presetClass="entr" presetSubtype="16" fill="hold"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ox(in)">
                                      <p:cBhvr>
                                        <p:cTn id="26" dur="500"/>
                                        <p:tgtEl>
                                          <p:spTgt spid="3">
                                            <p:txEl>
                                              <p:pRg st="3" end="3"/>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4" presetClass="entr" presetSubtype="16" fill="hold" nodeType="clickEffect">
                                  <p:stCondLst>
                                    <p:cond delay="0"/>
                                  </p:stCondLst>
                                  <p:childTnLst>
                                    <p:set>
                                      <p:cBhvr>
                                        <p:cTn id="30" dur="1" fill="hold">
                                          <p:stCondLst>
                                            <p:cond delay="0"/>
                                          </p:stCondLst>
                                        </p:cTn>
                                        <p:tgtEl>
                                          <p:spTgt spid="6">
                                            <p:txEl>
                                              <p:pRg st="0" end="0"/>
                                            </p:txEl>
                                          </p:spTgt>
                                        </p:tgtEl>
                                        <p:attrNameLst>
                                          <p:attrName>style.visibility</p:attrName>
                                        </p:attrNameLst>
                                      </p:cBhvr>
                                      <p:to>
                                        <p:strVal val="visible"/>
                                      </p:to>
                                    </p:set>
                                    <p:animEffect transition="in" filter="box(in)">
                                      <p:cBhvr>
                                        <p:cTn id="31" dur="500"/>
                                        <p:tgtEl>
                                          <p:spTgt spid="6">
                                            <p:txEl>
                                              <p:pRg st="0" end="0"/>
                                            </p:txEl>
                                          </p:spTgt>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4" presetClass="entr" presetSubtype="16" fill="hold" nodeType="clickEffect">
                                  <p:stCondLst>
                                    <p:cond delay="0"/>
                                  </p:stCondLst>
                                  <p:childTnLst>
                                    <p:set>
                                      <p:cBhvr>
                                        <p:cTn id="35" dur="1" fill="hold">
                                          <p:stCondLst>
                                            <p:cond delay="0"/>
                                          </p:stCondLst>
                                        </p:cTn>
                                        <p:tgtEl>
                                          <p:spTgt spid="4">
                                            <p:txEl>
                                              <p:pRg st="0" end="0"/>
                                            </p:txEl>
                                          </p:spTgt>
                                        </p:tgtEl>
                                        <p:attrNameLst>
                                          <p:attrName>style.visibility</p:attrName>
                                        </p:attrNameLst>
                                      </p:cBhvr>
                                      <p:to>
                                        <p:strVal val="visible"/>
                                      </p:to>
                                    </p:set>
                                    <p:animEffect transition="in" filter="box(in)">
                                      <p:cBhvr>
                                        <p:cTn id="36" dur="500"/>
                                        <p:tgtEl>
                                          <p:spTgt spid="4">
                                            <p:txEl>
                                              <p:pRg st="0" end="0"/>
                                            </p:txEl>
                                          </p:spTgt>
                                        </p:tgtEl>
                                      </p:cBhvr>
                                    </p:animEffect>
                                  </p:childTnLst>
                                </p:cTn>
                              </p:par>
                              <p:par>
                                <p:cTn id="37" presetID="4" presetClass="entr" presetSubtype="16" fill="hold" nodeType="withEffect">
                                  <p:stCondLst>
                                    <p:cond delay="0"/>
                                  </p:stCondLst>
                                  <p:childTnLst>
                                    <p:set>
                                      <p:cBhvr>
                                        <p:cTn id="38" dur="1" fill="hold">
                                          <p:stCondLst>
                                            <p:cond delay="0"/>
                                          </p:stCondLst>
                                        </p:cTn>
                                        <p:tgtEl>
                                          <p:spTgt spid="4">
                                            <p:txEl>
                                              <p:pRg st="1" end="1"/>
                                            </p:txEl>
                                          </p:spTgt>
                                        </p:tgtEl>
                                        <p:attrNameLst>
                                          <p:attrName>style.visibility</p:attrName>
                                        </p:attrNameLst>
                                      </p:cBhvr>
                                      <p:to>
                                        <p:strVal val="visible"/>
                                      </p:to>
                                    </p:set>
                                    <p:animEffect transition="in" filter="box(in)">
                                      <p:cBhvr>
                                        <p:cTn id="39" dur="500"/>
                                        <p:tgtEl>
                                          <p:spTgt spid="4">
                                            <p:txEl>
                                              <p:pRg st="1" end="1"/>
                                            </p:txEl>
                                          </p:spTgt>
                                        </p:tgtEl>
                                      </p:cBhvr>
                                    </p:animEffect>
                                  </p:childTnLst>
                                </p:cTn>
                              </p:par>
                              <p:par>
                                <p:cTn id="40" presetID="4" presetClass="entr" presetSubtype="16" fill="hold" nodeType="withEffect">
                                  <p:stCondLst>
                                    <p:cond delay="0"/>
                                  </p:stCondLst>
                                  <p:childTnLst>
                                    <p:set>
                                      <p:cBhvr>
                                        <p:cTn id="41" dur="1" fill="hold">
                                          <p:stCondLst>
                                            <p:cond delay="0"/>
                                          </p:stCondLst>
                                        </p:cTn>
                                        <p:tgtEl>
                                          <p:spTgt spid="4">
                                            <p:txEl>
                                              <p:pRg st="2" end="2"/>
                                            </p:txEl>
                                          </p:spTgt>
                                        </p:tgtEl>
                                        <p:attrNameLst>
                                          <p:attrName>style.visibility</p:attrName>
                                        </p:attrNameLst>
                                      </p:cBhvr>
                                      <p:to>
                                        <p:strVal val="visible"/>
                                      </p:to>
                                    </p:set>
                                    <p:animEffect transition="in" filter="box(in)">
                                      <p:cBhvr>
                                        <p:cTn id="42" dur="500"/>
                                        <p:tgtEl>
                                          <p:spTgt spid="4">
                                            <p:txEl>
                                              <p:pRg st="2" end="2"/>
                                            </p:txEl>
                                          </p:spTgt>
                                        </p:tgtEl>
                                      </p:cBhvr>
                                    </p:animEffect>
                                  </p:childTnLst>
                                </p:cTn>
                              </p:par>
                              <p:par>
                                <p:cTn id="43" presetID="4" presetClass="entr" presetSubtype="16" fill="hold" nodeType="withEffect">
                                  <p:stCondLst>
                                    <p:cond delay="0"/>
                                  </p:stCondLst>
                                  <p:childTnLst>
                                    <p:set>
                                      <p:cBhvr>
                                        <p:cTn id="44" dur="1" fill="hold">
                                          <p:stCondLst>
                                            <p:cond delay="0"/>
                                          </p:stCondLst>
                                        </p:cTn>
                                        <p:tgtEl>
                                          <p:spTgt spid="4">
                                            <p:txEl>
                                              <p:pRg st="3" end="3"/>
                                            </p:txEl>
                                          </p:spTgt>
                                        </p:tgtEl>
                                        <p:attrNameLst>
                                          <p:attrName>style.visibility</p:attrName>
                                        </p:attrNameLst>
                                      </p:cBhvr>
                                      <p:to>
                                        <p:strVal val="visible"/>
                                      </p:to>
                                    </p:set>
                                    <p:animEffect transition="in" filter="box(in)">
                                      <p:cBhvr>
                                        <p:cTn id="45"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56950" y="275394"/>
            <a:ext cx="8230104" cy="1141881"/>
          </a:xfrm>
        </p:spPr>
        <p:txBody>
          <a:bodyPr/>
          <a:lstStyle/>
          <a:p>
            <a:r>
              <a:rPr lang="en-GB" altLang="en-US" sz="3800"/>
              <a:t>Drivers and Objectives</a:t>
            </a:r>
          </a:p>
        </p:txBody>
      </p:sp>
      <p:sp>
        <p:nvSpPr>
          <p:cNvPr id="4099" name="Text Placeholder 3"/>
          <p:cNvSpPr>
            <a:spLocks noGrp="1"/>
          </p:cNvSpPr>
          <p:nvPr>
            <p:ph type="body" idx="1"/>
          </p:nvPr>
        </p:nvSpPr>
        <p:spPr/>
        <p:txBody>
          <a:bodyPr/>
          <a:lstStyle/>
          <a:p>
            <a:r>
              <a:rPr lang="en-GB" altLang="en-US" smtClean="0"/>
              <a:t> Drivers for Change </a:t>
            </a:r>
          </a:p>
        </p:txBody>
      </p:sp>
      <p:sp>
        <p:nvSpPr>
          <p:cNvPr id="4100" name="Content Placeholder 3"/>
          <p:cNvSpPr>
            <a:spLocks noGrp="1"/>
          </p:cNvSpPr>
          <p:nvPr>
            <p:ph sz="half" idx="2"/>
          </p:nvPr>
        </p:nvSpPr>
        <p:spPr>
          <a:xfrm>
            <a:off x="564467" y="2219951"/>
            <a:ext cx="3963016" cy="2992399"/>
          </a:xfrm>
        </p:spPr>
        <p:txBody>
          <a:bodyPr/>
          <a:lstStyle/>
          <a:p>
            <a:r>
              <a:rPr lang="en-GB" altLang="en-US" sz="2100"/>
              <a:t>Public Service Cuts</a:t>
            </a:r>
          </a:p>
          <a:p>
            <a:r>
              <a:rPr lang="en-GB" altLang="en-US" sz="2100"/>
              <a:t>Open for Business Agenda</a:t>
            </a:r>
          </a:p>
          <a:p>
            <a:r>
              <a:rPr lang="en-GB" altLang="en-US" sz="2100"/>
              <a:t>Employer Surveys</a:t>
            </a:r>
          </a:p>
          <a:p>
            <a:r>
              <a:rPr lang="en-GB" altLang="en-US" sz="2100"/>
              <a:t>Too many doors into the Council</a:t>
            </a:r>
          </a:p>
          <a:p>
            <a:r>
              <a:rPr lang="en-GB" altLang="en-US" sz="2100"/>
              <a:t>Declining performance</a:t>
            </a:r>
          </a:p>
          <a:p>
            <a:pPr>
              <a:buFontTx/>
              <a:buNone/>
            </a:pPr>
            <a:endParaRPr lang="en-GB" altLang="en-US" sz="2100"/>
          </a:p>
        </p:txBody>
      </p:sp>
      <p:sp>
        <p:nvSpPr>
          <p:cNvPr id="4101" name="Text Placeholder 4"/>
          <p:cNvSpPr>
            <a:spLocks noGrp="1"/>
          </p:cNvSpPr>
          <p:nvPr>
            <p:ph type="body" sz="quarter" idx="3"/>
          </p:nvPr>
        </p:nvSpPr>
        <p:spPr>
          <a:xfrm>
            <a:off x="4645080" y="1534822"/>
            <a:ext cx="4041974" cy="639789"/>
          </a:xfrm>
        </p:spPr>
        <p:txBody>
          <a:bodyPr/>
          <a:lstStyle/>
          <a:p>
            <a:r>
              <a:rPr lang="en-GB" altLang="en-US" smtClean="0"/>
              <a:t>Objectives</a:t>
            </a:r>
          </a:p>
        </p:txBody>
      </p:sp>
      <p:sp>
        <p:nvSpPr>
          <p:cNvPr id="4102" name="Content Placeholder 5"/>
          <p:cNvSpPr>
            <a:spLocks noGrp="1"/>
          </p:cNvSpPr>
          <p:nvPr>
            <p:ph sz="quarter" idx="4"/>
          </p:nvPr>
        </p:nvSpPr>
        <p:spPr>
          <a:xfrm>
            <a:off x="4645078" y="2174611"/>
            <a:ext cx="4388045" cy="2236742"/>
          </a:xfrm>
        </p:spPr>
        <p:txBody>
          <a:bodyPr/>
          <a:lstStyle/>
          <a:p>
            <a:r>
              <a:rPr lang="en-GB" altLang="en-US" sz="2100"/>
              <a:t>Support Business and Jobs </a:t>
            </a:r>
          </a:p>
          <a:p>
            <a:r>
              <a:rPr lang="en-GB" altLang="en-US" sz="2100"/>
              <a:t>Getting the Right Outcome</a:t>
            </a:r>
          </a:p>
          <a:p>
            <a:r>
              <a:rPr lang="en-GB" altLang="en-US" sz="2100"/>
              <a:t>Open Relationship</a:t>
            </a:r>
          </a:p>
          <a:p>
            <a:r>
              <a:rPr lang="en-GB" altLang="en-US" sz="2100"/>
              <a:t>Smoothing the technical issues</a:t>
            </a:r>
          </a:p>
          <a:p>
            <a:r>
              <a:rPr lang="en-GB" altLang="en-US" sz="2100"/>
              <a:t>DM performance</a:t>
            </a:r>
          </a:p>
          <a:p>
            <a:endParaRPr lang="en-GB" altLang="en-US" smtClean="0"/>
          </a:p>
        </p:txBody>
      </p:sp>
    </p:spTree>
    <p:extLst>
      <p:ext uri="{BB962C8B-B14F-4D97-AF65-F5344CB8AC3E}">
        <p14:creationId xmlns:p14="http://schemas.microsoft.com/office/powerpoint/2010/main" val="878090590"/>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box(in)">
                                      <p:cBhvr>
                                        <p:cTn id="7" dur="500"/>
                                        <p:tgtEl>
                                          <p:spTgt spid="409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099">
                                            <p:txEl>
                                              <p:pRg st="0" end="0"/>
                                            </p:txEl>
                                          </p:spTgt>
                                        </p:tgtEl>
                                        <p:attrNameLst>
                                          <p:attrName>style.visibility</p:attrName>
                                        </p:attrNameLst>
                                      </p:cBhvr>
                                      <p:to>
                                        <p:strVal val="visible"/>
                                      </p:to>
                                    </p:set>
                                    <p:animEffect transition="in" filter="box(in)">
                                      <p:cBhvr>
                                        <p:cTn id="12" dur="500"/>
                                        <p:tgtEl>
                                          <p:spTgt spid="409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4100">
                                            <p:txEl>
                                              <p:pRg st="0" end="0"/>
                                            </p:txEl>
                                          </p:spTgt>
                                        </p:tgtEl>
                                        <p:attrNameLst>
                                          <p:attrName>style.visibility</p:attrName>
                                        </p:attrNameLst>
                                      </p:cBhvr>
                                      <p:to>
                                        <p:strVal val="visible"/>
                                      </p:to>
                                    </p:set>
                                    <p:animEffect transition="in" filter="box(in)">
                                      <p:cBhvr>
                                        <p:cTn id="17" dur="500"/>
                                        <p:tgtEl>
                                          <p:spTgt spid="4100">
                                            <p:txEl>
                                              <p:pRg st="0" end="0"/>
                                            </p:txEl>
                                          </p:spTgt>
                                        </p:tgtEl>
                                      </p:cBhvr>
                                    </p:animEffect>
                                  </p:childTnLst>
                                </p:cTn>
                              </p:par>
                              <p:par>
                                <p:cTn id="18" presetID="4" presetClass="entr" presetSubtype="16" fill="hold" grpId="0" nodeType="withEffect">
                                  <p:stCondLst>
                                    <p:cond delay="0"/>
                                  </p:stCondLst>
                                  <p:childTnLst>
                                    <p:set>
                                      <p:cBhvr>
                                        <p:cTn id="19" dur="1" fill="hold">
                                          <p:stCondLst>
                                            <p:cond delay="0"/>
                                          </p:stCondLst>
                                        </p:cTn>
                                        <p:tgtEl>
                                          <p:spTgt spid="4100">
                                            <p:txEl>
                                              <p:pRg st="1" end="1"/>
                                            </p:txEl>
                                          </p:spTgt>
                                        </p:tgtEl>
                                        <p:attrNameLst>
                                          <p:attrName>style.visibility</p:attrName>
                                        </p:attrNameLst>
                                      </p:cBhvr>
                                      <p:to>
                                        <p:strVal val="visible"/>
                                      </p:to>
                                    </p:set>
                                    <p:animEffect transition="in" filter="box(in)">
                                      <p:cBhvr>
                                        <p:cTn id="20" dur="500"/>
                                        <p:tgtEl>
                                          <p:spTgt spid="4100">
                                            <p:txEl>
                                              <p:pRg st="1" end="1"/>
                                            </p:txEl>
                                          </p:spTgt>
                                        </p:tgtEl>
                                      </p:cBhvr>
                                    </p:animEffect>
                                  </p:childTnLst>
                                </p:cTn>
                              </p:par>
                              <p:par>
                                <p:cTn id="21" presetID="4" presetClass="entr" presetSubtype="16" fill="hold" grpId="0" nodeType="withEffect">
                                  <p:stCondLst>
                                    <p:cond delay="0"/>
                                  </p:stCondLst>
                                  <p:childTnLst>
                                    <p:set>
                                      <p:cBhvr>
                                        <p:cTn id="22" dur="1" fill="hold">
                                          <p:stCondLst>
                                            <p:cond delay="0"/>
                                          </p:stCondLst>
                                        </p:cTn>
                                        <p:tgtEl>
                                          <p:spTgt spid="4100">
                                            <p:txEl>
                                              <p:pRg st="2" end="2"/>
                                            </p:txEl>
                                          </p:spTgt>
                                        </p:tgtEl>
                                        <p:attrNameLst>
                                          <p:attrName>style.visibility</p:attrName>
                                        </p:attrNameLst>
                                      </p:cBhvr>
                                      <p:to>
                                        <p:strVal val="visible"/>
                                      </p:to>
                                    </p:set>
                                    <p:animEffect transition="in" filter="box(in)">
                                      <p:cBhvr>
                                        <p:cTn id="23" dur="500"/>
                                        <p:tgtEl>
                                          <p:spTgt spid="4100">
                                            <p:txEl>
                                              <p:pRg st="2" end="2"/>
                                            </p:txEl>
                                          </p:spTgt>
                                        </p:tgtEl>
                                      </p:cBhvr>
                                    </p:animEffect>
                                  </p:childTnLst>
                                </p:cTn>
                              </p:par>
                              <p:par>
                                <p:cTn id="24" presetID="4" presetClass="entr" presetSubtype="16" fill="hold" grpId="0" nodeType="withEffect">
                                  <p:stCondLst>
                                    <p:cond delay="0"/>
                                  </p:stCondLst>
                                  <p:childTnLst>
                                    <p:set>
                                      <p:cBhvr>
                                        <p:cTn id="25" dur="1" fill="hold">
                                          <p:stCondLst>
                                            <p:cond delay="0"/>
                                          </p:stCondLst>
                                        </p:cTn>
                                        <p:tgtEl>
                                          <p:spTgt spid="4100">
                                            <p:txEl>
                                              <p:pRg st="3" end="3"/>
                                            </p:txEl>
                                          </p:spTgt>
                                        </p:tgtEl>
                                        <p:attrNameLst>
                                          <p:attrName>style.visibility</p:attrName>
                                        </p:attrNameLst>
                                      </p:cBhvr>
                                      <p:to>
                                        <p:strVal val="visible"/>
                                      </p:to>
                                    </p:set>
                                    <p:animEffect transition="in" filter="box(in)">
                                      <p:cBhvr>
                                        <p:cTn id="26" dur="500"/>
                                        <p:tgtEl>
                                          <p:spTgt spid="4100">
                                            <p:txEl>
                                              <p:pRg st="3" end="3"/>
                                            </p:txEl>
                                          </p:spTgt>
                                        </p:tgtEl>
                                      </p:cBhvr>
                                    </p:animEffect>
                                  </p:childTnLst>
                                </p:cTn>
                              </p:par>
                              <p:par>
                                <p:cTn id="27" presetID="4" presetClass="entr" presetSubtype="16" fill="hold" grpId="0" nodeType="withEffect">
                                  <p:stCondLst>
                                    <p:cond delay="0"/>
                                  </p:stCondLst>
                                  <p:childTnLst>
                                    <p:set>
                                      <p:cBhvr>
                                        <p:cTn id="28" dur="1" fill="hold">
                                          <p:stCondLst>
                                            <p:cond delay="0"/>
                                          </p:stCondLst>
                                        </p:cTn>
                                        <p:tgtEl>
                                          <p:spTgt spid="4100">
                                            <p:txEl>
                                              <p:pRg st="4" end="4"/>
                                            </p:txEl>
                                          </p:spTgt>
                                        </p:tgtEl>
                                        <p:attrNameLst>
                                          <p:attrName>style.visibility</p:attrName>
                                        </p:attrNameLst>
                                      </p:cBhvr>
                                      <p:to>
                                        <p:strVal val="visible"/>
                                      </p:to>
                                    </p:set>
                                    <p:animEffect transition="in" filter="box(in)">
                                      <p:cBhvr>
                                        <p:cTn id="29" dur="500"/>
                                        <p:tgtEl>
                                          <p:spTgt spid="4100">
                                            <p:txEl>
                                              <p:pRg st="4" end="4"/>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4" presetClass="entr" presetSubtype="16" fill="hold" grpId="0" nodeType="clickEffect">
                                  <p:stCondLst>
                                    <p:cond delay="0"/>
                                  </p:stCondLst>
                                  <p:childTnLst>
                                    <p:set>
                                      <p:cBhvr>
                                        <p:cTn id="33" dur="1" fill="hold">
                                          <p:stCondLst>
                                            <p:cond delay="0"/>
                                          </p:stCondLst>
                                        </p:cTn>
                                        <p:tgtEl>
                                          <p:spTgt spid="4101">
                                            <p:txEl>
                                              <p:pRg st="0" end="0"/>
                                            </p:txEl>
                                          </p:spTgt>
                                        </p:tgtEl>
                                        <p:attrNameLst>
                                          <p:attrName>style.visibility</p:attrName>
                                        </p:attrNameLst>
                                      </p:cBhvr>
                                      <p:to>
                                        <p:strVal val="visible"/>
                                      </p:to>
                                    </p:set>
                                    <p:animEffect transition="in" filter="box(in)">
                                      <p:cBhvr>
                                        <p:cTn id="34" dur="500"/>
                                        <p:tgtEl>
                                          <p:spTgt spid="4101">
                                            <p:txEl>
                                              <p:pRg st="0" end="0"/>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4" presetClass="entr" presetSubtype="16" fill="hold" grpId="0" nodeType="clickEffect">
                                  <p:stCondLst>
                                    <p:cond delay="0"/>
                                  </p:stCondLst>
                                  <p:childTnLst>
                                    <p:set>
                                      <p:cBhvr>
                                        <p:cTn id="38" dur="1" fill="hold">
                                          <p:stCondLst>
                                            <p:cond delay="0"/>
                                          </p:stCondLst>
                                        </p:cTn>
                                        <p:tgtEl>
                                          <p:spTgt spid="4102">
                                            <p:txEl>
                                              <p:pRg st="0" end="0"/>
                                            </p:txEl>
                                          </p:spTgt>
                                        </p:tgtEl>
                                        <p:attrNameLst>
                                          <p:attrName>style.visibility</p:attrName>
                                        </p:attrNameLst>
                                      </p:cBhvr>
                                      <p:to>
                                        <p:strVal val="visible"/>
                                      </p:to>
                                    </p:set>
                                    <p:animEffect transition="in" filter="box(in)">
                                      <p:cBhvr>
                                        <p:cTn id="39" dur="500"/>
                                        <p:tgtEl>
                                          <p:spTgt spid="4102">
                                            <p:txEl>
                                              <p:pRg st="0" end="0"/>
                                            </p:txEl>
                                          </p:spTgt>
                                        </p:tgtEl>
                                      </p:cBhvr>
                                    </p:animEffect>
                                  </p:childTnLst>
                                </p:cTn>
                              </p:par>
                              <p:par>
                                <p:cTn id="40" presetID="4" presetClass="entr" presetSubtype="16" fill="hold" grpId="0" nodeType="withEffect">
                                  <p:stCondLst>
                                    <p:cond delay="0"/>
                                  </p:stCondLst>
                                  <p:childTnLst>
                                    <p:set>
                                      <p:cBhvr>
                                        <p:cTn id="41" dur="1" fill="hold">
                                          <p:stCondLst>
                                            <p:cond delay="0"/>
                                          </p:stCondLst>
                                        </p:cTn>
                                        <p:tgtEl>
                                          <p:spTgt spid="4102">
                                            <p:txEl>
                                              <p:pRg st="1" end="1"/>
                                            </p:txEl>
                                          </p:spTgt>
                                        </p:tgtEl>
                                        <p:attrNameLst>
                                          <p:attrName>style.visibility</p:attrName>
                                        </p:attrNameLst>
                                      </p:cBhvr>
                                      <p:to>
                                        <p:strVal val="visible"/>
                                      </p:to>
                                    </p:set>
                                    <p:animEffect transition="in" filter="box(in)">
                                      <p:cBhvr>
                                        <p:cTn id="42" dur="500"/>
                                        <p:tgtEl>
                                          <p:spTgt spid="4102">
                                            <p:txEl>
                                              <p:pRg st="1" end="1"/>
                                            </p:txEl>
                                          </p:spTgt>
                                        </p:tgtEl>
                                      </p:cBhvr>
                                    </p:animEffect>
                                  </p:childTnLst>
                                </p:cTn>
                              </p:par>
                              <p:par>
                                <p:cTn id="43" presetID="4" presetClass="entr" presetSubtype="16" fill="hold" grpId="0" nodeType="withEffect">
                                  <p:stCondLst>
                                    <p:cond delay="0"/>
                                  </p:stCondLst>
                                  <p:childTnLst>
                                    <p:set>
                                      <p:cBhvr>
                                        <p:cTn id="44" dur="1" fill="hold">
                                          <p:stCondLst>
                                            <p:cond delay="0"/>
                                          </p:stCondLst>
                                        </p:cTn>
                                        <p:tgtEl>
                                          <p:spTgt spid="4102">
                                            <p:txEl>
                                              <p:pRg st="2" end="2"/>
                                            </p:txEl>
                                          </p:spTgt>
                                        </p:tgtEl>
                                        <p:attrNameLst>
                                          <p:attrName>style.visibility</p:attrName>
                                        </p:attrNameLst>
                                      </p:cBhvr>
                                      <p:to>
                                        <p:strVal val="visible"/>
                                      </p:to>
                                    </p:set>
                                    <p:animEffect transition="in" filter="box(in)">
                                      <p:cBhvr>
                                        <p:cTn id="45" dur="500"/>
                                        <p:tgtEl>
                                          <p:spTgt spid="4102">
                                            <p:txEl>
                                              <p:pRg st="2" end="2"/>
                                            </p:txEl>
                                          </p:spTgt>
                                        </p:tgtEl>
                                      </p:cBhvr>
                                    </p:animEffect>
                                  </p:childTnLst>
                                </p:cTn>
                              </p:par>
                              <p:par>
                                <p:cTn id="46" presetID="4" presetClass="entr" presetSubtype="16" fill="hold" grpId="0" nodeType="withEffect">
                                  <p:stCondLst>
                                    <p:cond delay="0"/>
                                  </p:stCondLst>
                                  <p:childTnLst>
                                    <p:set>
                                      <p:cBhvr>
                                        <p:cTn id="47" dur="1" fill="hold">
                                          <p:stCondLst>
                                            <p:cond delay="0"/>
                                          </p:stCondLst>
                                        </p:cTn>
                                        <p:tgtEl>
                                          <p:spTgt spid="4102">
                                            <p:txEl>
                                              <p:pRg st="3" end="3"/>
                                            </p:txEl>
                                          </p:spTgt>
                                        </p:tgtEl>
                                        <p:attrNameLst>
                                          <p:attrName>style.visibility</p:attrName>
                                        </p:attrNameLst>
                                      </p:cBhvr>
                                      <p:to>
                                        <p:strVal val="visible"/>
                                      </p:to>
                                    </p:set>
                                    <p:animEffect transition="in" filter="box(in)">
                                      <p:cBhvr>
                                        <p:cTn id="48" dur="500"/>
                                        <p:tgtEl>
                                          <p:spTgt spid="4102">
                                            <p:txEl>
                                              <p:pRg st="3" end="3"/>
                                            </p:txEl>
                                          </p:spTgt>
                                        </p:tgtEl>
                                      </p:cBhvr>
                                    </p:animEffect>
                                  </p:childTnLst>
                                </p:cTn>
                              </p:par>
                              <p:par>
                                <p:cTn id="49" presetID="4" presetClass="entr" presetSubtype="16" fill="hold" grpId="0" nodeType="withEffect">
                                  <p:stCondLst>
                                    <p:cond delay="0"/>
                                  </p:stCondLst>
                                  <p:childTnLst>
                                    <p:set>
                                      <p:cBhvr>
                                        <p:cTn id="50" dur="1" fill="hold">
                                          <p:stCondLst>
                                            <p:cond delay="0"/>
                                          </p:stCondLst>
                                        </p:cTn>
                                        <p:tgtEl>
                                          <p:spTgt spid="4102">
                                            <p:txEl>
                                              <p:pRg st="4" end="4"/>
                                            </p:txEl>
                                          </p:spTgt>
                                        </p:tgtEl>
                                        <p:attrNameLst>
                                          <p:attrName>style.visibility</p:attrName>
                                        </p:attrNameLst>
                                      </p:cBhvr>
                                      <p:to>
                                        <p:strVal val="visible"/>
                                      </p:to>
                                    </p:set>
                                    <p:animEffect transition="in" filter="box(in)">
                                      <p:cBhvr>
                                        <p:cTn id="51" dur="500"/>
                                        <p:tgtEl>
                                          <p:spTgt spid="410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build="p"/>
      <p:bldP spid="4100" grpId="0" build="p"/>
      <p:bldP spid="4101" grpId="0" build="p"/>
      <p:bldP spid="410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GB" altLang="en-US" smtClean="0"/>
              <a:t>Barriers to Change</a:t>
            </a:r>
          </a:p>
        </p:txBody>
      </p:sp>
      <p:sp>
        <p:nvSpPr>
          <p:cNvPr id="6147" name="Content Placeholder 6"/>
          <p:cNvSpPr>
            <a:spLocks noGrp="1"/>
          </p:cNvSpPr>
          <p:nvPr>
            <p:ph idx="1"/>
          </p:nvPr>
        </p:nvSpPr>
        <p:spPr>
          <a:xfrm>
            <a:off x="685424" y="1981498"/>
            <a:ext cx="7773156" cy="2203158"/>
          </a:xfrm>
        </p:spPr>
        <p:txBody>
          <a:bodyPr/>
          <a:lstStyle/>
          <a:p>
            <a:r>
              <a:rPr lang="en-GB" altLang="en-US" sz="3000"/>
              <a:t>Could we provide a good enough service</a:t>
            </a:r>
          </a:p>
          <a:p>
            <a:r>
              <a:rPr lang="en-GB" altLang="en-US" sz="3000"/>
              <a:t>Convincing Staff </a:t>
            </a:r>
          </a:p>
          <a:p>
            <a:r>
              <a:rPr lang="en-GB" altLang="en-US" sz="3000"/>
              <a:t>Public Perception</a:t>
            </a:r>
          </a:p>
        </p:txBody>
      </p:sp>
    </p:spTree>
    <p:extLst>
      <p:ext uri="{BB962C8B-B14F-4D97-AF65-F5344CB8AC3E}">
        <p14:creationId xmlns:p14="http://schemas.microsoft.com/office/powerpoint/2010/main" val="3194798744"/>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488869" y="406376"/>
            <a:ext cx="8230103" cy="1141881"/>
          </a:xfrm>
        </p:spPr>
        <p:txBody>
          <a:bodyPr/>
          <a:lstStyle/>
          <a:p>
            <a:r>
              <a:rPr lang="en-GB" altLang="en-US" sz="3800"/>
              <a:t>The Pre-App Offer in Kirklees</a:t>
            </a:r>
          </a:p>
        </p:txBody>
      </p:sp>
      <p:sp>
        <p:nvSpPr>
          <p:cNvPr id="3075" name="Text Placeholder 3"/>
          <p:cNvSpPr>
            <a:spLocks noGrp="1"/>
          </p:cNvSpPr>
          <p:nvPr>
            <p:ph type="body" idx="1"/>
          </p:nvPr>
        </p:nvSpPr>
        <p:spPr/>
        <p:txBody>
          <a:bodyPr/>
          <a:lstStyle/>
          <a:p>
            <a:r>
              <a:rPr lang="en-GB" altLang="en-US" smtClean="0"/>
              <a:t>Pre-2012</a:t>
            </a:r>
          </a:p>
        </p:txBody>
      </p:sp>
      <p:sp>
        <p:nvSpPr>
          <p:cNvPr id="3076" name="Content Placeholder 6"/>
          <p:cNvSpPr>
            <a:spLocks noGrp="1"/>
          </p:cNvSpPr>
          <p:nvPr>
            <p:ph sz="half" idx="2"/>
          </p:nvPr>
        </p:nvSpPr>
        <p:spPr>
          <a:xfrm>
            <a:off x="456948" y="2174611"/>
            <a:ext cx="4040294" cy="2236742"/>
          </a:xfrm>
        </p:spPr>
        <p:txBody>
          <a:bodyPr/>
          <a:lstStyle/>
          <a:p>
            <a:r>
              <a:rPr lang="en-GB" altLang="en-US" smtClean="0"/>
              <a:t>Website information</a:t>
            </a:r>
          </a:p>
          <a:p>
            <a:r>
              <a:rPr lang="en-GB" altLang="en-US" smtClean="0"/>
              <a:t>Validation Checklist</a:t>
            </a:r>
          </a:p>
          <a:p>
            <a:r>
              <a:rPr lang="en-GB" altLang="en-US" smtClean="0"/>
              <a:t>Full Duty Rota</a:t>
            </a:r>
          </a:p>
          <a:p>
            <a:r>
              <a:rPr lang="en-GB" altLang="en-US" smtClean="0"/>
              <a:t>Development Team</a:t>
            </a:r>
          </a:p>
        </p:txBody>
      </p:sp>
      <p:sp>
        <p:nvSpPr>
          <p:cNvPr id="3077" name="Text Placeholder 4"/>
          <p:cNvSpPr>
            <a:spLocks noGrp="1"/>
          </p:cNvSpPr>
          <p:nvPr>
            <p:ph type="body" sz="quarter" idx="3"/>
          </p:nvPr>
        </p:nvSpPr>
        <p:spPr>
          <a:xfrm>
            <a:off x="4648440" y="1464294"/>
            <a:ext cx="4041974" cy="639789"/>
          </a:xfrm>
        </p:spPr>
        <p:txBody>
          <a:bodyPr/>
          <a:lstStyle/>
          <a:p>
            <a:r>
              <a:rPr lang="en-GB" altLang="en-US" smtClean="0"/>
              <a:t>Post 2012</a:t>
            </a:r>
          </a:p>
        </p:txBody>
      </p:sp>
      <p:sp>
        <p:nvSpPr>
          <p:cNvPr id="3078" name="Content Placeholder 5"/>
          <p:cNvSpPr>
            <a:spLocks noGrp="1"/>
          </p:cNvSpPr>
          <p:nvPr>
            <p:ph sz="quarter" idx="4"/>
          </p:nvPr>
        </p:nvSpPr>
        <p:spPr>
          <a:xfrm>
            <a:off x="4648440" y="2144385"/>
            <a:ext cx="4082293" cy="3143530"/>
          </a:xfrm>
        </p:spPr>
        <p:txBody>
          <a:bodyPr/>
          <a:lstStyle/>
          <a:p>
            <a:r>
              <a:rPr lang="en-GB" altLang="en-US" smtClean="0"/>
              <a:t>Website information</a:t>
            </a:r>
          </a:p>
          <a:p>
            <a:r>
              <a:rPr lang="en-GB" altLang="en-US" smtClean="0"/>
              <a:t>Validation Checklist (updated)</a:t>
            </a:r>
          </a:p>
          <a:p>
            <a:r>
              <a:rPr lang="en-GB" altLang="en-US" smtClean="0"/>
              <a:t>Duty Officer – Limited days and pre-booked</a:t>
            </a:r>
          </a:p>
          <a:p>
            <a:r>
              <a:rPr lang="en-GB" altLang="en-US" smtClean="0"/>
              <a:t>Paid for Pre-Application Service</a:t>
            </a:r>
          </a:p>
          <a:p>
            <a:endParaRPr lang="en-GB" altLang="en-US" smtClean="0"/>
          </a:p>
        </p:txBody>
      </p:sp>
    </p:spTree>
    <p:extLst>
      <p:ext uri="{BB962C8B-B14F-4D97-AF65-F5344CB8AC3E}">
        <p14:creationId xmlns:p14="http://schemas.microsoft.com/office/powerpoint/2010/main" val="944389381"/>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box(in)">
                                      <p:cBhvr>
                                        <p:cTn id="7" dur="500"/>
                                        <p:tgtEl>
                                          <p:spTgt spid="307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3075">
                                            <p:txEl>
                                              <p:pRg st="0" end="0"/>
                                            </p:txEl>
                                          </p:spTgt>
                                        </p:tgtEl>
                                        <p:attrNameLst>
                                          <p:attrName>style.visibility</p:attrName>
                                        </p:attrNameLst>
                                      </p:cBhvr>
                                      <p:to>
                                        <p:strVal val="visible"/>
                                      </p:to>
                                    </p:set>
                                    <p:animEffect transition="in" filter="box(in)">
                                      <p:cBhvr>
                                        <p:cTn id="12" dur="500"/>
                                        <p:tgtEl>
                                          <p:spTgt spid="307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3077">
                                            <p:txEl>
                                              <p:pRg st="0" end="0"/>
                                            </p:txEl>
                                          </p:spTgt>
                                        </p:tgtEl>
                                        <p:attrNameLst>
                                          <p:attrName>style.visibility</p:attrName>
                                        </p:attrNameLst>
                                      </p:cBhvr>
                                      <p:to>
                                        <p:strVal val="visible"/>
                                      </p:to>
                                    </p:set>
                                    <p:animEffect transition="in" filter="box(in)">
                                      <p:cBhvr>
                                        <p:cTn id="17" dur="500"/>
                                        <p:tgtEl>
                                          <p:spTgt spid="3077">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076">
                                            <p:txEl>
                                              <p:pRg st="0" end="0"/>
                                            </p:txEl>
                                          </p:spTgt>
                                        </p:tgtEl>
                                        <p:attrNameLst>
                                          <p:attrName>style.visibility</p:attrName>
                                        </p:attrNameLst>
                                      </p:cBhvr>
                                      <p:to>
                                        <p:strVal val="visible"/>
                                      </p:to>
                                    </p:set>
                                    <p:animEffect transition="in" filter="box(in)">
                                      <p:cBhvr>
                                        <p:cTn id="22" dur="500"/>
                                        <p:tgtEl>
                                          <p:spTgt spid="3076">
                                            <p:txEl>
                                              <p:pRg st="0" end="0"/>
                                            </p:txEl>
                                          </p:spTgt>
                                        </p:tgtEl>
                                      </p:cBhvr>
                                    </p:animEffect>
                                  </p:childTnLst>
                                </p:cTn>
                              </p:par>
                              <p:par>
                                <p:cTn id="23" presetID="4" presetClass="entr" presetSubtype="16" fill="hold" grpId="0" nodeType="withEffect">
                                  <p:stCondLst>
                                    <p:cond delay="0"/>
                                  </p:stCondLst>
                                  <p:childTnLst>
                                    <p:set>
                                      <p:cBhvr>
                                        <p:cTn id="24" dur="1" fill="hold">
                                          <p:stCondLst>
                                            <p:cond delay="0"/>
                                          </p:stCondLst>
                                        </p:cTn>
                                        <p:tgtEl>
                                          <p:spTgt spid="3076">
                                            <p:txEl>
                                              <p:pRg st="1" end="1"/>
                                            </p:txEl>
                                          </p:spTgt>
                                        </p:tgtEl>
                                        <p:attrNameLst>
                                          <p:attrName>style.visibility</p:attrName>
                                        </p:attrNameLst>
                                      </p:cBhvr>
                                      <p:to>
                                        <p:strVal val="visible"/>
                                      </p:to>
                                    </p:set>
                                    <p:animEffect transition="in" filter="box(in)">
                                      <p:cBhvr>
                                        <p:cTn id="25" dur="500"/>
                                        <p:tgtEl>
                                          <p:spTgt spid="3076">
                                            <p:txEl>
                                              <p:pRg st="1" end="1"/>
                                            </p:txEl>
                                          </p:spTgt>
                                        </p:tgtEl>
                                      </p:cBhvr>
                                    </p:animEffect>
                                  </p:childTnLst>
                                </p:cTn>
                              </p:par>
                              <p:par>
                                <p:cTn id="26" presetID="4" presetClass="entr" presetSubtype="16" fill="hold" grpId="0" nodeType="withEffect">
                                  <p:stCondLst>
                                    <p:cond delay="0"/>
                                  </p:stCondLst>
                                  <p:childTnLst>
                                    <p:set>
                                      <p:cBhvr>
                                        <p:cTn id="27" dur="1" fill="hold">
                                          <p:stCondLst>
                                            <p:cond delay="0"/>
                                          </p:stCondLst>
                                        </p:cTn>
                                        <p:tgtEl>
                                          <p:spTgt spid="3076">
                                            <p:txEl>
                                              <p:pRg st="2" end="2"/>
                                            </p:txEl>
                                          </p:spTgt>
                                        </p:tgtEl>
                                        <p:attrNameLst>
                                          <p:attrName>style.visibility</p:attrName>
                                        </p:attrNameLst>
                                      </p:cBhvr>
                                      <p:to>
                                        <p:strVal val="visible"/>
                                      </p:to>
                                    </p:set>
                                    <p:animEffect transition="in" filter="box(in)">
                                      <p:cBhvr>
                                        <p:cTn id="28" dur="500"/>
                                        <p:tgtEl>
                                          <p:spTgt spid="3076">
                                            <p:txEl>
                                              <p:pRg st="2" end="2"/>
                                            </p:txEl>
                                          </p:spTgt>
                                        </p:tgtEl>
                                      </p:cBhvr>
                                    </p:animEffect>
                                  </p:childTnLst>
                                </p:cTn>
                              </p:par>
                              <p:par>
                                <p:cTn id="29" presetID="4" presetClass="entr" presetSubtype="16" fill="hold" grpId="0" nodeType="withEffect">
                                  <p:stCondLst>
                                    <p:cond delay="0"/>
                                  </p:stCondLst>
                                  <p:childTnLst>
                                    <p:set>
                                      <p:cBhvr>
                                        <p:cTn id="30" dur="1" fill="hold">
                                          <p:stCondLst>
                                            <p:cond delay="0"/>
                                          </p:stCondLst>
                                        </p:cTn>
                                        <p:tgtEl>
                                          <p:spTgt spid="3076">
                                            <p:txEl>
                                              <p:pRg st="3" end="3"/>
                                            </p:txEl>
                                          </p:spTgt>
                                        </p:tgtEl>
                                        <p:attrNameLst>
                                          <p:attrName>style.visibility</p:attrName>
                                        </p:attrNameLst>
                                      </p:cBhvr>
                                      <p:to>
                                        <p:strVal val="visible"/>
                                      </p:to>
                                    </p:set>
                                    <p:animEffect transition="in" filter="box(in)">
                                      <p:cBhvr>
                                        <p:cTn id="31" dur="500"/>
                                        <p:tgtEl>
                                          <p:spTgt spid="3076">
                                            <p:txEl>
                                              <p:pRg st="3" end="3"/>
                                            </p:txEl>
                                          </p:spTgt>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4" presetClass="entr" presetSubtype="16" fill="hold" grpId="0" nodeType="clickEffect">
                                  <p:stCondLst>
                                    <p:cond delay="0"/>
                                  </p:stCondLst>
                                  <p:childTnLst>
                                    <p:set>
                                      <p:cBhvr>
                                        <p:cTn id="35" dur="1" fill="hold">
                                          <p:stCondLst>
                                            <p:cond delay="0"/>
                                          </p:stCondLst>
                                        </p:cTn>
                                        <p:tgtEl>
                                          <p:spTgt spid="3078">
                                            <p:txEl>
                                              <p:pRg st="0" end="0"/>
                                            </p:txEl>
                                          </p:spTgt>
                                        </p:tgtEl>
                                        <p:attrNameLst>
                                          <p:attrName>style.visibility</p:attrName>
                                        </p:attrNameLst>
                                      </p:cBhvr>
                                      <p:to>
                                        <p:strVal val="visible"/>
                                      </p:to>
                                    </p:set>
                                    <p:animEffect transition="in" filter="box(in)">
                                      <p:cBhvr>
                                        <p:cTn id="36" dur="500"/>
                                        <p:tgtEl>
                                          <p:spTgt spid="3078">
                                            <p:txEl>
                                              <p:pRg st="0" end="0"/>
                                            </p:txEl>
                                          </p:spTgt>
                                        </p:tgtEl>
                                      </p:cBhvr>
                                    </p:animEffect>
                                  </p:childTnLst>
                                </p:cTn>
                              </p:par>
                              <p:par>
                                <p:cTn id="37" presetID="4" presetClass="entr" presetSubtype="16" fill="hold" grpId="0" nodeType="withEffect">
                                  <p:stCondLst>
                                    <p:cond delay="0"/>
                                  </p:stCondLst>
                                  <p:childTnLst>
                                    <p:set>
                                      <p:cBhvr>
                                        <p:cTn id="38" dur="1" fill="hold">
                                          <p:stCondLst>
                                            <p:cond delay="0"/>
                                          </p:stCondLst>
                                        </p:cTn>
                                        <p:tgtEl>
                                          <p:spTgt spid="3078">
                                            <p:txEl>
                                              <p:pRg st="1" end="1"/>
                                            </p:txEl>
                                          </p:spTgt>
                                        </p:tgtEl>
                                        <p:attrNameLst>
                                          <p:attrName>style.visibility</p:attrName>
                                        </p:attrNameLst>
                                      </p:cBhvr>
                                      <p:to>
                                        <p:strVal val="visible"/>
                                      </p:to>
                                    </p:set>
                                    <p:animEffect transition="in" filter="box(in)">
                                      <p:cBhvr>
                                        <p:cTn id="39" dur="500"/>
                                        <p:tgtEl>
                                          <p:spTgt spid="3078">
                                            <p:txEl>
                                              <p:pRg st="1" end="1"/>
                                            </p:txEl>
                                          </p:spTgt>
                                        </p:tgtEl>
                                      </p:cBhvr>
                                    </p:animEffect>
                                  </p:childTnLst>
                                </p:cTn>
                              </p:par>
                              <p:par>
                                <p:cTn id="40" presetID="4" presetClass="entr" presetSubtype="16" fill="hold" grpId="0" nodeType="withEffect">
                                  <p:stCondLst>
                                    <p:cond delay="0"/>
                                  </p:stCondLst>
                                  <p:childTnLst>
                                    <p:set>
                                      <p:cBhvr>
                                        <p:cTn id="41" dur="1" fill="hold">
                                          <p:stCondLst>
                                            <p:cond delay="0"/>
                                          </p:stCondLst>
                                        </p:cTn>
                                        <p:tgtEl>
                                          <p:spTgt spid="3078">
                                            <p:txEl>
                                              <p:pRg st="2" end="2"/>
                                            </p:txEl>
                                          </p:spTgt>
                                        </p:tgtEl>
                                        <p:attrNameLst>
                                          <p:attrName>style.visibility</p:attrName>
                                        </p:attrNameLst>
                                      </p:cBhvr>
                                      <p:to>
                                        <p:strVal val="visible"/>
                                      </p:to>
                                    </p:set>
                                    <p:animEffect transition="in" filter="box(in)">
                                      <p:cBhvr>
                                        <p:cTn id="42" dur="500"/>
                                        <p:tgtEl>
                                          <p:spTgt spid="3078">
                                            <p:txEl>
                                              <p:pRg st="2" end="2"/>
                                            </p:txEl>
                                          </p:spTgt>
                                        </p:tgtEl>
                                      </p:cBhvr>
                                    </p:animEffect>
                                  </p:childTnLst>
                                </p:cTn>
                              </p:par>
                              <p:par>
                                <p:cTn id="43" presetID="4" presetClass="entr" presetSubtype="16" fill="hold" grpId="0" nodeType="withEffect">
                                  <p:stCondLst>
                                    <p:cond delay="0"/>
                                  </p:stCondLst>
                                  <p:childTnLst>
                                    <p:set>
                                      <p:cBhvr>
                                        <p:cTn id="44" dur="1" fill="hold">
                                          <p:stCondLst>
                                            <p:cond delay="0"/>
                                          </p:stCondLst>
                                        </p:cTn>
                                        <p:tgtEl>
                                          <p:spTgt spid="3078">
                                            <p:txEl>
                                              <p:pRg st="3" end="3"/>
                                            </p:txEl>
                                          </p:spTgt>
                                        </p:tgtEl>
                                        <p:attrNameLst>
                                          <p:attrName>style.visibility</p:attrName>
                                        </p:attrNameLst>
                                      </p:cBhvr>
                                      <p:to>
                                        <p:strVal val="visible"/>
                                      </p:to>
                                    </p:set>
                                    <p:animEffect transition="in" filter="box(in)">
                                      <p:cBhvr>
                                        <p:cTn id="45" dur="500"/>
                                        <p:tgtEl>
                                          <p:spTgt spid="307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3076" grpId="0" build="p"/>
      <p:bldP spid="3078"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56950" y="275394"/>
            <a:ext cx="8230104" cy="1141881"/>
          </a:xfrm>
        </p:spPr>
        <p:txBody>
          <a:bodyPr/>
          <a:lstStyle/>
          <a:p>
            <a:r>
              <a:rPr lang="en-GB" altLang="en-US" sz="3800"/>
              <a:t>Majors Pre-Application Advice</a:t>
            </a:r>
          </a:p>
        </p:txBody>
      </p:sp>
      <p:sp>
        <p:nvSpPr>
          <p:cNvPr id="6147" name="Text Placeholder 3"/>
          <p:cNvSpPr>
            <a:spLocks noGrp="1"/>
          </p:cNvSpPr>
          <p:nvPr>
            <p:ph type="body" idx="1"/>
          </p:nvPr>
        </p:nvSpPr>
        <p:spPr>
          <a:xfrm>
            <a:off x="413269" y="1388729"/>
            <a:ext cx="4040294" cy="639788"/>
          </a:xfrm>
        </p:spPr>
        <p:txBody>
          <a:bodyPr/>
          <a:lstStyle/>
          <a:p>
            <a:r>
              <a:rPr lang="en-GB" altLang="en-US" smtClean="0"/>
              <a:t>Old</a:t>
            </a:r>
          </a:p>
        </p:txBody>
      </p:sp>
      <p:sp>
        <p:nvSpPr>
          <p:cNvPr id="6148" name="Content Placeholder 2"/>
          <p:cNvSpPr>
            <a:spLocks noGrp="1"/>
          </p:cNvSpPr>
          <p:nvPr>
            <p:ph sz="half" idx="2"/>
          </p:nvPr>
        </p:nvSpPr>
        <p:spPr>
          <a:xfrm>
            <a:off x="413269" y="1993255"/>
            <a:ext cx="4040294" cy="3219095"/>
          </a:xfrm>
        </p:spPr>
        <p:txBody>
          <a:bodyPr/>
          <a:lstStyle/>
          <a:p>
            <a:r>
              <a:rPr lang="en-GB" altLang="en-US" sz="2100"/>
              <a:t>Development Team approach</a:t>
            </a:r>
          </a:p>
          <a:p>
            <a:r>
              <a:rPr lang="en-GB" altLang="en-US" sz="2100"/>
              <a:t>No ownership</a:t>
            </a:r>
          </a:p>
          <a:p>
            <a:r>
              <a:rPr lang="en-GB" altLang="en-US" sz="2100"/>
              <a:t>Too long and resource intensive</a:t>
            </a:r>
          </a:p>
          <a:p>
            <a:r>
              <a:rPr lang="en-GB" altLang="en-US" sz="2100"/>
              <a:t>Missed connections - Too DM focused</a:t>
            </a:r>
          </a:p>
          <a:p>
            <a:r>
              <a:rPr lang="en-GB" altLang="en-US" sz="2100"/>
              <a:t>Free</a:t>
            </a:r>
          </a:p>
          <a:p>
            <a:endParaRPr lang="en-GB" altLang="en-US" smtClean="0"/>
          </a:p>
        </p:txBody>
      </p:sp>
      <p:sp>
        <p:nvSpPr>
          <p:cNvPr id="6149" name="Text Placeholder 4"/>
          <p:cNvSpPr>
            <a:spLocks noGrp="1"/>
          </p:cNvSpPr>
          <p:nvPr>
            <p:ph type="body" sz="quarter" idx="3"/>
          </p:nvPr>
        </p:nvSpPr>
        <p:spPr>
          <a:xfrm>
            <a:off x="4724036" y="1313164"/>
            <a:ext cx="4041974" cy="639789"/>
          </a:xfrm>
        </p:spPr>
        <p:txBody>
          <a:bodyPr/>
          <a:lstStyle/>
          <a:p>
            <a:r>
              <a:rPr lang="en-GB" altLang="en-US" smtClean="0"/>
              <a:t>New</a:t>
            </a:r>
          </a:p>
        </p:txBody>
      </p:sp>
      <p:sp>
        <p:nvSpPr>
          <p:cNvPr id="6150" name="Content Placeholder 5"/>
          <p:cNvSpPr>
            <a:spLocks noGrp="1"/>
          </p:cNvSpPr>
          <p:nvPr>
            <p:ph sz="quarter" idx="4"/>
          </p:nvPr>
        </p:nvSpPr>
        <p:spPr>
          <a:xfrm>
            <a:off x="4724036" y="1917689"/>
            <a:ext cx="4041974" cy="3324887"/>
          </a:xfrm>
        </p:spPr>
        <p:txBody>
          <a:bodyPr/>
          <a:lstStyle/>
          <a:p>
            <a:r>
              <a:rPr lang="en-GB" altLang="en-US" sz="2100"/>
              <a:t>Combined approach with Regeneration Team</a:t>
            </a:r>
          </a:p>
          <a:p>
            <a:r>
              <a:rPr lang="en-GB" altLang="en-US" sz="2100"/>
              <a:t>Smaller Development Team with targeted technical input</a:t>
            </a:r>
          </a:p>
          <a:p>
            <a:r>
              <a:rPr lang="en-GB" altLang="en-US" sz="2100"/>
              <a:t>Bespoke – client led</a:t>
            </a:r>
          </a:p>
          <a:p>
            <a:r>
              <a:rPr lang="en-GB" altLang="en-US" sz="2100"/>
              <a:t>Staff own it</a:t>
            </a:r>
          </a:p>
          <a:p>
            <a:r>
              <a:rPr lang="en-GB" altLang="en-US" sz="2100"/>
              <a:t>Income</a:t>
            </a:r>
          </a:p>
          <a:p>
            <a:endParaRPr lang="en-GB" altLang="en-US" sz="2100"/>
          </a:p>
          <a:p>
            <a:endParaRPr lang="en-GB" altLang="en-US" sz="2100"/>
          </a:p>
        </p:txBody>
      </p:sp>
    </p:spTree>
    <p:extLst>
      <p:ext uri="{BB962C8B-B14F-4D97-AF65-F5344CB8AC3E}">
        <p14:creationId xmlns:p14="http://schemas.microsoft.com/office/powerpoint/2010/main" val="3613699210"/>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box(in)">
                                      <p:cBhvr>
                                        <p:cTn id="7" dur="500"/>
                                        <p:tgtEl>
                                          <p:spTgt spid="61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147">
                                            <p:txEl>
                                              <p:pRg st="0" end="0"/>
                                            </p:txEl>
                                          </p:spTgt>
                                        </p:tgtEl>
                                        <p:attrNameLst>
                                          <p:attrName>style.visibility</p:attrName>
                                        </p:attrNameLst>
                                      </p:cBhvr>
                                      <p:to>
                                        <p:strVal val="visible"/>
                                      </p:to>
                                    </p:set>
                                    <p:animEffect transition="in" filter="box(in)">
                                      <p:cBhvr>
                                        <p:cTn id="12" dur="500"/>
                                        <p:tgtEl>
                                          <p:spTgt spid="6147">
                                            <p:txEl>
                                              <p:pRg st="0" end="0"/>
                                            </p:txEl>
                                          </p:spTgt>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6148">
                                            <p:txEl>
                                              <p:pRg st="0" end="0"/>
                                            </p:txEl>
                                          </p:spTgt>
                                        </p:tgtEl>
                                        <p:attrNameLst>
                                          <p:attrName>style.visibility</p:attrName>
                                        </p:attrNameLst>
                                      </p:cBhvr>
                                      <p:to>
                                        <p:strVal val="visible"/>
                                      </p:to>
                                    </p:set>
                                    <p:animEffect transition="in" filter="box(in)">
                                      <p:cBhvr>
                                        <p:cTn id="15" dur="500"/>
                                        <p:tgtEl>
                                          <p:spTgt spid="6148">
                                            <p:txEl>
                                              <p:pRg st="0" end="0"/>
                                            </p:txEl>
                                          </p:spTgt>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6148">
                                            <p:txEl>
                                              <p:pRg st="1" end="1"/>
                                            </p:txEl>
                                          </p:spTgt>
                                        </p:tgtEl>
                                        <p:attrNameLst>
                                          <p:attrName>style.visibility</p:attrName>
                                        </p:attrNameLst>
                                      </p:cBhvr>
                                      <p:to>
                                        <p:strVal val="visible"/>
                                      </p:to>
                                    </p:set>
                                    <p:animEffect transition="in" filter="box(in)">
                                      <p:cBhvr>
                                        <p:cTn id="18" dur="500"/>
                                        <p:tgtEl>
                                          <p:spTgt spid="6148">
                                            <p:txEl>
                                              <p:pRg st="1" end="1"/>
                                            </p:txEl>
                                          </p:spTgt>
                                        </p:tgtEl>
                                      </p:cBhvr>
                                    </p:animEffect>
                                  </p:childTnLst>
                                </p:cTn>
                              </p:par>
                              <p:par>
                                <p:cTn id="19" presetID="4" presetClass="entr" presetSubtype="16" fill="hold" grpId="0" nodeType="withEffect">
                                  <p:stCondLst>
                                    <p:cond delay="0"/>
                                  </p:stCondLst>
                                  <p:childTnLst>
                                    <p:set>
                                      <p:cBhvr>
                                        <p:cTn id="20" dur="1" fill="hold">
                                          <p:stCondLst>
                                            <p:cond delay="0"/>
                                          </p:stCondLst>
                                        </p:cTn>
                                        <p:tgtEl>
                                          <p:spTgt spid="6148">
                                            <p:txEl>
                                              <p:pRg st="2" end="2"/>
                                            </p:txEl>
                                          </p:spTgt>
                                        </p:tgtEl>
                                        <p:attrNameLst>
                                          <p:attrName>style.visibility</p:attrName>
                                        </p:attrNameLst>
                                      </p:cBhvr>
                                      <p:to>
                                        <p:strVal val="visible"/>
                                      </p:to>
                                    </p:set>
                                    <p:animEffect transition="in" filter="box(in)">
                                      <p:cBhvr>
                                        <p:cTn id="21" dur="500"/>
                                        <p:tgtEl>
                                          <p:spTgt spid="6148">
                                            <p:txEl>
                                              <p:pRg st="2" end="2"/>
                                            </p:txEl>
                                          </p:spTgt>
                                        </p:tgtEl>
                                      </p:cBhvr>
                                    </p:animEffect>
                                  </p:childTnLst>
                                </p:cTn>
                              </p:par>
                              <p:par>
                                <p:cTn id="22" presetID="4" presetClass="entr" presetSubtype="16" fill="hold" grpId="0" nodeType="withEffect">
                                  <p:stCondLst>
                                    <p:cond delay="0"/>
                                  </p:stCondLst>
                                  <p:childTnLst>
                                    <p:set>
                                      <p:cBhvr>
                                        <p:cTn id="23" dur="1" fill="hold">
                                          <p:stCondLst>
                                            <p:cond delay="0"/>
                                          </p:stCondLst>
                                        </p:cTn>
                                        <p:tgtEl>
                                          <p:spTgt spid="6148">
                                            <p:txEl>
                                              <p:pRg st="3" end="3"/>
                                            </p:txEl>
                                          </p:spTgt>
                                        </p:tgtEl>
                                        <p:attrNameLst>
                                          <p:attrName>style.visibility</p:attrName>
                                        </p:attrNameLst>
                                      </p:cBhvr>
                                      <p:to>
                                        <p:strVal val="visible"/>
                                      </p:to>
                                    </p:set>
                                    <p:animEffect transition="in" filter="box(in)">
                                      <p:cBhvr>
                                        <p:cTn id="24" dur="500"/>
                                        <p:tgtEl>
                                          <p:spTgt spid="6148">
                                            <p:txEl>
                                              <p:pRg st="3" end="3"/>
                                            </p:txEl>
                                          </p:spTgt>
                                        </p:tgtEl>
                                      </p:cBhvr>
                                    </p:animEffect>
                                  </p:childTnLst>
                                </p:cTn>
                              </p:par>
                              <p:par>
                                <p:cTn id="25" presetID="4" presetClass="entr" presetSubtype="16" fill="hold" grpId="0" nodeType="withEffect">
                                  <p:stCondLst>
                                    <p:cond delay="0"/>
                                  </p:stCondLst>
                                  <p:childTnLst>
                                    <p:set>
                                      <p:cBhvr>
                                        <p:cTn id="26" dur="1" fill="hold">
                                          <p:stCondLst>
                                            <p:cond delay="0"/>
                                          </p:stCondLst>
                                        </p:cTn>
                                        <p:tgtEl>
                                          <p:spTgt spid="6148">
                                            <p:txEl>
                                              <p:pRg st="4" end="4"/>
                                            </p:txEl>
                                          </p:spTgt>
                                        </p:tgtEl>
                                        <p:attrNameLst>
                                          <p:attrName>style.visibility</p:attrName>
                                        </p:attrNameLst>
                                      </p:cBhvr>
                                      <p:to>
                                        <p:strVal val="visible"/>
                                      </p:to>
                                    </p:set>
                                    <p:animEffect transition="in" filter="box(in)">
                                      <p:cBhvr>
                                        <p:cTn id="27" dur="500"/>
                                        <p:tgtEl>
                                          <p:spTgt spid="6148">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6149">
                                            <p:txEl>
                                              <p:pRg st="0" end="0"/>
                                            </p:txEl>
                                          </p:spTgt>
                                        </p:tgtEl>
                                        <p:attrNameLst>
                                          <p:attrName>style.visibility</p:attrName>
                                        </p:attrNameLst>
                                      </p:cBhvr>
                                      <p:to>
                                        <p:strVal val="visible"/>
                                      </p:to>
                                    </p:set>
                                    <p:animEffect transition="in" filter="box(in)">
                                      <p:cBhvr>
                                        <p:cTn id="32" dur="500"/>
                                        <p:tgtEl>
                                          <p:spTgt spid="6149">
                                            <p:txEl>
                                              <p:pRg st="0" end="0"/>
                                            </p:txEl>
                                          </p:spTgt>
                                        </p:tgtEl>
                                      </p:cBhvr>
                                    </p:animEffect>
                                  </p:childTnLst>
                                </p:cTn>
                              </p:par>
                              <p:par>
                                <p:cTn id="33" presetID="4" presetClass="entr" presetSubtype="16" fill="hold" grpId="0" nodeType="withEffect">
                                  <p:stCondLst>
                                    <p:cond delay="0"/>
                                  </p:stCondLst>
                                  <p:childTnLst>
                                    <p:set>
                                      <p:cBhvr>
                                        <p:cTn id="34" dur="1" fill="hold">
                                          <p:stCondLst>
                                            <p:cond delay="0"/>
                                          </p:stCondLst>
                                        </p:cTn>
                                        <p:tgtEl>
                                          <p:spTgt spid="6150">
                                            <p:txEl>
                                              <p:pRg st="0" end="0"/>
                                            </p:txEl>
                                          </p:spTgt>
                                        </p:tgtEl>
                                        <p:attrNameLst>
                                          <p:attrName>style.visibility</p:attrName>
                                        </p:attrNameLst>
                                      </p:cBhvr>
                                      <p:to>
                                        <p:strVal val="visible"/>
                                      </p:to>
                                    </p:set>
                                    <p:animEffect transition="in" filter="box(in)">
                                      <p:cBhvr>
                                        <p:cTn id="35" dur="500"/>
                                        <p:tgtEl>
                                          <p:spTgt spid="6150">
                                            <p:txEl>
                                              <p:pRg st="0" end="0"/>
                                            </p:txEl>
                                          </p:spTgt>
                                        </p:tgtEl>
                                      </p:cBhvr>
                                    </p:animEffect>
                                  </p:childTnLst>
                                </p:cTn>
                              </p:par>
                              <p:par>
                                <p:cTn id="36" presetID="4" presetClass="entr" presetSubtype="16" fill="hold" grpId="0" nodeType="withEffect">
                                  <p:stCondLst>
                                    <p:cond delay="0"/>
                                  </p:stCondLst>
                                  <p:childTnLst>
                                    <p:set>
                                      <p:cBhvr>
                                        <p:cTn id="37" dur="1" fill="hold">
                                          <p:stCondLst>
                                            <p:cond delay="0"/>
                                          </p:stCondLst>
                                        </p:cTn>
                                        <p:tgtEl>
                                          <p:spTgt spid="6150">
                                            <p:txEl>
                                              <p:pRg st="1" end="1"/>
                                            </p:txEl>
                                          </p:spTgt>
                                        </p:tgtEl>
                                        <p:attrNameLst>
                                          <p:attrName>style.visibility</p:attrName>
                                        </p:attrNameLst>
                                      </p:cBhvr>
                                      <p:to>
                                        <p:strVal val="visible"/>
                                      </p:to>
                                    </p:set>
                                    <p:animEffect transition="in" filter="box(in)">
                                      <p:cBhvr>
                                        <p:cTn id="38" dur="500"/>
                                        <p:tgtEl>
                                          <p:spTgt spid="6150">
                                            <p:txEl>
                                              <p:pRg st="1" end="1"/>
                                            </p:txEl>
                                          </p:spTgt>
                                        </p:tgtEl>
                                      </p:cBhvr>
                                    </p:animEffect>
                                  </p:childTnLst>
                                </p:cTn>
                              </p:par>
                              <p:par>
                                <p:cTn id="39" presetID="4" presetClass="entr" presetSubtype="16" fill="hold" grpId="0" nodeType="withEffect">
                                  <p:stCondLst>
                                    <p:cond delay="0"/>
                                  </p:stCondLst>
                                  <p:childTnLst>
                                    <p:set>
                                      <p:cBhvr>
                                        <p:cTn id="40" dur="1" fill="hold">
                                          <p:stCondLst>
                                            <p:cond delay="0"/>
                                          </p:stCondLst>
                                        </p:cTn>
                                        <p:tgtEl>
                                          <p:spTgt spid="6150">
                                            <p:txEl>
                                              <p:pRg st="2" end="2"/>
                                            </p:txEl>
                                          </p:spTgt>
                                        </p:tgtEl>
                                        <p:attrNameLst>
                                          <p:attrName>style.visibility</p:attrName>
                                        </p:attrNameLst>
                                      </p:cBhvr>
                                      <p:to>
                                        <p:strVal val="visible"/>
                                      </p:to>
                                    </p:set>
                                    <p:animEffect transition="in" filter="box(in)">
                                      <p:cBhvr>
                                        <p:cTn id="41" dur="500"/>
                                        <p:tgtEl>
                                          <p:spTgt spid="6150">
                                            <p:txEl>
                                              <p:pRg st="2" end="2"/>
                                            </p:txEl>
                                          </p:spTgt>
                                        </p:tgtEl>
                                      </p:cBhvr>
                                    </p:animEffect>
                                  </p:childTnLst>
                                </p:cTn>
                              </p:par>
                              <p:par>
                                <p:cTn id="42" presetID="4" presetClass="entr" presetSubtype="16" fill="hold" grpId="0" nodeType="withEffect">
                                  <p:stCondLst>
                                    <p:cond delay="0"/>
                                  </p:stCondLst>
                                  <p:childTnLst>
                                    <p:set>
                                      <p:cBhvr>
                                        <p:cTn id="43" dur="1" fill="hold">
                                          <p:stCondLst>
                                            <p:cond delay="0"/>
                                          </p:stCondLst>
                                        </p:cTn>
                                        <p:tgtEl>
                                          <p:spTgt spid="6150">
                                            <p:txEl>
                                              <p:pRg st="3" end="3"/>
                                            </p:txEl>
                                          </p:spTgt>
                                        </p:tgtEl>
                                        <p:attrNameLst>
                                          <p:attrName>style.visibility</p:attrName>
                                        </p:attrNameLst>
                                      </p:cBhvr>
                                      <p:to>
                                        <p:strVal val="visible"/>
                                      </p:to>
                                    </p:set>
                                    <p:animEffect transition="in" filter="box(in)">
                                      <p:cBhvr>
                                        <p:cTn id="44" dur="500"/>
                                        <p:tgtEl>
                                          <p:spTgt spid="6150">
                                            <p:txEl>
                                              <p:pRg st="3" end="3"/>
                                            </p:txEl>
                                          </p:spTgt>
                                        </p:tgtEl>
                                      </p:cBhvr>
                                    </p:animEffect>
                                  </p:childTnLst>
                                </p:cTn>
                              </p:par>
                              <p:par>
                                <p:cTn id="45" presetID="4" presetClass="entr" presetSubtype="16" fill="hold" grpId="0" nodeType="withEffect">
                                  <p:stCondLst>
                                    <p:cond delay="0"/>
                                  </p:stCondLst>
                                  <p:childTnLst>
                                    <p:set>
                                      <p:cBhvr>
                                        <p:cTn id="46" dur="1" fill="hold">
                                          <p:stCondLst>
                                            <p:cond delay="0"/>
                                          </p:stCondLst>
                                        </p:cTn>
                                        <p:tgtEl>
                                          <p:spTgt spid="6150">
                                            <p:txEl>
                                              <p:pRg st="4" end="4"/>
                                            </p:txEl>
                                          </p:spTgt>
                                        </p:tgtEl>
                                        <p:attrNameLst>
                                          <p:attrName>style.visibility</p:attrName>
                                        </p:attrNameLst>
                                      </p:cBhvr>
                                      <p:to>
                                        <p:strVal val="visible"/>
                                      </p:to>
                                    </p:set>
                                    <p:animEffect transition="in" filter="box(in)">
                                      <p:cBhvr>
                                        <p:cTn id="47" dur="500"/>
                                        <p:tgtEl>
                                          <p:spTgt spid="615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6147" grpId="0" build="p"/>
      <p:bldP spid="6148" grpId="0" build="p"/>
      <p:bldP spid="6149" grpId="0" build="p"/>
      <p:bldP spid="6150"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GB" altLang="en-US" sz="3800"/>
              <a:t>The Service</a:t>
            </a:r>
          </a:p>
        </p:txBody>
      </p:sp>
      <p:sp>
        <p:nvSpPr>
          <p:cNvPr id="9219" name="Content Placeholder 2"/>
          <p:cNvSpPr>
            <a:spLocks noGrp="1"/>
          </p:cNvSpPr>
          <p:nvPr>
            <p:ph idx="1"/>
          </p:nvPr>
        </p:nvSpPr>
        <p:spPr>
          <a:xfrm>
            <a:off x="685424" y="1981500"/>
            <a:ext cx="7773156" cy="1220805"/>
          </a:xfrm>
        </p:spPr>
        <p:txBody>
          <a:bodyPr/>
          <a:lstStyle/>
          <a:p>
            <a:r>
              <a:rPr lang="en-GB" altLang="en-US" dirty="0" smtClean="0">
                <a:hlinkClick r:id="rId2"/>
              </a:rPr>
              <a:t>http://www.kirklees.gov.uk/business/planningapplications/advice.aspx#anchor2</a:t>
            </a:r>
            <a:endParaRPr lang="en-GB" altLang="en-US" dirty="0" smtClean="0"/>
          </a:p>
          <a:p>
            <a:endParaRPr lang="en-GB" altLang="en-US" dirty="0" smtClean="0"/>
          </a:p>
        </p:txBody>
      </p:sp>
    </p:spTree>
    <p:extLst>
      <p:ext uri="{BB962C8B-B14F-4D97-AF65-F5344CB8AC3E}">
        <p14:creationId xmlns:p14="http://schemas.microsoft.com/office/powerpoint/2010/main" val="3702628680"/>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11" charset="0"/>
            <a:ea typeface="ＭＳ Ｐゴシック" pitchFamily="-111" charset="-128"/>
            <a:cs typeface="ＭＳ Ｐゴシック" pitchFamily="-11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11" charset="0"/>
            <a:ea typeface="ＭＳ Ｐゴシック" pitchFamily="-111" charset="-128"/>
            <a:cs typeface="ＭＳ Ｐゴシック" pitchFamily="-11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Override1.xml><?xml version="1.0" encoding="utf-8"?>
<a:themeOverride xmlns:a="http://schemas.openxmlformats.org/drawingml/2006/main">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2</TotalTime>
  <Words>606</Words>
  <Application>Microsoft Office PowerPoint</Application>
  <PresentationFormat>On-screen Show (4:3)</PresentationFormat>
  <Paragraphs>106</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Blank Presentation</vt:lpstr>
      <vt:lpstr>Pre-Application Advice in Kirklees</vt:lpstr>
      <vt:lpstr>General</vt:lpstr>
      <vt:lpstr>Worthwhile Pre-application Engagement</vt:lpstr>
      <vt:lpstr>Leeds City Region Development  Management Charter</vt:lpstr>
      <vt:lpstr>Drivers and Objectives</vt:lpstr>
      <vt:lpstr>Barriers to Change</vt:lpstr>
      <vt:lpstr>The Pre-App Offer in Kirklees</vt:lpstr>
      <vt:lpstr>Majors Pre-Application Advice</vt:lpstr>
      <vt:lpstr>The Service</vt:lpstr>
      <vt:lpstr>The Process</vt:lpstr>
      <vt:lpstr>Practice</vt:lpstr>
      <vt:lpstr>What is Working ?</vt:lpstr>
      <vt:lpstr>PowerPoint Presentation</vt:lpstr>
      <vt:lpstr>Feedback</vt:lpstr>
      <vt:lpstr>Income</vt:lpstr>
      <vt:lpstr>Improvement Plan </vt:lpstr>
      <vt:lpstr>END</vt:lpstr>
      <vt:lpstr>Others</vt:lpstr>
      <vt:lpstr>Results</vt:lpstr>
      <vt:lpstr>Pre-Application Fees</vt:lpstr>
      <vt:lpstr>PowerPoint Presentation</vt:lpstr>
      <vt:lpstr>PowerPoint Presentation</vt:lpstr>
    </vt:vector>
  </TitlesOfParts>
  <Company>LGA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Pre-Application Advice in Kirklees</dc:title>
  <dc:creator>Phillipa Silcock</dc:creator>
  <cp:lastModifiedBy>Phillipa Silcock</cp:lastModifiedBy>
  <cp:revision>1</cp:revision>
  <dcterms:created xsi:type="dcterms:W3CDTF">2014-06-20T12:36:01Z</dcterms:created>
  <dcterms:modified xsi:type="dcterms:W3CDTF">2014-06-20T12:38:33Z</dcterms:modified>
</cp:coreProperties>
</file>