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0" r:id="rId4"/>
    <p:sldId id="278" r:id="rId5"/>
    <p:sldId id="284" r:id="rId6"/>
    <p:sldId id="259" r:id="rId7"/>
    <p:sldId id="281" r:id="rId8"/>
    <p:sldId id="288" r:id="rId9"/>
    <p:sldId id="287" r:id="rId10"/>
    <p:sldId id="286" r:id="rId11"/>
  </p:sldIdLst>
  <p:sldSz cx="9144000" cy="6858000" type="screen4x3"/>
  <p:notesSz cx="6797675" cy="9856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1538"/>
            <a:ext cx="498475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3075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63075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B4E115B4-0E79-4754-81DF-B30C299210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765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12D9C0DA-6E2C-4849-8A7E-68CF27603B8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F0F467D-1B7C-4166-A26C-E0790178C13E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CE0D3C-2825-4D5C-A156-C76762114139}" type="slidenum">
              <a:rPr lang="en-US" altLang="en-US">
                <a:solidFill>
                  <a:prstClr val="black"/>
                </a:solidFill>
              </a:rPr>
              <a:pPr/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CE0D3C-2825-4D5C-A156-C76762114139}" type="slidenum">
              <a:rPr lang="en-US" altLang="en-US">
                <a:solidFill>
                  <a:prstClr val="black"/>
                </a:solidFill>
              </a:rPr>
              <a:pPr/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owerpoint2_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95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267200"/>
            <a:ext cx="64008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253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2A3E1-1CE2-4528-9BA8-5B04E01F2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0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10C06-6B4A-47F1-8A68-4D74981091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657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4800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AB2C29-BF1C-4D68-9040-076B8A94364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0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F2508-7D6C-41AA-9DE9-28B5CD89B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45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26A08-24D1-4CD6-8C8F-AD1C82307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4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2A470-7B82-482C-AB57-619F695100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48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A9403-AF84-4E52-ABCA-931AB2C376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14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54E47-B47B-4EF0-B80D-AF81A68CDE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91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3BCAD-D6C2-4787-B1AB-7699364FCB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23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2847-0D2F-4E07-A241-26DDD4DA08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28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0BD6A-B0BC-4237-9AC5-12B5DB7AE2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60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werpoint2_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480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3A24E0FD-F1BD-4637-B1CD-DFD90B65E6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>
                <a:latin typeface="Verdana" pitchFamily="34" charset="0"/>
              </a:rPr>
              <a:t>Shared Services</a:t>
            </a:r>
            <a:br>
              <a:rPr lang="en-GB" altLang="en-US" b="1" dirty="0" smtClean="0">
                <a:latin typeface="Verdana" pitchFamily="34" charset="0"/>
              </a:rPr>
            </a:br>
            <a:endParaRPr lang="en-GB" altLang="en-US" b="1" dirty="0" smtClean="0">
              <a:latin typeface="Verdan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Verdana" pitchFamily="34" charset="0"/>
              </a:rPr>
              <a:t>Ian Gallin, Chief Executive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Aligned systems and processes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@westsuffolk.gov.uk</a:t>
            </a:r>
          </a:p>
          <a:p>
            <a:r>
              <a:rPr lang="en-GB" dirty="0" smtClean="0"/>
              <a:t>www.westsuffolk.gov.uk</a:t>
            </a:r>
          </a:p>
          <a:p>
            <a:r>
              <a:rPr lang="en-GB" dirty="0" smtClean="0"/>
              <a:t>Financial management system</a:t>
            </a:r>
          </a:p>
          <a:p>
            <a:r>
              <a:rPr lang="en-GB" dirty="0" smtClean="0"/>
              <a:t>Customer Contact Platform</a:t>
            </a:r>
          </a:p>
          <a:p>
            <a:r>
              <a:rPr lang="en-GB" dirty="0" err="1" smtClean="0"/>
              <a:t>MiHR</a:t>
            </a:r>
            <a:endParaRPr lang="en-GB" dirty="0" smtClean="0"/>
          </a:p>
          <a:p>
            <a:r>
              <a:rPr lang="en-GB" dirty="0" smtClean="0"/>
              <a:t>Modern.gov</a:t>
            </a:r>
          </a:p>
          <a:p>
            <a:r>
              <a:rPr lang="en-GB" dirty="0" smtClean="0"/>
              <a:t>IDOX Uniform</a:t>
            </a:r>
          </a:p>
          <a:p>
            <a:r>
              <a:rPr lang="en-GB" dirty="0" smtClean="0"/>
              <a:t>And many more…</a:t>
            </a:r>
          </a:p>
        </p:txBody>
      </p:sp>
    </p:spTree>
    <p:extLst>
      <p:ext uri="{BB962C8B-B14F-4D97-AF65-F5344CB8AC3E}">
        <p14:creationId xmlns:p14="http://schemas.microsoft.com/office/powerpoint/2010/main" val="315259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Verdana" pitchFamily="34" charset="0"/>
              </a:rPr>
              <a:t>West Suffolk councils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3212976"/>
            <a:ext cx="7772400" cy="4114800"/>
          </a:xfrm>
        </p:spPr>
        <p:txBody>
          <a:bodyPr/>
          <a:lstStyle/>
          <a:p>
            <a:r>
              <a:rPr lang="en-GB" dirty="0" smtClean="0"/>
              <a:t>Two separate councils with…</a:t>
            </a:r>
          </a:p>
          <a:p>
            <a:pPr lvl="1"/>
            <a:r>
              <a:rPr lang="en-GB" dirty="0" smtClean="0"/>
              <a:t>separate </a:t>
            </a:r>
            <a:r>
              <a:rPr lang="en-GB" dirty="0"/>
              <a:t>identities </a:t>
            </a:r>
            <a:endParaRPr lang="en-GB" dirty="0" smtClean="0"/>
          </a:p>
          <a:p>
            <a:pPr lvl="1"/>
            <a:r>
              <a:rPr lang="en-GB" dirty="0" smtClean="0"/>
              <a:t>individual and shared pressures </a:t>
            </a:r>
          </a:p>
          <a:p>
            <a:pPr lvl="1"/>
            <a:r>
              <a:rPr lang="en-GB" dirty="0" smtClean="0"/>
              <a:t>common goals </a:t>
            </a:r>
            <a:r>
              <a:rPr lang="en-GB" dirty="0"/>
              <a:t>and a shared will to </a:t>
            </a:r>
            <a:r>
              <a:rPr lang="en-GB" dirty="0" smtClean="0"/>
              <a:t>manage the financial challenges</a:t>
            </a:r>
            <a:endParaRPr lang="en-GB" altLang="en-US" dirty="0" smtClean="0">
              <a:latin typeface="Verdana" pitchFamily="34" charset="0"/>
            </a:endParaRPr>
          </a:p>
        </p:txBody>
      </p:sp>
      <p:pic>
        <p:nvPicPr>
          <p:cNvPr id="2" name="Picture 2" descr="http://westsuffolkintranet/howto/upload/FHDClogo400x4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estsuffolkintranet/howto/upload/SebcColourLogo625x5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94415"/>
            <a:ext cx="180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GB" sz="600" dirty="0"/>
          </a:p>
          <a:p>
            <a:r>
              <a:rPr lang="en-GB" dirty="0" smtClean="0"/>
              <a:t>Focus on outcomes</a:t>
            </a:r>
            <a:endParaRPr lang="en-GB" dirty="0"/>
          </a:p>
          <a:p>
            <a:r>
              <a:rPr lang="en-GB" dirty="0" smtClean="0"/>
              <a:t>Shift </a:t>
            </a:r>
            <a:r>
              <a:rPr lang="en-GB" dirty="0"/>
              <a:t>in organisational culture</a:t>
            </a:r>
          </a:p>
          <a:p>
            <a:r>
              <a:rPr lang="en-GB" dirty="0"/>
              <a:t>I</a:t>
            </a:r>
            <a:r>
              <a:rPr lang="en-GB" dirty="0" smtClean="0"/>
              <a:t>nvolvement </a:t>
            </a:r>
            <a:r>
              <a:rPr lang="en-GB" dirty="0"/>
              <a:t>by members</a:t>
            </a:r>
          </a:p>
          <a:p>
            <a:r>
              <a:rPr lang="en-GB" dirty="0"/>
              <a:t>I</a:t>
            </a:r>
            <a:r>
              <a:rPr lang="en-GB" dirty="0" smtClean="0"/>
              <a:t>nvestment </a:t>
            </a:r>
            <a:r>
              <a:rPr lang="en-GB" dirty="0"/>
              <a:t>into the </a:t>
            </a:r>
            <a:r>
              <a:rPr lang="en-GB" dirty="0" smtClean="0"/>
              <a:t>opportunities</a:t>
            </a:r>
          </a:p>
          <a:p>
            <a:r>
              <a:rPr lang="en-GB" altLang="en-US" dirty="0"/>
              <a:t>Letting go of organisational boundaries but respecting individual sovereignty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4800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Principles of sharing services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0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Starting at the top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West Suffolk LT and SMT</a:t>
            </a:r>
          </a:p>
          <a:p>
            <a:pPr lvl="1"/>
            <a:r>
              <a:rPr lang="en-GB" dirty="0"/>
              <a:t>Chief Executive, two directors and six heads of service</a:t>
            </a:r>
          </a:p>
          <a:p>
            <a:pPr lvl="1"/>
            <a:r>
              <a:rPr lang="en-GB" dirty="0"/>
              <a:t>21 service managers</a:t>
            </a:r>
          </a:p>
          <a:p>
            <a:r>
              <a:rPr lang="en-GB" dirty="0" smtClean="0"/>
              <a:t>Single staff structure delivering £3.5 million year-on-year savings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86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Members working together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760168"/>
          </a:xfrm>
        </p:spPr>
        <p:txBody>
          <a:bodyPr/>
          <a:lstStyle/>
          <a:p>
            <a:r>
              <a:rPr lang="en-GB" dirty="0" smtClean="0"/>
              <a:t>Shared </a:t>
            </a:r>
            <a:r>
              <a:rPr lang="en-GB" dirty="0"/>
              <a:t>Services Steering </a:t>
            </a:r>
            <a:r>
              <a:rPr lang="en-GB" dirty="0" smtClean="0"/>
              <a:t>Group</a:t>
            </a:r>
          </a:p>
          <a:p>
            <a:pPr lvl="1"/>
            <a:r>
              <a:rPr lang="en-GB" dirty="0" smtClean="0"/>
              <a:t>Project direction and detailed overview</a:t>
            </a:r>
            <a:endParaRPr lang="en-GB" dirty="0"/>
          </a:p>
          <a:p>
            <a:r>
              <a:rPr lang="en-GB" dirty="0" smtClean="0"/>
              <a:t>Cabinet</a:t>
            </a:r>
          </a:p>
          <a:p>
            <a:pPr lvl="1"/>
            <a:r>
              <a:rPr lang="en-GB" dirty="0"/>
              <a:t>Joint Cabinet Planning</a:t>
            </a:r>
          </a:p>
          <a:p>
            <a:pPr lvl="1"/>
            <a:r>
              <a:rPr lang="en-GB" dirty="0"/>
              <a:t>Aligned portfolio holder responsibilities</a:t>
            </a:r>
          </a:p>
          <a:p>
            <a:pPr lvl="1"/>
            <a:r>
              <a:rPr lang="en-GB" dirty="0"/>
              <a:t>Joint portfolio holder for Housing</a:t>
            </a:r>
          </a:p>
          <a:p>
            <a:r>
              <a:rPr lang="en-GB" dirty="0" smtClean="0"/>
              <a:t>Overview and Scrutiny</a:t>
            </a:r>
          </a:p>
          <a:p>
            <a:pPr lvl="1"/>
            <a:r>
              <a:rPr lang="en-GB" dirty="0" smtClean="0"/>
              <a:t>Joint meetings for annual report, strategic plan and housing strategy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4044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4800600" cy="1143000"/>
          </a:xfrm>
        </p:spPr>
        <p:txBody>
          <a:bodyPr/>
          <a:lstStyle/>
          <a:p>
            <a:r>
              <a:rPr lang="en-GB" dirty="0" smtClean="0"/>
              <a:t>Vision and values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16152"/>
          </a:xfrm>
        </p:spPr>
        <p:txBody>
          <a:bodyPr/>
          <a:lstStyle/>
          <a:p>
            <a:r>
              <a:rPr lang="en-GB" dirty="0" smtClean="0"/>
              <a:t>West Suffolk Strategic Plan</a:t>
            </a:r>
          </a:p>
          <a:p>
            <a:pPr lvl="1"/>
            <a:r>
              <a:rPr lang="en-GB" dirty="0" smtClean="0"/>
              <a:t>Families and communities, economic growth and housing</a:t>
            </a:r>
          </a:p>
          <a:p>
            <a:pPr lvl="2"/>
            <a:r>
              <a:rPr lang="en-GB" dirty="0" smtClean="0"/>
              <a:t>Families and Communities Strategy </a:t>
            </a:r>
          </a:p>
          <a:p>
            <a:pPr lvl="2"/>
            <a:r>
              <a:rPr lang="en-GB" dirty="0" smtClean="0"/>
              <a:t>Six Point Plan for growth </a:t>
            </a:r>
          </a:p>
          <a:p>
            <a:pPr lvl="2"/>
            <a:r>
              <a:rPr lang="en-GB" dirty="0" smtClean="0"/>
              <a:t>Housing Strategy</a:t>
            </a:r>
            <a:endParaRPr lang="en-GB" dirty="0"/>
          </a:p>
          <a:p>
            <a:r>
              <a:rPr lang="en-GB" dirty="0" smtClean="0"/>
              <a:t>Rolling programme to align strategies and policies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3595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finances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5256584"/>
          </a:xfrm>
        </p:spPr>
        <p:txBody>
          <a:bodyPr/>
          <a:lstStyle/>
          <a:p>
            <a:r>
              <a:rPr lang="en-GB" dirty="0" smtClean="0"/>
              <a:t>Medium Term Financial Strategy</a:t>
            </a:r>
          </a:p>
          <a:p>
            <a:r>
              <a:rPr lang="en-GB" dirty="0"/>
              <a:t>Cost sharing model</a:t>
            </a:r>
          </a:p>
          <a:p>
            <a:r>
              <a:rPr lang="en-GB" dirty="0" smtClean="0"/>
              <a:t>Procurement </a:t>
            </a:r>
            <a:r>
              <a:rPr lang="en-GB" dirty="0"/>
              <a:t>Strategy</a:t>
            </a:r>
          </a:p>
          <a:p>
            <a:r>
              <a:rPr lang="en-GB" dirty="0" smtClean="0"/>
              <a:t>Financial Procedure Rules and Contract Procedure Rules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1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Working for one organisation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Pay structure</a:t>
            </a:r>
          </a:p>
          <a:p>
            <a:r>
              <a:rPr lang="en-GB" dirty="0" smtClean="0"/>
              <a:t>Terms </a:t>
            </a:r>
            <a:r>
              <a:rPr lang="en-GB" dirty="0"/>
              <a:t>and conditions</a:t>
            </a:r>
          </a:p>
          <a:p>
            <a:r>
              <a:rPr lang="en-GB" dirty="0" smtClean="0"/>
              <a:t>Performance </a:t>
            </a:r>
            <a:r>
              <a:rPr lang="en-GB" dirty="0"/>
              <a:t>review scheme</a:t>
            </a:r>
          </a:p>
          <a:p>
            <a:r>
              <a:rPr lang="en-GB" dirty="0"/>
              <a:t>Job families</a:t>
            </a:r>
          </a:p>
          <a:p>
            <a:r>
              <a:rPr lang="en-GB" dirty="0"/>
              <a:t>Business partner model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3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Aligned systems and processes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Business Process Re-engineering (BPR) </a:t>
            </a:r>
          </a:p>
          <a:p>
            <a:r>
              <a:rPr lang="en-GB" dirty="0" smtClean="0"/>
              <a:t>Customer Access</a:t>
            </a:r>
          </a:p>
          <a:p>
            <a:pPr lvl="1"/>
            <a:r>
              <a:rPr lang="en-GB" dirty="0" smtClean="0"/>
              <a:t>Target Operating Model</a:t>
            </a:r>
          </a:p>
          <a:p>
            <a:pPr lvl="1"/>
            <a:r>
              <a:rPr lang="en-GB" dirty="0"/>
              <a:t>Digital by default</a:t>
            </a:r>
          </a:p>
          <a:p>
            <a:pPr lvl="1"/>
            <a:r>
              <a:rPr lang="en-GB" dirty="0"/>
              <a:t>System integration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5156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242</Words>
  <Application>Microsoft Office PowerPoint</Application>
  <PresentationFormat>On-screen Show (4:3)</PresentationFormat>
  <Paragraphs>65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Shared Services </vt:lpstr>
      <vt:lpstr>West Suffolk councils</vt:lpstr>
      <vt:lpstr>Principles of sharing services</vt:lpstr>
      <vt:lpstr>Starting at the top</vt:lpstr>
      <vt:lpstr>Members working together</vt:lpstr>
      <vt:lpstr>Vision and values</vt:lpstr>
      <vt:lpstr>The finances</vt:lpstr>
      <vt:lpstr>Working for one organisation</vt:lpstr>
      <vt:lpstr>Aligned systems and processes</vt:lpstr>
      <vt:lpstr>Aligned systems and processes</vt:lpstr>
    </vt:vector>
  </TitlesOfParts>
  <Company>geronimo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Toby Long</dc:creator>
  <cp:lastModifiedBy>Smith, Ben</cp:lastModifiedBy>
  <cp:revision>47</cp:revision>
  <cp:lastPrinted>2010-12-22T10:32:25Z</cp:lastPrinted>
  <dcterms:created xsi:type="dcterms:W3CDTF">2010-12-13T14:42:18Z</dcterms:created>
  <dcterms:modified xsi:type="dcterms:W3CDTF">2015-08-23T20:55:10Z</dcterms:modified>
</cp:coreProperties>
</file>