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A5319F-AC15-494F-995B-B081B2D4147A}" type="datetimeFigureOut">
              <a:rPr lang="en-GB" smtClean="0"/>
              <a:t>08/04/2015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BAADC-92F1-4AF5-95E8-463376D6AE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270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2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11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12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13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14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15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16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17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Wycombe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19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3118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Southhampton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20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2578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Cornwall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21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626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3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27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4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5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6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7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8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9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10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title_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4"/>
            <a:ext cx="9158654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83228" y="44456"/>
            <a:ext cx="53193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4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6" name="Picture 12" descr="PAS logo green TI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66" y="376239"/>
            <a:ext cx="1661746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83223" y="2420947"/>
            <a:ext cx="77724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30115" y="3573463"/>
            <a:ext cx="64008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01677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134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1462" y="274643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263" y="274643"/>
            <a:ext cx="603152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478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589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0572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261" y="1600205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3" y="1600205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34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4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4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735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152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478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7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750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9211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262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262" y="1600205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539265" y="6453188"/>
            <a:ext cx="8209085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838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en-GB" altLang="en-US" dirty="0" smtClean="0"/>
              <a:t>Richard Crawley</a:t>
            </a:r>
          </a:p>
        </p:txBody>
      </p:sp>
      <p:sp>
        <p:nvSpPr>
          <p:cNvPr id="11264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Calculating the cost</a:t>
            </a:r>
          </a:p>
        </p:txBody>
      </p:sp>
    </p:spTree>
    <p:extLst>
      <p:ext uri="{BB962C8B-B14F-4D97-AF65-F5344CB8AC3E}">
        <p14:creationId xmlns:p14="http://schemas.microsoft.com/office/powerpoint/2010/main" val="212618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777339" y="2708920"/>
            <a:ext cx="259228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644401" y="2715707"/>
            <a:ext cx="3057570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577932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5768441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738050" y="3163997"/>
            <a:ext cx="1661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Pre-App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87824" y="4836548"/>
            <a:ext cx="2165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19931" y="4836548"/>
            <a:ext cx="16617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Post-App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60108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0334" y="2708925"/>
            <a:ext cx="1728192" cy="1433377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314209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32537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027481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49147" y="1844824"/>
            <a:ext cx="6214844" cy="1224136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09092" y="2230206"/>
            <a:ext cx="1960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PPA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2644401" y="2709881"/>
            <a:ext cx="3057570" cy="35908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960108" y="2708923"/>
            <a:ext cx="236511" cy="35992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314209" y="2715707"/>
            <a:ext cx="236511" cy="35992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632537" y="2715707"/>
            <a:ext cx="236511" cy="35992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020749" y="2708923"/>
            <a:ext cx="236511" cy="35992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What we need is enough resource to do a good job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512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(</a:t>
            </a:r>
            <a:r>
              <a:rPr lang="en-GB" dirty="0" err="1" smtClean="0"/>
              <a:t>i</a:t>
            </a:r>
            <a:r>
              <a:rPr lang="en-GB" dirty="0" smtClean="0"/>
              <a:t>) Understanding councils costs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Even if you’re not going to charge, discretionary services need to be designed with cost in mind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Services are (mostly) provided by people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Who,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How long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How much per unit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……….. Does it add value ?</a:t>
            </a:r>
          </a:p>
        </p:txBody>
      </p:sp>
    </p:spTree>
    <p:extLst>
      <p:ext uri="{BB962C8B-B14F-4D97-AF65-F5344CB8AC3E}">
        <p14:creationId xmlns:p14="http://schemas.microsoft.com/office/powerpoint/2010/main" val="117178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(</a:t>
            </a:r>
            <a:r>
              <a:rPr lang="en-GB" dirty="0" err="1" smtClean="0"/>
              <a:t>i</a:t>
            </a:r>
            <a:r>
              <a:rPr lang="en-GB" dirty="0" smtClean="0"/>
              <a:t>) Understanding councils costs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To derive a “productive hourly rate” you need to wrangle three things: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Productive time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How many hours are available for work ? (after holiday, supervision, training)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Cost of employment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Salary, NIC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Overheads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Light, heat, payroll, corporate, ICT</a:t>
            </a:r>
          </a:p>
        </p:txBody>
      </p:sp>
    </p:spTree>
    <p:extLst>
      <p:ext uri="{BB962C8B-B14F-4D97-AF65-F5344CB8AC3E}">
        <p14:creationId xmlns:p14="http://schemas.microsoft.com/office/powerpoint/2010/main" val="111966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(</a:t>
            </a:r>
            <a:r>
              <a:rPr lang="en-GB" dirty="0" err="1" smtClean="0"/>
              <a:t>i</a:t>
            </a:r>
            <a:r>
              <a:rPr lang="en-GB" dirty="0" smtClean="0"/>
              <a:t>) Understanding councils costs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Productive hourly rate = cost / hours * overheads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See page 39</a:t>
            </a:r>
          </a:p>
          <a:p>
            <a:pPr>
              <a:lnSpc>
                <a:spcPct val="90000"/>
              </a:lnSpc>
            </a:pPr>
            <a:endParaRPr lang="en-GB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Consultation costs (</a:t>
            </a:r>
            <a:r>
              <a:rPr lang="en-GB" dirty="0" err="1" smtClean="0">
                <a:latin typeface="Calibri" panose="020F0502020204030204" pitchFamily="34" charset="0"/>
              </a:rPr>
              <a:t>ie</a:t>
            </a:r>
            <a:r>
              <a:rPr lang="en-GB" dirty="0" smtClean="0">
                <a:latin typeface="Calibri" panose="020F0502020204030204" pitchFamily="34" charset="0"/>
              </a:rPr>
              <a:t> within the council) are not always understood fully (and may not need to be)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[also note “opportunity cost” – planners working on pre-apps are not working on apps]</a:t>
            </a:r>
          </a:p>
        </p:txBody>
      </p:sp>
    </p:spTree>
    <p:extLst>
      <p:ext uri="{BB962C8B-B14F-4D97-AF65-F5344CB8AC3E}">
        <p14:creationId xmlns:p14="http://schemas.microsoft.com/office/powerpoint/2010/main" val="269708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ii) Recovering costs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Recovery = recovery (only)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Method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Standard charges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Standard charges +/-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Phased</a:t>
            </a:r>
            <a:endParaRPr lang="en-GB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Make life easy for yourself – standardise, average, communicate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Beware obvious mismatches</a:t>
            </a:r>
          </a:p>
        </p:txBody>
      </p:sp>
    </p:spTree>
    <p:extLst>
      <p:ext uri="{BB962C8B-B14F-4D97-AF65-F5344CB8AC3E}">
        <p14:creationId xmlns:p14="http://schemas.microsoft.com/office/powerpoint/2010/main" val="64323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iii) Estimating standard charges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Understand your building blocks</a:t>
            </a:r>
          </a:p>
          <a:p>
            <a:pPr lvl="1">
              <a:lnSpc>
                <a:spcPct val="90000"/>
              </a:lnSpc>
            </a:pPr>
            <a:r>
              <a:rPr lang="en-GB" dirty="0" err="1" smtClean="0">
                <a:latin typeface="Calibri" panose="020F0502020204030204" pitchFamily="34" charset="0"/>
              </a:rPr>
              <a:t>Eg</a:t>
            </a:r>
            <a:r>
              <a:rPr lang="en-GB" dirty="0" smtClean="0">
                <a:latin typeface="Calibri" panose="020F0502020204030204" pitchFamily="34" charset="0"/>
              </a:rPr>
              <a:t> hourly rate = £50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Job = 4 hours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Price = £200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Scaling</a:t>
            </a:r>
          </a:p>
          <a:p>
            <a:pPr>
              <a:lnSpc>
                <a:spcPct val="90000"/>
              </a:lnSpc>
            </a:pPr>
            <a:endParaRPr lang="en-GB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1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iii) Estimating standard charges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GB" dirty="0" smtClean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endParaRPr lang="en-GB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endParaRPr lang="en-GB" dirty="0" smtClean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endParaRPr lang="en-GB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endParaRPr lang="en-GB" dirty="0" smtClean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endParaRPr lang="en-GB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endParaRPr lang="en-GB" dirty="0" smtClean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Page 40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What if they want another 2 hours 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825" y="1196752"/>
            <a:ext cx="9407769" cy="398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94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iv) Introducing a schedule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Think about monitoring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Think about capacity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Core capacity and discretionary capacity ?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Talk to your neighbours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Be ready to learn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A change of </a:t>
            </a:r>
            <a:r>
              <a:rPr lang="en-GB" dirty="0" err="1" smtClean="0">
                <a:latin typeface="Calibri" panose="020F0502020204030204" pitchFamily="34" charset="0"/>
              </a:rPr>
              <a:t>mindset</a:t>
            </a:r>
            <a:r>
              <a:rPr lang="en-GB" dirty="0" smtClean="0">
                <a:latin typeface="Calibri" panose="020F0502020204030204" pitchFamily="34" charset="0"/>
              </a:rPr>
              <a:t> ?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An ability to negotiate</a:t>
            </a:r>
          </a:p>
          <a:p>
            <a:pPr>
              <a:lnSpc>
                <a:spcPct val="90000"/>
              </a:lnSpc>
            </a:pPr>
            <a:endParaRPr lang="en-GB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13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turn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For a few minutes each, consider these extracts from charging schedules [all downloaded on 5</a:t>
            </a:r>
            <a:r>
              <a:rPr lang="en-GB" baseline="30000" dirty="0" smtClean="0"/>
              <a:t>th</a:t>
            </a:r>
            <a:r>
              <a:rPr lang="en-GB" dirty="0" smtClean="0"/>
              <a:t> June 2014]</a:t>
            </a:r>
          </a:p>
          <a:p>
            <a:r>
              <a:rPr lang="en-GB" dirty="0" smtClean="0"/>
              <a:t>Assume the role of buyer. What do you like / not like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30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466850"/>
            <a:ext cx="9302262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00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Costing / charging for pre-app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678" y="1556792"/>
            <a:ext cx="6699738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4437112"/>
            <a:ext cx="8229600" cy="168905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 smtClean="0">
                <a:latin typeface="Calibri" panose="020F0502020204030204" pitchFamily="34" charset="0"/>
              </a:rPr>
              <a:t>                                                  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>
              <a:latin typeface="Calibri" panose="020F0502020204030204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dirty="0" smtClean="0">
                <a:latin typeface="Calibri" panose="020F0502020204030204" pitchFamily="34" charset="0"/>
              </a:rPr>
              <a:t>                                          How hard can this be …</a:t>
            </a:r>
          </a:p>
        </p:txBody>
      </p:sp>
    </p:spTree>
    <p:extLst>
      <p:ext uri="{BB962C8B-B14F-4D97-AF65-F5344CB8AC3E}">
        <p14:creationId xmlns:p14="http://schemas.microsoft.com/office/powerpoint/2010/main" val="58209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04" y="2200274"/>
            <a:ext cx="8971807" cy="331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938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595"/>
            <a:ext cx="8892480" cy="3134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89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63" y="908720"/>
            <a:ext cx="9017766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755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5"/>
            <a:ext cx="9170377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525" y="4467230"/>
            <a:ext cx="8537331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653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you think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396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Here’s what I think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262" y="1600203"/>
            <a:ext cx="8229600" cy="4709117"/>
          </a:xfrm>
        </p:spPr>
        <p:txBody>
          <a:bodyPr/>
          <a:lstStyle/>
          <a:p>
            <a:r>
              <a:rPr lang="en-GB" sz="3000" dirty="0" smtClean="0"/>
              <a:t>Pegging charges to development categories (or planning fee) is understandable but illogical</a:t>
            </a:r>
          </a:p>
          <a:p>
            <a:r>
              <a:rPr lang="en-GB" sz="3000" dirty="0" smtClean="0"/>
              <a:t>Some of these things just don’t make sense</a:t>
            </a:r>
          </a:p>
          <a:p>
            <a:r>
              <a:rPr lang="en-GB" sz="3000" dirty="0" smtClean="0"/>
              <a:t>Offering choice is great (</a:t>
            </a:r>
            <a:r>
              <a:rPr lang="en-GB" sz="3000" dirty="0" err="1" smtClean="0"/>
              <a:t>eg</a:t>
            </a:r>
            <a:r>
              <a:rPr lang="en-GB" sz="3000" dirty="0" smtClean="0"/>
              <a:t> discount if …)</a:t>
            </a:r>
          </a:p>
          <a:p>
            <a:r>
              <a:rPr lang="en-GB" sz="3000" dirty="0" smtClean="0"/>
              <a:t>Fewer, broader categories</a:t>
            </a:r>
          </a:p>
          <a:p>
            <a:r>
              <a:rPr lang="en-GB" sz="3000" dirty="0" smtClean="0"/>
              <a:t>Where is the comfort ? Feedback ? Happy customers ? Amazon star ratings ? </a:t>
            </a:r>
          </a:p>
          <a:p>
            <a:r>
              <a:rPr lang="en-GB" sz="3000" dirty="0" smtClean="0"/>
              <a:t>You would not buy anything like this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643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Planner [Dec/Jan 2014 p. 43]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“The RTPI’s experience is that most complaints about consultant’s fees occur when no agreement has been </a:t>
            </a:r>
            <a:r>
              <a:rPr lang="en-GB" dirty="0" smtClean="0">
                <a:solidFill>
                  <a:srgbClr val="FF0000"/>
                </a:solidFill>
              </a:rPr>
              <a:t>formalised</a:t>
            </a:r>
            <a:r>
              <a:rPr lang="en-GB" dirty="0" smtClean="0"/>
              <a:t> between consultant and client. There should be no ambiguity. It is advisable to cover the following items”</a:t>
            </a:r>
          </a:p>
          <a:p>
            <a:pPr marL="0" indent="0">
              <a:buNone/>
            </a:pPr>
            <a:r>
              <a:rPr lang="en-GB" dirty="0" smtClean="0"/>
              <a:t>Summary table of </a:t>
            </a:r>
            <a:r>
              <a:rPr lang="en-GB" dirty="0" smtClean="0">
                <a:solidFill>
                  <a:srgbClr val="FF0000"/>
                </a:solidFill>
              </a:rPr>
              <a:t>estimated costs</a:t>
            </a:r>
            <a:r>
              <a:rPr lang="en-GB" dirty="0" smtClean="0"/>
              <a:t>; </a:t>
            </a:r>
            <a:r>
              <a:rPr lang="en-GB" dirty="0" smtClean="0">
                <a:solidFill>
                  <a:srgbClr val="FF0000"/>
                </a:solidFill>
              </a:rPr>
              <a:t>detailed tables of time costs</a:t>
            </a:r>
            <a:r>
              <a:rPr lang="en-GB" dirty="0" smtClean="0"/>
              <a:t>; reimbursable </a:t>
            </a:r>
            <a:r>
              <a:rPr lang="en-GB" dirty="0" smtClean="0">
                <a:solidFill>
                  <a:srgbClr val="FF0000"/>
                </a:solidFill>
              </a:rPr>
              <a:t>expenses</a:t>
            </a:r>
            <a:r>
              <a:rPr lang="en-GB" dirty="0" smtClean="0"/>
              <a:t>; subsistence and daily </a:t>
            </a:r>
            <a:r>
              <a:rPr lang="en-GB" dirty="0" smtClean="0">
                <a:solidFill>
                  <a:srgbClr val="FF0000"/>
                </a:solidFill>
              </a:rPr>
              <a:t>allowances</a:t>
            </a:r>
            <a:r>
              <a:rPr lang="en-GB" dirty="0" smtClean="0"/>
              <a:t>; </a:t>
            </a:r>
            <a:r>
              <a:rPr lang="en-GB" dirty="0" smtClean="0">
                <a:solidFill>
                  <a:srgbClr val="FF0000"/>
                </a:solidFill>
              </a:rPr>
              <a:t>terms and schedule of payment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702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Here’s what you must do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>
                <a:latin typeface="Calibri" panose="020F0502020204030204" pitchFamily="34" charset="0"/>
              </a:rPr>
              <a:t>Support your </a:t>
            </a:r>
            <a:r>
              <a:rPr lang="en-GB" dirty="0" smtClean="0">
                <a:latin typeface="Calibri" panose="020F0502020204030204" pitchFamily="34" charset="0"/>
              </a:rPr>
              <a:t>staff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This is not for everyone</a:t>
            </a:r>
            <a:endParaRPr lang="en-GB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dirty="0">
                <a:latin typeface="Calibri" panose="020F0502020204030204" pitchFamily="34" charset="0"/>
              </a:rPr>
              <a:t>Negotiate the freedom</a:t>
            </a:r>
          </a:p>
          <a:p>
            <a:pPr lvl="1">
              <a:lnSpc>
                <a:spcPct val="90000"/>
              </a:lnSpc>
            </a:pPr>
            <a:r>
              <a:rPr lang="en-GB" dirty="0">
                <a:latin typeface="Calibri" panose="020F0502020204030204" pitchFamily="34" charset="0"/>
              </a:rPr>
              <a:t>Beware corporate policies on headcount / savings</a:t>
            </a:r>
          </a:p>
          <a:p>
            <a:pPr lvl="1">
              <a:lnSpc>
                <a:spcPct val="90000"/>
              </a:lnSpc>
            </a:pPr>
            <a:r>
              <a:rPr lang="en-GB" dirty="0">
                <a:latin typeface="Calibri" panose="020F0502020204030204" pitchFamily="34" charset="0"/>
              </a:rPr>
              <a:t>More income = more resource requirement</a:t>
            </a:r>
          </a:p>
          <a:p>
            <a:pPr lvl="1">
              <a:lnSpc>
                <a:spcPct val="90000"/>
              </a:lnSpc>
            </a:pPr>
            <a:r>
              <a:rPr lang="en-GB" dirty="0">
                <a:latin typeface="Calibri" panose="020F0502020204030204" pitchFamily="34" charset="0"/>
              </a:rPr>
              <a:t>Don’t break your service promises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Corporate decision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Approach to fees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Fail without a win-win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Great opportunity to project positivity !</a:t>
            </a:r>
          </a:p>
        </p:txBody>
      </p:sp>
    </p:spTree>
    <p:extLst>
      <p:ext uri="{BB962C8B-B14F-4D97-AF65-F5344CB8AC3E}">
        <p14:creationId xmlns:p14="http://schemas.microsoft.com/office/powerpoint/2010/main" val="296279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Table exercise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7"/>
            <a:ext cx="5853330" cy="316835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Pre-application self assessment – this discussion is to help you to think about how the 10 Commitments to effective pre-application are implemented in your council.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868" y="332656"/>
            <a:ext cx="2528626" cy="2901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8" y="4653136"/>
            <a:ext cx="8136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0000"/>
                </a:solidFill>
              </a:rPr>
              <a:t>We will use this discussion to find examples of good practice are implemented in your council.</a:t>
            </a:r>
            <a:endParaRPr lang="en-GB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311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Before we begin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This is not a precise science, and there are several important stakeholders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Finance director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Staff providing the service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Investors / Developers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Place shapers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Don’t treat this just as a technical exercise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Needs to be done right, for the right reasons, with political support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And followed-through</a:t>
            </a:r>
            <a:endParaRPr lang="en-GB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33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777339" y="2708920"/>
            <a:ext cx="259228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644401" y="2715707"/>
            <a:ext cx="3057570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577932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5768441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2987824" y="4836548"/>
            <a:ext cx="2165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19931" y="4836548"/>
            <a:ext cx="16617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Post-App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60108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314209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32537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027481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The application process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19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777339" y="2708920"/>
            <a:ext cx="259228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644401" y="2715707"/>
            <a:ext cx="3057570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577932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5768441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738050" y="3163997"/>
            <a:ext cx="1661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Pre-App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92772" y="4836548"/>
            <a:ext cx="2176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19931" y="4836548"/>
            <a:ext cx="16617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Post-App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60108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0334" y="2708925"/>
            <a:ext cx="1728192" cy="1433377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314209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32537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027481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Pre-application advice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3583276" y="3193812"/>
            <a:ext cx="9804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Fee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32462" y="1628800"/>
            <a:ext cx="9804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Fee</a:t>
            </a:r>
          </a:p>
        </p:txBody>
      </p:sp>
      <p:cxnSp>
        <p:nvCxnSpPr>
          <p:cNvPr id="5" name="Straight Arrow Connector 4"/>
          <p:cNvCxnSpPr>
            <a:endCxn id="14" idx="0"/>
          </p:cNvCxnSpPr>
          <p:nvPr/>
        </p:nvCxnSpPr>
        <p:spPr bwMode="auto">
          <a:xfrm flipH="1">
            <a:off x="6078364" y="2152025"/>
            <a:ext cx="672428" cy="556899"/>
          </a:xfrm>
          <a:prstGeom prst="straightConnector1">
            <a:avLst/>
          </a:prstGeom>
          <a:noFill/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Arrow Connector 23"/>
          <p:cNvCxnSpPr>
            <a:endCxn id="16" idx="0"/>
          </p:cNvCxnSpPr>
          <p:nvPr/>
        </p:nvCxnSpPr>
        <p:spPr bwMode="auto">
          <a:xfrm flipH="1">
            <a:off x="6432463" y="2152020"/>
            <a:ext cx="318330" cy="563682"/>
          </a:xfrm>
          <a:prstGeom prst="straightConnector1">
            <a:avLst/>
          </a:prstGeom>
          <a:noFill/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Arrow Connector 24"/>
          <p:cNvCxnSpPr>
            <a:endCxn id="17" idx="0"/>
          </p:cNvCxnSpPr>
          <p:nvPr/>
        </p:nvCxnSpPr>
        <p:spPr bwMode="auto">
          <a:xfrm>
            <a:off x="6750792" y="2152020"/>
            <a:ext cx="0" cy="563682"/>
          </a:xfrm>
          <a:prstGeom prst="straightConnector1">
            <a:avLst/>
          </a:prstGeom>
          <a:noFill/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endCxn id="18" idx="0"/>
          </p:cNvCxnSpPr>
          <p:nvPr/>
        </p:nvCxnSpPr>
        <p:spPr bwMode="auto">
          <a:xfrm>
            <a:off x="6750792" y="2152025"/>
            <a:ext cx="394944" cy="556899"/>
          </a:xfrm>
          <a:prstGeom prst="straightConnector1">
            <a:avLst/>
          </a:prstGeom>
          <a:noFill/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13423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777339" y="2708920"/>
            <a:ext cx="259228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644401" y="2715707"/>
            <a:ext cx="3057570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577932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5768441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738050" y="3163997"/>
            <a:ext cx="1661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Pre-App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92772" y="4836548"/>
            <a:ext cx="2176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19931" y="4836548"/>
            <a:ext cx="16617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Post-App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60108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0334" y="2708925"/>
            <a:ext cx="1728192" cy="1433377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314209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32537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027481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511464" y="1844829"/>
            <a:ext cx="3256977" cy="569281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35788" y="1856961"/>
            <a:ext cx="1960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PPA</a:t>
            </a: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Pre-application and PPA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572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777339" y="2708920"/>
            <a:ext cx="259228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644401" y="2715707"/>
            <a:ext cx="3057570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577932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5768441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738050" y="3163997"/>
            <a:ext cx="1661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Pre-App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92772" y="4836548"/>
            <a:ext cx="2176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19931" y="4836548"/>
            <a:ext cx="16617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Post-App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60108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0334" y="2708925"/>
            <a:ext cx="1728192" cy="1433377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314209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32537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027481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979714" y="1844829"/>
            <a:ext cx="5383983" cy="569281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35788" y="1856961"/>
            <a:ext cx="1960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PPA</a:t>
            </a: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Pre-application and PPA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323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777339" y="2708920"/>
            <a:ext cx="259228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644401" y="2715707"/>
            <a:ext cx="3057570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577932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5768441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738050" y="3163997"/>
            <a:ext cx="1661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Pre-App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92772" y="4836548"/>
            <a:ext cx="2176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19931" y="4836548"/>
            <a:ext cx="16617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Post-App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60108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0334" y="2708925"/>
            <a:ext cx="1728192" cy="1433377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314209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32537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027481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49147" y="1844824"/>
            <a:ext cx="6214844" cy="1224136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09092" y="2230206"/>
            <a:ext cx="1960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PPA</a:t>
            </a:r>
          </a:p>
        </p:txBody>
      </p:sp>
      <p:sp>
        <p:nvSpPr>
          <p:cNvPr id="2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Pre-application and PPA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694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777339" y="2708920"/>
            <a:ext cx="259228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644401" y="2715707"/>
            <a:ext cx="3057570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577932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5768441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738050" y="3163997"/>
            <a:ext cx="1661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Pre-App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92772" y="4836548"/>
            <a:ext cx="2176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19931" y="4836548"/>
            <a:ext cx="16617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Post-App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60108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0334" y="2708925"/>
            <a:ext cx="1728192" cy="1433377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314209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32537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027481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49147" y="1844824"/>
            <a:ext cx="6214844" cy="1224136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09092" y="2230206"/>
            <a:ext cx="1960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PPA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2644401" y="2709881"/>
            <a:ext cx="3057570" cy="35908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960108" y="2708923"/>
            <a:ext cx="236511" cy="35992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314209" y="2715707"/>
            <a:ext cx="236511" cy="35992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632537" y="2715707"/>
            <a:ext cx="236511" cy="35992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020749" y="2708923"/>
            <a:ext cx="236511" cy="35992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Yellow bits = enhanced service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512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680</Words>
  <Application>Microsoft Office PowerPoint</Application>
  <PresentationFormat>On-screen Show (4:3)</PresentationFormat>
  <Paragraphs>153</Paragraphs>
  <Slides>28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LG Group 2</vt:lpstr>
      <vt:lpstr>Richard Crawley</vt:lpstr>
      <vt:lpstr>Costing / charging for pre-app</vt:lpstr>
      <vt:lpstr>Before we begin</vt:lpstr>
      <vt:lpstr>The application process</vt:lpstr>
      <vt:lpstr>Pre-application advice</vt:lpstr>
      <vt:lpstr>Pre-application and PPA</vt:lpstr>
      <vt:lpstr>Pre-application and PPA</vt:lpstr>
      <vt:lpstr>Pre-application and PPA ?</vt:lpstr>
      <vt:lpstr>Yellow bits = enhanced service ?</vt:lpstr>
      <vt:lpstr>What we need is enough resource to do a good job</vt:lpstr>
      <vt:lpstr>(i) Understanding councils costs</vt:lpstr>
      <vt:lpstr>(i) Understanding councils costs</vt:lpstr>
      <vt:lpstr>(i) Understanding councils costs</vt:lpstr>
      <vt:lpstr>ii) Recovering costs</vt:lpstr>
      <vt:lpstr>iii) Estimating standard charges</vt:lpstr>
      <vt:lpstr>iii) Estimating standard charges</vt:lpstr>
      <vt:lpstr>iv) Introducing a schedule</vt:lpstr>
      <vt:lpstr>Your turn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do you think ?</vt:lpstr>
      <vt:lpstr>Here’s what I think</vt:lpstr>
      <vt:lpstr>The Planner [Dec/Jan 2014 p. 43]</vt:lpstr>
      <vt:lpstr>Here’s what you must do</vt:lpstr>
      <vt:lpstr>Table exercise</vt:lpstr>
    </vt:vector>
  </TitlesOfParts>
  <Company>LGA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Richard Crawley</dc:title>
  <dc:creator>Adam Dodgshon</dc:creator>
  <cp:lastModifiedBy>Adam Dodgshon</cp:lastModifiedBy>
  <cp:revision>1</cp:revision>
  <dcterms:created xsi:type="dcterms:W3CDTF">2015-04-08T09:59:33Z</dcterms:created>
  <dcterms:modified xsi:type="dcterms:W3CDTF">2015-04-08T10:01:39Z</dcterms:modified>
</cp:coreProperties>
</file>