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2" r:id="rId2"/>
    <p:sldMasterId id="2147483661" r:id="rId3"/>
    <p:sldMasterId id="2147483734" r:id="rId4"/>
    <p:sldMasterId id="2147483746" r:id="rId5"/>
    <p:sldMasterId id="2147483759" r:id="rId6"/>
    <p:sldMasterId id="2147483769" r:id="rId7"/>
    <p:sldMasterId id="2147483779" r:id="rId8"/>
    <p:sldMasterId id="2147483789" r:id="rId9"/>
    <p:sldMasterId id="2147483799" r:id="rId10"/>
    <p:sldMasterId id="2147483809" r:id="rId11"/>
  </p:sldMasterIdLst>
  <p:notesMasterIdLst>
    <p:notesMasterId r:id="rId89"/>
  </p:notesMasterIdLst>
  <p:handoutMasterIdLst>
    <p:handoutMasterId r:id="rId90"/>
  </p:handoutMasterIdLst>
  <p:sldIdLst>
    <p:sldId id="256" r:id="rId12"/>
    <p:sldId id="375" r:id="rId13"/>
    <p:sldId id="413" r:id="rId14"/>
    <p:sldId id="589" r:id="rId15"/>
    <p:sldId id="556" r:id="rId16"/>
    <p:sldId id="557" r:id="rId17"/>
    <p:sldId id="558"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630" r:id="rId43"/>
    <p:sldId id="631" r:id="rId44"/>
    <p:sldId id="632" r:id="rId45"/>
    <p:sldId id="633" r:id="rId46"/>
    <p:sldId id="634" r:id="rId47"/>
    <p:sldId id="635" r:id="rId48"/>
    <p:sldId id="636" r:id="rId49"/>
    <p:sldId id="637" r:id="rId50"/>
    <p:sldId id="638"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54" r:id="rId66"/>
    <p:sldId id="655" r:id="rId67"/>
    <p:sldId id="656" r:id="rId68"/>
    <p:sldId id="657" r:id="rId69"/>
    <p:sldId id="658" r:id="rId70"/>
    <p:sldId id="659" r:id="rId71"/>
    <p:sldId id="660" r:id="rId72"/>
    <p:sldId id="661" r:id="rId73"/>
    <p:sldId id="662" r:id="rId74"/>
    <p:sldId id="663" r:id="rId75"/>
    <p:sldId id="458" r:id="rId76"/>
    <p:sldId id="459" r:id="rId77"/>
    <p:sldId id="460" r:id="rId78"/>
    <p:sldId id="461" r:id="rId79"/>
    <p:sldId id="462" r:id="rId80"/>
    <p:sldId id="463" r:id="rId81"/>
    <p:sldId id="464" r:id="rId82"/>
    <p:sldId id="465" r:id="rId83"/>
    <p:sldId id="466" r:id="rId84"/>
    <p:sldId id="467" r:id="rId85"/>
    <p:sldId id="468" r:id="rId86"/>
    <p:sldId id="469" r:id="rId87"/>
    <p:sldId id="470" r:id="rId88"/>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3973">
          <p15:clr>
            <a:srgbClr val="A4A3A4"/>
          </p15:clr>
        </p15:guide>
        <p15:guide id="2" pos="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8FE"/>
    <a:srgbClr val="609F06"/>
    <a:srgbClr val="8AC032"/>
    <a:srgbClr val="34DBFE"/>
    <a:srgbClr val="F506F4"/>
    <a:srgbClr val="A22A81"/>
    <a:srgbClr val="1BCEFE"/>
    <a:srgbClr val="004092"/>
    <a:srgbClr val="EEC429"/>
    <a:srgbClr val="EE5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varScale="1">
        <p:scale>
          <a:sx n="65" d="100"/>
          <a:sy n="65" d="100"/>
        </p:scale>
        <p:origin x="1560" y="60"/>
      </p:cViewPr>
      <p:guideLst>
        <p:guide orient="horz" pos="3973"/>
        <p:guide pos="35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handoutMaster" Target="handoutMasters/handout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150282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mn-lt"/>
                <a:ea typeface="+mn-ea"/>
                <a:cs typeface="+mn-cs"/>
              </a:rPr>
              <a:t>Important to understand</a:t>
            </a:r>
            <a:r>
              <a:rPr lang="en-GB" sz="1200" kern="1200" baseline="0" dirty="0" smtClean="0">
                <a:solidFill>
                  <a:schemeClr val="tx1"/>
                </a:solidFill>
                <a:effectLst/>
                <a:latin typeface="+mn-lt"/>
                <a:ea typeface="+mn-ea"/>
                <a:cs typeface="+mn-cs"/>
              </a:rPr>
              <a:t> what your evidence is saying – where might you want areas to develop – are there sites there?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aim is to identify as wide a range as possible of sites and broad locations for development.  One starting point is a desk based assessment, utilising local knowledge of the area and identifying as many sites as possible for the whole range of potential uses.  All potential sources of sites should be explored.  Brainstorming</a:t>
            </a:r>
            <a:r>
              <a:rPr lang="en-GB" sz="1200" kern="1200" baseline="0" dirty="0" smtClean="0">
                <a:solidFill>
                  <a:schemeClr val="tx1"/>
                </a:solidFill>
                <a:effectLst/>
                <a:latin typeface="+mn-lt"/>
                <a:ea typeface="+mn-ea"/>
                <a:cs typeface="+mn-cs"/>
              </a:rPr>
              <a:t> maps, photos, local knowledge – can involve members in this – opportunity to understand the opportunities in their areas</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Desk based assessment – lots of sources of </a:t>
            </a:r>
            <a:r>
              <a:rPr lang="en-GB" sz="1200" kern="1200" dirty="0" err="1" smtClean="0">
                <a:solidFill>
                  <a:schemeClr val="tx1"/>
                </a:solidFill>
                <a:effectLst/>
                <a:latin typeface="+mn-lt"/>
                <a:ea typeface="+mn-ea"/>
                <a:cs typeface="+mn-cs"/>
              </a:rPr>
              <a:t>informationAs</a:t>
            </a:r>
            <a:r>
              <a:rPr lang="en-GB" sz="1200" kern="1200" dirty="0" smtClean="0">
                <a:solidFill>
                  <a:schemeClr val="tx1"/>
                </a:solidFill>
                <a:effectLst/>
                <a:latin typeface="+mn-lt"/>
                <a:ea typeface="+mn-ea"/>
                <a:cs typeface="+mn-cs"/>
              </a:rPr>
              <a:t> the PG identifies data sources can include development starts and completion records or planning application records, use local authority ownership records and national register of public sector land, empty property register, English House Condition Survey, national land use database, commercial property databases, valuation office databases.  Ordnance Survey maps, aerial photography, planning applications, pre application inquiries, village plan and neighbourhood planning documents and local information are also good sources of information.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Gypsy and Traveller and Travelling </a:t>
            </a:r>
            <a:r>
              <a:rPr lang="en-GB" sz="1200" kern="1200" dirty="0" err="1" smtClean="0">
                <a:solidFill>
                  <a:schemeClr val="tx1"/>
                </a:solidFill>
                <a:effectLst/>
                <a:latin typeface="+mn-lt"/>
                <a:ea typeface="+mn-ea"/>
                <a:cs typeface="+mn-cs"/>
              </a:rPr>
              <a:t>Showpeople</a:t>
            </a:r>
            <a:r>
              <a:rPr lang="en-GB" sz="1200" kern="1200" dirty="0" smtClean="0">
                <a:solidFill>
                  <a:schemeClr val="tx1"/>
                </a:solidFill>
                <a:effectLst/>
                <a:latin typeface="+mn-lt"/>
                <a:ea typeface="+mn-ea"/>
                <a:cs typeface="+mn-cs"/>
              </a:rPr>
              <a:t> sites this would include extension and intensification of existing sites; public owned land; land owned by the local/county councils; Call for Sites; and any other sites promoted for this use.</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What information do you already have about potential sites and what do you need?</a:t>
            </a:r>
          </a:p>
          <a:p>
            <a:pPr lvl="0"/>
            <a:r>
              <a:rPr lang="en-GB" sz="1200" kern="1200" dirty="0" smtClean="0">
                <a:solidFill>
                  <a:schemeClr val="tx1"/>
                </a:solidFill>
                <a:effectLst/>
                <a:latin typeface="+mn-lt"/>
                <a:ea typeface="+mn-ea"/>
                <a:cs typeface="+mn-cs"/>
              </a:rPr>
              <a:t>How will you fill any gaps in information and knowledge?</a:t>
            </a:r>
          </a:p>
          <a:p>
            <a:pPr lvl="0"/>
            <a:r>
              <a:rPr lang="en-GB" sz="1200" kern="1200" dirty="0" smtClean="0">
                <a:solidFill>
                  <a:schemeClr val="tx1"/>
                </a:solidFill>
                <a:effectLst/>
                <a:latin typeface="+mn-lt"/>
                <a:ea typeface="+mn-ea"/>
                <a:cs typeface="+mn-cs"/>
              </a:rPr>
              <a:t>What sites are coming forward from the plan and evidence reviews which you need to test?</a:t>
            </a:r>
          </a:p>
          <a:p>
            <a:pPr lvl="0"/>
            <a:r>
              <a:rPr lang="en-GB" sz="1200" kern="1200" dirty="0" smtClean="0">
                <a:solidFill>
                  <a:schemeClr val="tx1"/>
                </a:solidFill>
                <a:effectLst/>
                <a:latin typeface="+mn-lt"/>
                <a:ea typeface="+mn-ea"/>
                <a:cs typeface="+mn-cs"/>
              </a:rPr>
              <a:t>How will you engage with public sector bodies and statutory undertakers to effectively gather information about sites?</a:t>
            </a:r>
          </a:p>
          <a:p>
            <a:pPr lvl="0"/>
            <a:r>
              <a:rPr lang="en-GB" sz="1200" kern="1200" dirty="0" smtClean="0">
                <a:solidFill>
                  <a:schemeClr val="tx1"/>
                </a:solidFill>
                <a:effectLst/>
                <a:latin typeface="+mn-lt"/>
                <a:ea typeface="+mn-ea"/>
                <a:cs typeface="+mn-cs"/>
              </a:rPr>
              <a:t>How will you identify sites for employment use?</a:t>
            </a:r>
          </a:p>
          <a:p>
            <a:pPr lvl="0"/>
            <a:r>
              <a:rPr lang="en-GB" sz="1200" kern="1200" dirty="0" smtClean="0">
                <a:solidFill>
                  <a:schemeClr val="tx1"/>
                </a:solidFill>
                <a:effectLst/>
                <a:latin typeface="+mn-lt"/>
                <a:ea typeface="+mn-ea"/>
                <a:cs typeface="+mn-cs"/>
              </a:rPr>
              <a:t>Will you consider all existing employment sites? </a:t>
            </a:r>
          </a:p>
          <a:p>
            <a:pPr lvl="0"/>
            <a:r>
              <a:rPr lang="en-GB" sz="1200" kern="1200" dirty="0" smtClean="0">
                <a:solidFill>
                  <a:schemeClr val="tx1"/>
                </a:solidFill>
                <a:effectLst/>
                <a:latin typeface="+mn-lt"/>
                <a:ea typeface="+mn-ea"/>
                <a:cs typeface="+mn-cs"/>
              </a:rPr>
              <a:t>What has changed since you last considered sites which mean more sites may be available? </a:t>
            </a:r>
          </a:p>
          <a:p>
            <a:endParaRPr lang="en-GB" dirty="0" smtClean="0">
              <a:solidFill>
                <a:schemeClr val="tx1"/>
              </a:solidFill>
            </a:endParaRPr>
          </a:p>
          <a:p>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70</a:t>
            </a:fld>
            <a:endParaRPr lang="en-US" sz="1200" b="0" dirty="0">
              <a:solidFill>
                <a:prstClr val="black"/>
              </a:solidFill>
            </a:endParaRPr>
          </a:p>
        </p:txBody>
      </p:sp>
    </p:spTree>
    <p:extLst>
      <p:ext uri="{BB962C8B-B14F-4D97-AF65-F5344CB8AC3E}">
        <p14:creationId xmlns:p14="http://schemas.microsoft.com/office/powerpoint/2010/main" val="132548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200" kern="1200" dirty="0" smtClean="0">
                <a:solidFill>
                  <a:schemeClr val="tx1"/>
                </a:solidFill>
                <a:effectLst/>
                <a:latin typeface="+mn-lt"/>
                <a:ea typeface="+mn-ea"/>
                <a:cs typeface="+mn-cs"/>
              </a:rPr>
              <a:t>How are you going to do your call for sites?</a:t>
            </a:r>
          </a:p>
          <a:p>
            <a:pPr lvl="0"/>
            <a:r>
              <a:rPr lang="en-GB" sz="1200" kern="1200" dirty="0" smtClean="0">
                <a:solidFill>
                  <a:schemeClr val="tx1"/>
                </a:solidFill>
                <a:effectLst/>
                <a:latin typeface="+mn-lt"/>
                <a:ea typeface="+mn-ea"/>
                <a:cs typeface="+mn-cs"/>
              </a:rPr>
              <a:t>How will you make it comprehensive and involve those not normally familiar with process? </a:t>
            </a:r>
          </a:p>
          <a:p>
            <a:pPr lvl="0"/>
            <a:r>
              <a:rPr lang="en-GB" sz="1200" kern="1200" dirty="0" smtClean="0">
                <a:solidFill>
                  <a:schemeClr val="tx1"/>
                </a:solidFill>
                <a:effectLst/>
                <a:latin typeface="+mn-lt"/>
                <a:ea typeface="+mn-ea"/>
                <a:cs typeface="+mn-cs"/>
              </a:rPr>
              <a:t>Where and how will you advertise the process?</a:t>
            </a:r>
          </a:p>
          <a:p>
            <a:pPr lvl="0"/>
            <a:r>
              <a:rPr lang="en-GB" sz="1200" kern="1200" dirty="0" smtClean="0">
                <a:solidFill>
                  <a:schemeClr val="tx1"/>
                </a:solidFill>
                <a:effectLst/>
                <a:latin typeface="+mn-lt"/>
                <a:ea typeface="+mn-ea"/>
                <a:cs typeface="+mn-cs"/>
              </a:rPr>
              <a:t>How can you most effectively work with established groups such as Parish Councils and neighbourhood forums, landowners, developers, businesses, relevant local interest groups and Gypsy and Traveller communities?</a:t>
            </a:r>
          </a:p>
          <a:p>
            <a:pPr lvl="0"/>
            <a:r>
              <a:rPr lang="en-GB" sz="1200" kern="1200" dirty="0" smtClean="0">
                <a:solidFill>
                  <a:schemeClr val="tx1"/>
                </a:solidFill>
                <a:effectLst/>
                <a:latin typeface="+mn-lt"/>
                <a:ea typeface="+mn-ea"/>
                <a:cs typeface="+mn-cs"/>
              </a:rPr>
              <a:t>Have you set up a well-designed GIS and database adequate for the purpose to log all submissions?</a:t>
            </a:r>
          </a:p>
          <a:p>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Useful to </a:t>
            </a:r>
            <a:r>
              <a:rPr lang="en-US" dirty="0" smtClean="0">
                <a:solidFill>
                  <a:schemeClr val="tx1"/>
                </a:solidFill>
              </a:rPr>
              <a:t>Provide guidance and links to relevant information  to assist people in completing the form – as for as much information 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a:t>
            </a:r>
            <a:r>
              <a:rPr lang="en-US" baseline="0" dirty="0" smtClean="0">
                <a:solidFill>
                  <a:schemeClr val="tx1"/>
                </a:solidFill>
              </a:rPr>
              <a:t> surveying the site need to consider </a:t>
            </a:r>
            <a:r>
              <a:rPr lang="en-US" baseline="0" dirty="0" err="1" smtClean="0">
                <a:solidFill>
                  <a:schemeClr val="tx1"/>
                </a:solidFill>
              </a:rPr>
              <a:t>infromation</a:t>
            </a:r>
            <a:r>
              <a:rPr lang="en-US" baseline="0" dirty="0" smtClean="0">
                <a:solidFill>
                  <a:schemeClr val="tx1"/>
                </a:solidFill>
              </a:rPr>
              <a:t> as set out in PG and where sites are outside settlement boundary additional issues such as impact on landscape, greenbelt and accessibility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Mapping and </a:t>
            </a:r>
            <a:r>
              <a:rPr lang="en-US" baseline="0" dirty="0" err="1" smtClean="0">
                <a:solidFill>
                  <a:schemeClr val="tx1"/>
                </a:solidFill>
              </a:rPr>
              <a:t>seiving</a:t>
            </a:r>
            <a:r>
              <a:rPr lang="en-US" baseline="0" dirty="0" smtClean="0">
                <a:solidFill>
                  <a:schemeClr val="tx1"/>
                </a:solidFill>
              </a:rPr>
              <a:t> process to exclude sites which could be due to </a:t>
            </a:r>
          </a:p>
          <a:p>
            <a:pPr lvl="0"/>
            <a:r>
              <a:rPr lang="en-GB" sz="1200" kern="1200" dirty="0" smtClean="0">
                <a:solidFill>
                  <a:schemeClr val="tx1"/>
                </a:solidFill>
                <a:effectLst/>
                <a:latin typeface="+mn-lt"/>
                <a:ea typeface="+mn-ea"/>
                <a:cs typeface="+mn-cs"/>
              </a:rPr>
              <a:t>Size;</a:t>
            </a:r>
          </a:p>
          <a:p>
            <a:pPr lvl="0"/>
            <a:r>
              <a:rPr lang="en-GB" sz="1200" kern="1200" dirty="0" smtClean="0">
                <a:solidFill>
                  <a:schemeClr val="tx1"/>
                </a:solidFill>
                <a:effectLst/>
                <a:latin typeface="+mn-lt"/>
                <a:ea typeface="+mn-ea"/>
                <a:cs typeface="+mn-cs"/>
              </a:rPr>
              <a:t>In the open countryside not adjacent a sustainable settlement;</a:t>
            </a:r>
          </a:p>
          <a:p>
            <a:pPr lvl="0"/>
            <a:r>
              <a:rPr lang="en-GB" sz="1200" kern="1200" dirty="0" smtClean="0">
                <a:solidFill>
                  <a:schemeClr val="tx1"/>
                </a:solidFill>
                <a:effectLst/>
                <a:latin typeface="+mn-lt"/>
                <a:ea typeface="+mn-ea"/>
                <a:cs typeface="+mn-cs"/>
              </a:rPr>
              <a:t>Current employment sites – unless come through ELR;</a:t>
            </a:r>
          </a:p>
          <a:p>
            <a:pPr lvl="0"/>
            <a:r>
              <a:rPr lang="en-GB" sz="1200" kern="1200" dirty="0" smtClean="0">
                <a:solidFill>
                  <a:schemeClr val="tx1"/>
                </a:solidFill>
                <a:effectLst/>
                <a:latin typeface="+mn-lt"/>
                <a:ea typeface="+mn-ea"/>
                <a:cs typeface="+mn-cs"/>
              </a:rPr>
              <a:t>Sites in Green Belt; </a:t>
            </a:r>
          </a:p>
          <a:p>
            <a:pPr lvl="0"/>
            <a:r>
              <a:rPr lang="en-GB" sz="1200" kern="1200" dirty="0" smtClean="0">
                <a:solidFill>
                  <a:schemeClr val="tx1"/>
                </a:solidFill>
                <a:effectLst/>
                <a:latin typeface="+mn-lt"/>
                <a:ea typeface="+mn-ea"/>
                <a:cs typeface="+mn-cs"/>
              </a:rPr>
              <a:t>Within functional flood plain;</a:t>
            </a:r>
          </a:p>
          <a:p>
            <a:pPr lvl="0"/>
            <a:r>
              <a:rPr lang="en-GB" sz="1200" kern="1200" dirty="0" smtClean="0">
                <a:solidFill>
                  <a:schemeClr val="tx1"/>
                </a:solidFill>
                <a:effectLst/>
                <a:latin typeface="+mn-lt"/>
                <a:ea typeface="+mn-ea"/>
                <a:cs typeface="+mn-cs"/>
              </a:rPr>
              <a:t>SSSI;</a:t>
            </a:r>
          </a:p>
          <a:p>
            <a:pPr lvl="0"/>
            <a:r>
              <a:rPr lang="en-GB" sz="1200" kern="1200" dirty="0" smtClean="0">
                <a:solidFill>
                  <a:schemeClr val="tx1"/>
                </a:solidFill>
                <a:effectLst/>
                <a:latin typeface="+mn-lt"/>
                <a:ea typeface="+mn-ea"/>
                <a:cs typeface="+mn-cs"/>
              </a:rPr>
              <a:t>SAC and SPA;</a:t>
            </a:r>
          </a:p>
          <a:p>
            <a:pPr lvl="0"/>
            <a:r>
              <a:rPr lang="en-GB" sz="1200" kern="1200" dirty="0" smtClean="0">
                <a:solidFill>
                  <a:schemeClr val="tx1"/>
                </a:solidFill>
                <a:effectLst/>
                <a:latin typeface="+mn-lt"/>
                <a:ea typeface="+mn-ea"/>
                <a:cs typeface="+mn-cs"/>
              </a:rPr>
              <a:t>Scheduled Ancient Monument and Ancient Woodlands;</a:t>
            </a:r>
          </a:p>
          <a:p>
            <a:pPr lvl="0"/>
            <a:r>
              <a:rPr lang="en-GB" sz="1200" kern="1200" dirty="0" smtClean="0">
                <a:solidFill>
                  <a:schemeClr val="tx1"/>
                </a:solidFill>
                <a:effectLst/>
                <a:latin typeface="+mn-lt"/>
                <a:ea typeface="+mn-ea"/>
                <a:cs typeface="+mn-cs"/>
              </a:rPr>
              <a:t>Allocated for another use.</a:t>
            </a:r>
          </a:p>
          <a:p>
            <a:pPr lvl="0"/>
            <a:r>
              <a:rPr lang="en-GB" sz="1200" kern="1200" dirty="0" smtClean="0">
                <a:solidFill>
                  <a:schemeClr val="tx1"/>
                </a:solidFill>
                <a:effectLst/>
                <a:latin typeface="+mn-lt"/>
                <a:ea typeface="+mn-ea"/>
                <a:cs typeface="+mn-cs"/>
              </a:rPr>
              <a:t>Then detailed consideration of sites that</a:t>
            </a:r>
            <a:r>
              <a:rPr lang="en-GB" sz="1200" kern="1200" baseline="0" dirty="0" smtClean="0">
                <a:solidFill>
                  <a:schemeClr val="tx1"/>
                </a:solidFill>
                <a:effectLst/>
                <a:latin typeface="+mn-lt"/>
                <a:ea typeface="+mn-ea"/>
                <a:cs typeface="+mn-cs"/>
              </a:rPr>
              <a:t> are available and suitable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71</a:t>
            </a:fld>
            <a:endParaRPr lang="en-US" sz="1200" b="0" dirty="0">
              <a:solidFill>
                <a:prstClr val="black"/>
              </a:solidFill>
            </a:endParaRPr>
          </a:p>
        </p:txBody>
      </p:sp>
    </p:spTree>
    <p:extLst>
      <p:ext uri="{BB962C8B-B14F-4D97-AF65-F5344CB8AC3E}">
        <p14:creationId xmlns:p14="http://schemas.microsoft.com/office/powerpoint/2010/main" val="322292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tx1"/>
                </a:solidFill>
              </a:rPr>
              <a:t>Confirmation from landowner</a:t>
            </a:r>
            <a:r>
              <a:rPr lang="en-GB" baseline="0" dirty="0" smtClean="0">
                <a:solidFill>
                  <a:schemeClr val="tx1"/>
                </a:solidFill>
              </a:rPr>
              <a:t> and involvement of a developer – unencumbered by constraints.  Useful to sense check with what they may have delivered in the past and will need to be clearly recorded and presented.</a:t>
            </a:r>
          </a:p>
          <a:p>
            <a:pPr lvl="0"/>
            <a:r>
              <a:rPr lang="en-GB" sz="800" kern="1200" dirty="0" smtClean="0">
                <a:solidFill>
                  <a:schemeClr val="tx1"/>
                </a:solidFill>
                <a:effectLst/>
                <a:latin typeface="+mn-lt"/>
                <a:ea typeface="+mn-ea"/>
                <a:cs typeface="+mn-cs"/>
              </a:rPr>
              <a:t>Is the site truly available? Do you have enough information to make this judgement? </a:t>
            </a:r>
          </a:p>
          <a:p>
            <a:pPr lvl="0"/>
            <a:r>
              <a:rPr lang="en-GB" sz="800" kern="1200" dirty="0" smtClean="0">
                <a:solidFill>
                  <a:schemeClr val="tx1"/>
                </a:solidFill>
                <a:effectLst/>
                <a:latin typeface="+mn-lt"/>
                <a:ea typeface="+mn-ea"/>
                <a:cs typeface="+mn-cs"/>
              </a:rPr>
              <a:t>Who owns the site? Will they sell to a developer? Can a developer develop it freely? Can any problems/restrictions be overcome?</a:t>
            </a:r>
          </a:p>
          <a:p>
            <a:pPr lvl="0"/>
            <a:r>
              <a:rPr lang="en-GB" sz="800" kern="1200" dirty="0" smtClean="0">
                <a:solidFill>
                  <a:schemeClr val="tx1"/>
                </a:solidFill>
                <a:effectLst/>
                <a:latin typeface="+mn-lt"/>
                <a:ea typeface="+mn-ea"/>
                <a:cs typeface="+mn-cs"/>
              </a:rPr>
              <a:t>What evidence will you require to demonstrate this?</a:t>
            </a:r>
          </a:p>
          <a:p>
            <a:pPr lvl="0"/>
            <a:r>
              <a:rPr lang="en-GB" sz="800" kern="1200" dirty="0" smtClean="0">
                <a:solidFill>
                  <a:schemeClr val="tx1"/>
                </a:solidFill>
                <a:effectLst/>
                <a:latin typeface="+mn-lt"/>
                <a:ea typeface="+mn-ea"/>
                <a:cs typeface="+mn-cs"/>
              </a:rPr>
              <a:t>Past record of performance by owners and developers inside your area or in other areas?</a:t>
            </a:r>
          </a:p>
          <a:p>
            <a:pPr lvl="0"/>
            <a:r>
              <a:rPr lang="en-GB" sz="800" kern="1200" dirty="0" smtClean="0">
                <a:solidFill>
                  <a:schemeClr val="tx1"/>
                </a:solidFill>
                <a:effectLst/>
                <a:latin typeface="+mn-lt"/>
                <a:ea typeface="+mn-ea"/>
                <a:cs typeface="+mn-cs"/>
              </a:rPr>
              <a:t>Which type of development is the site being promoted for example:</a:t>
            </a:r>
          </a:p>
          <a:p>
            <a:pPr lvl="1"/>
            <a:r>
              <a:rPr lang="en-GB" sz="800" kern="1200" dirty="0" smtClean="0">
                <a:solidFill>
                  <a:schemeClr val="tx1"/>
                </a:solidFill>
                <a:effectLst/>
                <a:latin typeface="+mn-lt"/>
                <a:ea typeface="+mn-ea"/>
                <a:cs typeface="+mn-cs"/>
              </a:rPr>
              <a:t>Housing and/or employment?</a:t>
            </a:r>
          </a:p>
          <a:p>
            <a:pPr lvl="1"/>
            <a:r>
              <a:rPr lang="en-GB" sz="800" kern="1200" dirty="0" smtClean="0">
                <a:solidFill>
                  <a:schemeClr val="tx1"/>
                </a:solidFill>
                <a:effectLst/>
                <a:latin typeface="+mn-lt"/>
                <a:ea typeface="+mn-ea"/>
                <a:cs typeface="+mn-cs"/>
              </a:rPr>
              <a:t>Travelling Gypsy and Traveller and/or Travelling </a:t>
            </a:r>
            <a:r>
              <a:rPr lang="en-GB" sz="800" kern="1200" dirty="0" err="1" smtClean="0">
                <a:solidFill>
                  <a:schemeClr val="tx1"/>
                </a:solidFill>
                <a:effectLst/>
                <a:latin typeface="+mn-lt"/>
                <a:ea typeface="+mn-ea"/>
                <a:cs typeface="+mn-cs"/>
              </a:rPr>
              <a:t>Showpeople</a:t>
            </a:r>
            <a:r>
              <a:rPr lang="en-GB" sz="800" kern="1200" dirty="0" smtClean="0">
                <a:solidFill>
                  <a:schemeClr val="tx1"/>
                </a:solidFill>
                <a:effectLst/>
                <a:latin typeface="+mn-lt"/>
                <a:ea typeface="+mn-ea"/>
                <a:cs typeface="+mn-cs"/>
              </a:rPr>
              <a:t> uses?</a:t>
            </a:r>
          </a:p>
          <a:p>
            <a:pPr lvl="2"/>
            <a:r>
              <a:rPr lang="en-GB" sz="800" kern="1200" dirty="0" smtClean="0">
                <a:solidFill>
                  <a:schemeClr val="tx1"/>
                </a:solidFill>
                <a:effectLst/>
                <a:latin typeface="+mn-lt"/>
                <a:ea typeface="+mn-ea"/>
                <a:cs typeface="+mn-cs"/>
              </a:rPr>
              <a:t>Are existing residents Travelling Gypsy and Travellers? </a:t>
            </a:r>
          </a:p>
          <a:p>
            <a:pPr lvl="2"/>
            <a:r>
              <a:rPr lang="en-GB" sz="800" kern="1200" dirty="0" smtClean="0">
                <a:solidFill>
                  <a:schemeClr val="tx1"/>
                </a:solidFill>
                <a:effectLst/>
                <a:latin typeface="+mn-lt"/>
                <a:ea typeface="+mn-ea"/>
                <a:cs typeface="+mn-cs"/>
              </a:rPr>
              <a:t>Are existing residents Non-Travelling Romany Gypsy or Irish Travellers?</a:t>
            </a:r>
          </a:p>
          <a:p>
            <a:pPr lvl="2"/>
            <a:r>
              <a:rPr lang="en-GB" sz="800" kern="1200" dirty="0" smtClean="0">
                <a:solidFill>
                  <a:schemeClr val="tx1"/>
                </a:solidFill>
                <a:effectLst/>
                <a:latin typeface="+mn-lt"/>
                <a:ea typeface="+mn-ea"/>
                <a:cs typeface="+mn-cs"/>
              </a:rPr>
              <a:t>Existing G&amp;T sites: room to intensify or expand existing sites? </a:t>
            </a:r>
          </a:p>
          <a:p>
            <a:pPr lvl="2"/>
            <a:r>
              <a:rPr lang="en-GB" sz="800" kern="1200" dirty="0" smtClean="0">
                <a:solidFill>
                  <a:schemeClr val="tx1"/>
                </a:solidFill>
                <a:effectLst/>
                <a:latin typeface="+mn-lt"/>
                <a:ea typeface="+mn-ea"/>
                <a:cs typeface="+mn-cs"/>
              </a:rPr>
              <a:t>Existing Travelling </a:t>
            </a:r>
            <a:r>
              <a:rPr lang="en-GB" sz="800" kern="1200" dirty="0" err="1" smtClean="0">
                <a:solidFill>
                  <a:schemeClr val="tx1"/>
                </a:solidFill>
                <a:effectLst/>
                <a:latin typeface="+mn-lt"/>
                <a:ea typeface="+mn-ea"/>
                <a:cs typeface="+mn-cs"/>
              </a:rPr>
              <a:t>Showpeople</a:t>
            </a:r>
            <a:r>
              <a:rPr lang="en-GB" sz="800" kern="1200" dirty="0" smtClean="0">
                <a:solidFill>
                  <a:schemeClr val="tx1"/>
                </a:solidFill>
                <a:effectLst/>
                <a:latin typeface="+mn-lt"/>
                <a:ea typeface="+mn-ea"/>
                <a:cs typeface="+mn-cs"/>
              </a:rPr>
              <a:t> sites: room to intensify or expand existing sites?</a:t>
            </a:r>
          </a:p>
          <a:p>
            <a:endParaRPr lang="en-GB" dirty="0" smtClean="0">
              <a:solidFill>
                <a:schemeClr val="tx1"/>
              </a:solidFill>
            </a:endParaRPr>
          </a:p>
          <a:p>
            <a:r>
              <a:rPr lang="en-GB" dirty="0" smtClean="0">
                <a:solidFill>
                  <a:schemeClr val="tx1"/>
                </a:solidFill>
              </a:rPr>
              <a:t>In relation to suitability the issue is following the survey work and elimination</a:t>
            </a:r>
            <a:r>
              <a:rPr lang="en-GB" baseline="0" dirty="0" smtClean="0">
                <a:solidFill>
                  <a:schemeClr val="tx1"/>
                </a:solidFill>
              </a:rPr>
              <a:t> of inappropriate sites – further assessment against policy, consideration of impacts and constraints – environment, physical limitations, objectives, alternative land uses, </a:t>
            </a:r>
          </a:p>
          <a:p>
            <a:r>
              <a:rPr lang="en-GB" baseline="0" dirty="0" smtClean="0">
                <a:solidFill>
                  <a:schemeClr val="tx1"/>
                </a:solidFill>
              </a:rPr>
              <a:t>for economic development additionally consider – access, existing employment, commercial attractiveness, broadband access and speeds, amenity issues</a:t>
            </a:r>
          </a:p>
          <a:p>
            <a:endParaRPr lang="en-GB" baseline="0" dirty="0" smtClean="0">
              <a:solidFill>
                <a:schemeClr val="tx1"/>
              </a:solidFill>
            </a:endParaRPr>
          </a:p>
          <a:p>
            <a:r>
              <a:rPr lang="en-GB" baseline="0" dirty="0" smtClean="0">
                <a:solidFill>
                  <a:schemeClr val="tx1"/>
                </a:solidFill>
              </a:rPr>
              <a:t>Viability – is very important and is </a:t>
            </a:r>
            <a:r>
              <a:rPr lang="en-GB" baseline="0" dirty="0" err="1" smtClean="0">
                <a:solidFill>
                  <a:schemeClr val="tx1"/>
                </a:solidFill>
              </a:rPr>
              <a:t>likley</a:t>
            </a:r>
            <a:r>
              <a:rPr lang="en-GB" baseline="0" dirty="0" smtClean="0">
                <a:solidFill>
                  <a:schemeClr val="tx1"/>
                </a:solidFill>
              </a:rPr>
              <a:t> to be questioned in any S78 appeals so will need to assess market, cost and delivery factors and extent to which they limit development potential – need to prove there is a reasonable prospect</a:t>
            </a:r>
          </a:p>
          <a:p>
            <a:r>
              <a:rPr lang="en-GB" baseline="0" dirty="0" smtClean="0">
                <a:solidFill>
                  <a:schemeClr val="tx1"/>
                </a:solidFill>
              </a:rPr>
              <a:t>Four approaches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Use a panel of local development </a:t>
            </a:r>
            <a:r>
              <a:rPr lang="en-US" dirty="0" smtClean="0">
                <a:solidFill>
                  <a:schemeClr val="tx1"/>
                </a:solidFill>
              </a:rPr>
              <a:t>experts ( could be SHELAA</a:t>
            </a:r>
            <a:r>
              <a:rPr lang="en-US" baseline="0" dirty="0" smtClean="0">
                <a:solidFill>
                  <a:schemeClr val="tx1"/>
                </a:solidFill>
              </a:rPr>
              <a:t> panel) </a:t>
            </a:r>
            <a:r>
              <a:rPr lang="en-US" dirty="0" smtClean="0">
                <a:solidFill>
                  <a:schemeClr val="tx1"/>
                </a:solidFill>
              </a:rPr>
              <a:t>to review sites and comment on how likely to come forward in next 5</a:t>
            </a:r>
            <a:r>
              <a:rPr lang="en-US" baseline="0" dirty="0" smtClean="0">
                <a:solidFill>
                  <a:schemeClr val="tx1"/>
                </a:solidFill>
              </a:rPr>
              <a:t> years – meeting to go through each site – </a:t>
            </a:r>
            <a:r>
              <a:rPr lang="en-US" baseline="0" dirty="0" err="1" smtClean="0">
                <a:solidFill>
                  <a:schemeClr val="tx1"/>
                </a:solidFill>
              </a:rPr>
              <a:t>timeconsuming</a:t>
            </a:r>
            <a:r>
              <a:rPr lang="en-US" baseline="0" dirty="0" smtClean="0">
                <a:solidFill>
                  <a:schemeClr val="tx1"/>
                </a:solidFill>
              </a:rPr>
              <a:t> or review a batch each and share discuss findings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This tests a range of sites that are representative of the types that have been put forward – uses a residual valuation method to ascertain whether sites could come forward under current market conditions, can be sensitivity tested and then applied to broadly similar sites to identify how much of the </a:t>
            </a:r>
            <a:r>
              <a:rPr lang="en-US" baseline="0" dirty="0" err="1" smtClean="0">
                <a:solidFill>
                  <a:schemeClr val="tx1"/>
                </a:solidFill>
              </a:rPr>
              <a:t>suply</a:t>
            </a:r>
            <a:r>
              <a:rPr lang="en-US" baseline="0" dirty="0" smtClean="0">
                <a:solidFill>
                  <a:schemeClr val="tx1"/>
                </a:solidFill>
              </a:rPr>
              <a:t> is viable and therefore likely to be achievable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This is more robust but</a:t>
            </a:r>
            <a:r>
              <a:rPr lang="en-US" baseline="0" dirty="0" smtClean="0">
                <a:solidFill>
                  <a:schemeClr val="tx1"/>
                </a:solidFill>
              </a:rPr>
              <a:t> time and resource intensive, as above it applies assumptions using a residual approach and reports on whether sites are </a:t>
            </a:r>
            <a:r>
              <a:rPr lang="en-US" baseline="0" dirty="0" err="1" smtClean="0">
                <a:solidFill>
                  <a:schemeClr val="tx1"/>
                </a:solidFill>
              </a:rPr>
              <a:t>likley</a:t>
            </a:r>
            <a:r>
              <a:rPr lang="en-US" baseline="0" dirty="0" smtClean="0">
                <a:solidFill>
                  <a:schemeClr val="tx1"/>
                </a:solidFill>
              </a:rPr>
              <a:t> to be viable, marginal or not and is used to demonstrate whether each site is achievable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This approach is useful if you are reliant on a large supply from strategic sites, it enables more detailed consideration of infrastructure, construction and timing issues and can be used to provide assurance that the initial development strategy is </a:t>
            </a:r>
            <a:r>
              <a:rPr lang="en-US" baseline="0" dirty="0" err="1" smtClean="0">
                <a:solidFill>
                  <a:schemeClr val="tx1"/>
                </a:solidFill>
              </a:rPr>
              <a:t>achieveable</a:t>
            </a:r>
            <a:r>
              <a:rPr lang="en-US" baseline="0" dirty="0" smtClean="0">
                <a:solidFill>
                  <a:schemeClr val="tx1"/>
                </a:solidFill>
              </a:rPr>
              <a:t>.  Other sites are tested either individually as above or using a typology approach.  </a:t>
            </a:r>
            <a:endParaRPr lang="en-US" dirty="0" smtClean="0">
              <a:solidFill>
                <a:schemeClr val="tx1"/>
              </a:solidFill>
            </a:endParaRPr>
          </a:p>
          <a:p>
            <a:endParaRPr lang="en-GB" dirty="0" smtClean="0">
              <a:solidFill>
                <a:schemeClr val="tx1"/>
              </a:solidFill>
            </a:endParaRPr>
          </a:p>
          <a:p>
            <a:r>
              <a:rPr lang="en-GB" dirty="0" smtClean="0">
                <a:solidFill>
                  <a:schemeClr val="tx1"/>
                </a:solidFill>
              </a:rPr>
              <a:t>Worth noting that making a judgement about employment land</a:t>
            </a:r>
            <a:r>
              <a:rPr lang="en-GB" baseline="0" dirty="0" smtClean="0">
                <a:solidFill>
                  <a:schemeClr val="tx1"/>
                </a:solidFill>
              </a:rPr>
              <a:t> is more difficult and speculative development may be unviable now, but not in 5 years time</a:t>
            </a:r>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72</a:t>
            </a:fld>
            <a:endParaRPr lang="en-US" sz="1200" b="0" dirty="0">
              <a:solidFill>
                <a:prstClr val="black"/>
              </a:solidFill>
            </a:endParaRPr>
          </a:p>
        </p:txBody>
      </p:sp>
    </p:spTree>
    <p:extLst>
      <p:ext uri="{BB962C8B-B14F-4D97-AF65-F5344CB8AC3E}">
        <p14:creationId xmlns:p14="http://schemas.microsoft.com/office/powerpoint/2010/main" val="167415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tx1"/>
                </a:solidFill>
              </a:rPr>
              <a:t>This is about bringing together all the information to understand what is the most appropriate amount</a:t>
            </a:r>
            <a:r>
              <a:rPr lang="en-GB" baseline="0" dirty="0" smtClean="0">
                <a:solidFill>
                  <a:schemeClr val="tx1"/>
                </a:solidFill>
              </a:rPr>
              <a:t> and most realistic options.  It factors in any constraints and </a:t>
            </a:r>
            <a:r>
              <a:rPr lang="en-GB" dirty="0" smtClean="0">
                <a:solidFill>
                  <a:schemeClr val="tx1"/>
                </a:solidFill>
              </a:rPr>
              <a:t>needs to feed back into the viability so that</a:t>
            </a:r>
            <a:r>
              <a:rPr lang="en-GB" baseline="0" dirty="0" smtClean="0">
                <a:solidFill>
                  <a:schemeClr val="tx1"/>
                </a:solidFill>
              </a:rPr>
              <a:t> different suitable options can be tested</a:t>
            </a:r>
          </a:p>
          <a:p>
            <a:endParaRPr lang="en-GB"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Inspectors critical of over optimistic rates so it is very important to use  </a:t>
            </a:r>
            <a:r>
              <a:rPr lang="en-GB" baseline="0" dirty="0" err="1" smtClean="0">
                <a:solidFill>
                  <a:schemeClr val="tx1"/>
                </a:solidFill>
              </a:rPr>
              <a:t>realisitc</a:t>
            </a:r>
            <a:r>
              <a:rPr lang="en-GB" baseline="0" dirty="0" smtClean="0">
                <a:solidFill>
                  <a:schemeClr val="tx1"/>
                </a:solidFill>
              </a:rPr>
              <a:t> assumptions based on local evidence and local market factors which can withstand scrutiny.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Ideally consider site specific issues which may require a deviation from standard rates, but if standard assumptions are used these need to be discussed, agreed, tested and monitored to see whether they are being achieved and if not – understand why not</a:t>
            </a:r>
          </a:p>
          <a:p>
            <a:r>
              <a:rPr lang="en-GB" dirty="0" smtClean="0">
                <a:solidFill>
                  <a:schemeClr val="tx1"/>
                </a:solidFill>
              </a:rPr>
              <a:t>Cotswold set out a useful</a:t>
            </a:r>
            <a:r>
              <a:rPr lang="en-GB" baseline="0" dirty="0" smtClean="0">
                <a:solidFill>
                  <a:schemeClr val="tx1"/>
                </a:solidFill>
              </a:rPr>
              <a:t> list of sources that they have used in deriving reasonable estimates</a:t>
            </a:r>
          </a:p>
          <a:p>
            <a:endParaRPr lang="en-GB" baseline="0" dirty="0" smtClean="0">
              <a:solidFill>
                <a:schemeClr val="tx1"/>
              </a:solidFill>
            </a:endParaRPr>
          </a:p>
          <a:p>
            <a:r>
              <a:rPr lang="en-GB" baseline="0" dirty="0" smtClean="0">
                <a:solidFill>
                  <a:schemeClr val="tx1"/>
                </a:solidFill>
              </a:rPr>
              <a:t>Important to understand that supply does not equal delivery – there are many factors at play in this translation – and the Government has perhaps not grappled with this.  Interested to hear what you think about a delivery test, how it might work and what it will achieve and have chance to consider this in the workshop discussions </a:t>
            </a:r>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73</a:t>
            </a:fld>
            <a:endParaRPr lang="en-US" sz="1200" b="0" dirty="0">
              <a:solidFill>
                <a:prstClr val="black"/>
              </a:solidFill>
            </a:endParaRPr>
          </a:p>
        </p:txBody>
      </p:sp>
    </p:spTree>
    <p:extLst>
      <p:ext uri="{BB962C8B-B14F-4D97-AF65-F5344CB8AC3E}">
        <p14:creationId xmlns:p14="http://schemas.microsoft.com/office/powerpoint/2010/main" val="287358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tx1"/>
                </a:solidFill>
              </a:rPr>
              <a:t>The</a:t>
            </a:r>
            <a:r>
              <a:rPr lang="en-GB" baseline="0" dirty="0" smtClean="0">
                <a:solidFill>
                  <a:schemeClr val="tx1"/>
                </a:solidFill>
              </a:rPr>
              <a:t> test for including windfall sites is whether there is robust and compelling evidence – </a:t>
            </a:r>
            <a:r>
              <a:rPr lang="en-GB" baseline="0" dirty="0" err="1" smtClean="0">
                <a:solidFill>
                  <a:schemeClr val="tx1"/>
                </a:solidFill>
              </a:rPr>
              <a:t>ie</a:t>
            </a:r>
            <a:r>
              <a:rPr lang="en-GB" baseline="0" dirty="0" smtClean="0">
                <a:solidFill>
                  <a:schemeClr val="tx1"/>
                </a:solidFill>
              </a:rPr>
              <a:t> good quality accurate date from past trends over reasonable time frame with no double counting</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Key questions are: </a:t>
            </a:r>
          </a:p>
          <a:p>
            <a:pPr lvl="0"/>
            <a:r>
              <a:rPr lang="en-GB" sz="1200" kern="1200" dirty="0" smtClean="0">
                <a:solidFill>
                  <a:schemeClr val="tx1"/>
                </a:solidFill>
                <a:effectLst/>
                <a:latin typeface="+mn-lt"/>
                <a:ea typeface="+mn-ea"/>
                <a:cs typeface="+mn-cs"/>
              </a:rPr>
              <a:t>What has your windfall rate been? </a:t>
            </a:r>
          </a:p>
          <a:p>
            <a:pPr lvl="0"/>
            <a:r>
              <a:rPr lang="en-GB" sz="1200" kern="1200" dirty="0" smtClean="0">
                <a:solidFill>
                  <a:schemeClr val="tx1"/>
                </a:solidFill>
                <a:effectLst/>
                <a:latin typeface="+mn-lt"/>
                <a:ea typeface="+mn-ea"/>
                <a:cs typeface="+mn-cs"/>
              </a:rPr>
              <a:t>Has everything been excluded that need to be in terms of policy changes? </a:t>
            </a:r>
          </a:p>
          <a:p>
            <a:pPr lvl="0"/>
            <a:r>
              <a:rPr lang="en-GB" sz="1200" kern="1200" dirty="0" smtClean="0">
                <a:solidFill>
                  <a:schemeClr val="tx1"/>
                </a:solidFill>
                <a:effectLst/>
                <a:latin typeface="+mn-lt"/>
                <a:ea typeface="+mn-ea"/>
                <a:cs typeface="+mn-cs"/>
              </a:rPr>
              <a:t>Does this constitute compelling evidence? </a:t>
            </a:r>
          </a:p>
          <a:p>
            <a:pPr lvl="0"/>
            <a:r>
              <a:rPr lang="en-GB" sz="1200" kern="1200" dirty="0" smtClean="0">
                <a:solidFill>
                  <a:schemeClr val="tx1"/>
                </a:solidFill>
                <a:effectLst/>
                <a:latin typeface="+mn-lt"/>
                <a:ea typeface="+mn-ea"/>
                <a:cs typeface="+mn-cs"/>
              </a:rPr>
              <a:t>For a broad location – what evidence do you have that windfall rates have been coming forward in similar locations, at what rate and over what timescale?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trajectory will illustrate how much land will be provided and when.</a:t>
            </a:r>
            <a:r>
              <a:rPr lang="en-GB" sz="1200" kern="1200" baseline="0" dirty="0" smtClean="0">
                <a:solidFill>
                  <a:schemeClr val="tx1"/>
                </a:solidFill>
                <a:effectLst/>
                <a:latin typeface="+mn-lt"/>
                <a:ea typeface="+mn-ea"/>
                <a:cs typeface="+mn-cs"/>
              </a:rPr>
              <a:t>  It illustrates what is possible and if done properly in a database can be easily adjusted and updated to provide different options </a:t>
            </a:r>
          </a:p>
          <a:p>
            <a:pPr lvl="0"/>
            <a:r>
              <a:rPr lang="en-GB" baseline="0" dirty="0" smtClean="0">
                <a:solidFill>
                  <a:schemeClr val="tx1"/>
                </a:solidFill>
              </a:rPr>
              <a:t>it is important to remember that sites may be suitable for a number of different uses. </a:t>
            </a:r>
            <a:endParaRPr lang="en-GB" sz="1200" kern="1200" dirty="0" smtClean="0">
              <a:solidFill>
                <a:schemeClr val="tx1"/>
              </a:solidFill>
              <a:effectLst/>
              <a:latin typeface="+mn-lt"/>
              <a:ea typeface="+mn-ea"/>
              <a:cs typeface="+mn-cs"/>
            </a:endParaRPr>
          </a:p>
          <a:p>
            <a:endParaRPr lang="en-GB" dirty="0" smtClean="0">
              <a:solidFill>
                <a:schemeClr val="tx1"/>
              </a:solidFill>
            </a:endParaRPr>
          </a:p>
          <a:p>
            <a:r>
              <a:rPr lang="en-GB" dirty="0" smtClean="0">
                <a:solidFill>
                  <a:schemeClr val="tx1"/>
                </a:solidFill>
              </a:rPr>
              <a:t>Therefore perhaps useful to deal with land for employment, students,</a:t>
            </a:r>
            <a:r>
              <a:rPr lang="en-GB" baseline="0" dirty="0" smtClean="0">
                <a:solidFill>
                  <a:schemeClr val="tx1"/>
                </a:solidFill>
              </a:rPr>
              <a:t> older people, caravans and any other specialist needs separately in the trajectory.</a:t>
            </a:r>
          </a:p>
          <a:p>
            <a:endParaRPr lang="en-GB" baseline="0" dirty="0" smtClean="0">
              <a:solidFill>
                <a:schemeClr val="tx1"/>
              </a:solidFill>
            </a:endParaRPr>
          </a:p>
          <a:p>
            <a:r>
              <a:rPr lang="en-GB" baseline="0" dirty="0" smtClean="0">
                <a:solidFill>
                  <a:schemeClr val="tx1"/>
                </a:solidFill>
              </a:rPr>
              <a:t>May be necessary to consider whether you need to apply any discounts – examples of 10% used by Inspectors – but suggest this should be considered on your own local evidence and only for sites which you </a:t>
            </a:r>
            <a:r>
              <a:rPr lang="en-GB" baseline="0" dirty="0" err="1" smtClean="0">
                <a:solidFill>
                  <a:schemeClr val="tx1"/>
                </a:solidFill>
              </a:rPr>
              <a:t>havent</a:t>
            </a:r>
            <a:r>
              <a:rPr lang="en-GB" baseline="0" dirty="0" smtClean="0">
                <a:solidFill>
                  <a:schemeClr val="tx1"/>
                </a:solidFill>
              </a:rPr>
              <a:t> considered individually </a:t>
            </a:r>
          </a:p>
          <a:p>
            <a:endParaRPr lang="en-GB" baseline="0" dirty="0" smtClean="0">
              <a:solidFill>
                <a:schemeClr val="tx1"/>
              </a:solidFill>
            </a:endParaRPr>
          </a:p>
          <a:p>
            <a:r>
              <a:rPr lang="en-GB" baseline="0" dirty="0" smtClean="0">
                <a:solidFill>
                  <a:schemeClr val="tx1"/>
                </a:solidFill>
              </a:rPr>
              <a:t>If you don’t have enough sites identified to meet your needs you should to rerun the database with different options and uses for sites to increase the number, and or visit the assessment and assumptions used to see if more development potential could be released. For example could you adjust your density assumptions overall or on some sites? And what would the implications be of this?</a:t>
            </a:r>
          </a:p>
          <a:p>
            <a:endParaRPr lang="en-GB" baseline="0" dirty="0" smtClean="0">
              <a:solidFill>
                <a:schemeClr val="tx1"/>
              </a:solidFill>
            </a:endParaRPr>
          </a:p>
          <a:p>
            <a:r>
              <a:rPr lang="en-GB" baseline="0" dirty="0" smtClean="0">
                <a:solidFill>
                  <a:schemeClr val="tx1"/>
                </a:solidFill>
              </a:rPr>
              <a:t>A stepped trajectory have been considered by some authorities – with only limited success the most recent being in East Staffs – but it must be set out and </a:t>
            </a:r>
            <a:r>
              <a:rPr lang="en-GB" baseline="0" dirty="0" err="1" smtClean="0">
                <a:solidFill>
                  <a:schemeClr val="tx1"/>
                </a:solidFill>
              </a:rPr>
              <a:t>justifed</a:t>
            </a:r>
            <a:r>
              <a:rPr lang="en-GB" baseline="0" dirty="0" smtClean="0">
                <a:solidFill>
                  <a:schemeClr val="tx1"/>
                </a:solidFill>
              </a:rPr>
              <a:t> in the plan and by the spatial strategy, and be a proper response to the evidence, and not just to manipulate supply and circumvent provision. Also set heavily in context of need to boost housing supply and meet needs as soon as possible– which is counter to any deferral of provision.</a:t>
            </a:r>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74</a:t>
            </a:fld>
            <a:endParaRPr lang="en-US" sz="1200" b="0" dirty="0">
              <a:solidFill>
                <a:prstClr val="black"/>
              </a:solidFill>
            </a:endParaRPr>
          </a:p>
        </p:txBody>
      </p:sp>
    </p:spTree>
    <p:extLst>
      <p:ext uri="{BB962C8B-B14F-4D97-AF65-F5344CB8AC3E}">
        <p14:creationId xmlns:p14="http://schemas.microsoft.com/office/powerpoint/2010/main" val="3860743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Can take various forms but need to be Publically accessible and suitable level of detail with clear link to trajectory and maps through dynamic use of database to allow updating</a:t>
            </a:r>
            <a:r>
              <a:rPr lang="en-US" baseline="0" dirty="0" smtClean="0">
                <a:solidFill>
                  <a:schemeClr val="tx1"/>
                </a:solidFill>
              </a:rPr>
              <a:t> and adjustment, can use filters to identify sites which meet different criteria and interrogate the information and set up different options.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Once got a list of sites you can consider them to help identify and evaluate reasonable options which can then be further tested and assessed through sustainability appraisal and feed into other evidence base to identify preferred options for the local plan.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Key questions for monitoring is are you where you thought you would be </a:t>
            </a:r>
            <a:endParaRPr lang="en-US" dirty="0" smtClean="0">
              <a:solidFill>
                <a:schemeClr val="tx1"/>
              </a:solidFill>
            </a:endParaRPr>
          </a:p>
          <a:p>
            <a:pPr lvl="0"/>
            <a:r>
              <a:rPr lang="en-GB" sz="1200" kern="1200" dirty="0" smtClean="0">
                <a:solidFill>
                  <a:schemeClr val="tx1"/>
                </a:solidFill>
                <a:effectLst/>
                <a:latin typeface="+mn-lt"/>
                <a:ea typeface="+mn-ea"/>
                <a:cs typeface="+mn-cs"/>
              </a:rPr>
              <a:t>What progress has been made with delivery of development on allocated and sites with planning permission?</a:t>
            </a:r>
          </a:p>
          <a:p>
            <a:pPr lvl="0"/>
            <a:r>
              <a:rPr lang="en-GB" sz="1200" kern="1200" dirty="0" smtClean="0">
                <a:solidFill>
                  <a:schemeClr val="tx1"/>
                </a:solidFill>
                <a:effectLst/>
                <a:latin typeface="+mn-lt"/>
                <a:ea typeface="+mn-ea"/>
                <a:cs typeface="+mn-cs"/>
              </a:rPr>
              <a:t>What new planning applications have been submitted or approved on sites and broad locations identified by the assessment?</a:t>
            </a:r>
          </a:p>
          <a:p>
            <a:pPr lvl="0"/>
            <a:r>
              <a:rPr lang="en-GB" sz="1200" kern="1200" dirty="0" smtClean="0">
                <a:solidFill>
                  <a:schemeClr val="tx1"/>
                </a:solidFill>
                <a:effectLst/>
                <a:latin typeface="+mn-lt"/>
                <a:ea typeface="+mn-ea"/>
                <a:cs typeface="+mn-cs"/>
              </a:rPr>
              <a:t>What progress that has been made in removing constraints on development and are there any sites which are now considered to be deliverable or developable?</a:t>
            </a:r>
          </a:p>
          <a:p>
            <a:pPr lvl="0"/>
            <a:r>
              <a:rPr lang="en-GB" sz="1200" kern="1200" dirty="0" smtClean="0">
                <a:solidFill>
                  <a:schemeClr val="tx1"/>
                </a:solidFill>
                <a:effectLst/>
                <a:latin typeface="+mn-lt"/>
                <a:ea typeface="+mn-ea"/>
                <a:cs typeface="+mn-cs"/>
              </a:rPr>
              <a:t>Are there any unforeseen constraints that have emerged which now mean a site is no longer deliverable or developable, and how these could be addressed?</a:t>
            </a:r>
          </a:p>
          <a:p>
            <a:pPr lvl="0"/>
            <a:r>
              <a:rPr lang="en-GB" sz="1200" kern="1200" dirty="0" smtClean="0">
                <a:solidFill>
                  <a:schemeClr val="tx1"/>
                </a:solidFill>
                <a:effectLst/>
                <a:latin typeface="+mn-lt"/>
                <a:ea typeface="+mn-ea"/>
                <a:cs typeface="+mn-cs"/>
              </a:rPr>
              <a:t>Is the windfall allowance coming forward as expected, or should it be adjusted?</a:t>
            </a:r>
          </a:p>
          <a:p>
            <a:pPr lvl="0"/>
            <a:r>
              <a:rPr lang="en-GB" sz="1200" kern="1200" dirty="0" smtClean="0">
                <a:solidFill>
                  <a:schemeClr val="tx1"/>
                </a:solidFill>
                <a:effectLst/>
                <a:latin typeface="+mn-lt"/>
                <a:ea typeface="+mn-ea"/>
                <a:cs typeface="+mn-cs"/>
              </a:rPr>
              <a:t>Are the lead in times used still accurate? Have sites taken longer or shorter time to get permission, and be completed than anticipated, and if so why? Do figures need updating?</a:t>
            </a:r>
          </a:p>
          <a:p>
            <a:pPr lvl="0"/>
            <a:r>
              <a:rPr lang="en-GB" sz="1200" kern="1200" dirty="0" smtClean="0">
                <a:solidFill>
                  <a:schemeClr val="tx1"/>
                </a:solidFill>
                <a:effectLst/>
                <a:latin typeface="+mn-lt"/>
                <a:ea typeface="+mn-ea"/>
                <a:cs typeface="+mn-cs"/>
              </a:rPr>
              <a:t>Are the build out rates used still accurate? Are sites coming forward with different rates and is there difference between types and size of site?  Should any variation be reflected and figures updated?  </a:t>
            </a:r>
          </a:p>
          <a:p>
            <a:endParaRPr lang="en-GB" dirty="0" smtClean="0">
              <a:solidFill>
                <a:schemeClr val="tx1"/>
              </a:solidFill>
            </a:endParaRPr>
          </a:p>
          <a:p>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75</a:t>
            </a:fld>
            <a:endParaRPr lang="en-US" sz="1200" b="0" dirty="0">
              <a:solidFill>
                <a:prstClr val="black"/>
              </a:solidFill>
            </a:endParaRPr>
          </a:p>
        </p:txBody>
      </p:sp>
    </p:spTree>
    <p:extLst>
      <p:ext uri="{BB962C8B-B14F-4D97-AF65-F5344CB8AC3E}">
        <p14:creationId xmlns:p14="http://schemas.microsoft.com/office/powerpoint/2010/main" val="24314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tx1"/>
                </a:solidFill>
              </a:rPr>
              <a:t>The five year land supply uses the information within</a:t>
            </a:r>
            <a:r>
              <a:rPr lang="en-GB" baseline="0" dirty="0" smtClean="0">
                <a:solidFill>
                  <a:schemeClr val="tx1"/>
                </a:solidFill>
              </a:rPr>
              <a:t> SHELAA and the outputs in terms of the trajectory.  The robust nature of the information will determine the reliability of the 5yls.</a:t>
            </a:r>
          </a:p>
          <a:p>
            <a:endParaRPr lang="en-GB" dirty="0" smtClean="0">
              <a:solidFill>
                <a:schemeClr val="tx1"/>
              </a:solidFill>
            </a:endParaRPr>
          </a:p>
          <a:p>
            <a:r>
              <a:rPr lang="en-GB" dirty="0" smtClean="0">
                <a:solidFill>
                  <a:schemeClr val="tx1"/>
                </a:solidFill>
              </a:rPr>
              <a:t>Heard how HEDNA will identify</a:t>
            </a:r>
            <a:r>
              <a:rPr lang="en-GB" baseline="0" dirty="0" smtClean="0">
                <a:solidFill>
                  <a:schemeClr val="tx1"/>
                </a:solidFill>
              </a:rPr>
              <a:t> the need for specialist </a:t>
            </a:r>
            <a:r>
              <a:rPr lang="en-GB" baseline="0" dirty="0" err="1" smtClean="0">
                <a:solidFill>
                  <a:schemeClr val="tx1"/>
                </a:solidFill>
              </a:rPr>
              <a:t>accomodation</a:t>
            </a:r>
            <a:r>
              <a:rPr lang="en-GB" baseline="0" dirty="0" smtClean="0">
                <a:solidFill>
                  <a:schemeClr val="tx1"/>
                </a:solidFill>
              </a:rPr>
              <a:t> and if it is a significant issue in your area you will need to consider how to meet this need and specifically what your supply is.  </a:t>
            </a:r>
          </a:p>
          <a:p>
            <a:r>
              <a:rPr lang="en-GB" baseline="0" dirty="0" err="1" smtClean="0">
                <a:solidFill>
                  <a:schemeClr val="tx1"/>
                </a:solidFill>
              </a:rPr>
              <a:t>Consequenlty</a:t>
            </a:r>
            <a:r>
              <a:rPr lang="en-GB" baseline="0" dirty="0" smtClean="0">
                <a:solidFill>
                  <a:schemeClr val="tx1"/>
                </a:solidFill>
              </a:rPr>
              <a:t> you may need to set out a methodology for counting this source of housing within your supply calculations and also wish to identify sites.  Need to understand what a self contained units it and how much housing it will free up in your area.  This is </a:t>
            </a:r>
            <a:r>
              <a:rPr lang="en-GB" baseline="0" dirty="0" err="1" smtClean="0">
                <a:solidFill>
                  <a:schemeClr val="tx1"/>
                </a:solidFill>
              </a:rPr>
              <a:t>likley</a:t>
            </a:r>
            <a:r>
              <a:rPr lang="en-GB" baseline="0" dirty="0" smtClean="0">
                <a:solidFill>
                  <a:schemeClr val="tx1"/>
                </a:solidFill>
              </a:rPr>
              <a:t> to require survey work to understand how many previously lived alone and where which can be used to identify how many rooms in a nursing/care home  </a:t>
            </a:r>
            <a:r>
              <a:rPr lang="en-GB" baseline="0" dirty="0" err="1" smtClean="0">
                <a:solidFill>
                  <a:schemeClr val="tx1"/>
                </a:solidFill>
              </a:rPr>
              <a:t>realisitcally</a:t>
            </a:r>
            <a:r>
              <a:rPr lang="en-GB" baseline="0" dirty="0" smtClean="0">
                <a:solidFill>
                  <a:schemeClr val="tx1"/>
                </a:solidFill>
              </a:rPr>
              <a:t> equates to 1 dwelling.  </a:t>
            </a:r>
          </a:p>
          <a:p>
            <a:r>
              <a:rPr lang="en-GB" baseline="0" dirty="0" smtClean="0">
                <a:solidFill>
                  <a:schemeClr val="tx1"/>
                </a:solidFill>
              </a:rPr>
              <a:t>In relation to students the key thing is to </a:t>
            </a:r>
            <a:r>
              <a:rPr lang="en-GB" baseline="0" dirty="0" err="1" smtClean="0">
                <a:solidFill>
                  <a:schemeClr val="tx1"/>
                </a:solidFill>
              </a:rPr>
              <a:t>understant</a:t>
            </a:r>
            <a:r>
              <a:rPr lang="en-GB" baseline="0" dirty="0" smtClean="0">
                <a:solidFill>
                  <a:schemeClr val="tx1"/>
                </a:solidFill>
              </a:rPr>
              <a:t> the number of students, </a:t>
            </a:r>
            <a:r>
              <a:rPr lang="en-GB" baseline="0" dirty="0" err="1" smtClean="0">
                <a:solidFill>
                  <a:schemeClr val="tx1"/>
                </a:solidFill>
              </a:rPr>
              <a:t>tyopes</a:t>
            </a:r>
            <a:r>
              <a:rPr lang="en-GB" baseline="0" dirty="0" smtClean="0">
                <a:solidFill>
                  <a:schemeClr val="tx1"/>
                </a:solidFill>
              </a:rPr>
              <a:t> of </a:t>
            </a:r>
            <a:r>
              <a:rPr lang="en-GB" baseline="0" dirty="0" err="1" smtClean="0">
                <a:solidFill>
                  <a:schemeClr val="tx1"/>
                </a:solidFill>
              </a:rPr>
              <a:t>accodation</a:t>
            </a:r>
            <a:r>
              <a:rPr lang="en-GB" baseline="0" dirty="0" smtClean="0">
                <a:solidFill>
                  <a:schemeClr val="tx1"/>
                </a:solidFill>
              </a:rPr>
              <a:t>, and current stock, number of bedrooms in a typical cluster flat and whether new build has </a:t>
            </a:r>
            <a:r>
              <a:rPr lang="en-GB" baseline="0" dirty="0" err="1" smtClean="0">
                <a:solidFill>
                  <a:schemeClr val="tx1"/>
                </a:solidFill>
              </a:rPr>
              <a:t>realy</a:t>
            </a:r>
            <a:r>
              <a:rPr lang="en-GB" baseline="0" dirty="0" smtClean="0">
                <a:solidFill>
                  <a:schemeClr val="tx1"/>
                </a:solidFill>
              </a:rPr>
              <a:t> released units into general market, or whether just continue to be taken up by students.  Exeter have considered this in detail and show it is important to avoid double counting and properly understand how the local market works and what the existing supply and demand is.  Working with educational establishments is crucial to get robust information. </a:t>
            </a:r>
          </a:p>
          <a:p>
            <a:endParaRPr lang="en-GB" baseline="0" dirty="0" smtClean="0">
              <a:solidFill>
                <a:schemeClr val="tx1"/>
              </a:solidFill>
            </a:endParaRPr>
          </a:p>
          <a:p>
            <a:pPr lvl="0"/>
            <a:r>
              <a:rPr lang="en-GB" sz="1200" kern="1200" dirty="0" smtClean="0">
                <a:solidFill>
                  <a:schemeClr val="tx1"/>
                </a:solidFill>
                <a:effectLst/>
                <a:latin typeface="+mn-lt"/>
                <a:ea typeface="+mn-ea"/>
                <a:cs typeface="+mn-cs"/>
              </a:rPr>
              <a:t>What is the need for older person accommodation in your area?</a:t>
            </a:r>
          </a:p>
          <a:p>
            <a:pPr lvl="0"/>
            <a:r>
              <a:rPr lang="en-GB" sz="1200" kern="1200" dirty="0" smtClean="0">
                <a:solidFill>
                  <a:schemeClr val="tx1"/>
                </a:solidFill>
                <a:effectLst/>
                <a:latin typeface="+mn-lt"/>
                <a:ea typeface="+mn-ea"/>
                <a:cs typeface="+mn-cs"/>
              </a:rPr>
              <a:t>Is it included in your HEDNA and are you clear about the number and implications?</a:t>
            </a:r>
          </a:p>
          <a:p>
            <a:pPr lvl="0"/>
            <a:r>
              <a:rPr lang="en-GB" sz="1200" kern="1200" dirty="0" smtClean="0">
                <a:solidFill>
                  <a:schemeClr val="tx1"/>
                </a:solidFill>
                <a:effectLst/>
                <a:latin typeface="+mn-lt"/>
                <a:ea typeface="+mn-ea"/>
                <a:cs typeface="+mn-cs"/>
              </a:rPr>
              <a:t>Do you have robust local evidence about how many houses are freed up through the creation of C2 uses? </a:t>
            </a:r>
          </a:p>
          <a:p>
            <a:pPr lvl="0"/>
            <a:r>
              <a:rPr lang="en-GB" sz="1200" kern="1200" dirty="0" smtClean="0">
                <a:solidFill>
                  <a:schemeClr val="tx1"/>
                </a:solidFill>
                <a:effectLst/>
                <a:latin typeface="+mn-lt"/>
                <a:ea typeface="+mn-ea"/>
                <a:cs typeface="+mn-cs"/>
              </a:rPr>
              <a:t>What is the most effective way of gathering this information?</a:t>
            </a:r>
          </a:p>
          <a:p>
            <a:pPr lvl="0"/>
            <a:r>
              <a:rPr lang="en-GB" sz="1200" kern="1200" dirty="0" smtClean="0">
                <a:solidFill>
                  <a:schemeClr val="tx1"/>
                </a:solidFill>
                <a:effectLst/>
                <a:latin typeface="+mn-lt"/>
                <a:ea typeface="+mn-ea"/>
                <a:cs typeface="+mn-cs"/>
              </a:rPr>
              <a:t>Have you contacted care home providers?</a:t>
            </a:r>
          </a:p>
          <a:p>
            <a:pPr lvl="0"/>
            <a:r>
              <a:rPr lang="en-GB" sz="1200" kern="1200" dirty="0" smtClean="0">
                <a:solidFill>
                  <a:schemeClr val="tx1"/>
                </a:solidFill>
                <a:effectLst/>
                <a:latin typeface="+mn-lt"/>
                <a:ea typeface="+mn-ea"/>
                <a:cs typeface="+mn-cs"/>
              </a:rPr>
              <a:t>Do you need to undertake a survey of residents in existing institutions to identify where they have moved from and what type and size of accommodation they have left?</a:t>
            </a:r>
          </a:p>
          <a:p>
            <a:pPr lvl="0"/>
            <a:r>
              <a:rPr lang="en-GB" sz="1200" kern="1200" dirty="0" smtClean="0">
                <a:solidFill>
                  <a:schemeClr val="tx1"/>
                </a:solidFill>
                <a:effectLst/>
                <a:latin typeface="+mn-lt"/>
                <a:ea typeface="+mn-ea"/>
                <a:cs typeface="+mn-cs"/>
              </a:rPr>
              <a:t>How will you monitor and update this information?</a:t>
            </a:r>
          </a:p>
          <a:p>
            <a:endParaRPr lang="en-GB" dirty="0" smtClean="0">
              <a:solidFill>
                <a:schemeClr val="tx1"/>
              </a:solidFill>
            </a:endParaRPr>
          </a:p>
          <a:p>
            <a:r>
              <a:rPr lang="en-GB" dirty="0" smtClean="0">
                <a:solidFill>
                  <a:schemeClr val="tx1"/>
                </a:solidFill>
              </a:rPr>
              <a:t>Caravans may</a:t>
            </a:r>
            <a:r>
              <a:rPr lang="en-GB" baseline="0" dirty="0" smtClean="0">
                <a:solidFill>
                  <a:schemeClr val="tx1"/>
                </a:solidFill>
              </a:rPr>
              <a:t> also be an important issue – if this has been incorporated into your HEDNA for non travelling and from GTAA for travelling .  This will need to distinguish between travelling (as now defined) and non  travelling which require specialist </a:t>
            </a:r>
            <a:r>
              <a:rPr lang="en-GB" baseline="0" dirty="0" err="1" smtClean="0">
                <a:solidFill>
                  <a:schemeClr val="tx1"/>
                </a:solidFill>
              </a:rPr>
              <a:t>accomdation</a:t>
            </a:r>
            <a:r>
              <a:rPr lang="en-GB" baseline="0" dirty="0" smtClean="0">
                <a:solidFill>
                  <a:schemeClr val="tx1"/>
                </a:solidFill>
              </a:rPr>
              <a:t>.  There is a requirement to provide a five year land supply of sites to meet the needs that exist – if this is an issue a methodology is required to identify sites and assess them – this is best done through the SHELAA but will require consideration of local evidence, existing pitches and understanding ethnicity, as well as a wider search for sites than the usual sources.</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76</a:t>
            </a:fld>
            <a:endParaRPr lang="en-US" sz="1200" b="0" dirty="0">
              <a:solidFill>
                <a:prstClr val="black"/>
              </a:solidFill>
            </a:endParaRPr>
          </a:p>
        </p:txBody>
      </p:sp>
    </p:spTree>
    <p:extLst>
      <p:ext uri="{BB962C8B-B14F-4D97-AF65-F5344CB8AC3E}">
        <p14:creationId xmlns:p14="http://schemas.microsoft.com/office/powerpoint/2010/main" val="26441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tx1"/>
                </a:solidFill>
              </a:rPr>
              <a:t>Most be over the usual local </a:t>
            </a:r>
            <a:r>
              <a:rPr lang="en-GB" dirty="0" err="1" smtClean="0">
                <a:solidFill>
                  <a:schemeClr val="tx1"/>
                </a:solidFill>
              </a:rPr>
              <a:t>vaccancy</a:t>
            </a:r>
            <a:r>
              <a:rPr lang="en-GB" dirty="0" smtClean="0">
                <a:solidFill>
                  <a:schemeClr val="tx1"/>
                </a:solidFill>
              </a:rPr>
              <a:t> rate and evidence that successfully delivering housing and</a:t>
            </a:r>
            <a:r>
              <a:rPr lang="en-GB" baseline="0" dirty="0" smtClean="0">
                <a:solidFill>
                  <a:schemeClr val="tx1"/>
                </a:solidFill>
              </a:rPr>
              <a:t> that these are not counted elsewhere as windfalls</a:t>
            </a:r>
          </a:p>
          <a:p>
            <a:r>
              <a:rPr lang="en-GB" baseline="0" dirty="0" smtClean="0">
                <a:solidFill>
                  <a:schemeClr val="tx1"/>
                </a:solidFill>
              </a:rPr>
              <a:t>Must understand you levels, compare with other local, HMA, regional, national rates, what is your strategy and what you have achieved.  Inspectors often concerned about the lack of evidence to include a figure. (Pendle)</a:t>
            </a:r>
          </a:p>
          <a:p>
            <a:endParaRPr lang="en-GB" baseline="0" dirty="0" smtClean="0">
              <a:solidFill>
                <a:schemeClr val="tx1"/>
              </a:solidFill>
            </a:endParaRPr>
          </a:p>
          <a:p>
            <a:r>
              <a:rPr lang="en-GB" baseline="0" dirty="0" smtClean="0">
                <a:solidFill>
                  <a:schemeClr val="tx1"/>
                </a:solidFill>
              </a:rPr>
              <a:t>The SHELAA process is probably the most appropriate approach to use for assessing sites and considering their inclusion onto the register and we need to think about how best this can be done and what the implications are – we will be discussing this in the workshop and collecting ideas about this.</a:t>
            </a:r>
          </a:p>
          <a:p>
            <a:endParaRPr lang="en-GB" dirty="0" smtClean="0">
              <a:solidFill>
                <a:schemeClr val="tx1"/>
              </a:solidFill>
            </a:endParaRPr>
          </a:p>
          <a:p>
            <a:r>
              <a:rPr lang="en-GB" dirty="0" smtClean="0">
                <a:solidFill>
                  <a:schemeClr val="tx1"/>
                </a:solidFill>
              </a:rPr>
              <a:t>While you will all be familiar with doing a SHLAA and assessing sites, the</a:t>
            </a:r>
            <a:r>
              <a:rPr lang="en-GB" baseline="0" dirty="0" smtClean="0">
                <a:solidFill>
                  <a:schemeClr val="tx1"/>
                </a:solidFill>
              </a:rPr>
              <a:t> difference now is that it pulls together a range of </a:t>
            </a:r>
            <a:r>
              <a:rPr lang="en-GB" baseline="0" dirty="0" err="1" smtClean="0">
                <a:solidFill>
                  <a:schemeClr val="tx1"/>
                </a:solidFill>
              </a:rPr>
              <a:t>landuses</a:t>
            </a:r>
            <a:r>
              <a:rPr lang="en-GB" baseline="0" dirty="0" smtClean="0">
                <a:solidFill>
                  <a:schemeClr val="tx1"/>
                </a:solidFill>
              </a:rPr>
              <a:t> which </a:t>
            </a:r>
            <a:r>
              <a:rPr lang="en-GB" baseline="0" dirty="0" err="1" smtClean="0">
                <a:solidFill>
                  <a:schemeClr val="tx1"/>
                </a:solidFill>
              </a:rPr>
              <a:t>wil</a:t>
            </a:r>
            <a:r>
              <a:rPr lang="en-GB" baseline="0" dirty="0" smtClean="0">
                <a:solidFill>
                  <a:schemeClr val="tx1"/>
                </a:solidFill>
              </a:rPr>
              <a:t> require different methods </a:t>
            </a:r>
            <a:r>
              <a:rPr lang="en-GB" baseline="0" dirty="0" err="1" smtClean="0">
                <a:solidFill>
                  <a:schemeClr val="tx1"/>
                </a:solidFill>
              </a:rPr>
              <a:t>particualrly</a:t>
            </a:r>
            <a:r>
              <a:rPr lang="en-GB" baseline="0" dirty="0" smtClean="0">
                <a:solidFill>
                  <a:schemeClr val="tx1"/>
                </a:solidFill>
              </a:rPr>
              <a:t> in identifying sites, assessing them and </a:t>
            </a:r>
            <a:r>
              <a:rPr lang="en-GB" baseline="0" dirty="0" err="1" smtClean="0">
                <a:solidFill>
                  <a:schemeClr val="tx1"/>
                </a:solidFill>
              </a:rPr>
              <a:t>engageing</a:t>
            </a:r>
            <a:r>
              <a:rPr lang="en-GB" baseline="0" dirty="0" smtClean="0">
                <a:solidFill>
                  <a:schemeClr val="tx1"/>
                </a:solidFill>
              </a:rPr>
              <a:t> with the stakeholders – depending on the needs.</a:t>
            </a:r>
          </a:p>
          <a:p>
            <a:pPr lvl="0"/>
            <a:r>
              <a:rPr lang="en-GB" sz="1200" kern="1200" dirty="0" smtClean="0">
                <a:solidFill>
                  <a:schemeClr val="tx1"/>
                </a:solidFill>
                <a:effectLst/>
                <a:latin typeface="+mn-lt"/>
                <a:ea typeface="+mn-ea"/>
                <a:cs typeface="+mn-cs"/>
              </a:rPr>
              <a:t>So some of questions we are</a:t>
            </a:r>
            <a:r>
              <a:rPr lang="en-GB" sz="1200" kern="1200" baseline="0" dirty="0" smtClean="0">
                <a:solidFill>
                  <a:schemeClr val="tx1"/>
                </a:solidFill>
                <a:effectLst/>
                <a:latin typeface="+mn-lt"/>
                <a:ea typeface="+mn-ea"/>
                <a:cs typeface="+mn-cs"/>
              </a:rPr>
              <a:t> going to discuss in workshops include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is going to project manage the HELAA?</a:t>
            </a:r>
          </a:p>
          <a:p>
            <a:pPr lvl="0"/>
            <a:r>
              <a:rPr lang="en-GB" sz="1200" kern="1200" dirty="0" smtClean="0">
                <a:solidFill>
                  <a:schemeClr val="tx1"/>
                </a:solidFill>
                <a:effectLst/>
                <a:latin typeface="+mn-lt"/>
                <a:ea typeface="+mn-ea"/>
                <a:cs typeface="+mn-cs"/>
              </a:rPr>
              <a:t>Who is going to run the engagement with stakeholders for housing; employment; Gypsy and Traveller sites; older person housing; student accommodation?</a:t>
            </a:r>
          </a:p>
          <a:p>
            <a:pPr lvl="0"/>
            <a:r>
              <a:rPr lang="en-GB" sz="1200" kern="1200" dirty="0" smtClean="0">
                <a:solidFill>
                  <a:schemeClr val="tx1"/>
                </a:solidFill>
                <a:effectLst/>
                <a:latin typeface="+mn-lt"/>
                <a:ea typeface="+mn-ea"/>
                <a:cs typeface="+mn-cs"/>
              </a:rPr>
              <a:t>Who has the skill to design a methodology and assess the sites for the full set of </a:t>
            </a:r>
            <a:r>
              <a:rPr lang="en-GB" sz="1200" kern="1200" dirty="0" err="1" smtClean="0">
                <a:solidFill>
                  <a:schemeClr val="tx1"/>
                </a:solidFill>
                <a:effectLst/>
                <a:latin typeface="+mn-lt"/>
                <a:ea typeface="+mn-ea"/>
                <a:cs typeface="+mn-cs"/>
              </a:rPr>
              <a:t>landuses</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Who has the skills to test the viability, achievability of sites?</a:t>
            </a:r>
          </a:p>
          <a:p>
            <a:pPr lvl="0"/>
            <a:r>
              <a:rPr lang="en-GB" sz="1200" kern="1200" dirty="0" smtClean="0">
                <a:solidFill>
                  <a:schemeClr val="tx1"/>
                </a:solidFill>
                <a:effectLst/>
                <a:latin typeface="+mn-lt"/>
                <a:ea typeface="+mn-ea"/>
                <a:cs typeface="+mn-cs"/>
              </a:rPr>
              <a:t>Who has the skills to work with developers/agents to assess when sites are realistically going to be delivered, to inform the 5 year land supply?</a:t>
            </a:r>
          </a:p>
          <a:p>
            <a:pPr lvl="0"/>
            <a:r>
              <a:rPr lang="en-GB" sz="1200" kern="1200" dirty="0" smtClean="0">
                <a:solidFill>
                  <a:schemeClr val="tx1"/>
                </a:solidFill>
                <a:effectLst/>
                <a:latin typeface="+mn-lt"/>
                <a:ea typeface="+mn-ea"/>
                <a:cs typeface="+mn-cs"/>
              </a:rPr>
              <a:t>Are there any skill gaps and who can fill them? If</a:t>
            </a:r>
            <a:r>
              <a:rPr lang="en-GB" sz="1200" kern="1200" baseline="0" dirty="0" smtClean="0">
                <a:solidFill>
                  <a:schemeClr val="tx1"/>
                </a:solidFill>
                <a:effectLst/>
                <a:latin typeface="+mn-lt"/>
                <a:ea typeface="+mn-ea"/>
                <a:cs typeface="+mn-cs"/>
              </a:rPr>
              <a:t> go out to tender on this – need to work with your consultants to ensure it is bespoke, links to your area and evidence, involves right local stakeholders, sets up a database that you can update and utilises your local knowledge as effectively as possible. </a:t>
            </a:r>
            <a:endParaRPr lang="en-GB" sz="1200" kern="1200" dirty="0" smtClean="0">
              <a:solidFill>
                <a:schemeClr val="tx1"/>
              </a:solidFill>
              <a:effectLst/>
              <a:latin typeface="+mn-lt"/>
              <a:ea typeface="+mn-ea"/>
              <a:cs typeface="+mn-cs"/>
            </a:endParaRPr>
          </a:p>
          <a:p>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77</a:t>
            </a:fld>
            <a:endParaRPr lang="en-US" sz="1200" b="0" dirty="0">
              <a:solidFill>
                <a:prstClr val="black"/>
              </a:solidFill>
            </a:endParaRPr>
          </a:p>
        </p:txBody>
      </p:sp>
    </p:spTree>
    <p:extLst>
      <p:ext uri="{BB962C8B-B14F-4D97-AF65-F5344CB8AC3E}">
        <p14:creationId xmlns:p14="http://schemas.microsoft.com/office/powerpoint/2010/main" val="150218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23925" eaLnBrk="0" hangingPunct="0">
              <a:defRPr sz="4400" b="1">
                <a:solidFill>
                  <a:schemeClr val="tx2"/>
                </a:solidFill>
                <a:latin typeface="Arial" pitchFamily="34" charset="0"/>
              </a:defRPr>
            </a:lvl1pPr>
            <a:lvl2pPr marL="742950" indent="-285750" defTabSz="923925" eaLnBrk="0" hangingPunct="0">
              <a:defRPr sz="4400" b="1">
                <a:solidFill>
                  <a:schemeClr val="tx2"/>
                </a:solidFill>
                <a:latin typeface="Arial" pitchFamily="34" charset="0"/>
              </a:defRPr>
            </a:lvl2pPr>
            <a:lvl3pPr marL="1143000" indent="-228600" defTabSz="923925" eaLnBrk="0" hangingPunct="0">
              <a:defRPr sz="4400" b="1">
                <a:solidFill>
                  <a:schemeClr val="tx2"/>
                </a:solidFill>
                <a:latin typeface="Arial" pitchFamily="34" charset="0"/>
              </a:defRPr>
            </a:lvl3pPr>
            <a:lvl4pPr marL="1600200" indent="-228600" defTabSz="923925" eaLnBrk="0" hangingPunct="0">
              <a:defRPr sz="4400" b="1">
                <a:solidFill>
                  <a:schemeClr val="tx2"/>
                </a:solidFill>
                <a:latin typeface="Arial" pitchFamily="34" charset="0"/>
              </a:defRPr>
            </a:lvl4pPr>
            <a:lvl5pPr marL="2057400" indent="-228600" defTabSz="923925" eaLnBrk="0" hangingPunct="0">
              <a:defRPr sz="4400" b="1">
                <a:solidFill>
                  <a:schemeClr val="tx2"/>
                </a:solidFill>
                <a:latin typeface="Arial" pitchFamily="34" charset="0"/>
              </a:defRPr>
            </a:lvl5pPr>
            <a:lvl6pPr marL="2514600" indent="-228600" defTabSz="923925" eaLnBrk="0" fontAlgn="base" hangingPunct="0">
              <a:spcBef>
                <a:spcPct val="0"/>
              </a:spcBef>
              <a:spcAft>
                <a:spcPct val="0"/>
              </a:spcAft>
              <a:defRPr sz="4400" b="1">
                <a:solidFill>
                  <a:schemeClr val="tx2"/>
                </a:solidFill>
                <a:latin typeface="Arial" pitchFamily="34" charset="0"/>
              </a:defRPr>
            </a:lvl6pPr>
            <a:lvl7pPr marL="2971800" indent="-228600" defTabSz="923925" eaLnBrk="0" fontAlgn="base" hangingPunct="0">
              <a:spcBef>
                <a:spcPct val="0"/>
              </a:spcBef>
              <a:spcAft>
                <a:spcPct val="0"/>
              </a:spcAft>
              <a:defRPr sz="4400" b="1">
                <a:solidFill>
                  <a:schemeClr val="tx2"/>
                </a:solidFill>
                <a:latin typeface="Arial" pitchFamily="34" charset="0"/>
              </a:defRPr>
            </a:lvl7pPr>
            <a:lvl8pPr marL="3429000" indent="-228600" defTabSz="923925" eaLnBrk="0" fontAlgn="base" hangingPunct="0">
              <a:spcBef>
                <a:spcPct val="0"/>
              </a:spcBef>
              <a:spcAft>
                <a:spcPct val="0"/>
              </a:spcAft>
              <a:defRPr sz="4400" b="1">
                <a:solidFill>
                  <a:schemeClr val="tx2"/>
                </a:solidFill>
                <a:latin typeface="Arial" pitchFamily="34" charset="0"/>
              </a:defRPr>
            </a:lvl8pPr>
            <a:lvl9pPr marL="3886200" indent="-228600" defTabSz="923925" eaLnBrk="0" fontAlgn="base" hangingPunct="0">
              <a:spcBef>
                <a:spcPct val="0"/>
              </a:spcBef>
              <a:spcAft>
                <a:spcPct val="0"/>
              </a:spcAft>
              <a:defRPr sz="4400" b="1">
                <a:solidFill>
                  <a:schemeClr val="tx2"/>
                </a:solidFill>
                <a:latin typeface="Arial" pitchFamily="34" charset="0"/>
              </a:defRPr>
            </a:lvl9pPr>
          </a:lstStyle>
          <a:p>
            <a:pPr eaLnBrk="1" hangingPunct="1"/>
            <a:fld id="{9CF13091-C1E3-495C-B0BB-09E84F184E81}" type="slidenum">
              <a:rPr lang="en-US" sz="1200" b="0" smtClean="0">
                <a:solidFill>
                  <a:schemeClr val="tx1"/>
                </a:solidFill>
              </a:rPr>
              <a:pPr eaLnBrk="1" hangingPunct="1"/>
              <a:t>2</a:t>
            </a:fld>
            <a:endParaRPr lang="en-US" sz="1200" b="0" smtClean="0">
              <a:solidFill>
                <a:schemeClr val="tx1"/>
              </a:solidFill>
            </a:endParaRPr>
          </a:p>
        </p:txBody>
      </p:sp>
      <p:sp>
        <p:nvSpPr>
          <p:cNvPr id="165891" name="Rectangle 2"/>
          <p:cNvSpPr>
            <a:spLocks noGrp="1" noRot="1" noChangeAspect="1" noChangeArrowheads="1" noTextEdit="1"/>
          </p:cNvSpPr>
          <p:nvPr>
            <p:ph type="sldImg"/>
          </p:nvPr>
        </p:nvSpPr>
        <p:spPr>
          <a:xfrm>
            <a:off x="714375" y="746125"/>
            <a:ext cx="5381625" cy="3727450"/>
          </a:xfrm>
          <a:ln/>
        </p:spPr>
      </p:sp>
      <p:sp>
        <p:nvSpPr>
          <p:cNvPr id="165892" name="Text Box 3"/>
          <p:cNvSpPr>
            <a:spLocks noGrp="1" noChangeArrowheads="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wrap="none" anchor="ctr"/>
          <a:lstStyle/>
          <a:p>
            <a:pPr eaLnBrk="1" hangingPunct="1"/>
            <a:r>
              <a:rPr lang="en-GB" smtClean="0">
                <a:solidFill>
                  <a:srgbClr val="000000"/>
                </a:solidFill>
              </a:rPr>
              <a:t>DCLG funded</a:t>
            </a:r>
          </a:p>
          <a:p>
            <a:pPr eaLnBrk="1" hangingPunct="1"/>
            <a:r>
              <a:rPr lang="en-GB" smtClean="0">
                <a:solidFill>
                  <a:srgbClr val="000000"/>
                </a:solidFill>
              </a:rPr>
              <a:t>Live within the LGA</a:t>
            </a:r>
          </a:p>
          <a:p>
            <a:pPr eaLnBrk="1" hangingPunct="1"/>
            <a:r>
              <a:rPr lang="en-GB" smtClean="0">
                <a:solidFill>
                  <a:srgbClr val="000000"/>
                </a:solidFill>
              </a:rPr>
              <a:t>Focus for past few years has been on plan led system (includes neighbourhood plans)</a:t>
            </a:r>
          </a:p>
          <a:p>
            <a:pPr eaLnBrk="1" hangingPunct="1"/>
            <a:r>
              <a:rPr lang="en-GB" smtClean="0">
                <a:solidFill>
                  <a:srgbClr val="000000"/>
                </a:solidFill>
              </a:rPr>
              <a:t>Expect that to continue, but also with an increased emphasis on supporting performance – in fact that is explicitly referenced in the consultation document – para 22. </a:t>
            </a:r>
          </a:p>
          <a:p>
            <a:pPr eaLnBrk="1" hangingPunct="1"/>
            <a:endParaRPr lang="en-GB" smtClean="0">
              <a:solidFill>
                <a:srgbClr val="000000"/>
              </a:solidFill>
            </a:endParaRPr>
          </a:p>
        </p:txBody>
      </p:sp>
      <p:sp>
        <p:nvSpPr>
          <p:cNvPr id="165893" name="Text Box 4"/>
          <p:cNvSpPr txBox="1">
            <a:spLocks noChangeArrowheads="1"/>
          </p:cNvSpPr>
          <p:nvPr/>
        </p:nvSpPr>
        <p:spPr bwMode="auto">
          <a:xfrm>
            <a:off x="3857626" y="9444038"/>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18" tIns="47797" rIns="91918" bIns="47797" anchor="b"/>
          <a:lstStyle>
            <a:lvl1pPr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1pPr>
            <a:lvl2pPr marL="742950" indent="-28575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2pPr>
            <a:lvl3pPr marL="11430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3pPr>
            <a:lvl4pPr marL="16002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4pPr>
            <a:lvl5pPr marL="20574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5pPr>
            <a:lvl6pPr marL="25146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6pPr>
            <a:lvl7pPr marL="29718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7pPr>
            <a:lvl8pPr marL="34290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8pPr>
            <a:lvl9pPr marL="38862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9pPr>
          </a:lstStyle>
          <a:p>
            <a:pPr algn="r" eaLnBrk="1" hangingPunct="1">
              <a:buSzPct val="100000"/>
            </a:pPr>
            <a:fld id="{4069FDF2-1936-481C-8795-9B3A269204EE}" type="slidenum">
              <a:rPr lang="en-GB" sz="1200" b="0">
                <a:solidFill>
                  <a:srgbClr val="000000"/>
                </a:solidFill>
              </a:rPr>
              <a:pPr algn="r" eaLnBrk="1" hangingPunct="1">
                <a:buSzPct val="100000"/>
              </a:pPr>
              <a:t>2</a:t>
            </a:fld>
            <a:endParaRPr lang="en-GB" sz="1200" b="0">
              <a:solidFill>
                <a:srgbClr val="000000"/>
              </a:solidFill>
            </a:endParaRPr>
          </a:p>
        </p:txBody>
      </p:sp>
    </p:spTree>
    <p:extLst>
      <p:ext uri="{BB962C8B-B14F-4D97-AF65-F5344CB8AC3E}">
        <p14:creationId xmlns:p14="http://schemas.microsoft.com/office/powerpoint/2010/main" val="106661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Is it one assessment or more?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420071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D6D50-4391-4DFB-958A-4EE1E52E2FBE}" type="slidenum">
              <a:rPr lang="en-US">
                <a:solidFill>
                  <a:srgbClr val="000000"/>
                </a:solidFill>
              </a:rPr>
              <a:pPr/>
              <a:t>8</a:t>
            </a:fld>
            <a:endParaRPr lang="en-US">
              <a:solidFill>
                <a:srgbClr val="000000"/>
              </a:solidFill>
            </a:endParaRPr>
          </a:p>
        </p:txBody>
      </p:sp>
      <p:sp>
        <p:nvSpPr>
          <p:cNvPr id="261122" name="Rectangle 2"/>
          <p:cNvSpPr>
            <a:spLocks noGrp="1" noRot="1" noChangeAspect="1" noChangeArrowheads="1" noTextEdit="1"/>
          </p:cNvSpPr>
          <p:nvPr>
            <p:ph type="sldImg"/>
          </p:nvPr>
        </p:nvSpPr>
        <p:spPr>
          <a:xfrm>
            <a:off x="2752725" y="527050"/>
            <a:ext cx="3803650" cy="2633663"/>
          </a:xfrm>
          <a:ln/>
        </p:spPr>
      </p:sp>
      <p:sp>
        <p:nvSpPr>
          <p:cNvPr id="261123" name="Rectangle 3"/>
          <p:cNvSpPr>
            <a:spLocks noGrp="1" noChangeArrowheads="1"/>
          </p:cNvSpPr>
          <p:nvPr>
            <p:ph type="body" idx="1"/>
          </p:nvPr>
        </p:nvSpPr>
        <p:spPr/>
        <p:txBody>
          <a:bodyPr/>
          <a:lstStyle/>
          <a:p>
            <a:pPr marL="171443" indent="-171443" defTabSz="914361">
              <a:buFont typeface="Arial" pitchFamily="34" charset="0"/>
              <a:buChar char="•"/>
              <a:defRPr/>
            </a:pPr>
            <a:r>
              <a:rPr lang="en-US" dirty="0" smtClean="0"/>
              <a:t>Set out objectives for the day and explain that after workshop 1 we can tailor the day to the LPAs needs</a:t>
            </a:r>
          </a:p>
          <a:p>
            <a:pPr marL="171443" indent="-171443">
              <a:buFont typeface="Arial" pitchFamily="34" charset="0"/>
              <a:buChar char="•"/>
            </a:pPr>
            <a:r>
              <a:rPr lang="en-GB" dirty="0" smtClean="0"/>
              <a:t>Many consultants involved</a:t>
            </a:r>
            <a:r>
              <a:rPr lang="en-GB" baseline="0" dirty="0" smtClean="0"/>
              <a:t> in the development industry are </a:t>
            </a:r>
            <a:r>
              <a:rPr lang="en-GB" dirty="0" smtClean="0"/>
              <a:t>paid by developers and so will have a view</a:t>
            </a:r>
            <a:r>
              <a:rPr lang="en-GB" baseline="0" dirty="0" smtClean="0"/>
              <a:t> on viability</a:t>
            </a:r>
            <a:endParaRPr lang="en-GB" dirty="0" smtClean="0"/>
          </a:p>
          <a:p>
            <a:pPr marL="171443" indent="-171443">
              <a:buFont typeface="Arial" pitchFamily="34" charset="0"/>
              <a:buChar char="•"/>
            </a:pPr>
            <a:r>
              <a:rPr lang="en-GB" dirty="0" smtClean="0"/>
              <a:t>Today</a:t>
            </a:r>
            <a:r>
              <a:rPr lang="en-GB" baseline="0" dirty="0" smtClean="0"/>
              <a:t> we shall discuss the t</a:t>
            </a:r>
            <a:r>
              <a:rPr lang="en-GB" dirty="0" smtClean="0"/>
              <a:t>rade off of different</a:t>
            </a:r>
            <a:r>
              <a:rPr lang="en-GB" baseline="0" dirty="0" smtClean="0"/>
              <a:t> policy </a:t>
            </a:r>
            <a:r>
              <a:rPr lang="en-GB" dirty="0" smtClean="0"/>
              <a:t>aspirations– CIL/</a:t>
            </a:r>
            <a:r>
              <a:rPr lang="en-GB" dirty="0" err="1" smtClean="0"/>
              <a:t>CfSH</a:t>
            </a:r>
            <a:r>
              <a:rPr lang="en-GB" baseline="0" dirty="0" smtClean="0"/>
              <a:t> and BREEAM</a:t>
            </a:r>
            <a:r>
              <a:rPr lang="en-GB" dirty="0" smtClean="0"/>
              <a:t>/s106/Affordable Housing</a:t>
            </a:r>
          </a:p>
          <a:p>
            <a:pPr marL="171443" indent="-171443">
              <a:buFont typeface="Arial" pitchFamily="34" charset="0"/>
              <a:buChar char="•"/>
            </a:pPr>
            <a:r>
              <a:rPr lang="en-GB" dirty="0" smtClean="0"/>
              <a:t>For the purposes of this workshop we shall talk mainly about housing as it’s easier for a mixed audience to understand</a:t>
            </a:r>
          </a:p>
          <a:p>
            <a:endParaRPr lang="en-US" dirty="0"/>
          </a:p>
        </p:txBody>
      </p:sp>
    </p:spTree>
    <p:extLst>
      <p:ext uri="{BB962C8B-B14F-4D97-AF65-F5344CB8AC3E}">
        <p14:creationId xmlns:p14="http://schemas.microsoft.com/office/powerpoint/2010/main" val="132037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65</a:t>
            </a:fld>
            <a:endParaRPr lang="en-US" sz="1200" b="0" dirty="0">
              <a:solidFill>
                <a:prstClr val="black"/>
              </a:solidFill>
            </a:endParaRPr>
          </a:p>
        </p:txBody>
      </p:sp>
    </p:spTree>
    <p:extLst>
      <p:ext uri="{BB962C8B-B14F-4D97-AF65-F5344CB8AC3E}">
        <p14:creationId xmlns:p14="http://schemas.microsoft.com/office/powerpoint/2010/main" val="106989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tx1"/>
                </a:solidFill>
              </a:rPr>
              <a:t>National Planning Policy Framework (NPPF) para 161</a:t>
            </a:r>
          </a:p>
          <a:p>
            <a:r>
              <a:rPr lang="en-GB" dirty="0" smtClean="0">
                <a:solidFill>
                  <a:schemeClr val="tx1"/>
                </a:solidFill>
              </a:rPr>
              <a:t>It follows on from the HEDNA by</a:t>
            </a:r>
            <a:r>
              <a:rPr lang="en-GB" baseline="0" dirty="0" smtClean="0">
                <a:solidFill>
                  <a:schemeClr val="tx1"/>
                </a:solidFill>
              </a:rPr>
              <a:t> look at the supply….</a:t>
            </a:r>
          </a:p>
          <a:p>
            <a:r>
              <a:rPr lang="en-GB" baseline="0" dirty="0" smtClean="0">
                <a:solidFill>
                  <a:schemeClr val="tx1"/>
                </a:solidFill>
              </a:rPr>
              <a:t>The NPPG provides </a:t>
            </a:r>
            <a:r>
              <a:rPr lang="en-GB" baseline="0" dirty="0" err="1" smtClean="0">
                <a:solidFill>
                  <a:schemeClr val="tx1"/>
                </a:solidFill>
              </a:rPr>
              <a:t>comprehsnive</a:t>
            </a:r>
            <a:r>
              <a:rPr lang="en-GB" baseline="0" dirty="0" smtClean="0">
                <a:solidFill>
                  <a:schemeClr val="tx1"/>
                </a:solidFill>
              </a:rPr>
              <a:t> methodology – we will look at that in a minute</a:t>
            </a:r>
          </a:p>
          <a:p>
            <a:endParaRPr lang="en-GB" baseline="0" dirty="0" smtClean="0">
              <a:solidFill>
                <a:schemeClr val="tx1"/>
              </a:solidFill>
            </a:endParaRPr>
          </a:p>
          <a:p>
            <a:r>
              <a:rPr lang="en-GB" baseline="0" dirty="0" smtClean="0">
                <a:solidFill>
                  <a:schemeClr val="tx1"/>
                </a:solidFill>
              </a:rPr>
              <a:t>Most of it is not new and you have been doing this – want to help provide an advice note which is useful – concentrates on the more difficult areas</a:t>
            </a:r>
          </a:p>
          <a:p>
            <a:r>
              <a:rPr lang="en-GB" baseline="0" dirty="0" smtClean="0">
                <a:solidFill>
                  <a:schemeClr val="tx1"/>
                </a:solidFill>
              </a:rPr>
              <a:t>We want your help to inform this and identify good practice, useful approaches and techniques </a:t>
            </a:r>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66</a:t>
            </a:fld>
            <a:endParaRPr lang="en-US" sz="1200" b="0" dirty="0">
              <a:solidFill>
                <a:prstClr val="black"/>
              </a:solidFill>
            </a:endParaRPr>
          </a:p>
        </p:txBody>
      </p:sp>
    </p:spTree>
    <p:extLst>
      <p:ext uri="{BB962C8B-B14F-4D97-AF65-F5344CB8AC3E}">
        <p14:creationId xmlns:p14="http://schemas.microsoft.com/office/powerpoint/2010/main" val="323312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67</a:t>
            </a:fld>
            <a:endParaRPr lang="en-US" sz="1200" b="0" dirty="0">
              <a:solidFill>
                <a:prstClr val="black"/>
              </a:solidFill>
            </a:endParaRPr>
          </a:p>
        </p:txBody>
      </p:sp>
    </p:spTree>
    <p:extLst>
      <p:ext uri="{BB962C8B-B14F-4D97-AF65-F5344CB8AC3E}">
        <p14:creationId xmlns:p14="http://schemas.microsoft.com/office/powerpoint/2010/main" val="379436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NPPG provides guidance on how to undertake a SHELAA.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Firstly</a:t>
            </a:r>
            <a:r>
              <a:rPr lang="en-GB" baseline="0" dirty="0" smtClean="0">
                <a:solidFill>
                  <a:schemeClr val="tx1"/>
                </a:solidFill>
              </a:rPr>
              <a:t> understand your area and site size, then undertake desktop review</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As part of this you Do a call for sites and investigate all sources of possible sites and survey these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Secondly is the site assessment – this is the fundamental and most important element where consideration is made of where sites are suitable, available and achievable and where development potential is estimated and constraints considered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Thirdly is the consideration of windfalls – primarily in relation to housing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Fourthly is the final review process where you consider the assessment and if there is not enough sites to meet the need you consider whether criteria within assessment should be amended to identify more sites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Lastly is the evidence base – </a:t>
            </a:r>
            <a:r>
              <a:rPr lang="en-GB" baseline="0" dirty="0" err="1" smtClean="0">
                <a:solidFill>
                  <a:schemeClr val="tx1"/>
                </a:solidFill>
              </a:rPr>
              <a:t>ie</a:t>
            </a:r>
            <a:r>
              <a:rPr lang="en-GB" baseline="0" dirty="0" smtClean="0">
                <a:solidFill>
                  <a:schemeClr val="tx1"/>
                </a:solidFill>
              </a:rPr>
              <a:t> the trajectory and list of sites which could be allocated and which make up your five year supply/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solidFill>
                  <a:schemeClr val="tx1"/>
                </a:solidFill>
              </a:rPr>
              <a:t>Improtant</a:t>
            </a:r>
            <a:r>
              <a:rPr lang="en-GB" baseline="0" dirty="0" smtClean="0">
                <a:solidFill>
                  <a:schemeClr val="tx1"/>
                </a:solidFill>
              </a:rPr>
              <a:t> this is an evidence base – it tells you what is possible – should be set up to tell you the options available and used to make adjustments, but does not decide about which sites – that is for the next stage as part of plan making and options  </a:t>
            </a:r>
            <a:endParaRPr lang="en-GB" dirty="0" smtClean="0">
              <a:solidFill>
                <a:schemeClr val="tx1"/>
              </a:solidFill>
            </a:endParaRPr>
          </a:p>
          <a:p>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68</a:t>
            </a:fld>
            <a:endParaRPr lang="en-US" sz="1200" b="0" dirty="0">
              <a:solidFill>
                <a:prstClr val="black"/>
              </a:solidFill>
            </a:endParaRPr>
          </a:p>
        </p:txBody>
      </p:sp>
    </p:spTree>
    <p:extLst>
      <p:ext uri="{BB962C8B-B14F-4D97-AF65-F5344CB8AC3E}">
        <p14:creationId xmlns:p14="http://schemas.microsoft.com/office/powerpoint/2010/main" val="140902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200" kern="1200" dirty="0" smtClean="0">
                <a:solidFill>
                  <a:schemeClr val="tx1"/>
                </a:solidFill>
                <a:effectLst/>
                <a:latin typeface="+mn-lt"/>
                <a:ea typeface="+mn-ea"/>
                <a:cs typeface="+mn-cs"/>
              </a:rPr>
              <a:t>Is your HEDNA and SHELAA covering the same geographical area?</a:t>
            </a:r>
          </a:p>
          <a:p>
            <a:pPr lvl="0"/>
            <a:r>
              <a:rPr lang="en-GB" sz="1200" kern="1200" dirty="0" smtClean="0">
                <a:solidFill>
                  <a:schemeClr val="tx1"/>
                </a:solidFill>
                <a:effectLst/>
                <a:latin typeface="+mn-lt"/>
                <a:ea typeface="+mn-ea"/>
                <a:cs typeface="+mn-cs"/>
              </a:rPr>
              <a:t>Would it be beneficial to work with neighbouring local authorities?</a:t>
            </a:r>
          </a:p>
          <a:p>
            <a:pPr lvl="0"/>
            <a:r>
              <a:rPr lang="en-GB" sz="1200" kern="1200" dirty="0" smtClean="0">
                <a:solidFill>
                  <a:schemeClr val="tx1"/>
                </a:solidFill>
                <a:effectLst/>
                <a:latin typeface="+mn-lt"/>
                <a:ea typeface="+mn-ea"/>
                <a:cs typeface="+mn-cs"/>
              </a:rPr>
              <a:t>How does your method compare with other authorities?</a:t>
            </a:r>
          </a:p>
          <a:p>
            <a:pPr lvl="0"/>
            <a:r>
              <a:rPr lang="en-GB" sz="1200" kern="1200" dirty="0" smtClean="0">
                <a:solidFill>
                  <a:schemeClr val="tx1"/>
                </a:solidFill>
                <a:effectLst/>
                <a:latin typeface="+mn-lt"/>
                <a:ea typeface="+mn-ea"/>
                <a:cs typeface="+mn-cs"/>
              </a:rPr>
              <a:t>What are the key standard assumptions that you are going to apply?</a:t>
            </a:r>
          </a:p>
          <a:p>
            <a:endParaRPr lang="en-GB" dirty="0" smtClean="0">
              <a:solidFill>
                <a:schemeClr val="tx1"/>
              </a:solidFill>
            </a:endParaRPr>
          </a:p>
          <a:p>
            <a:pPr lvl="0"/>
            <a:r>
              <a:rPr lang="en-GB" sz="1200" kern="1200" dirty="0" smtClean="0">
                <a:solidFill>
                  <a:schemeClr val="tx1"/>
                </a:solidFill>
                <a:effectLst/>
                <a:latin typeface="+mn-lt"/>
                <a:ea typeface="+mn-ea"/>
                <a:cs typeface="+mn-cs"/>
              </a:rPr>
              <a:t>What bodies and groups already exist and have you already used? </a:t>
            </a:r>
          </a:p>
          <a:p>
            <a:pPr lvl="0"/>
            <a:r>
              <a:rPr lang="en-GB" sz="1200" kern="1200" dirty="0" smtClean="0">
                <a:solidFill>
                  <a:schemeClr val="tx1"/>
                </a:solidFill>
                <a:effectLst/>
                <a:latin typeface="+mn-lt"/>
                <a:ea typeface="+mn-ea"/>
                <a:cs typeface="+mn-cs"/>
              </a:rPr>
              <a:t>How can you best harness knowledge and information?</a:t>
            </a:r>
          </a:p>
          <a:p>
            <a:pPr lvl="0"/>
            <a:r>
              <a:rPr lang="en-GB" sz="1200" kern="1200" dirty="0" smtClean="0">
                <a:solidFill>
                  <a:schemeClr val="tx1"/>
                </a:solidFill>
                <a:effectLst/>
                <a:latin typeface="+mn-lt"/>
                <a:ea typeface="+mn-ea"/>
                <a:cs typeface="+mn-cs"/>
              </a:rPr>
              <a:t>Who do you want to be involved? What do you want from them? </a:t>
            </a:r>
          </a:p>
          <a:p>
            <a:pPr lvl="0"/>
            <a:r>
              <a:rPr lang="en-GB" sz="1200" kern="1200" dirty="0" smtClean="0">
                <a:solidFill>
                  <a:schemeClr val="tx1"/>
                </a:solidFill>
                <a:effectLst/>
                <a:latin typeface="+mn-lt"/>
                <a:ea typeface="+mn-ea"/>
                <a:cs typeface="+mn-cs"/>
              </a:rPr>
              <a:t>Do you need specific representation from any particular groups such as Universities, Care Homes, Gypsy and Travellers? </a:t>
            </a:r>
          </a:p>
          <a:p>
            <a:endParaRPr lang="en-GB" dirty="0" smtClean="0">
              <a:solidFill>
                <a:schemeClr val="tx1"/>
              </a:solidFill>
            </a:endParaRPr>
          </a:p>
          <a:p>
            <a:r>
              <a:rPr lang="en-GB" dirty="0" smtClean="0">
                <a:solidFill>
                  <a:schemeClr val="tx1"/>
                </a:solidFill>
              </a:rPr>
              <a:t>All sites or just 0.25ha and above</a:t>
            </a:r>
            <a:r>
              <a:rPr lang="en-GB" baseline="0" dirty="0" smtClean="0">
                <a:solidFill>
                  <a:schemeClr val="tx1"/>
                </a:solidFill>
              </a:rPr>
              <a:t> or 500m for economic </a:t>
            </a:r>
            <a:r>
              <a:rPr lang="en-GB" baseline="0" dirty="0" err="1" smtClean="0">
                <a:solidFill>
                  <a:schemeClr val="tx1"/>
                </a:solidFill>
              </a:rPr>
              <a:t>pland</a:t>
            </a:r>
            <a:endParaRPr lang="en-GB" dirty="0" smtClean="0">
              <a:solidFill>
                <a:schemeClr val="tx1"/>
              </a:solidFill>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69</a:t>
            </a:fld>
            <a:endParaRPr lang="en-US" sz="1200" b="0" dirty="0">
              <a:solidFill>
                <a:prstClr val="black"/>
              </a:solidFill>
            </a:endParaRPr>
          </a:p>
        </p:txBody>
      </p:sp>
    </p:spTree>
    <p:extLst>
      <p:ext uri="{BB962C8B-B14F-4D97-AF65-F5344CB8AC3E}">
        <p14:creationId xmlns:p14="http://schemas.microsoft.com/office/powerpoint/2010/main" val="4075348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7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43" y="44482"/>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070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lIns="36000" anchor="ctr" anchorCtr="1"/>
          <a:lstStyle>
            <a:lvl1pPr marL="0" indent="0"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0629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967228"/>
            <a:ext cx="5943600" cy="400110"/>
          </a:xfrm>
        </p:spPr>
        <p:txBody>
          <a:bodyPr anchor="b">
            <a:normAutofit/>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7389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42423" y="1736155"/>
            <a:ext cx="8627475" cy="1470025"/>
          </a:xfrm>
        </p:spPr>
        <p:txBody>
          <a:bodyPr/>
          <a:lstStyle>
            <a:lvl1pPr>
              <a:defRPr sz="3600" b="1"/>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42424" y="3261138"/>
            <a:ext cx="6474639" cy="592584"/>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4353" y="395757"/>
            <a:ext cx="1346649" cy="745431"/>
          </a:xfrm>
          <a:prstGeom prst="rect">
            <a:avLst/>
          </a:prstGeom>
        </p:spPr>
      </p:pic>
      <p:pic>
        <p:nvPicPr>
          <p:cNvPr id="6" name="Picture 12" descr="PAS logo green TI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16299" y="255081"/>
            <a:ext cx="1392106" cy="89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069735" y="539263"/>
            <a:ext cx="2550375" cy="601924"/>
          </a:xfrm>
          <a:prstGeom prst="rect">
            <a:avLst/>
          </a:prstGeom>
          <a:noFill/>
          <a:ln w="9525">
            <a:noFill/>
            <a:miter lim="800000"/>
            <a:headEnd/>
            <a:tailEnd/>
          </a:ln>
        </p:spPr>
      </p:pic>
    </p:spTree>
    <p:extLst>
      <p:ext uri="{BB962C8B-B14F-4D97-AF65-F5344CB8AC3E}">
        <p14:creationId xmlns:p14="http://schemas.microsoft.com/office/powerpoint/2010/main" val="22914127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300827"/>
            <a:ext cx="8874786" cy="692150"/>
          </a:xfrm>
        </p:spPr>
        <p:txBody>
          <a:bodyPr>
            <a:normAutofit/>
          </a:bodyPr>
          <a:lstStyle/>
          <a:p>
            <a:r>
              <a:rPr lang="en-US" smtClean="0"/>
              <a:t>Click to edit Master title style</a:t>
            </a:r>
            <a:endParaRPr lang="en-GB" dirty="0"/>
          </a:p>
        </p:txBody>
      </p:sp>
      <p:sp>
        <p:nvSpPr>
          <p:cNvPr id="3" name="Content Placeholder 2"/>
          <p:cNvSpPr>
            <a:spLocks noGrp="1"/>
          </p:cNvSpPr>
          <p:nvPr>
            <p:ph idx="1"/>
          </p:nvPr>
        </p:nvSpPr>
        <p:spPr>
          <a:xfrm>
            <a:off x="508000" y="1044453"/>
            <a:ext cx="8915400" cy="5543916"/>
          </a:xfrm>
        </p:spPr>
        <p:txBody>
          <a:bodyPr>
            <a:normAutofit/>
          </a:bodyPr>
          <a:lstStyle>
            <a:lvl1pPr>
              <a:spcBef>
                <a:spcPts val="600"/>
              </a:spcBef>
              <a:defRPr sz="2400"/>
            </a:lvl1pPr>
            <a:lvl2pPr>
              <a:spcBef>
                <a:spcPts val="400"/>
              </a:spcBef>
              <a:defRPr sz="2200"/>
            </a:lvl2pPr>
            <a:lvl3pPr>
              <a:spcBef>
                <a:spcPts val="400"/>
              </a:spcBef>
              <a:defRPr sz="2000"/>
            </a:lvl3pPr>
            <a:lvl4pPr>
              <a:spcBef>
                <a:spcPts val="400"/>
              </a:spcBef>
              <a:defRPr sz="1800"/>
            </a:lvl4pPr>
            <a:lvl5pPr>
              <a:spcBef>
                <a:spcPts val="4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005520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60" y="1860429"/>
            <a:ext cx="8420100" cy="1500187"/>
          </a:xfrm>
        </p:spPr>
        <p:txBody>
          <a:bodyPr anchor="t"/>
          <a:lstStyle>
            <a:lvl1pPr marL="0" indent="0">
              <a:buNone/>
              <a:defRPr sz="33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91853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50312"/>
            <a:ext cx="4375150" cy="4983434"/>
          </a:xfrm>
        </p:spPr>
        <p:txBody>
          <a:bodyPr>
            <a:normAutofit/>
          </a:bodyPr>
          <a:lstStyle>
            <a:lvl1pPr>
              <a:spcBef>
                <a:spcPts val="300"/>
              </a:spcBef>
              <a:defRPr sz="22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250312"/>
            <a:ext cx="4375150" cy="4983434"/>
          </a:xfrm>
        </p:spPr>
        <p:txBody>
          <a:bodyPr/>
          <a:lstStyle>
            <a:lvl1pPr marL="342900" indent="-342900" algn="l" rtl="0" eaLnBrk="1" fontAlgn="base" hangingPunct="1">
              <a:spcBef>
                <a:spcPts val="300"/>
              </a:spcBef>
              <a:spcAft>
                <a:spcPct val="0"/>
              </a:spcAft>
              <a:buFont typeface="Arial" pitchFamily="34" charset="0"/>
              <a:buChar char="•"/>
              <a:defRPr lang="en-US" sz="2200" dirty="0" smtClean="0">
                <a:solidFill>
                  <a:schemeClr val="tx1"/>
                </a:solidFill>
                <a:latin typeface="+mn-lt"/>
                <a:ea typeface="+mn-ea"/>
                <a:cs typeface="+mn-cs"/>
              </a:defRPr>
            </a:lvl1pPr>
            <a:lvl2pPr marL="742950" indent="-285750" algn="l" rtl="0" eaLnBrk="1" fontAlgn="base" hangingPunct="1">
              <a:spcBef>
                <a:spcPts val="300"/>
              </a:spcBef>
              <a:spcAft>
                <a:spcPct val="0"/>
              </a:spcAft>
              <a:buFont typeface="Arial" pitchFamily="34" charset="0"/>
              <a:buChar char="•"/>
              <a:defRPr lang="en-US" sz="2000" dirty="0" smtClean="0">
                <a:solidFill>
                  <a:schemeClr val="tx1"/>
                </a:solidFill>
                <a:latin typeface="+mn-lt"/>
              </a:defRPr>
            </a:lvl2pPr>
            <a:lvl3pPr marL="11430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3pPr>
            <a:lvl4pPr marL="16002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4pPr>
            <a:lvl5pPr marL="2057400" indent="-228600" algn="l" rtl="0" eaLnBrk="1" fontAlgn="base" hangingPunct="1">
              <a:spcBef>
                <a:spcPts val="300"/>
              </a:spcBef>
              <a:spcAft>
                <a:spcPct val="0"/>
              </a:spcAft>
              <a:buFont typeface="Arial" pitchFamily="34" charset="0"/>
              <a:buChar char="•"/>
              <a:defRPr lang="en-GB" sz="1400" dirty="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601631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245531"/>
            <a:ext cx="89154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71475" y="127833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918095"/>
            <a:ext cx="437687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908286" y="127833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11" y="1918095"/>
            <a:ext cx="437859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20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567672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6275811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77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7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467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lIns="36000" anchor="ctr" anchorCtr="1"/>
          <a:lstStyle>
            <a:lvl1pPr marL="0" indent="0"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4725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967228"/>
            <a:ext cx="5943600" cy="400110"/>
          </a:xfrm>
        </p:spPr>
        <p:txBody>
          <a:bodyPr anchor="b">
            <a:normAutofit/>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8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9894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33160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04973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425896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261519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01442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9159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37191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32551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821404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3/24/2016</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16426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43" y="44482"/>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smtClean="0">
              <a:solidFill>
                <a:srgbClr val="000000"/>
              </a:solidFill>
            </a:endParaRPr>
          </a:p>
        </p:txBody>
      </p:sp>
      <p:pic>
        <p:nvPicPr>
          <p:cNvPr id="6" name="Picture 12" descr="PAS logo green 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LG_Group_RGB"/>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040581" y="333378"/>
            <a:ext cx="21478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70"/>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190321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686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3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535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722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5042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3957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29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3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8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949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622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5758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7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467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3405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1" y="1600206"/>
            <a:ext cx="8915400" cy="4525963"/>
          </a:xfrm>
        </p:spPr>
        <p:txBody>
          <a:bodyPr/>
          <a:lstStyle/>
          <a:p>
            <a:pPr lvl="0"/>
            <a:endParaRPr lang="en-GB" noProof="0" smtClean="0"/>
          </a:p>
        </p:txBody>
      </p:sp>
    </p:spTree>
    <p:extLst>
      <p:ext uri="{BB962C8B-B14F-4D97-AF65-F5344CB8AC3E}">
        <p14:creationId xmlns:p14="http://schemas.microsoft.com/office/powerpoint/2010/main" val="2361752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8759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8222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4657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26378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872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5244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2424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9620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0464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1291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81907-0C8F-4985-B14D-A9CB007B5313}" type="datetimeFigureOut">
              <a:rPr lang="en-GB" smtClean="0">
                <a:solidFill>
                  <a:prstClr val="black">
                    <a:tint val="75000"/>
                  </a:prstClr>
                </a:solidFill>
              </a:rPr>
              <a:pPr/>
              <a:t>24/03/2016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F214F7-6C2B-4C22-BEBC-6B8DC94FEA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2129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 y="30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63"/>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6" y="3573467"/>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45" y="44475"/>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lstStyle/>
          <a:p>
            <a:pPr>
              <a:spcBef>
                <a:spcPct val="50000"/>
              </a:spcBef>
            </a:pPr>
            <a:endParaRPr lang="en-US">
              <a:solidFill>
                <a:srgbClr val="000000"/>
              </a:solidFill>
              <a:latin typeface="Arial" charset="0"/>
            </a:endParaRPr>
          </a:p>
        </p:txBody>
      </p:sp>
      <p:pic>
        <p:nvPicPr>
          <p:cNvPr id="5132" name="Picture 12" descr="PAS logo green 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289" y="376244"/>
            <a:ext cx="1800225" cy="125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88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5371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2"/>
            <a:ext cx="8420100" cy="1500187"/>
          </a:xfrm>
        </p:spPr>
        <p:txBody>
          <a:bodyPr anchor="b"/>
          <a:lstStyle>
            <a:lvl1pPr marL="0" indent="0">
              <a:buNone/>
              <a:defRPr sz="2000"/>
            </a:lvl1pPr>
            <a:lvl2pPr marL="456899" indent="0">
              <a:buNone/>
              <a:defRPr sz="1800"/>
            </a:lvl2pPr>
            <a:lvl3pPr marL="913797" indent="0">
              <a:buNone/>
              <a:defRPr sz="1600"/>
            </a:lvl3pPr>
            <a:lvl4pPr marL="1370692" indent="0">
              <a:buNone/>
              <a:defRPr sz="1400"/>
            </a:lvl4pPr>
            <a:lvl5pPr marL="1827593" indent="0">
              <a:buNone/>
              <a:defRPr sz="1400"/>
            </a:lvl5pPr>
            <a:lvl6pPr marL="2284490" indent="0">
              <a:buNone/>
              <a:defRPr sz="1400"/>
            </a:lvl6pPr>
            <a:lvl7pPr marL="2741389" indent="0">
              <a:buNone/>
              <a:defRPr sz="1400"/>
            </a:lvl7pPr>
            <a:lvl8pPr marL="3198287" indent="0">
              <a:buNone/>
              <a:defRPr sz="1400"/>
            </a:lvl8pPr>
            <a:lvl9pPr marL="3655188" indent="0">
              <a:buNone/>
              <a:defRPr sz="1400"/>
            </a:lvl9pPr>
          </a:lstStyle>
          <a:p>
            <a:pPr lvl="0"/>
            <a:r>
              <a:rPr lang="en-US" smtClean="0"/>
              <a:t>Click to edit Master text styles</a:t>
            </a:r>
          </a:p>
        </p:txBody>
      </p:sp>
    </p:spTree>
    <p:extLst>
      <p:ext uri="{BB962C8B-B14F-4D97-AF65-F5344CB8AC3E}">
        <p14:creationId xmlns:p14="http://schemas.microsoft.com/office/powerpoint/2010/main" val="188997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652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3" y="1535119"/>
            <a:ext cx="4376738"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3"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9"/>
            <a:ext cx="4378325"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6363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22485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602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7"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13"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7" y="1435103"/>
            <a:ext cx="3259138" cy="4691063"/>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2189036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6899" indent="0">
              <a:buNone/>
              <a:defRPr sz="2800"/>
            </a:lvl2pPr>
            <a:lvl3pPr marL="913797" indent="0">
              <a:buNone/>
              <a:defRPr sz="2400"/>
            </a:lvl3pPr>
            <a:lvl4pPr marL="1370692" indent="0">
              <a:buNone/>
              <a:defRPr sz="2000"/>
            </a:lvl4pPr>
            <a:lvl5pPr marL="1827593" indent="0">
              <a:buNone/>
              <a:defRPr sz="2000"/>
            </a:lvl5pPr>
            <a:lvl6pPr marL="2284490" indent="0">
              <a:buNone/>
              <a:defRPr sz="2000"/>
            </a:lvl6pPr>
            <a:lvl7pPr marL="2741389" indent="0">
              <a:buNone/>
              <a:defRPr sz="2000"/>
            </a:lvl7pPr>
            <a:lvl8pPr marL="3198287" indent="0">
              <a:buNone/>
              <a:defRPr sz="2000"/>
            </a:lvl8pPr>
            <a:lvl9pPr marL="3655188"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1233565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2807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5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6" y="274655"/>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8681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40"/>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1" y="1600217"/>
            <a:ext cx="8915400" cy="4525963"/>
          </a:xfrm>
        </p:spPr>
        <p:txBody>
          <a:bodyPr/>
          <a:lstStyle/>
          <a:p>
            <a:endParaRPr lang="en-GB"/>
          </a:p>
        </p:txBody>
      </p:sp>
    </p:spTree>
    <p:extLst>
      <p:ext uri="{BB962C8B-B14F-4D97-AF65-F5344CB8AC3E}">
        <p14:creationId xmlns:p14="http://schemas.microsoft.com/office/powerpoint/2010/main" val="3609797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42423" y="1736155"/>
            <a:ext cx="8627475" cy="1470025"/>
          </a:xfrm>
        </p:spPr>
        <p:txBody>
          <a:bodyPr/>
          <a:lstStyle>
            <a:lvl1pPr>
              <a:defRPr sz="3600" b="1"/>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42424" y="3261138"/>
            <a:ext cx="6474639" cy="592584"/>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4353" y="395757"/>
            <a:ext cx="1346649" cy="745431"/>
          </a:xfrm>
          <a:prstGeom prst="rect">
            <a:avLst/>
          </a:prstGeom>
        </p:spPr>
      </p:pic>
      <p:pic>
        <p:nvPicPr>
          <p:cNvPr id="6" name="Picture 12" descr="PAS logo green TI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16299" y="243358"/>
            <a:ext cx="1392106" cy="89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069735" y="539263"/>
            <a:ext cx="2550375" cy="601924"/>
          </a:xfrm>
          <a:prstGeom prst="rect">
            <a:avLst/>
          </a:prstGeom>
          <a:noFill/>
          <a:ln w="9525">
            <a:noFill/>
            <a:miter lim="800000"/>
            <a:headEnd/>
            <a:tailEnd/>
          </a:ln>
        </p:spPr>
      </p:pic>
    </p:spTree>
    <p:extLst>
      <p:ext uri="{BB962C8B-B14F-4D97-AF65-F5344CB8AC3E}">
        <p14:creationId xmlns:p14="http://schemas.microsoft.com/office/powerpoint/2010/main" val="2681556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300827"/>
            <a:ext cx="8874786" cy="692150"/>
          </a:xfrm>
        </p:spPr>
        <p:txBody>
          <a:bodyPr>
            <a:normAutofit/>
          </a:bodyPr>
          <a:lstStyle/>
          <a:p>
            <a:r>
              <a:rPr lang="en-US" smtClean="0"/>
              <a:t>Click to edit Master title style</a:t>
            </a:r>
            <a:endParaRPr lang="en-GB" dirty="0"/>
          </a:p>
        </p:txBody>
      </p:sp>
      <p:sp>
        <p:nvSpPr>
          <p:cNvPr id="3" name="Content Placeholder 2"/>
          <p:cNvSpPr>
            <a:spLocks noGrp="1"/>
          </p:cNvSpPr>
          <p:nvPr>
            <p:ph idx="1"/>
          </p:nvPr>
        </p:nvSpPr>
        <p:spPr>
          <a:xfrm>
            <a:off x="508000" y="1044453"/>
            <a:ext cx="8915400" cy="5543916"/>
          </a:xfrm>
        </p:spPr>
        <p:txBody>
          <a:bodyPr>
            <a:normAutofit/>
          </a:bodyPr>
          <a:lstStyle>
            <a:lvl1pPr>
              <a:spcBef>
                <a:spcPts val="600"/>
              </a:spcBef>
              <a:defRPr sz="2400"/>
            </a:lvl1pPr>
            <a:lvl2pPr>
              <a:spcBef>
                <a:spcPts val="400"/>
              </a:spcBef>
              <a:defRPr sz="2200"/>
            </a:lvl2pPr>
            <a:lvl3pPr>
              <a:spcBef>
                <a:spcPts val="400"/>
              </a:spcBef>
              <a:defRPr sz="2000"/>
            </a:lvl3pPr>
            <a:lvl4pPr>
              <a:spcBef>
                <a:spcPts val="400"/>
              </a:spcBef>
              <a:defRPr sz="1800"/>
            </a:lvl4pPr>
            <a:lvl5pPr>
              <a:spcBef>
                <a:spcPts val="4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9970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60" y="1860429"/>
            <a:ext cx="8420100" cy="1500187"/>
          </a:xfrm>
        </p:spPr>
        <p:txBody>
          <a:bodyPr anchor="t"/>
          <a:lstStyle>
            <a:lvl1pPr marL="0" indent="0">
              <a:buNone/>
              <a:defRPr sz="33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5335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50312"/>
            <a:ext cx="4375150" cy="4983434"/>
          </a:xfrm>
        </p:spPr>
        <p:txBody>
          <a:bodyPr>
            <a:normAutofit/>
          </a:bodyPr>
          <a:lstStyle>
            <a:lvl1pPr>
              <a:spcBef>
                <a:spcPts val="300"/>
              </a:spcBef>
              <a:defRPr sz="22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250312"/>
            <a:ext cx="4375150" cy="4983434"/>
          </a:xfrm>
        </p:spPr>
        <p:txBody>
          <a:bodyPr/>
          <a:lstStyle>
            <a:lvl1pPr marL="342900" indent="-342900" algn="l" rtl="0" eaLnBrk="1" fontAlgn="base" hangingPunct="1">
              <a:spcBef>
                <a:spcPts val="300"/>
              </a:spcBef>
              <a:spcAft>
                <a:spcPct val="0"/>
              </a:spcAft>
              <a:buFont typeface="Arial" pitchFamily="34" charset="0"/>
              <a:buChar char="•"/>
              <a:defRPr lang="en-US" sz="2200" dirty="0" smtClean="0">
                <a:solidFill>
                  <a:schemeClr val="tx1"/>
                </a:solidFill>
                <a:latin typeface="+mn-lt"/>
                <a:ea typeface="+mn-ea"/>
                <a:cs typeface="+mn-cs"/>
              </a:defRPr>
            </a:lvl1pPr>
            <a:lvl2pPr marL="742950" indent="-285750" algn="l" rtl="0" eaLnBrk="1" fontAlgn="base" hangingPunct="1">
              <a:spcBef>
                <a:spcPts val="300"/>
              </a:spcBef>
              <a:spcAft>
                <a:spcPct val="0"/>
              </a:spcAft>
              <a:buFont typeface="Arial" pitchFamily="34" charset="0"/>
              <a:buChar char="•"/>
              <a:defRPr lang="en-US" sz="2000" dirty="0" smtClean="0">
                <a:solidFill>
                  <a:schemeClr val="tx1"/>
                </a:solidFill>
                <a:latin typeface="+mn-lt"/>
              </a:defRPr>
            </a:lvl2pPr>
            <a:lvl3pPr marL="11430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3pPr>
            <a:lvl4pPr marL="16002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4pPr>
            <a:lvl5pPr marL="2057400" indent="-228600" algn="l" rtl="0" eaLnBrk="1" fontAlgn="base" hangingPunct="1">
              <a:spcBef>
                <a:spcPts val="300"/>
              </a:spcBef>
              <a:spcAft>
                <a:spcPct val="0"/>
              </a:spcAft>
              <a:buFont typeface="Arial" pitchFamily="34" charset="0"/>
              <a:buChar char="•"/>
              <a:defRPr lang="en-GB" sz="1400" dirty="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191467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245531"/>
            <a:ext cx="89154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71475" y="127833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918095"/>
            <a:ext cx="437687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908286" y="127833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11" y="1918095"/>
            <a:ext cx="437859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20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23212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43474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87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lIns="36000" anchor="ctr" anchorCtr="1"/>
          <a:lstStyle>
            <a:lvl1pPr marL="0" indent="0"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75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967228"/>
            <a:ext cx="5943600" cy="400110"/>
          </a:xfrm>
        </p:spPr>
        <p:txBody>
          <a:bodyPr anchor="b">
            <a:normAutofit/>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151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42423" y="1736155"/>
            <a:ext cx="8627475" cy="1470025"/>
          </a:xfrm>
        </p:spPr>
        <p:txBody>
          <a:bodyPr/>
          <a:lstStyle>
            <a:lvl1pPr>
              <a:defRPr sz="3600" b="1"/>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42424" y="3261138"/>
            <a:ext cx="6474639" cy="592584"/>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4353" y="395757"/>
            <a:ext cx="1346649" cy="745431"/>
          </a:xfrm>
          <a:prstGeom prst="rect">
            <a:avLst/>
          </a:prstGeom>
        </p:spPr>
      </p:pic>
      <p:pic>
        <p:nvPicPr>
          <p:cNvPr id="6" name="Picture 12" descr="PAS logo green TI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16299" y="243358"/>
            <a:ext cx="1392106" cy="89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069735" y="539263"/>
            <a:ext cx="2550375" cy="601924"/>
          </a:xfrm>
          <a:prstGeom prst="rect">
            <a:avLst/>
          </a:prstGeom>
          <a:noFill/>
          <a:ln w="9525">
            <a:noFill/>
            <a:miter lim="800000"/>
            <a:headEnd/>
            <a:tailEnd/>
          </a:ln>
        </p:spPr>
      </p:pic>
    </p:spTree>
    <p:extLst>
      <p:ext uri="{BB962C8B-B14F-4D97-AF65-F5344CB8AC3E}">
        <p14:creationId xmlns:p14="http://schemas.microsoft.com/office/powerpoint/2010/main" val="1409489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300827"/>
            <a:ext cx="8874786" cy="692150"/>
          </a:xfrm>
        </p:spPr>
        <p:txBody>
          <a:bodyPr>
            <a:normAutofit/>
          </a:bodyPr>
          <a:lstStyle/>
          <a:p>
            <a:r>
              <a:rPr lang="en-US" smtClean="0"/>
              <a:t>Click to edit Master title style</a:t>
            </a:r>
            <a:endParaRPr lang="en-GB" dirty="0"/>
          </a:p>
        </p:txBody>
      </p:sp>
      <p:sp>
        <p:nvSpPr>
          <p:cNvPr id="3" name="Content Placeholder 2"/>
          <p:cNvSpPr>
            <a:spLocks noGrp="1"/>
          </p:cNvSpPr>
          <p:nvPr>
            <p:ph idx="1"/>
          </p:nvPr>
        </p:nvSpPr>
        <p:spPr>
          <a:xfrm>
            <a:off x="508000" y="1044453"/>
            <a:ext cx="8915400" cy="5543916"/>
          </a:xfrm>
        </p:spPr>
        <p:txBody>
          <a:bodyPr>
            <a:normAutofit/>
          </a:bodyPr>
          <a:lstStyle>
            <a:lvl1pPr>
              <a:spcBef>
                <a:spcPts val="600"/>
              </a:spcBef>
              <a:defRPr sz="2400"/>
            </a:lvl1pPr>
            <a:lvl2pPr>
              <a:spcBef>
                <a:spcPts val="400"/>
              </a:spcBef>
              <a:defRPr sz="2200"/>
            </a:lvl2pPr>
            <a:lvl3pPr>
              <a:spcBef>
                <a:spcPts val="400"/>
              </a:spcBef>
              <a:defRPr sz="2000"/>
            </a:lvl3pPr>
            <a:lvl4pPr>
              <a:spcBef>
                <a:spcPts val="400"/>
              </a:spcBef>
              <a:defRPr sz="1800"/>
            </a:lvl4pPr>
            <a:lvl5pPr>
              <a:spcBef>
                <a:spcPts val="4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90294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60" y="1860429"/>
            <a:ext cx="8420100" cy="1500187"/>
          </a:xfrm>
        </p:spPr>
        <p:txBody>
          <a:bodyPr anchor="t"/>
          <a:lstStyle>
            <a:lvl1pPr marL="0" indent="0">
              <a:buNone/>
              <a:defRPr sz="33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960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50312"/>
            <a:ext cx="4375150" cy="4983434"/>
          </a:xfrm>
        </p:spPr>
        <p:txBody>
          <a:bodyPr>
            <a:normAutofit/>
          </a:bodyPr>
          <a:lstStyle>
            <a:lvl1pPr>
              <a:spcBef>
                <a:spcPts val="300"/>
              </a:spcBef>
              <a:defRPr sz="22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250312"/>
            <a:ext cx="4375150" cy="4983434"/>
          </a:xfrm>
        </p:spPr>
        <p:txBody>
          <a:bodyPr/>
          <a:lstStyle>
            <a:lvl1pPr marL="342900" indent="-342900" algn="l" rtl="0" eaLnBrk="1" fontAlgn="base" hangingPunct="1">
              <a:spcBef>
                <a:spcPts val="300"/>
              </a:spcBef>
              <a:spcAft>
                <a:spcPct val="0"/>
              </a:spcAft>
              <a:buFont typeface="Arial" pitchFamily="34" charset="0"/>
              <a:buChar char="•"/>
              <a:defRPr lang="en-US" sz="2200" dirty="0" smtClean="0">
                <a:solidFill>
                  <a:schemeClr val="tx1"/>
                </a:solidFill>
                <a:latin typeface="+mn-lt"/>
                <a:ea typeface="+mn-ea"/>
                <a:cs typeface="+mn-cs"/>
              </a:defRPr>
            </a:lvl1pPr>
            <a:lvl2pPr marL="742950" indent="-285750" algn="l" rtl="0" eaLnBrk="1" fontAlgn="base" hangingPunct="1">
              <a:spcBef>
                <a:spcPts val="300"/>
              </a:spcBef>
              <a:spcAft>
                <a:spcPct val="0"/>
              </a:spcAft>
              <a:buFont typeface="Arial" pitchFamily="34" charset="0"/>
              <a:buChar char="•"/>
              <a:defRPr lang="en-US" sz="2000" dirty="0" smtClean="0">
                <a:solidFill>
                  <a:schemeClr val="tx1"/>
                </a:solidFill>
                <a:latin typeface="+mn-lt"/>
              </a:defRPr>
            </a:lvl2pPr>
            <a:lvl3pPr marL="11430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3pPr>
            <a:lvl4pPr marL="16002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4pPr>
            <a:lvl5pPr marL="2057400" indent="-228600" algn="l" rtl="0" eaLnBrk="1" fontAlgn="base" hangingPunct="1">
              <a:spcBef>
                <a:spcPts val="300"/>
              </a:spcBef>
              <a:spcAft>
                <a:spcPct val="0"/>
              </a:spcAft>
              <a:buFont typeface="Arial" pitchFamily="34" charset="0"/>
              <a:buChar char="•"/>
              <a:defRPr lang="en-GB" sz="1400" dirty="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246908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245531"/>
            <a:ext cx="89154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71475" y="127833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918095"/>
            <a:ext cx="437687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908286" y="127833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11" y="1918095"/>
            <a:ext cx="437859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20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65635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2837582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22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lIns="36000" anchor="ctr" anchorCtr="1"/>
          <a:lstStyle>
            <a:lvl1pPr marL="0" indent="0"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57339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967228"/>
            <a:ext cx="5943600" cy="400110"/>
          </a:xfrm>
        </p:spPr>
        <p:txBody>
          <a:bodyPr anchor="b">
            <a:normAutofit/>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9366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42423" y="1736155"/>
            <a:ext cx="8627475" cy="1470025"/>
          </a:xfrm>
        </p:spPr>
        <p:txBody>
          <a:bodyPr/>
          <a:lstStyle>
            <a:lvl1pPr>
              <a:defRPr sz="3600" b="1"/>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42424" y="3261138"/>
            <a:ext cx="6474639" cy="592584"/>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4353" y="395757"/>
            <a:ext cx="1346649" cy="745431"/>
          </a:xfrm>
          <a:prstGeom prst="rect">
            <a:avLst/>
          </a:prstGeom>
        </p:spPr>
      </p:pic>
      <p:pic>
        <p:nvPicPr>
          <p:cNvPr id="6" name="Picture 12" descr="PAS logo green TI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16299" y="255081"/>
            <a:ext cx="1392106" cy="89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069735" y="539263"/>
            <a:ext cx="2550375" cy="601924"/>
          </a:xfrm>
          <a:prstGeom prst="rect">
            <a:avLst/>
          </a:prstGeom>
          <a:noFill/>
          <a:ln w="9525">
            <a:noFill/>
            <a:miter lim="800000"/>
            <a:headEnd/>
            <a:tailEnd/>
          </a:ln>
        </p:spPr>
      </p:pic>
    </p:spTree>
    <p:extLst>
      <p:ext uri="{BB962C8B-B14F-4D97-AF65-F5344CB8AC3E}">
        <p14:creationId xmlns:p14="http://schemas.microsoft.com/office/powerpoint/2010/main" val="3685598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300827"/>
            <a:ext cx="8874786" cy="692150"/>
          </a:xfrm>
        </p:spPr>
        <p:txBody>
          <a:bodyPr>
            <a:normAutofit/>
          </a:bodyPr>
          <a:lstStyle/>
          <a:p>
            <a:r>
              <a:rPr lang="en-US" smtClean="0"/>
              <a:t>Click to edit Master title style</a:t>
            </a:r>
            <a:endParaRPr lang="en-GB" dirty="0"/>
          </a:p>
        </p:txBody>
      </p:sp>
      <p:sp>
        <p:nvSpPr>
          <p:cNvPr id="3" name="Content Placeholder 2"/>
          <p:cNvSpPr>
            <a:spLocks noGrp="1"/>
          </p:cNvSpPr>
          <p:nvPr>
            <p:ph idx="1"/>
          </p:nvPr>
        </p:nvSpPr>
        <p:spPr>
          <a:xfrm>
            <a:off x="508000" y="1044453"/>
            <a:ext cx="8915400" cy="5543916"/>
          </a:xfrm>
        </p:spPr>
        <p:txBody>
          <a:bodyPr>
            <a:normAutofit/>
          </a:bodyPr>
          <a:lstStyle>
            <a:lvl1pPr>
              <a:spcBef>
                <a:spcPts val="600"/>
              </a:spcBef>
              <a:defRPr sz="2400"/>
            </a:lvl1pPr>
            <a:lvl2pPr>
              <a:spcBef>
                <a:spcPts val="400"/>
              </a:spcBef>
              <a:defRPr sz="2200"/>
            </a:lvl2pPr>
            <a:lvl3pPr>
              <a:spcBef>
                <a:spcPts val="400"/>
              </a:spcBef>
              <a:defRPr sz="2000"/>
            </a:lvl3pPr>
            <a:lvl4pPr>
              <a:spcBef>
                <a:spcPts val="400"/>
              </a:spcBef>
              <a:defRPr sz="1800"/>
            </a:lvl4pPr>
            <a:lvl5pPr>
              <a:spcBef>
                <a:spcPts val="4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51748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60" y="1860429"/>
            <a:ext cx="8420100" cy="1500187"/>
          </a:xfrm>
        </p:spPr>
        <p:txBody>
          <a:bodyPr anchor="t"/>
          <a:lstStyle>
            <a:lvl1pPr marL="0" indent="0">
              <a:buNone/>
              <a:defRPr sz="33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9691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50312"/>
            <a:ext cx="4375150" cy="4983434"/>
          </a:xfrm>
        </p:spPr>
        <p:txBody>
          <a:bodyPr>
            <a:normAutofit/>
          </a:bodyPr>
          <a:lstStyle>
            <a:lvl1pPr>
              <a:spcBef>
                <a:spcPts val="300"/>
              </a:spcBef>
              <a:defRPr sz="22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250312"/>
            <a:ext cx="4375150" cy="4983434"/>
          </a:xfrm>
        </p:spPr>
        <p:txBody>
          <a:bodyPr/>
          <a:lstStyle>
            <a:lvl1pPr marL="342900" indent="-342900" algn="l" rtl="0" eaLnBrk="1" fontAlgn="base" hangingPunct="1">
              <a:spcBef>
                <a:spcPts val="300"/>
              </a:spcBef>
              <a:spcAft>
                <a:spcPct val="0"/>
              </a:spcAft>
              <a:buFont typeface="Arial" pitchFamily="34" charset="0"/>
              <a:buChar char="•"/>
              <a:defRPr lang="en-US" sz="2200" dirty="0" smtClean="0">
                <a:solidFill>
                  <a:schemeClr val="tx1"/>
                </a:solidFill>
                <a:latin typeface="+mn-lt"/>
                <a:ea typeface="+mn-ea"/>
                <a:cs typeface="+mn-cs"/>
              </a:defRPr>
            </a:lvl1pPr>
            <a:lvl2pPr marL="742950" indent="-285750" algn="l" rtl="0" eaLnBrk="1" fontAlgn="base" hangingPunct="1">
              <a:spcBef>
                <a:spcPts val="300"/>
              </a:spcBef>
              <a:spcAft>
                <a:spcPct val="0"/>
              </a:spcAft>
              <a:buFont typeface="Arial" pitchFamily="34" charset="0"/>
              <a:buChar char="•"/>
              <a:defRPr lang="en-US" sz="2000" dirty="0" smtClean="0">
                <a:solidFill>
                  <a:schemeClr val="tx1"/>
                </a:solidFill>
                <a:latin typeface="+mn-lt"/>
              </a:defRPr>
            </a:lvl2pPr>
            <a:lvl3pPr marL="11430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3pPr>
            <a:lvl4pPr marL="16002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4pPr>
            <a:lvl5pPr marL="2057400" indent="-228600" algn="l" rtl="0" eaLnBrk="1" fontAlgn="base" hangingPunct="1">
              <a:spcBef>
                <a:spcPts val="300"/>
              </a:spcBef>
              <a:spcAft>
                <a:spcPct val="0"/>
              </a:spcAft>
              <a:buFont typeface="Arial" pitchFamily="34" charset="0"/>
              <a:buChar char="•"/>
              <a:defRPr lang="en-GB" sz="1400" dirty="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0749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8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245531"/>
            <a:ext cx="89154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71475" y="127833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918095"/>
            <a:ext cx="437687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908286" y="127833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11" y="1918095"/>
            <a:ext cx="437859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20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272679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33673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28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lIns="36000" anchor="ctr" anchorCtr="1"/>
          <a:lstStyle>
            <a:lvl1pPr marL="0" indent="0"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3861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967228"/>
            <a:ext cx="5943600" cy="400110"/>
          </a:xfrm>
        </p:spPr>
        <p:txBody>
          <a:bodyPr anchor="b">
            <a:normAutofit/>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328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42423" y="1736155"/>
            <a:ext cx="8627475" cy="1470025"/>
          </a:xfrm>
        </p:spPr>
        <p:txBody>
          <a:bodyPr/>
          <a:lstStyle>
            <a:lvl1pPr>
              <a:defRPr sz="3600" b="1"/>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42424" y="3261138"/>
            <a:ext cx="6474639" cy="592584"/>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4353" y="395757"/>
            <a:ext cx="1346649" cy="745431"/>
          </a:xfrm>
          <a:prstGeom prst="rect">
            <a:avLst/>
          </a:prstGeom>
        </p:spPr>
      </p:pic>
      <p:pic>
        <p:nvPicPr>
          <p:cNvPr id="6" name="Picture 12" descr="PAS logo green TI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16299" y="255081"/>
            <a:ext cx="1392106" cy="89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069735" y="539263"/>
            <a:ext cx="2550375" cy="601924"/>
          </a:xfrm>
          <a:prstGeom prst="rect">
            <a:avLst/>
          </a:prstGeom>
          <a:noFill/>
          <a:ln w="9525">
            <a:noFill/>
            <a:miter lim="800000"/>
            <a:headEnd/>
            <a:tailEnd/>
          </a:ln>
        </p:spPr>
      </p:pic>
    </p:spTree>
    <p:extLst>
      <p:ext uri="{BB962C8B-B14F-4D97-AF65-F5344CB8AC3E}">
        <p14:creationId xmlns:p14="http://schemas.microsoft.com/office/powerpoint/2010/main" val="18988565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300827"/>
            <a:ext cx="8874786" cy="692150"/>
          </a:xfrm>
        </p:spPr>
        <p:txBody>
          <a:bodyPr>
            <a:normAutofit/>
          </a:bodyPr>
          <a:lstStyle/>
          <a:p>
            <a:r>
              <a:rPr lang="en-US" smtClean="0"/>
              <a:t>Click to edit Master title style</a:t>
            </a:r>
            <a:endParaRPr lang="en-GB" dirty="0"/>
          </a:p>
        </p:txBody>
      </p:sp>
      <p:sp>
        <p:nvSpPr>
          <p:cNvPr id="3" name="Content Placeholder 2"/>
          <p:cNvSpPr>
            <a:spLocks noGrp="1"/>
          </p:cNvSpPr>
          <p:nvPr>
            <p:ph idx="1"/>
          </p:nvPr>
        </p:nvSpPr>
        <p:spPr>
          <a:xfrm>
            <a:off x="508000" y="1044453"/>
            <a:ext cx="8915400" cy="5543916"/>
          </a:xfrm>
        </p:spPr>
        <p:txBody>
          <a:bodyPr>
            <a:normAutofit/>
          </a:bodyPr>
          <a:lstStyle>
            <a:lvl1pPr>
              <a:spcBef>
                <a:spcPts val="600"/>
              </a:spcBef>
              <a:defRPr sz="2400"/>
            </a:lvl1pPr>
            <a:lvl2pPr>
              <a:spcBef>
                <a:spcPts val="400"/>
              </a:spcBef>
              <a:defRPr sz="2200"/>
            </a:lvl2pPr>
            <a:lvl3pPr>
              <a:spcBef>
                <a:spcPts val="400"/>
              </a:spcBef>
              <a:defRPr sz="2000"/>
            </a:lvl3pPr>
            <a:lvl4pPr>
              <a:spcBef>
                <a:spcPts val="400"/>
              </a:spcBef>
              <a:defRPr sz="1800"/>
            </a:lvl4pPr>
            <a:lvl5pPr>
              <a:spcBef>
                <a:spcPts val="4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83094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60" y="1860429"/>
            <a:ext cx="8420100" cy="1500187"/>
          </a:xfrm>
        </p:spPr>
        <p:txBody>
          <a:bodyPr anchor="t"/>
          <a:lstStyle>
            <a:lvl1pPr marL="0" indent="0">
              <a:buNone/>
              <a:defRPr sz="33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356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50312"/>
            <a:ext cx="4375150" cy="4983434"/>
          </a:xfrm>
        </p:spPr>
        <p:txBody>
          <a:bodyPr>
            <a:normAutofit/>
          </a:bodyPr>
          <a:lstStyle>
            <a:lvl1pPr>
              <a:spcBef>
                <a:spcPts val="300"/>
              </a:spcBef>
              <a:defRPr sz="22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250312"/>
            <a:ext cx="4375150" cy="4983434"/>
          </a:xfrm>
        </p:spPr>
        <p:txBody>
          <a:bodyPr/>
          <a:lstStyle>
            <a:lvl1pPr marL="342900" indent="-342900" algn="l" rtl="0" eaLnBrk="1" fontAlgn="base" hangingPunct="1">
              <a:spcBef>
                <a:spcPts val="300"/>
              </a:spcBef>
              <a:spcAft>
                <a:spcPct val="0"/>
              </a:spcAft>
              <a:buFont typeface="Arial" pitchFamily="34" charset="0"/>
              <a:buChar char="•"/>
              <a:defRPr lang="en-US" sz="2200" dirty="0" smtClean="0">
                <a:solidFill>
                  <a:schemeClr val="tx1"/>
                </a:solidFill>
                <a:latin typeface="+mn-lt"/>
                <a:ea typeface="+mn-ea"/>
                <a:cs typeface="+mn-cs"/>
              </a:defRPr>
            </a:lvl1pPr>
            <a:lvl2pPr marL="742950" indent="-285750" algn="l" rtl="0" eaLnBrk="1" fontAlgn="base" hangingPunct="1">
              <a:spcBef>
                <a:spcPts val="300"/>
              </a:spcBef>
              <a:spcAft>
                <a:spcPct val="0"/>
              </a:spcAft>
              <a:buFont typeface="Arial" pitchFamily="34" charset="0"/>
              <a:buChar char="•"/>
              <a:defRPr lang="en-US" sz="2000" dirty="0" smtClean="0">
                <a:solidFill>
                  <a:schemeClr val="tx1"/>
                </a:solidFill>
                <a:latin typeface="+mn-lt"/>
              </a:defRPr>
            </a:lvl2pPr>
            <a:lvl3pPr marL="11430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3pPr>
            <a:lvl4pPr marL="16002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4pPr>
            <a:lvl5pPr marL="2057400" indent="-228600" algn="l" rtl="0" eaLnBrk="1" fontAlgn="base" hangingPunct="1">
              <a:spcBef>
                <a:spcPts val="300"/>
              </a:spcBef>
              <a:spcAft>
                <a:spcPct val="0"/>
              </a:spcAft>
              <a:buFont typeface="Arial" pitchFamily="34" charset="0"/>
              <a:buChar char="•"/>
              <a:defRPr lang="en-GB" sz="1400" dirty="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08305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245531"/>
            <a:ext cx="89154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71475" y="127833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918095"/>
            <a:ext cx="437687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908286" y="127833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11" y="1918095"/>
            <a:ext cx="437859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20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650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014866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76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lIns="36000" anchor="ctr" anchorCtr="1"/>
          <a:lstStyle>
            <a:lvl1pPr marL="0" indent="0"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3129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967228"/>
            <a:ext cx="5943600" cy="400110"/>
          </a:xfrm>
        </p:spPr>
        <p:txBody>
          <a:bodyPr anchor="b">
            <a:normAutofit/>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1229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42423" y="1736155"/>
            <a:ext cx="8627475" cy="1470025"/>
          </a:xfrm>
        </p:spPr>
        <p:txBody>
          <a:bodyPr/>
          <a:lstStyle>
            <a:lvl1pPr>
              <a:defRPr sz="3600" b="1"/>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42424" y="3261138"/>
            <a:ext cx="6474639" cy="592584"/>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4353" y="395757"/>
            <a:ext cx="1346649" cy="745431"/>
          </a:xfrm>
          <a:prstGeom prst="rect">
            <a:avLst/>
          </a:prstGeom>
        </p:spPr>
      </p:pic>
      <p:pic>
        <p:nvPicPr>
          <p:cNvPr id="6" name="Picture 12" descr="PAS logo green TI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16299" y="255081"/>
            <a:ext cx="1392106" cy="89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069735" y="539263"/>
            <a:ext cx="2550375" cy="601924"/>
          </a:xfrm>
          <a:prstGeom prst="rect">
            <a:avLst/>
          </a:prstGeom>
          <a:noFill/>
          <a:ln w="9525">
            <a:noFill/>
            <a:miter lim="800000"/>
            <a:headEnd/>
            <a:tailEnd/>
          </a:ln>
        </p:spPr>
      </p:pic>
    </p:spTree>
    <p:extLst>
      <p:ext uri="{BB962C8B-B14F-4D97-AF65-F5344CB8AC3E}">
        <p14:creationId xmlns:p14="http://schemas.microsoft.com/office/powerpoint/2010/main" val="3100558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300827"/>
            <a:ext cx="8874786" cy="692150"/>
          </a:xfrm>
        </p:spPr>
        <p:txBody>
          <a:bodyPr>
            <a:normAutofit/>
          </a:bodyPr>
          <a:lstStyle/>
          <a:p>
            <a:r>
              <a:rPr lang="en-US" smtClean="0"/>
              <a:t>Click to edit Master title style</a:t>
            </a:r>
            <a:endParaRPr lang="en-GB" dirty="0"/>
          </a:p>
        </p:txBody>
      </p:sp>
      <p:sp>
        <p:nvSpPr>
          <p:cNvPr id="3" name="Content Placeholder 2"/>
          <p:cNvSpPr>
            <a:spLocks noGrp="1"/>
          </p:cNvSpPr>
          <p:nvPr>
            <p:ph idx="1"/>
          </p:nvPr>
        </p:nvSpPr>
        <p:spPr>
          <a:xfrm>
            <a:off x="508000" y="1044453"/>
            <a:ext cx="8915400" cy="5543916"/>
          </a:xfrm>
        </p:spPr>
        <p:txBody>
          <a:bodyPr>
            <a:normAutofit/>
          </a:bodyPr>
          <a:lstStyle>
            <a:lvl1pPr>
              <a:spcBef>
                <a:spcPts val="600"/>
              </a:spcBef>
              <a:defRPr sz="2400"/>
            </a:lvl1pPr>
            <a:lvl2pPr>
              <a:spcBef>
                <a:spcPts val="400"/>
              </a:spcBef>
              <a:defRPr sz="2200"/>
            </a:lvl2pPr>
            <a:lvl3pPr>
              <a:spcBef>
                <a:spcPts val="400"/>
              </a:spcBef>
              <a:defRPr sz="2000"/>
            </a:lvl3pPr>
            <a:lvl4pPr>
              <a:spcBef>
                <a:spcPts val="400"/>
              </a:spcBef>
              <a:defRPr sz="1800"/>
            </a:lvl4pPr>
            <a:lvl5pPr>
              <a:spcBef>
                <a:spcPts val="4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987605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60" y="1860429"/>
            <a:ext cx="8420100" cy="1500187"/>
          </a:xfrm>
        </p:spPr>
        <p:txBody>
          <a:bodyPr anchor="t"/>
          <a:lstStyle>
            <a:lvl1pPr marL="0" indent="0">
              <a:buNone/>
              <a:defRPr sz="33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4887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50312"/>
            <a:ext cx="4375150" cy="4983434"/>
          </a:xfrm>
        </p:spPr>
        <p:txBody>
          <a:bodyPr>
            <a:normAutofit/>
          </a:bodyPr>
          <a:lstStyle>
            <a:lvl1pPr>
              <a:spcBef>
                <a:spcPts val="300"/>
              </a:spcBef>
              <a:defRPr sz="22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250312"/>
            <a:ext cx="4375150" cy="4983434"/>
          </a:xfrm>
        </p:spPr>
        <p:txBody>
          <a:bodyPr/>
          <a:lstStyle>
            <a:lvl1pPr marL="342900" indent="-342900" algn="l" rtl="0" eaLnBrk="1" fontAlgn="base" hangingPunct="1">
              <a:spcBef>
                <a:spcPts val="300"/>
              </a:spcBef>
              <a:spcAft>
                <a:spcPct val="0"/>
              </a:spcAft>
              <a:buFont typeface="Arial" pitchFamily="34" charset="0"/>
              <a:buChar char="•"/>
              <a:defRPr lang="en-US" sz="2200" dirty="0" smtClean="0">
                <a:solidFill>
                  <a:schemeClr val="tx1"/>
                </a:solidFill>
                <a:latin typeface="+mn-lt"/>
                <a:ea typeface="+mn-ea"/>
                <a:cs typeface="+mn-cs"/>
              </a:defRPr>
            </a:lvl1pPr>
            <a:lvl2pPr marL="742950" indent="-285750" algn="l" rtl="0" eaLnBrk="1" fontAlgn="base" hangingPunct="1">
              <a:spcBef>
                <a:spcPts val="300"/>
              </a:spcBef>
              <a:spcAft>
                <a:spcPct val="0"/>
              </a:spcAft>
              <a:buFont typeface="Arial" pitchFamily="34" charset="0"/>
              <a:buChar char="•"/>
              <a:defRPr lang="en-US" sz="2000" dirty="0" smtClean="0">
                <a:solidFill>
                  <a:schemeClr val="tx1"/>
                </a:solidFill>
                <a:latin typeface="+mn-lt"/>
              </a:defRPr>
            </a:lvl2pPr>
            <a:lvl3pPr marL="11430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3pPr>
            <a:lvl4pPr marL="1600200" indent="-228600" algn="l" rtl="0" eaLnBrk="1" fontAlgn="base" hangingPunct="1">
              <a:spcBef>
                <a:spcPts val="300"/>
              </a:spcBef>
              <a:spcAft>
                <a:spcPct val="0"/>
              </a:spcAft>
              <a:buFont typeface="Arial" pitchFamily="34" charset="0"/>
              <a:buChar char="•"/>
              <a:defRPr lang="en-US" sz="1800" dirty="0" smtClean="0">
                <a:solidFill>
                  <a:schemeClr val="tx1"/>
                </a:solidFill>
                <a:latin typeface="+mn-lt"/>
              </a:defRPr>
            </a:lvl4pPr>
            <a:lvl5pPr marL="2057400" indent="-228600" algn="l" rtl="0" eaLnBrk="1" fontAlgn="base" hangingPunct="1">
              <a:spcBef>
                <a:spcPts val="300"/>
              </a:spcBef>
              <a:spcAft>
                <a:spcPct val="0"/>
              </a:spcAft>
              <a:buFont typeface="Arial" pitchFamily="34" charset="0"/>
              <a:buChar char="•"/>
              <a:defRPr lang="en-GB" sz="1400" dirty="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203578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245531"/>
            <a:ext cx="89154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71475" y="127833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918095"/>
            <a:ext cx="437687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908286" y="127833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11" y="1918095"/>
            <a:ext cx="4378590" cy="433323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2000">
                <a:solidFill>
                  <a:schemeClr val="tx1"/>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376061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99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10" Type="http://schemas.openxmlformats.org/officeDocument/2006/relationships/theme" Target="../theme/theme10.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theme" Target="../theme/theme11.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theme" Target="../theme/theme7.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theme" Target="../theme/theme8.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theme" Target="../theme/theme9.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332656"/>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100" name="Line 4"/>
          <p:cNvSpPr>
            <a:spLocks noChangeShapeType="1"/>
          </p:cNvSpPr>
          <p:nvPr/>
        </p:nvSpPr>
        <p:spPr bwMode="auto">
          <a:xfrm>
            <a:off x="584204" y="6309320"/>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78B6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lr>
          <a:srgbClr val="78B600"/>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507339" y="324273"/>
            <a:ext cx="8865261"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95300" y="1056175"/>
            <a:ext cx="8915400" cy="54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228328858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400">
          <a:solidFill>
            <a:srgbClr val="003357"/>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200">
          <a:solidFill>
            <a:srgbClr val="003357"/>
          </a:solidFill>
          <a:latin typeface="+mn-lt"/>
        </a:defRPr>
      </a:lvl2pPr>
      <a:lvl3pPr marL="1143000" indent="-228600" algn="l" rtl="0" eaLnBrk="1" fontAlgn="base" hangingPunct="1">
        <a:spcBef>
          <a:spcPts val="400"/>
        </a:spcBef>
        <a:spcAft>
          <a:spcPct val="0"/>
        </a:spcAft>
        <a:buFont typeface="Arial" pitchFamily="34" charset="0"/>
        <a:buChar char="•"/>
        <a:defRPr sz="2000">
          <a:solidFill>
            <a:srgbClr val="003357"/>
          </a:solidFill>
          <a:latin typeface="+mn-lt"/>
        </a:defRPr>
      </a:lvl3pPr>
      <a:lvl4pPr marL="1600200" indent="-228600" algn="l" rtl="0" eaLnBrk="1" fontAlgn="base" hangingPunct="1">
        <a:spcBef>
          <a:spcPts val="400"/>
        </a:spcBef>
        <a:spcAft>
          <a:spcPct val="0"/>
        </a:spcAft>
        <a:buFont typeface="Arial" pitchFamily="34" charset="0"/>
        <a:buChar char="•"/>
        <a:defRPr sz="1800">
          <a:solidFill>
            <a:srgbClr val="003357"/>
          </a:solidFill>
          <a:latin typeface="+mn-lt"/>
        </a:defRPr>
      </a:lvl4pPr>
      <a:lvl5pPr marL="2057400" indent="-228600" algn="l" rtl="0" eaLnBrk="1" fontAlgn="base" hangingPunct="1">
        <a:spcBef>
          <a:spcPts val="400"/>
        </a:spcBef>
        <a:spcAft>
          <a:spcPct val="0"/>
        </a:spcAft>
        <a:buFont typeface="Arial" pitchFamily="34" charset="0"/>
        <a:buChar char="•"/>
        <a:defRPr sz="17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507339" y="324273"/>
            <a:ext cx="8865261"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95300" y="1056175"/>
            <a:ext cx="8915400" cy="54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26455564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400">
          <a:solidFill>
            <a:srgbClr val="003357"/>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200">
          <a:solidFill>
            <a:srgbClr val="003357"/>
          </a:solidFill>
          <a:latin typeface="+mn-lt"/>
        </a:defRPr>
      </a:lvl2pPr>
      <a:lvl3pPr marL="1143000" indent="-228600" algn="l" rtl="0" eaLnBrk="1" fontAlgn="base" hangingPunct="1">
        <a:spcBef>
          <a:spcPts val="400"/>
        </a:spcBef>
        <a:spcAft>
          <a:spcPct val="0"/>
        </a:spcAft>
        <a:buFont typeface="Arial" pitchFamily="34" charset="0"/>
        <a:buChar char="•"/>
        <a:defRPr sz="2000">
          <a:solidFill>
            <a:srgbClr val="003357"/>
          </a:solidFill>
          <a:latin typeface="+mn-lt"/>
        </a:defRPr>
      </a:lvl3pPr>
      <a:lvl4pPr marL="1600200" indent="-228600" algn="l" rtl="0" eaLnBrk="1" fontAlgn="base" hangingPunct="1">
        <a:spcBef>
          <a:spcPts val="400"/>
        </a:spcBef>
        <a:spcAft>
          <a:spcPct val="0"/>
        </a:spcAft>
        <a:buFont typeface="Arial" pitchFamily="34" charset="0"/>
        <a:buChar char="•"/>
        <a:defRPr sz="1800">
          <a:solidFill>
            <a:srgbClr val="003357"/>
          </a:solidFill>
          <a:latin typeface="+mn-lt"/>
        </a:defRPr>
      </a:lvl4pPr>
      <a:lvl5pPr marL="2057400" indent="-228600" algn="l" rtl="0" eaLnBrk="1" fontAlgn="base" hangingPunct="1">
        <a:spcBef>
          <a:spcPts val="400"/>
        </a:spcBef>
        <a:spcAft>
          <a:spcPct val="0"/>
        </a:spcAft>
        <a:buFont typeface="Arial" pitchFamily="34" charset="0"/>
        <a:buChar char="•"/>
        <a:defRPr sz="17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584201" y="332656"/>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8"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Line 4"/>
          <p:cNvSpPr>
            <a:spLocks noChangeShapeType="1"/>
          </p:cNvSpPr>
          <p:nvPr userDrawn="1"/>
        </p:nvSpPr>
        <p:spPr bwMode="auto">
          <a:xfrm>
            <a:off x="584204" y="6309320"/>
            <a:ext cx="7321123" cy="0"/>
          </a:xfrm>
          <a:prstGeom prst="line">
            <a:avLst/>
          </a:prstGeom>
          <a:noFill/>
          <a:ln w="9525">
            <a:solidFill>
              <a:srgbClr val="00409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10" name="Picture 9" descr="WYCHAVON LOGO.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025238" y="6112170"/>
            <a:ext cx="1509679" cy="470860"/>
          </a:xfrm>
          <a:prstGeom prst="rect">
            <a:avLst/>
          </a:prstGeom>
        </p:spPr>
      </p:pic>
    </p:spTree>
    <p:extLst>
      <p:ext uri="{BB962C8B-B14F-4D97-AF65-F5344CB8AC3E}">
        <p14:creationId xmlns:p14="http://schemas.microsoft.com/office/powerpoint/2010/main" val="10689586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457200" rtl="0" eaLnBrk="1" latinLnBrk="0" hangingPunct="1">
        <a:spcBef>
          <a:spcPct val="0"/>
        </a:spcBef>
        <a:buNone/>
        <a:defRPr sz="4400" b="1" kern="1200">
          <a:solidFill>
            <a:srgbClr val="004092"/>
          </a:solidFill>
          <a:latin typeface="Arial"/>
          <a:ea typeface="+mj-ea"/>
          <a:cs typeface="Arial"/>
        </a:defRPr>
      </a:lvl1pPr>
    </p:titleStyle>
    <p:bodyStyle>
      <a:lvl1pPr marL="342900" indent="-342900" algn="l" defTabSz="457200" rtl="0" eaLnBrk="1" latinLnBrk="0" hangingPunct="1">
        <a:spcBef>
          <a:spcPct val="20000"/>
        </a:spcBef>
        <a:buClr>
          <a:srgbClr val="00409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924285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C81907-0C8F-4985-B14D-A9CB007B5313}" type="datetimeFigureOut">
              <a:rPr lang="en-GB" b="0" smtClean="0">
                <a:solidFill>
                  <a:prstClr val="black">
                    <a:tint val="75000"/>
                  </a:prstClr>
                </a:solidFill>
                <a:latin typeface="Calibri"/>
              </a:rPr>
              <a:pPr fontAlgn="auto">
                <a:spcBef>
                  <a:spcPts val="0"/>
                </a:spcBef>
                <a:spcAft>
                  <a:spcPts val="0"/>
                </a:spcAft>
              </a:pPr>
              <a:t>24/03/2016</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FF214F7-6C2B-4C22-BEBC-6B8DC94FEA70}"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5170139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17"/>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nchor="ctr"/>
          <a:lstStyle/>
          <a:p>
            <a:endParaRPr lang="en-GB" b="0">
              <a:solidFill>
                <a:srgbClr val="000000"/>
              </a:solidFill>
              <a:latin typeface="Arial" charset="0"/>
            </a:endParaRPr>
          </a:p>
        </p:txBody>
      </p:sp>
    </p:spTree>
    <p:extLst>
      <p:ext uri="{BB962C8B-B14F-4D97-AF65-F5344CB8AC3E}">
        <p14:creationId xmlns:p14="http://schemas.microsoft.com/office/powerpoint/2010/main" val="419164802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6899" algn="l" rtl="0" fontAlgn="base">
        <a:spcBef>
          <a:spcPct val="0"/>
        </a:spcBef>
        <a:spcAft>
          <a:spcPct val="0"/>
        </a:spcAft>
        <a:defRPr sz="4000" b="1">
          <a:solidFill>
            <a:srgbClr val="669900"/>
          </a:solidFill>
          <a:latin typeface="Arial" charset="0"/>
        </a:defRPr>
      </a:lvl6pPr>
      <a:lvl7pPr marL="913797" algn="l" rtl="0" fontAlgn="base">
        <a:spcBef>
          <a:spcPct val="0"/>
        </a:spcBef>
        <a:spcAft>
          <a:spcPct val="0"/>
        </a:spcAft>
        <a:defRPr sz="4000" b="1">
          <a:solidFill>
            <a:srgbClr val="669900"/>
          </a:solidFill>
          <a:latin typeface="Arial" charset="0"/>
        </a:defRPr>
      </a:lvl7pPr>
      <a:lvl8pPr marL="1370692" algn="l" rtl="0" fontAlgn="base">
        <a:spcBef>
          <a:spcPct val="0"/>
        </a:spcBef>
        <a:spcAft>
          <a:spcPct val="0"/>
        </a:spcAft>
        <a:defRPr sz="4000" b="1">
          <a:solidFill>
            <a:srgbClr val="669900"/>
          </a:solidFill>
          <a:latin typeface="Arial" charset="0"/>
        </a:defRPr>
      </a:lvl8pPr>
      <a:lvl9pPr marL="1827593" algn="l" rtl="0" fontAlgn="base">
        <a:spcBef>
          <a:spcPct val="0"/>
        </a:spcBef>
        <a:spcAft>
          <a:spcPct val="0"/>
        </a:spcAft>
        <a:defRPr sz="4000" b="1">
          <a:solidFill>
            <a:srgbClr val="669900"/>
          </a:solidFill>
          <a:latin typeface="Arial" charset="0"/>
        </a:defRPr>
      </a:lvl9pPr>
    </p:titleStyle>
    <p:bodyStyle>
      <a:lvl1pPr marL="342671" indent="-342671" algn="l" rtl="0" fontAlgn="base">
        <a:spcBef>
          <a:spcPct val="20000"/>
        </a:spcBef>
        <a:spcAft>
          <a:spcPct val="0"/>
        </a:spcAft>
        <a:buChar char="•"/>
        <a:defRPr sz="3200">
          <a:solidFill>
            <a:schemeClr val="tx1"/>
          </a:solidFill>
          <a:latin typeface="+mn-lt"/>
          <a:ea typeface="+mn-ea"/>
          <a:cs typeface="+mn-cs"/>
        </a:defRPr>
      </a:lvl1pPr>
      <a:lvl2pPr marL="742458" indent="-285561" algn="l" rtl="0" fontAlgn="base">
        <a:spcBef>
          <a:spcPct val="20000"/>
        </a:spcBef>
        <a:spcAft>
          <a:spcPct val="0"/>
        </a:spcAft>
        <a:buChar char="–"/>
        <a:defRPr sz="2800">
          <a:solidFill>
            <a:schemeClr val="tx1"/>
          </a:solidFill>
          <a:latin typeface="+mn-lt"/>
        </a:defRPr>
      </a:lvl2pPr>
      <a:lvl3pPr marL="1142247" indent="-228451" algn="l" rtl="0" fontAlgn="base">
        <a:spcBef>
          <a:spcPct val="20000"/>
        </a:spcBef>
        <a:spcAft>
          <a:spcPct val="0"/>
        </a:spcAft>
        <a:buChar char="•"/>
        <a:defRPr sz="2400">
          <a:solidFill>
            <a:schemeClr val="tx1"/>
          </a:solidFill>
          <a:latin typeface="+mn-lt"/>
        </a:defRPr>
      </a:lvl3pPr>
      <a:lvl4pPr marL="1599144" indent="-228451" algn="l" rtl="0" fontAlgn="base">
        <a:spcBef>
          <a:spcPct val="20000"/>
        </a:spcBef>
        <a:spcAft>
          <a:spcPct val="0"/>
        </a:spcAft>
        <a:buChar char="–"/>
        <a:defRPr sz="2000">
          <a:solidFill>
            <a:schemeClr val="tx1"/>
          </a:solidFill>
          <a:latin typeface="+mn-lt"/>
        </a:defRPr>
      </a:lvl4pPr>
      <a:lvl5pPr marL="2056042" indent="-228451" algn="l" rtl="0" fontAlgn="base">
        <a:spcBef>
          <a:spcPct val="20000"/>
        </a:spcBef>
        <a:spcAft>
          <a:spcPct val="0"/>
        </a:spcAft>
        <a:buChar char="»"/>
        <a:defRPr sz="2000">
          <a:solidFill>
            <a:schemeClr val="tx1"/>
          </a:solidFill>
          <a:latin typeface="+mn-lt"/>
        </a:defRPr>
      </a:lvl5pPr>
      <a:lvl6pPr marL="2512942" indent="-228451" algn="l" rtl="0" fontAlgn="base">
        <a:spcBef>
          <a:spcPct val="20000"/>
        </a:spcBef>
        <a:spcAft>
          <a:spcPct val="0"/>
        </a:spcAft>
        <a:buChar char="»"/>
        <a:defRPr sz="2000">
          <a:solidFill>
            <a:schemeClr val="tx1"/>
          </a:solidFill>
          <a:latin typeface="+mn-lt"/>
        </a:defRPr>
      </a:lvl6pPr>
      <a:lvl7pPr marL="2969838" indent="-228451" algn="l" rtl="0" fontAlgn="base">
        <a:spcBef>
          <a:spcPct val="20000"/>
        </a:spcBef>
        <a:spcAft>
          <a:spcPct val="0"/>
        </a:spcAft>
        <a:buChar char="»"/>
        <a:defRPr sz="2000">
          <a:solidFill>
            <a:schemeClr val="tx1"/>
          </a:solidFill>
          <a:latin typeface="+mn-lt"/>
        </a:defRPr>
      </a:lvl7pPr>
      <a:lvl8pPr marL="3426737" indent="-228451" algn="l" rtl="0" fontAlgn="base">
        <a:spcBef>
          <a:spcPct val="20000"/>
        </a:spcBef>
        <a:spcAft>
          <a:spcPct val="0"/>
        </a:spcAft>
        <a:buChar char="»"/>
        <a:defRPr sz="2000">
          <a:solidFill>
            <a:schemeClr val="tx1"/>
          </a:solidFill>
          <a:latin typeface="+mn-lt"/>
        </a:defRPr>
      </a:lvl8pPr>
      <a:lvl9pPr marL="3883633" indent="-22845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97" rtl="0" eaLnBrk="1" latinLnBrk="0" hangingPunct="1">
        <a:defRPr sz="1800" kern="1200">
          <a:solidFill>
            <a:schemeClr val="tx1"/>
          </a:solidFill>
          <a:latin typeface="+mn-lt"/>
          <a:ea typeface="+mn-ea"/>
          <a:cs typeface="+mn-cs"/>
        </a:defRPr>
      </a:lvl1pPr>
      <a:lvl2pPr marL="456899" algn="l" defTabSz="913797" rtl="0" eaLnBrk="1" latinLnBrk="0" hangingPunct="1">
        <a:defRPr sz="1800" kern="1200">
          <a:solidFill>
            <a:schemeClr val="tx1"/>
          </a:solidFill>
          <a:latin typeface="+mn-lt"/>
          <a:ea typeface="+mn-ea"/>
          <a:cs typeface="+mn-cs"/>
        </a:defRPr>
      </a:lvl2pPr>
      <a:lvl3pPr marL="913797" algn="l" defTabSz="913797" rtl="0" eaLnBrk="1" latinLnBrk="0" hangingPunct="1">
        <a:defRPr sz="1800" kern="1200">
          <a:solidFill>
            <a:schemeClr val="tx1"/>
          </a:solidFill>
          <a:latin typeface="+mn-lt"/>
          <a:ea typeface="+mn-ea"/>
          <a:cs typeface="+mn-cs"/>
        </a:defRPr>
      </a:lvl3pPr>
      <a:lvl4pPr marL="1370692" algn="l" defTabSz="913797" rtl="0" eaLnBrk="1" latinLnBrk="0" hangingPunct="1">
        <a:defRPr sz="1800" kern="1200">
          <a:solidFill>
            <a:schemeClr val="tx1"/>
          </a:solidFill>
          <a:latin typeface="+mn-lt"/>
          <a:ea typeface="+mn-ea"/>
          <a:cs typeface="+mn-cs"/>
        </a:defRPr>
      </a:lvl4pPr>
      <a:lvl5pPr marL="1827593" algn="l" defTabSz="913797" rtl="0" eaLnBrk="1" latinLnBrk="0" hangingPunct="1">
        <a:defRPr sz="1800" kern="1200">
          <a:solidFill>
            <a:schemeClr val="tx1"/>
          </a:solidFill>
          <a:latin typeface="+mn-lt"/>
          <a:ea typeface="+mn-ea"/>
          <a:cs typeface="+mn-cs"/>
        </a:defRPr>
      </a:lvl5pPr>
      <a:lvl6pPr marL="2284490" algn="l" defTabSz="913797" rtl="0" eaLnBrk="1" latinLnBrk="0" hangingPunct="1">
        <a:defRPr sz="1800" kern="1200">
          <a:solidFill>
            <a:schemeClr val="tx1"/>
          </a:solidFill>
          <a:latin typeface="+mn-lt"/>
          <a:ea typeface="+mn-ea"/>
          <a:cs typeface="+mn-cs"/>
        </a:defRPr>
      </a:lvl6pPr>
      <a:lvl7pPr marL="2741389" algn="l" defTabSz="913797" rtl="0" eaLnBrk="1" latinLnBrk="0" hangingPunct="1">
        <a:defRPr sz="1800" kern="1200">
          <a:solidFill>
            <a:schemeClr val="tx1"/>
          </a:solidFill>
          <a:latin typeface="+mn-lt"/>
          <a:ea typeface="+mn-ea"/>
          <a:cs typeface="+mn-cs"/>
        </a:defRPr>
      </a:lvl7pPr>
      <a:lvl8pPr marL="3198287" algn="l" defTabSz="913797" rtl="0" eaLnBrk="1" latinLnBrk="0" hangingPunct="1">
        <a:defRPr sz="1800" kern="1200">
          <a:solidFill>
            <a:schemeClr val="tx1"/>
          </a:solidFill>
          <a:latin typeface="+mn-lt"/>
          <a:ea typeface="+mn-ea"/>
          <a:cs typeface="+mn-cs"/>
        </a:defRPr>
      </a:lvl8pPr>
      <a:lvl9pPr marL="3655188" algn="l" defTabSz="9137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507339" y="324273"/>
            <a:ext cx="8865261"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95300" y="1056175"/>
            <a:ext cx="8915400" cy="54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61529086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400">
          <a:solidFill>
            <a:srgbClr val="003357"/>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200">
          <a:solidFill>
            <a:srgbClr val="003357"/>
          </a:solidFill>
          <a:latin typeface="+mn-lt"/>
        </a:defRPr>
      </a:lvl2pPr>
      <a:lvl3pPr marL="1143000" indent="-228600" algn="l" rtl="0" eaLnBrk="1" fontAlgn="base" hangingPunct="1">
        <a:spcBef>
          <a:spcPts val="400"/>
        </a:spcBef>
        <a:spcAft>
          <a:spcPct val="0"/>
        </a:spcAft>
        <a:buFont typeface="Arial" pitchFamily="34" charset="0"/>
        <a:buChar char="•"/>
        <a:defRPr sz="2000">
          <a:solidFill>
            <a:srgbClr val="003357"/>
          </a:solidFill>
          <a:latin typeface="+mn-lt"/>
        </a:defRPr>
      </a:lvl3pPr>
      <a:lvl4pPr marL="1600200" indent="-228600" algn="l" rtl="0" eaLnBrk="1" fontAlgn="base" hangingPunct="1">
        <a:spcBef>
          <a:spcPts val="400"/>
        </a:spcBef>
        <a:spcAft>
          <a:spcPct val="0"/>
        </a:spcAft>
        <a:buFont typeface="Arial" pitchFamily="34" charset="0"/>
        <a:buChar char="•"/>
        <a:defRPr sz="1800">
          <a:solidFill>
            <a:srgbClr val="003357"/>
          </a:solidFill>
          <a:latin typeface="+mn-lt"/>
        </a:defRPr>
      </a:lvl4pPr>
      <a:lvl5pPr marL="2057400" indent="-228600" algn="l" rtl="0" eaLnBrk="1" fontAlgn="base" hangingPunct="1">
        <a:spcBef>
          <a:spcPts val="400"/>
        </a:spcBef>
        <a:spcAft>
          <a:spcPct val="0"/>
        </a:spcAft>
        <a:buFont typeface="Arial" pitchFamily="34" charset="0"/>
        <a:buChar char="•"/>
        <a:defRPr sz="17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507339" y="324273"/>
            <a:ext cx="8865261"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95300" y="1056175"/>
            <a:ext cx="8915400" cy="54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179071986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400">
          <a:solidFill>
            <a:srgbClr val="003357"/>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200">
          <a:solidFill>
            <a:srgbClr val="003357"/>
          </a:solidFill>
          <a:latin typeface="+mn-lt"/>
        </a:defRPr>
      </a:lvl2pPr>
      <a:lvl3pPr marL="1143000" indent="-228600" algn="l" rtl="0" eaLnBrk="1" fontAlgn="base" hangingPunct="1">
        <a:spcBef>
          <a:spcPts val="400"/>
        </a:spcBef>
        <a:spcAft>
          <a:spcPct val="0"/>
        </a:spcAft>
        <a:buFont typeface="Arial" pitchFamily="34" charset="0"/>
        <a:buChar char="•"/>
        <a:defRPr sz="2000">
          <a:solidFill>
            <a:srgbClr val="003357"/>
          </a:solidFill>
          <a:latin typeface="+mn-lt"/>
        </a:defRPr>
      </a:lvl3pPr>
      <a:lvl4pPr marL="1600200" indent="-228600" algn="l" rtl="0" eaLnBrk="1" fontAlgn="base" hangingPunct="1">
        <a:spcBef>
          <a:spcPts val="400"/>
        </a:spcBef>
        <a:spcAft>
          <a:spcPct val="0"/>
        </a:spcAft>
        <a:buFont typeface="Arial" pitchFamily="34" charset="0"/>
        <a:buChar char="•"/>
        <a:defRPr sz="1800">
          <a:solidFill>
            <a:srgbClr val="003357"/>
          </a:solidFill>
          <a:latin typeface="+mn-lt"/>
        </a:defRPr>
      </a:lvl4pPr>
      <a:lvl5pPr marL="2057400" indent="-228600" algn="l" rtl="0" eaLnBrk="1" fontAlgn="base" hangingPunct="1">
        <a:spcBef>
          <a:spcPts val="400"/>
        </a:spcBef>
        <a:spcAft>
          <a:spcPct val="0"/>
        </a:spcAft>
        <a:buFont typeface="Arial" pitchFamily="34" charset="0"/>
        <a:buChar char="•"/>
        <a:defRPr sz="17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507339" y="324273"/>
            <a:ext cx="8865261"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95300" y="1056175"/>
            <a:ext cx="8915400" cy="54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117387364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400">
          <a:solidFill>
            <a:srgbClr val="003357"/>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200">
          <a:solidFill>
            <a:srgbClr val="003357"/>
          </a:solidFill>
          <a:latin typeface="+mn-lt"/>
        </a:defRPr>
      </a:lvl2pPr>
      <a:lvl3pPr marL="1143000" indent="-228600" algn="l" rtl="0" eaLnBrk="1" fontAlgn="base" hangingPunct="1">
        <a:spcBef>
          <a:spcPts val="400"/>
        </a:spcBef>
        <a:spcAft>
          <a:spcPct val="0"/>
        </a:spcAft>
        <a:buFont typeface="Arial" pitchFamily="34" charset="0"/>
        <a:buChar char="•"/>
        <a:defRPr sz="2000">
          <a:solidFill>
            <a:srgbClr val="003357"/>
          </a:solidFill>
          <a:latin typeface="+mn-lt"/>
        </a:defRPr>
      </a:lvl3pPr>
      <a:lvl4pPr marL="1600200" indent="-228600" algn="l" rtl="0" eaLnBrk="1" fontAlgn="base" hangingPunct="1">
        <a:spcBef>
          <a:spcPts val="400"/>
        </a:spcBef>
        <a:spcAft>
          <a:spcPct val="0"/>
        </a:spcAft>
        <a:buFont typeface="Arial" pitchFamily="34" charset="0"/>
        <a:buChar char="•"/>
        <a:defRPr sz="1800">
          <a:solidFill>
            <a:srgbClr val="003357"/>
          </a:solidFill>
          <a:latin typeface="+mn-lt"/>
        </a:defRPr>
      </a:lvl4pPr>
      <a:lvl5pPr marL="2057400" indent="-228600" algn="l" rtl="0" eaLnBrk="1" fontAlgn="base" hangingPunct="1">
        <a:spcBef>
          <a:spcPts val="400"/>
        </a:spcBef>
        <a:spcAft>
          <a:spcPct val="0"/>
        </a:spcAft>
        <a:buFont typeface="Arial" pitchFamily="34" charset="0"/>
        <a:buChar char="•"/>
        <a:defRPr sz="17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507339" y="324273"/>
            <a:ext cx="8865261"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95300" y="1056175"/>
            <a:ext cx="8915400" cy="54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420368330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400">
          <a:solidFill>
            <a:srgbClr val="003357"/>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200">
          <a:solidFill>
            <a:srgbClr val="003357"/>
          </a:solidFill>
          <a:latin typeface="+mn-lt"/>
        </a:defRPr>
      </a:lvl2pPr>
      <a:lvl3pPr marL="1143000" indent="-228600" algn="l" rtl="0" eaLnBrk="1" fontAlgn="base" hangingPunct="1">
        <a:spcBef>
          <a:spcPts val="400"/>
        </a:spcBef>
        <a:spcAft>
          <a:spcPct val="0"/>
        </a:spcAft>
        <a:buFont typeface="Arial" pitchFamily="34" charset="0"/>
        <a:buChar char="•"/>
        <a:defRPr sz="2000">
          <a:solidFill>
            <a:srgbClr val="003357"/>
          </a:solidFill>
          <a:latin typeface="+mn-lt"/>
        </a:defRPr>
      </a:lvl3pPr>
      <a:lvl4pPr marL="1600200" indent="-228600" algn="l" rtl="0" eaLnBrk="1" fontAlgn="base" hangingPunct="1">
        <a:spcBef>
          <a:spcPts val="400"/>
        </a:spcBef>
        <a:spcAft>
          <a:spcPct val="0"/>
        </a:spcAft>
        <a:buFont typeface="Arial" pitchFamily="34" charset="0"/>
        <a:buChar char="•"/>
        <a:defRPr sz="1800">
          <a:solidFill>
            <a:srgbClr val="003357"/>
          </a:solidFill>
          <a:latin typeface="+mn-lt"/>
        </a:defRPr>
      </a:lvl4pPr>
      <a:lvl5pPr marL="2057400" indent="-228600" algn="l" rtl="0" eaLnBrk="1" fontAlgn="base" hangingPunct="1">
        <a:spcBef>
          <a:spcPts val="400"/>
        </a:spcBef>
        <a:spcAft>
          <a:spcPct val="0"/>
        </a:spcAft>
        <a:buFont typeface="Arial" pitchFamily="34" charset="0"/>
        <a:buChar char="•"/>
        <a:defRPr sz="17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simon@HDHplanning.co.uk" TargetMode="Externa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9.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9.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9.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9.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9.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9.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5.jpe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9.jpeg"/><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564904"/>
            <a:ext cx="7267401" cy="2256549"/>
          </a:xfrm>
        </p:spPr>
        <p:txBody>
          <a:bodyPr/>
          <a:lstStyle/>
          <a:p>
            <a:r>
              <a:rPr lang="en-GB" sz="7200" dirty="0" smtClean="0">
                <a:solidFill>
                  <a:schemeClr val="tx1"/>
                </a:solidFill>
              </a:rPr>
              <a:t>HEDNA and SHELAA</a:t>
            </a:r>
            <a:endParaRPr lang="en-GB" sz="7200" dirty="0">
              <a:solidFill>
                <a:schemeClr val="tx1"/>
              </a:solidFill>
            </a:endParaRPr>
          </a:p>
        </p:txBody>
      </p:sp>
      <p:sp>
        <p:nvSpPr>
          <p:cNvPr id="15363" name="Rectangle 3"/>
          <p:cNvSpPr>
            <a:spLocks noGrp="1" noChangeArrowheads="1"/>
          </p:cNvSpPr>
          <p:nvPr>
            <p:ph type="subTitle" idx="1"/>
          </p:nvPr>
        </p:nvSpPr>
        <p:spPr>
          <a:xfrm>
            <a:off x="1065213" y="4821453"/>
            <a:ext cx="8352283" cy="1080120"/>
          </a:xfrm>
        </p:spPr>
        <p:txBody>
          <a:bodyPr/>
          <a:lstStyle/>
          <a:p>
            <a:endParaRPr lang="en-GB" sz="3600" dirty="0"/>
          </a:p>
        </p:txBody>
      </p:sp>
      <p:sp>
        <p:nvSpPr>
          <p:cNvPr id="15364" name="Text Box 4"/>
          <p:cNvSpPr txBox="1">
            <a:spLocks noChangeArrowheads="1"/>
          </p:cNvSpPr>
          <p:nvPr/>
        </p:nvSpPr>
        <p:spPr bwMode="auto">
          <a:xfrm>
            <a:off x="671301" y="6247755"/>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0" dirty="0" smtClean="0">
                <a:solidFill>
                  <a:schemeClr val="tx1"/>
                </a:solidFill>
              </a:rPr>
              <a:t>Feb/March 2016</a:t>
            </a:r>
            <a:endParaRPr lang="en-GB" sz="2400" b="0" dirty="0">
              <a:solidFill>
                <a:schemeClr val="tx1"/>
              </a:solidFill>
            </a:endParaRPr>
          </a:p>
        </p:txBody>
      </p:sp>
      <p:sp>
        <p:nvSpPr>
          <p:cNvPr id="15365" name="Text Box 5"/>
          <p:cNvSpPr txBox="1">
            <a:spLocks noChangeArrowheads="1"/>
          </p:cNvSpPr>
          <p:nvPr/>
        </p:nvSpPr>
        <p:spPr bwMode="auto">
          <a:xfrm>
            <a:off x="6321442"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Housing </a:t>
            </a:r>
            <a:r>
              <a:rPr lang="en-GB" dirty="0" smtClean="0"/>
              <a:t>needs - </a:t>
            </a:r>
            <a:r>
              <a:rPr lang="en-GB" dirty="0"/>
              <a:t>mix, tenure and affordable housing</a:t>
            </a:r>
          </a:p>
        </p:txBody>
      </p:sp>
      <p:sp>
        <p:nvSpPr>
          <p:cNvPr id="3" name="Content Placeholder 2"/>
          <p:cNvSpPr>
            <a:spLocks noGrp="1"/>
          </p:cNvSpPr>
          <p:nvPr>
            <p:ph idx="1"/>
          </p:nvPr>
        </p:nvSpPr>
        <p:spPr/>
        <p:txBody>
          <a:bodyPr/>
          <a:lstStyle/>
          <a:p>
            <a:r>
              <a:rPr lang="en-GB" dirty="0" smtClean="0"/>
              <a:t>Why?</a:t>
            </a:r>
          </a:p>
          <a:p>
            <a:r>
              <a:rPr lang="en-GB" dirty="0" smtClean="0"/>
              <a:t>How?</a:t>
            </a:r>
          </a:p>
          <a:p>
            <a:r>
              <a:rPr lang="en-GB" dirty="0" smtClean="0"/>
              <a:t>So what?</a:t>
            </a:r>
          </a:p>
          <a:p>
            <a:endParaRPr lang="en-GB" dirty="0"/>
          </a:p>
          <a:p>
            <a:r>
              <a:rPr lang="en-GB" dirty="0" smtClean="0"/>
              <a:t>See PAS Note</a:t>
            </a:r>
            <a:endParaRPr lang="en-GB" dirty="0"/>
          </a:p>
        </p:txBody>
      </p:sp>
    </p:spTree>
    <p:extLst>
      <p:ext uri="{BB962C8B-B14F-4D97-AF65-F5344CB8AC3E}">
        <p14:creationId xmlns:p14="http://schemas.microsoft.com/office/powerpoint/2010/main" val="361107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p:txBody>
          <a:bodyPr/>
          <a:lstStyle/>
          <a:p>
            <a:r>
              <a:rPr lang="en-GB" dirty="0" smtClean="0"/>
              <a:t>Because the NPPF tells us to</a:t>
            </a:r>
          </a:p>
          <a:p>
            <a:r>
              <a:rPr lang="en-GB" dirty="0" smtClean="0"/>
              <a:t>Because the PPG tells us to</a:t>
            </a:r>
          </a:p>
          <a:p>
            <a:endParaRPr lang="en-GB" dirty="0"/>
          </a:p>
          <a:p>
            <a:pPr marL="0" indent="0" algn="ctr">
              <a:buNone/>
            </a:pPr>
            <a:r>
              <a:rPr lang="en-GB" dirty="0" smtClean="0"/>
              <a:t>- but why…?</a:t>
            </a:r>
          </a:p>
          <a:p>
            <a:endParaRPr lang="en-GB" dirty="0"/>
          </a:p>
        </p:txBody>
      </p:sp>
    </p:spTree>
    <p:extLst>
      <p:ext uri="{BB962C8B-B14F-4D97-AF65-F5344CB8AC3E}">
        <p14:creationId xmlns:p14="http://schemas.microsoft.com/office/powerpoint/2010/main" val="187802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NPPF</a:t>
            </a:r>
            <a:endParaRPr lang="en-GB" dirty="0"/>
          </a:p>
        </p:txBody>
      </p:sp>
      <p:sp>
        <p:nvSpPr>
          <p:cNvPr id="3" name="Content Placeholder 2"/>
          <p:cNvSpPr>
            <a:spLocks noGrp="1"/>
          </p:cNvSpPr>
          <p:nvPr>
            <p:ph idx="1"/>
          </p:nvPr>
        </p:nvSpPr>
        <p:spPr/>
        <p:txBody>
          <a:bodyPr/>
          <a:lstStyle/>
          <a:p>
            <a:pPr marL="0" indent="0">
              <a:buNone/>
            </a:pPr>
            <a:r>
              <a:rPr lang="en-GB" sz="2400" b="1" dirty="0"/>
              <a:t>50</a:t>
            </a:r>
            <a:r>
              <a:rPr lang="en-GB" sz="2400" dirty="0"/>
              <a:t>. ….plan for a mix of housing based on current and future demographic trends, market trends and the needs of different groups in the community … the size, type, tenure and range of housing that is required in particular locations, reflecting local demand …</a:t>
            </a:r>
          </a:p>
          <a:p>
            <a:pPr marL="0" indent="0">
              <a:buNone/>
            </a:pPr>
            <a:r>
              <a:rPr lang="en-GB" sz="2400" b="1" dirty="0"/>
              <a:t>159. </a:t>
            </a:r>
            <a:r>
              <a:rPr lang="en-GB" sz="2400" dirty="0"/>
              <a:t>Local planning authorities should …  prepare a Strategic Housing Market Assessment … identify the scale and mix of housing and the range of tenures that the local population is likely to need over the plan period which addresses the need for all types of housing, including affordable housing and the needs of different groups in the community..</a:t>
            </a:r>
          </a:p>
        </p:txBody>
      </p:sp>
    </p:spTree>
    <p:extLst>
      <p:ext uri="{BB962C8B-B14F-4D97-AF65-F5344CB8AC3E}">
        <p14:creationId xmlns:p14="http://schemas.microsoft.com/office/powerpoint/2010/main" val="360106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PPG</a:t>
            </a:r>
            <a:endParaRPr lang="en-GB" dirty="0"/>
          </a:p>
        </p:txBody>
      </p:sp>
      <p:sp>
        <p:nvSpPr>
          <p:cNvPr id="3" name="Content Placeholder 2"/>
          <p:cNvSpPr>
            <a:spLocks noGrp="1"/>
          </p:cNvSpPr>
          <p:nvPr>
            <p:ph idx="1"/>
          </p:nvPr>
        </p:nvSpPr>
        <p:spPr/>
        <p:txBody>
          <a:bodyPr/>
          <a:lstStyle/>
          <a:p>
            <a:pPr marL="0" indent="0">
              <a:buNone/>
            </a:pPr>
            <a:r>
              <a:rPr lang="en-GB" sz="2400" b="1" dirty="0"/>
              <a:t>2a-021-20150326</a:t>
            </a:r>
            <a:r>
              <a:rPr lang="en-GB" sz="2400" dirty="0"/>
              <a:t> - Plan makers should therefore examine current and future trends of:</a:t>
            </a:r>
          </a:p>
          <a:p>
            <a:r>
              <a:rPr lang="en-GB" sz="2400" dirty="0"/>
              <a:t>the proportion of the population of different age profile;</a:t>
            </a:r>
          </a:p>
          <a:p>
            <a:r>
              <a:rPr lang="en-GB" sz="2400" dirty="0"/>
              <a:t>the types of household (</a:t>
            </a:r>
            <a:r>
              <a:rPr lang="en-GB" sz="2400" dirty="0" err="1"/>
              <a:t>eg</a:t>
            </a:r>
            <a:r>
              <a:rPr lang="en-GB" sz="2400" dirty="0"/>
              <a:t> singles, couples, families by age group, numbers of children and dependents);</a:t>
            </a:r>
          </a:p>
          <a:p>
            <a:r>
              <a:rPr lang="en-GB" sz="2400" dirty="0"/>
              <a:t>the current housing stock size of dwellings (</a:t>
            </a:r>
            <a:r>
              <a:rPr lang="en-GB" sz="2400" dirty="0" err="1"/>
              <a:t>eg</a:t>
            </a:r>
            <a:r>
              <a:rPr lang="en-GB" sz="2400" dirty="0"/>
              <a:t> one, two+ bedrooms);</a:t>
            </a:r>
          </a:p>
          <a:p>
            <a:r>
              <a:rPr lang="en-GB" sz="2400" dirty="0"/>
              <a:t>the tenure composition of housing.</a:t>
            </a:r>
          </a:p>
          <a:p>
            <a:pPr marL="0" indent="0">
              <a:buNone/>
            </a:pPr>
            <a:r>
              <a:rPr lang="en-GB" sz="2400" dirty="0"/>
              <a:t>This information should be drawn together to understand how age profile and household mix relate to each other, and how this may change in the future…..</a:t>
            </a:r>
          </a:p>
        </p:txBody>
      </p:sp>
    </p:spTree>
    <p:extLst>
      <p:ext uri="{BB962C8B-B14F-4D97-AF65-F5344CB8AC3E}">
        <p14:creationId xmlns:p14="http://schemas.microsoft.com/office/powerpoint/2010/main" val="267181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why?</a:t>
            </a:r>
            <a:endParaRPr lang="en-GB" dirty="0"/>
          </a:p>
        </p:txBody>
      </p:sp>
      <p:sp>
        <p:nvSpPr>
          <p:cNvPr id="3" name="Content Placeholder 2"/>
          <p:cNvSpPr>
            <a:spLocks noGrp="1"/>
          </p:cNvSpPr>
          <p:nvPr>
            <p:ph idx="1"/>
          </p:nvPr>
        </p:nvSpPr>
        <p:spPr/>
        <p:txBody>
          <a:bodyPr/>
          <a:lstStyle/>
          <a:p>
            <a:pPr marL="0" indent="0">
              <a:buNone/>
            </a:pPr>
            <a:r>
              <a:rPr lang="en-GB" sz="2800" b="1" dirty="0"/>
              <a:t>2a-029-20140306</a:t>
            </a:r>
            <a:r>
              <a:rPr lang="en-GB" sz="2800" dirty="0"/>
              <a:t> - The total affordable housing need should then be considered in the context of its likely delivery as a proportion of mixed market and affordable housing developments, given the probable percentage of affordable housing to be delivered by market housing led developments. </a:t>
            </a:r>
            <a:r>
              <a:rPr lang="en-GB" sz="2800" u="sng" dirty="0"/>
              <a:t>An increase in the total housing figures included in the local plan should be considered where it could help deliver the required number of affordable homes.</a:t>
            </a:r>
          </a:p>
          <a:p>
            <a:endParaRPr lang="en-GB" sz="2800" dirty="0"/>
          </a:p>
        </p:txBody>
      </p:sp>
    </p:spTree>
    <p:extLst>
      <p:ext uri="{BB962C8B-B14F-4D97-AF65-F5344CB8AC3E}">
        <p14:creationId xmlns:p14="http://schemas.microsoft.com/office/powerpoint/2010/main" val="146141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 (1)</a:t>
            </a:r>
            <a:endParaRPr lang="en-GB" dirty="0"/>
          </a:p>
        </p:txBody>
      </p:sp>
      <p:sp>
        <p:nvSpPr>
          <p:cNvPr id="3" name="Content Placeholder 2"/>
          <p:cNvSpPr>
            <a:spLocks noGrp="1"/>
          </p:cNvSpPr>
          <p:nvPr>
            <p:ph idx="1"/>
          </p:nvPr>
        </p:nvSpPr>
        <p:spPr/>
        <p:txBody>
          <a:bodyPr/>
          <a:lstStyle/>
          <a:p>
            <a:r>
              <a:rPr lang="en-GB" dirty="0" smtClean="0"/>
              <a:t>Affordable Housing</a:t>
            </a:r>
          </a:p>
          <a:p>
            <a:pPr lvl="1"/>
            <a:r>
              <a:rPr lang="en-GB" dirty="0" smtClean="0"/>
              <a:t>‘Policy off’ assessment to consider uplift</a:t>
            </a:r>
          </a:p>
          <a:p>
            <a:r>
              <a:rPr lang="en-GB" dirty="0" smtClean="0"/>
              <a:t>Families with Children</a:t>
            </a:r>
          </a:p>
          <a:p>
            <a:pPr lvl="1"/>
            <a:r>
              <a:rPr lang="en-GB" dirty="0" smtClean="0"/>
              <a:t>A disaggregation of OAN to assist mix</a:t>
            </a:r>
          </a:p>
          <a:p>
            <a:r>
              <a:rPr lang="en-GB" dirty="0" smtClean="0"/>
              <a:t>Housing for Older People</a:t>
            </a:r>
          </a:p>
          <a:p>
            <a:pPr lvl="1"/>
            <a:r>
              <a:rPr lang="en-GB" dirty="0"/>
              <a:t>A disaggregation of OAN to assist </a:t>
            </a:r>
            <a:r>
              <a:rPr lang="en-GB" dirty="0" smtClean="0"/>
              <a:t>mix (</a:t>
            </a:r>
            <a:r>
              <a:rPr lang="en-GB" dirty="0"/>
              <a:t>S</a:t>
            </a:r>
            <a:r>
              <a:rPr lang="en-GB" dirty="0" smtClean="0"/>
              <a:t>pecialist Housing)</a:t>
            </a:r>
          </a:p>
          <a:p>
            <a:pPr lvl="1"/>
            <a:r>
              <a:rPr lang="en-GB" dirty="0" smtClean="0"/>
              <a:t>The need for institutional not in OAN</a:t>
            </a:r>
            <a:endParaRPr lang="en-GB" dirty="0"/>
          </a:p>
        </p:txBody>
      </p:sp>
    </p:spTree>
    <p:extLst>
      <p:ext uri="{BB962C8B-B14F-4D97-AF65-F5344CB8AC3E}">
        <p14:creationId xmlns:p14="http://schemas.microsoft.com/office/powerpoint/2010/main" val="3487280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so … (2)</a:t>
            </a:r>
            <a:endParaRPr lang="en-GB" dirty="0"/>
          </a:p>
        </p:txBody>
      </p:sp>
      <p:sp>
        <p:nvSpPr>
          <p:cNvPr id="3" name="Content Placeholder 2"/>
          <p:cNvSpPr>
            <a:spLocks noGrp="1"/>
          </p:cNvSpPr>
          <p:nvPr>
            <p:ph idx="1"/>
          </p:nvPr>
        </p:nvSpPr>
        <p:spPr/>
        <p:txBody>
          <a:bodyPr/>
          <a:lstStyle/>
          <a:p>
            <a:r>
              <a:rPr lang="en-GB" dirty="0"/>
              <a:t>Households with Specific </a:t>
            </a:r>
            <a:r>
              <a:rPr lang="en-GB" dirty="0" smtClean="0"/>
              <a:t>Needs</a:t>
            </a:r>
          </a:p>
          <a:p>
            <a:pPr lvl="1"/>
            <a:r>
              <a:rPr lang="en-GB" dirty="0"/>
              <a:t>A disaggregation of OAN to assist mix (Specialist Housing)</a:t>
            </a:r>
          </a:p>
          <a:p>
            <a:pPr lvl="1"/>
            <a:r>
              <a:rPr lang="en-GB" dirty="0"/>
              <a:t>The need for institutional not in OAN</a:t>
            </a:r>
          </a:p>
          <a:p>
            <a:r>
              <a:rPr lang="en-GB" dirty="0"/>
              <a:t>People </a:t>
            </a:r>
            <a:r>
              <a:rPr lang="en-GB" dirty="0" smtClean="0"/>
              <a:t>Wishing </a:t>
            </a:r>
            <a:r>
              <a:rPr lang="en-GB" dirty="0"/>
              <a:t>to </a:t>
            </a:r>
            <a:r>
              <a:rPr lang="en-GB" dirty="0" smtClean="0"/>
              <a:t>Build Their Own Homes</a:t>
            </a:r>
          </a:p>
          <a:p>
            <a:pPr lvl="1"/>
            <a:r>
              <a:rPr lang="en-GB" dirty="0"/>
              <a:t>Policy off assessment to consider </a:t>
            </a:r>
            <a:r>
              <a:rPr lang="en-GB" dirty="0" smtClean="0"/>
              <a:t>specific provision / policy</a:t>
            </a:r>
          </a:p>
          <a:p>
            <a:pPr marL="0" indent="0">
              <a:buNone/>
            </a:pPr>
            <a:endParaRPr lang="en-GB" dirty="0"/>
          </a:p>
        </p:txBody>
      </p:sp>
    </p:spTree>
    <p:extLst>
      <p:ext uri="{BB962C8B-B14F-4D97-AF65-F5344CB8AC3E}">
        <p14:creationId xmlns:p14="http://schemas.microsoft.com/office/powerpoint/2010/main" val="2176171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so … (3)</a:t>
            </a:r>
            <a:endParaRPr lang="en-GB" dirty="0"/>
          </a:p>
        </p:txBody>
      </p:sp>
      <p:sp>
        <p:nvSpPr>
          <p:cNvPr id="3" name="Content Placeholder 2"/>
          <p:cNvSpPr>
            <a:spLocks noGrp="1"/>
          </p:cNvSpPr>
          <p:nvPr>
            <p:ph idx="1"/>
          </p:nvPr>
        </p:nvSpPr>
        <p:spPr/>
        <p:txBody>
          <a:bodyPr/>
          <a:lstStyle/>
          <a:p>
            <a:r>
              <a:rPr lang="en-GB" dirty="0"/>
              <a:t>Student Housing</a:t>
            </a:r>
          </a:p>
          <a:p>
            <a:pPr lvl="1"/>
            <a:r>
              <a:rPr lang="en-GB" dirty="0"/>
              <a:t>Policy off assessment to consider </a:t>
            </a:r>
            <a:r>
              <a:rPr lang="en-GB" dirty="0" smtClean="0"/>
              <a:t>uplift</a:t>
            </a:r>
          </a:p>
          <a:p>
            <a:pPr lvl="1"/>
            <a:r>
              <a:rPr lang="en-GB" dirty="0" smtClean="0"/>
              <a:t>Understanding of supply to meet OAN</a:t>
            </a:r>
          </a:p>
          <a:p>
            <a:r>
              <a:rPr lang="en-GB" dirty="0"/>
              <a:t>Private </a:t>
            </a:r>
            <a:r>
              <a:rPr lang="en-GB" dirty="0" smtClean="0"/>
              <a:t>Rented Sector (PRS)</a:t>
            </a:r>
            <a:endParaRPr lang="en-GB" dirty="0"/>
          </a:p>
          <a:p>
            <a:pPr marL="742950" lvl="2" indent="-342900"/>
            <a:r>
              <a:rPr lang="en-GB" sz="2800" dirty="0"/>
              <a:t>A disaggregation of OAN to assist mix</a:t>
            </a:r>
          </a:p>
          <a:p>
            <a:pPr marL="342900" lvl="1" indent="-342900">
              <a:buFont typeface="Arial" charset="0"/>
              <a:buChar char="•"/>
            </a:pPr>
            <a:endParaRPr lang="en-GB" dirty="0"/>
          </a:p>
          <a:p>
            <a:endParaRPr lang="en-GB" dirty="0"/>
          </a:p>
        </p:txBody>
      </p:sp>
    </p:spTree>
    <p:extLst>
      <p:ext uri="{BB962C8B-B14F-4D97-AF65-F5344CB8AC3E}">
        <p14:creationId xmlns:p14="http://schemas.microsoft.com/office/powerpoint/2010/main" val="248217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not mentioned</a:t>
            </a:r>
            <a:endParaRPr lang="en-GB" dirty="0"/>
          </a:p>
        </p:txBody>
      </p:sp>
      <p:sp>
        <p:nvSpPr>
          <p:cNvPr id="3" name="Content Placeholder 2"/>
          <p:cNvSpPr>
            <a:spLocks noGrp="1"/>
          </p:cNvSpPr>
          <p:nvPr>
            <p:ph idx="1"/>
          </p:nvPr>
        </p:nvSpPr>
        <p:spPr/>
        <p:txBody>
          <a:bodyPr/>
          <a:lstStyle/>
          <a:p>
            <a:r>
              <a:rPr lang="en-GB" dirty="0" smtClean="0"/>
              <a:t>Starter Homes</a:t>
            </a:r>
          </a:p>
          <a:p>
            <a:pPr lvl="1"/>
            <a:r>
              <a:rPr lang="en-GB" dirty="0" smtClean="0"/>
              <a:t>Can starter homes meet affordable need (will impact on level of uplift)?</a:t>
            </a:r>
          </a:p>
          <a:p>
            <a:pPr lvl="1"/>
            <a:r>
              <a:rPr lang="en-GB" dirty="0" smtClean="0"/>
              <a:t>Relationship with PRS</a:t>
            </a:r>
          </a:p>
          <a:p>
            <a:pPr lvl="1"/>
            <a:r>
              <a:rPr lang="en-GB" dirty="0" smtClean="0"/>
              <a:t>A </a:t>
            </a:r>
            <a:r>
              <a:rPr lang="en-GB" dirty="0"/>
              <a:t>disaggregation of OAN to assist </a:t>
            </a:r>
            <a:r>
              <a:rPr lang="en-GB" dirty="0" smtClean="0"/>
              <a:t>mix</a:t>
            </a:r>
            <a:endParaRPr lang="en-GB" dirty="0"/>
          </a:p>
        </p:txBody>
      </p:sp>
    </p:spTree>
    <p:extLst>
      <p:ext uri="{BB962C8B-B14F-4D97-AF65-F5344CB8AC3E}">
        <p14:creationId xmlns:p14="http://schemas.microsoft.com/office/powerpoint/2010/main" val="2752106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True or False?</a:t>
            </a:r>
            <a:endParaRPr lang="en-GB" dirty="0"/>
          </a:p>
        </p:txBody>
      </p:sp>
      <p:sp>
        <p:nvSpPr>
          <p:cNvPr id="3" name="Content Placeholder 2"/>
          <p:cNvSpPr>
            <a:spLocks noGrp="1"/>
          </p:cNvSpPr>
          <p:nvPr>
            <p:ph idx="1"/>
          </p:nvPr>
        </p:nvSpPr>
        <p:spPr>
          <a:xfrm>
            <a:off x="838200" y="1556793"/>
            <a:ext cx="8229600" cy="4525963"/>
          </a:xfrm>
        </p:spPr>
        <p:txBody>
          <a:bodyPr/>
          <a:lstStyle/>
          <a:p>
            <a:pPr marL="0" indent="0">
              <a:buNone/>
            </a:pPr>
            <a:r>
              <a:rPr lang="en-GB" sz="2400" dirty="0"/>
              <a:t>Is the Affordable Need is a component of the OAN?</a:t>
            </a:r>
          </a:p>
          <a:p>
            <a:pPr marL="0" indent="0" algn="ctr">
              <a:buNone/>
            </a:pPr>
            <a:r>
              <a:rPr lang="en-GB" sz="2400" b="1" u="sng" dirty="0"/>
              <a:t>NO</a:t>
            </a:r>
            <a:r>
              <a:rPr lang="en-GB" sz="2400" b="1" dirty="0"/>
              <a:t> </a:t>
            </a:r>
            <a:r>
              <a:rPr lang="en-GB" sz="2400" dirty="0"/>
              <a:t>(and cannot be)</a:t>
            </a:r>
            <a:endParaRPr lang="en-GB" sz="2400" b="1" u="sng" dirty="0"/>
          </a:p>
          <a:p>
            <a:r>
              <a:rPr lang="en-GB" sz="2400" dirty="0"/>
              <a:t>Different methodologies</a:t>
            </a:r>
          </a:p>
          <a:p>
            <a:pPr lvl="1"/>
            <a:r>
              <a:rPr lang="en-GB" sz="2000" dirty="0"/>
              <a:t>OAN based on past trends</a:t>
            </a:r>
          </a:p>
          <a:p>
            <a:pPr lvl="1"/>
            <a:r>
              <a:rPr lang="en-GB" sz="2000" dirty="0"/>
              <a:t>OAN already includes adjustment for affordability market signal</a:t>
            </a:r>
          </a:p>
          <a:p>
            <a:pPr lvl="1"/>
            <a:r>
              <a:rPr lang="en-GB" sz="2000" dirty="0"/>
              <a:t>Affordable Need based on PPG method</a:t>
            </a:r>
          </a:p>
          <a:p>
            <a:r>
              <a:rPr lang="en-GB" sz="2400" dirty="0"/>
              <a:t>Different Outputs</a:t>
            </a:r>
          </a:p>
          <a:p>
            <a:pPr lvl="1"/>
            <a:r>
              <a:rPr lang="en-GB" sz="2000" dirty="0"/>
              <a:t>OAN a total requirement (single figure)</a:t>
            </a:r>
          </a:p>
          <a:p>
            <a:pPr lvl="1"/>
            <a:r>
              <a:rPr lang="en-GB" sz="2000" dirty="0"/>
              <a:t>Affordable Need is an annual flow (units per year)</a:t>
            </a:r>
          </a:p>
          <a:p>
            <a:r>
              <a:rPr lang="en-GB" sz="2400" dirty="0"/>
              <a:t>Different purposes</a:t>
            </a:r>
          </a:p>
          <a:p>
            <a:pPr lvl="1"/>
            <a:r>
              <a:rPr lang="en-GB" sz="2000" dirty="0"/>
              <a:t>OAN starting point for housing target</a:t>
            </a:r>
          </a:p>
          <a:p>
            <a:pPr lvl="1"/>
            <a:r>
              <a:rPr lang="en-GB" sz="2000" dirty="0"/>
              <a:t>Affordable need to consider increasing housing target to ‘help deliver’</a:t>
            </a:r>
          </a:p>
        </p:txBody>
      </p:sp>
    </p:spTree>
    <p:extLst>
      <p:ext uri="{BB962C8B-B14F-4D97-AF65-F5344CB8AC3E}">
        <p14:creationId xmlns:p14="http://schemas.microsoft.com/office/powerpoint/2010/main" val="372156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bwMode="auto">
          <a:xfrm>
            <a:off x="560512" y="2420888"/>
            <a:ext cx="8928992" cy="3168352"/>
          </a:xfrm>
          <a:prstGeom prst="roundRect">
            <a:avLst/>
          </a:prstGeom>
          <a:solidFill>
            <a:srgbClr val="78B600"/>
          </a:solidFill>
          <a:ln>
            <a:noFill/>
          </a:ln>
          <a:effectLst/>
          <a:extLst/>
        </p:spPr>
        <p:txBody>
          <a:bodyPr/>
          <a:lstStyle/>
          <a:p>
            <a:endParaRPr lang="en-US"/>
          </a:p>
        </p:txBody>
      </p:sp>
      <p:sp>
        <p:nvSpPr>
          <p:cNvPr id="47106" name="Text Box 2"/>
          <p:cNvSpPr txBox="1">
            <a:spLocks noChangeArrowheads="1"/>
          </p:cNvSpPr>
          <p:nvPr/>
        </p:nvSpPr>
        <p:spPr bwMode="auto">
          <a:xfrm>
            <a:off x="584217" y="598242"/>
            <a:ext cx="8185207" cy="1246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eaLnBrk="1" hangingPunct="1">
              <a:buSzPct val="100000"/>
            </a:pPr>
            <a:r>
              <a:rPr lang="en-GB" sz="4000" dirty="0">
                <a:solidFill>
                  <a:srgbClr val="78B600"/>
                </a:solidFill>
              </a:rPr>
              <a:t>What is Planning Advisory Service for?</a:t>
            </a:r>
          </a:p>
        </p:txBody>
      </p:sp>
      <p:sp>
        <p:nvSpPr>
          <p:cNvPr id="47107" name="Text Box 3"/>
          <p:cNvSpPr txBox="1">
            <a:spLocks noChangeArrowheads="1"/>
          </p:cNvSpPr>
          <p:nvPr/>
        </p:nvSpPr>
        <p:spPr bwMode="auto">
          <a:xfrm>
            <a:off x="704528" y="2780928"/>
            <a:ext cx="8568952" cy="280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marL="0" algn="ctr" eaLnBrk="1" hangingPunct="1">
              <a:lnSpc>
                <a:spcPct val="90000"/>
              </a:lnSpc>
              <a:spcBef>
                <a:spcPts val="800"/>
              </a:spcBef>
              <a:buClr>
                <a:srgbClr val="000000"/>
              </a:buClr>
              <a:buSzPct val="100000"/>
              <a:buFont typeface="Arial" pitchFamily="34" charset="0"/>
              <a:buNone/>
            </a:pPr>
            <a:r>
              <a:rPr lang="en-GB" sz="2800" b="0" dirty="0" smtClean="0">
                <a:solidFill>
                  <a:schemeClr val="bg1"/>
                </a:solidFill>
              </a:rPr>
              <a:t>“The Planning Advisory Service (PAS) is part of the Local Government Association. The purpose of PAS is to </a:t>
            </a:r>
            <a:r>
              <a:rPr lang="en-GB" sz="2800" dirty="0" smtClean="0">
                <a:solidFill>
                  <a:schemeClr val="bg1"/>
                </a:solidFill>
              </a:rPr>
              <a:t>support local planning authorities to provide effective and efficient planning services</a:t>
            </a:r>
            <a:r>
              <a:rPr lang="en-GB" sz="2800" b="0" dirty="0" smtClean="0">
                <a:solidFill>
                  <a:schemeClr val="bg1"/>
                </a:solidFill>
              </a:rPr>
              <a:t>, to </a:t>
            </a:r>
            <a:r>
              <a:rPr lang="en-GB" sz="2800" dirty="0" smtClean="0">
                <a:solidFill>
                  <a:schemeClr val="bg1"/>
                </a:solidFill>
              </a:rPr>
              <a:t>drive improvement </a:t>
            </a:r>
            <a:r>
              <a:rPr lang="en-GB" sz="2800" b="0" dirty="0" smtClean="0">
                <a:solidFill>
                  <a:schemeClr val="bg1"/>
                </a:solidFill>
              </a:rPr>
              <a:t>in those services and to </a:t>
            </a:r>
            <a:r>
              <a:rPr lang="en-GB" sz="2800" dirty="0" smtClean="0">
                <a:solidFill>
                  <a:schemeClr val="bg1"/>
                </a:solidFill>
              </a:rPr>
              <a:t>respond to </a:t>
            </a:r>
            <a:r>
              <a:rPr lang="en-GB" sz="2800" b="0" dirty="0" smtClean="0">
                <a:solidFill>
                  <a:schemeClr val="bg1"/>
                </a:solidFill>
              </a:rPr>
              <a:t>and deliver </a:t>
            </a:r>
            <a:r>
              <a:rPr lang="en-GB" sz="2800" dirty="0" smtClean="0">
                <a:solidFill>
                  <a:schemeClr val="bg1"/>
                </a:solidFill>
              </a:rPr>
              <a:t>changes </a:t>
            </a:r>
            <a:r>
              <a:rPr lang="en-GB" sz="2800" b="0" dirty="0" smtClean="0">
                <a:solidFill>
                  <a:schemeClr val="bg1"/>
                </a:solidFill>
              </a:rPr>
              <a:t>in the planning system”</a:t>
            </a:r>
            <a:endParaRPr lang="en-GB" sz="2400" b="0" dirty="0">
              <a:solidFill>
                <a:schemeClr val="bg1"/>
              </a:solidFill>
            </a:endParaRPr>
          </a:p>
        </p:txBody>
      </p:sp>
      <p:sp>
        <p:nvSpPr>
          <p:cNvPr id="4" name="Text Box 3"/>
          <p:cNvSpPr txBox="1">
            <a:spLocks noChangeArrowheads="1"/>
          </p:cNvSpPr>
          <p:nvPr/>
        </p:nvSpPr>
        <p:spPr bwMode="auto">
          <a:xfrm>
            <a:off x="575497" y="6021288"/>
            <a:ext cx="4384781"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eaLnBrk="1" hangingPunct="1">
              <a:lnSpc>
                <a:spcPct val="90000"/>
              </a:lnSpc>
              <a:spcBef>
                <a:spcPts val="800"/>
              </a:spcBef>
              <a:buClr>
                <a:srgbClr val="000000"/>
              </a:buClr>
              <a:buSzPct val="100000"/>
              <a:buFont typeface="Arial" pitchFamily="34" charset="0"/>
              <a:buNone/>
            </a:pPr>
            <a:r>
              <a:rPr lang="en-GB" sz="1800" b="0" dirty="0" smtClean="0">
                <a:solidFill>
                  <a:srgbClr val="000000"/>
                </a:solidFill>
              </a:rPr>
              <a:t>(</a:t>
            </a:r>
            <a:r>
              <a:rPr lang="en-GB" sz="1800" b="0" dirty="0">
                <a:solidFill>
                  <a:srgbClr val="000000"/>
                </a:solidFill>
              </a:rPr>
              <a:t>Grant offer letter for </a:t>
            </a:r>
            <a:r>
              <a:rPr lang="en-GB" sz="1800" b="0" dirty="0" smtClean="0">
                <a:solidFill>
                  <a:srgbClr val="000000"/>
                </a:solidFill>
              </a:rPr>
              <a:t>2014-15)</a:t>
            </a:r>
            <a:endParaRPr lang="en-GB" sz="1800" b="0" dirty="0">
              <a:solidFill>
                <a:srgbClr val="000000"/>
              </a:solidFill>
            </a:endParaRPr>
          </a:p>
        </p:txBody>
      </p:sp>
      <p:sp>
        <p:nvSpPr>
          <p:cNvPr id="5" name="Rounded Rectangle 4"/>
          <p:cNvSpPr/>
          <p:nvPr/>
        </p:nvSpPr>
        <p:spPr bwMode="auto">
          <a:xfrm>
            <a:off x="170642" y="2036034"/>
            <a:ext cx="822960" cy="82296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434806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Confirmed by …</a:t>
            </a:r>
            <a:endParaRPr lang="en-GB" dirty="0"/>
          </a:p>
        </p:txBody>
      </p:sp>
      <p:sp>
        <p:nvSpPr>
          <p:cNvPr id="3" name="Content Placeholder 2"/>
          <p:cNvSpPr>
            <a:spLocks noGrp="1"/>
          </p:cNvSpPr>
          <p:nvPr>
            <p:ph idx="1"/>
          </p:nvPr>
        </p:nvSpPr>
        <p:spPr/>
        <p:txBody>
          <a:bodyPr/>
          <a:lstStyle/>
          <a:p>
            <a:r>
              <a:rPr lang="en-GB" sz="2800" b="1" dirty="0"/>
              <a:t>2a-021-20150326</a:t>
            </a:r>
            <a:r>
              <a:rPr lang="en-GB" sz="2800" dirty="0"/>
              <a:t> - </a:t>
            </a:r>
            <a:r>
              <a:rPr lang="en-GB" sz="2800" u="sng" dirty="0"/>
              <a:t>How should the needs for all types of housing be addressed?</a:t>
            </a:r>
            <a:r>
              <a:rPr lang="en-GB" sz="2800" b="1" dirty="0"/>
              <a:t>  </a:t>
            </a:r>
            <a:r>
              <a:rPr lang="en-GB" sz="2800" dirty="0"/>
              <a:t>Once an overall housing figure has been identified, plan makers will need to break this down by tenure, household type (singles, couples and families) and household size. Plan makers should therefore examine current and future trends of……</a:t>
            </a:r>
          </a:p>
          <a:p>
            <a:r>
              <a:rPr lang="en-GB" sz="2800" dirty="0"/>
              <a:t>KLWN v </a:t>
            </a:r>
            <a:r>
              <a:rPr lang="en-GB" sz="2800" dirty="0" err="1"/>
              <a:t>SoS</a:t>
            </a:r>
            <a:r>
              <a:rPr lang="en-GB" sz="2800" dirty="0"/>
              <a:t> for CLG &amp; Elm Park Holdings</a:t>
            </a:r>
          </a:p>
          <a:p>
            <a:pPr marL="0" indent="0">
              <a:buNone/>
            </a:pPr>
            <a:endParaRPr lang="en-GB" dirty="0"/>
          </a:p>
        </p:txBody>
      </p:sp>
    </p:spTree>
    <p:extLst>
      <p:ext uri="{BB962C8B-B14F-4D97-AF65-F5344CB8AC3E}">
        <p14:creationId xmlns:p14="http://schemas.microsoft.com/office/powerpoint/2010/main" val="822519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 3 outputs</a:t>
            </a:r>
            <a:endParaRPr lang="en-GB" dirty="0"/>
          </a:p>
        </p:txBody>
      </p:sp>
      <p:sp>
        <p:nvSpPr>
          <p:cNvPr id="3" name="Content Placeholder 2"/>
          <p:cNvSpPr>
            <a:spLocks noGrp="1"/>
          </p:cNvSpPr>
          <p:nvPr>
            <p:ph idx="1"/>
          </p:nvPr>
        </p:nvSpPr>
        <p:spPr/>
        <p:txBody>
          <a:bodyPr/>
          <a:lstStyle/>
          <a:p>
            <a:r>
              <a:rPr lang="en-GB" dirty="0" smtClean="0"/>
              <a:t>Disaggregation of OAN</a:t>
            </a:r>
          </a:p>
          <a:p>
            <a:pPr lvl="1"/>
            <a:r>
              <a:rPr lang="en-GB" dirty="0"/>
              <a:t>N</a:t>
            </a:r>
            <a:r>
              <a:rPr lang="en-GB" dirty="0" smtClean="0"/>
              <a:t>o specified methodology</a:t>
            </a:r>
          </a:p>
          <a:p>
            <a:r>
              <a:rPr lang="en-GB" dirty="0" smtClean="0"/>
              <a:t>Affordable Need</a:t>
            </a:r>
          </a:p>
          <a:p>
            <a:pPr lvl="1"/>
            <a:r>
              <a:rPr lang="en-GB" dirty="0" smtClean="0"/>
              <a:t>Specified methodology</a:t>
            </a:r>
          </a:p>
          <a:p>
            <a:r>
              <a:rPr lang="en-GB" dirty="0" smtClean="0"/>
              <a:t>Specific Groups</a:t>
            </a:r>
          </a:p>
          <a:p>
            <a:pPr lvl="1"/>
            <a:r>
              <a:rPr lang="en-GB" dirty="0" smtClean="0"/>
              <a:t>Suggested data sources</a:t>
            </a:r>
            <a:endParaRPr lang="en-GB" dirty="0"/>
          </a:p>
        </p:txBody>
      </p:sp>
    </p:spTree>
    <p:extLst>
      <p:ext uri="{BB962C8B-B14F-4D97-AF65-F5344CB8AC3E}">
        <p14:creationId xmlns:p14="http://schemas.microsoft.com/office/powerpoint/2010/main" val="2590404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 Affordable Need</a:t>
            </a:r>
            <a:endParaRPr lang="en-GB" dirty="0"/>
          </a:p>
        </p:txBody>
      </p:sp>
      <p:sp>
        <p:nvSpPr>
          <p:cNvPr id="3" name="Content Placeholder 2"/>
          <p:cNvSpPr>
            <a:spLocks noGrp="1"/>
          </p:cNvSpPr>
          <p:nvPr>
            <p:ph idx="1"/>
          </p:nvPr>
        </p:nvSpPr>
        <p:spPr/>
        <p:txBody>
          <a:bodyPr/>
          <a:lstStyle/>
          <a:p>
            <a:r>
              <a:rPr lang="en-GB" dirty="0"/>
              <a:t>As per </a:t>
            </a:r>
            <a:r>
              <a:rPr lang="en-GB" dirty="0" smtClean="0"/>
              <a:t>22 </a:t>
            </a:r>
            <a:r>
              <a:rPr lang="en-GB" dirty="0"/>
              <a:t>to 29 of PPG</a:t>
            </a:r>
          </a:p>
          <a:p>
            <a:r>
              <a:rPr lang="en-GB" dirty="0"/>
              <a:t>Secondary data (not surveys</a:t>
            </a:r>
            <a:r>
              <a:rPr lang="en-GB" dirty="0" smtClean="0"/>
              <a:t>)</a:t>
            </a:r>
          </a:p>
          <a:p>
            <a:r>
              <a:rPr lang="en-GB" dirty="0" smtClean="0"/>
              <a:t>Use of waiting list</a:t>
            </a:r>
            <a:endParaRPr lang="en-GB" dirty="0"/>
          </a:p>
          <a:p>
            <a:r>
              <a:rPr lang="en-GB" dirty="0"/>
              <a:t>Consultants or </a:t>
            </a:r>
            <a:r>
              <a:rPr lang="en-GB" dirty="0" smtClean="0"/>
              <a:t>in-house </a:t>
            </a:r>
            <a:endParaRPr lang="en-GB" dirty="0"/>
          </a:p>
        </p:txBody>
      </p:sp>
    </p:spTree>
    <p:extLst>
      <p:ext uri="{BB962C8B-B14F-4D97-AF65-F5344CB8AC3E}">
        <p14:creationId xmlns:p14="http://schemas.microsoft.com/office/powerpoint/2010/main" val="812825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steps</a:t>
            </a:r>
            <a:endParaRPr lang="en-GB" dirty="0"/>
          </a:p>
        </p:txBody>
      </p:sp>
      <p:sp>
        <p:nvSpPr>
          <p:cNvPr id="3" name="Content Placeholder 2"/>
          <p:cNvSpPr>
            <a:spLocks noGrp="1"/>
          </p:cNvSpPr>
          <p:nvPr>
            <p:ph idx="1"/>
          </p:nvPr>
        </p:nvSpPr>
        <p:spPr/>
        <p:txBody>
          <a:bodyPr/>
          <a:lstStyle/>
          <a:p>
            <a:pPr marL="361950" lvl="1" indent="-361950">
              <a:buFont typeface="Arial" panose="020B0604020202020204" pitchFamily="34" charset="0"/>
              <a:buChar char="•"/>
            </a:pPr>
            <a:r>
              <a:rPr lang="en-GB" sz="2400" b="1" dirty="0"/>
              <a:t>Stage 1: Current unmet gross need for affordable housing</a:t>
            </a:r>
            <a:r>
              <a:rPr lang="en-GB" sz="2400" dirty="0"/>
              <a:t> (PPG 023 and 024).  The amount of affordable housing that is needed by existing households.</a:t>
            </a:r>
          </a:p>
          <a:p>
            <a:pPr marL="361950" lvl="1" indent="-361950">
              <a:buFont typeface="Arial" panose="020B0604020202020204" pitchFamily="34" charset="0"/>
              <a:buChar char="•"/>
            </a:pPr>
            <a:r>
              <a:rPr lang="en-GB" sz="2400" b="1" dirty="0"/>
              <a:t>Stage 2: Newly arising affordable housing need</a:t>
            </a:r>
            <a:r>
              <a:rPr lang="en-GB" sz="2400" dirty="0"/>
              <a:t> (PPG 025).  The need for affordable housing of households that will form in the future.</a:t>
            </a:r>
          </a:p>
          <a:p>
            <a:pPr marL="361950" lvl="1" indent="-361950">
              <a:buFont typeface="Arial" panose="020B0604020202020204" pitchFamily="34" charset="0"/>
              <a:buChar char="•"/>
            </a:pPr>
            <a:r>
              <a:rPr lang="en-GB" sz="2400" b="1" dirty="0"/>
              <a:t>Stage 3: Current affordable housing supply</a:t>
            </a:r>
            <a:r>
              <a:rPr lang="en-GB" sz="2400" dirty="0"/>
              <a:t> (PPG 026).  The affordable housing that is available at the time of the assessment.</a:t>
            </a:r>
          </a:p>
          <a:p>
            <a:pPr marL="361950" lvl="1" indent="-361950">
              <a:buFont typeface="Arial" panose="020B0604020202020204" pitchFamily="34" charset="0"/>
              <a:buChar char="•"/>
            </a:pPr>
            <a:r>
              <a:rPr lang="en-GB" sz="2400" b="1" dirty="0"/>
              <a:t>Stage 4: Future housing supply of affordable rented re-lets and intermediate affordable housing</a:t>
            </a:r>
            <a:r>
              <a:rPr lang="en-GB" sz="2400" dirty="0"/>
              <a:t> (PPG 027).  How much affordable housing will be available in the future.</a:t>
            </a:r>
          </a:p>
          <a:p>
            <a:endParaRPr lang="en-GB" sz="2400" dirty="0"/>
          </a:p>
        </p:txBody>
      </p:sp>
    </p:spTree>
    <p:extLst>
      <p:ext uri="{BB962C8B-B14F-4D97-AF65-F5344CB8AC3E}">
        <p14:creationId xmlns:p14="http://schemas.microsoft.com/office/powerpoint/2010/main" val="1502943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checks</a:t>
            </a:r>
            <a:endParaRPr lang="en-GB" dirty="0"/>
          </a:p>
        </p:txBody>
      </p:sp>
      <p:sp>
        <p:nvSpPr>
          <p:cNvPr id="3" name="Content Placeholder 2"/>
          <p:cNvSpPr>
            <a:spLocks noGrp="1"/>
          </p:cNvSpPr>
          <p:nvPr>
            <p:ph idx="1"/>
          </p:nvPr>
        </p:nvSpPr>
        <p:spPr/>
        <p:txBody>
          <a:bodyPr/>
          <a:lstStyle/>
          <a:p>
            <a:r>
              <a:rPr lang="en-GB" dirty="0" smtClean="0"/>
              <a:t>Access levels (cost of entry level housing)</a:t>
            </a:r>
          </a:p>
          <a:p>
            <a:pPr lvl="1"/>
            <a:r>
              <a:rPr lang="en-GB" dirty="0" smtClean="0"/>
              <a:t>Should it be lower quartile?</a:t>
            </a:r>
          </a:p>
          <a:p>
            <a:r>
              <a:rPr lang="en-GB" dirty="0" smtClean="0"/>
              <a:t>Affordability Test (proportion of income spent on housing)</a:t>
            </a:r>
          </a:p>
          <a:p>
            <a:pPr lvl="1"/>
            <a:r>
              <a:rPr lang="en-GB" dirty="0" smtClean="0"/>
              <a:t>How is market functioning (policy off)</a:t>
            </a:r>
          </a:p>
          <a:p>
            <a:r>
              <a:rPr lang="en-GB" dirty="0" smtClean="0"/>
              <a:t>Impact of benefit and housing reforms</a:t>
            </a:r>
          </a:p>
          <a:p>
            <a:pPr lvl="1"/>
            <a:r>
              <a:rPr lang="en-GB" dirty="0" smtClean="0"/>
              <a:t>Benefit caps – particularly single person households under 35</a:t>
            </a:r>
          </a:p>
          <a:p>
            <a:pPr lvl="1"/>
            <a:r>
              <a:rPr lang="en-GB" dirty="0" smtClean="0"/>
              <a:t>Starter homes</a:t>
            </a:r>
          </a:p>
          <a:p>
            <a:pPr lvl="1"/>
            <a:r>
              <a:rPr lang="en-GB" dirty="0" smtClean="0"/>
              <a:t>Role of PRS and Local Housing Allowance</a:t>
            </a:r>
          </a:p>
        </p:txBody>
      </p:sp>
    </p:spTree>
    <p:extLst>
      <p:ext uri="{BB962C8B-B14F-4D97-AF65-F5344CB8AC3E}">
        <p14:creationId xmlns:p14="http://schemas.microsoft.com/office/powerpoint/2010/main" val="250798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 </a:t>
            </a:r>
            <a:r>
              <a:rPr lang="en-GB" dirty="0"/>
              <a:t>S</a:t>
            </a:r>
            <a:r>
              <a:rPr lang="en-GB" dirty="0" smtClean="0"/>
              <a:t>pecific Groups</a:t>
            </a:r>
            <a:endParaRPr lang="en-GB" dirty="0"/>
          </a:p>
        </p:txBody>
      </p:sp>
      <p:sp>
        <p:nvSpPr>
          <p:cNvPr id="3" name="Content Placeholder 2"/>
          <p:cNvSpPr>
            <a:spLocks noGrp="1"/>
          </p:cNvSpPr>
          <p:nvPr>
            <p:ph idx="1"/>
          </p:nvPr>
        </p:nvSpPr>
        <p:spPr/>
        <p:txBody>
          <a:bodyPr/>
          <a:lstStyle/>
          <a:p>
            <a:r>
              <a:rPr lang="en-GB" dirty="0" smtClean="0"/>
              <a:t>As per 21 of PPG</a:t>
            </a:r>
          </a:p>
          <a:p>
            <a:r>
              <a:rPr lang="en-GB" dirty="0" smtClean="0"/>
              <a:t>Secondary data (not surveys)</a:t>
            </a:r>
          </a:p>
          <a:p>
            <a:r>
              <a:rPr lang="en-GB" dirty="0" smtClean="0"/>
              <a:t>Primary data from council records</a:t>
            </a:r>
          </a:p>
          <a:p>
            <a:r>
              <a:rPr lang="en-GB" dirty="0" smtClean="0"/>
              <a:t>In house data</a:t>
            </a:r>
          </a:p>
          <a:p>
            <a:r>
              <a:rPr lang="en-GB" dirty="0" smtClean="0"/>
              <a:t>Ask stakeholders (MOD, Universities </a:t>
            </a:r>
            <a:r>
              <a:rPr lang="en-GB" dirty="0" err="1" smtClean="0"/>
              <a:t>etc</a:t>
            </a:r>
            <a:r>
              <a:rPr lang="en-GB" dirty="0" smtClean="0"/>
              <a:t>)</a:t>
            </a:r>
          </a:p>
          <a:p>
            <a:endParaRPr lang="en-GB" dirty="0"/>
          </a:p>
        </p:txBody>
      </p:sp>
    </p:spTree>
    <p:extLst>
      <p:ext uri="{BB962C8B-B14F-4D97-AF65-F5344CB8AC3E}">
        <p14:creationId xmlns:p14="http://schemas.microsoft.com/office/powerpoint/2010/main" val="175077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 Overall Mix</a:t>
            </a:r>
            <a:endParaRPr lang="en-GB" dirty="0"/>
          </a:p>
        </p:txBody>
      </p:sp>
      <p:sp>
        <p:nvSpPr>
          <p:cNvPr id="3" name="Content Placeholder 2"/>
          <p:cNvSpPr>
            <a:spLocks noGrp="1"/>
          </p:cNvSpPr>
          <p:nvPr>
            <p:ph idx="1"/>
          </p:nvPr>
        </p:nvSpPr>
        <p:spPr/>
        <p:txBody>
          <a:bodyPr/>
          <a:lstStyle/>
          <a:p>
            <a:r>
              <a:rPr lang="en-GB" dirty="0" smtClean="0"/>
              <a:t>A disaggregation of OAN</a:t>
            </a:r>
          </a:p>
          <a:p>
            <a:r>
              <a:rPr lang="en-GB" dirty="0" smtClean="0"/>
              <a:t>No specified method</a:t>
            </a:r>
          </a:p>
          <a:p>
            <a:r>
              <a:rPr lang="en-GB" dirty="0" smtClean="0"/>
              <a:t>Much can be taken from OAN</a:t>
            </a:r>
          </a:p>
          <a:p>
            <a:pPr marL="0" indent="0">
              <a:buNone/>
            </a:pPr>
            <a:endParaRPr lang="en-GB" dirty="0"/>
          </a:p>
        </p:txBody>
      </p:sp>
    </p:spTree>
    <p:extLst>
      <p:ext uri="{BB962C8B-B14F-4D97-AF65-F5344CB8AC3E}">
        <p14:creationId xmlns:p14="http://schemas.microsoft.com/office/powerpoint/2010/main" val="2604204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components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Understanding of current stock and how it is used – including ‘inefficiencies’</a:t>
            </a:r>
          </a:p>
          <a:p>
            <a:pPr marL="514350" indent="-514350">
              <a:buFont typeface="+mj-lt"/>
              <a:buAutoNum type="arabicPeriod"/>
            </a:pPr>
            <a:r>
              <a:rPr lang="en-GB" dirty="0" smtClean="0"/>
              <a:t>Model houses to adequately house households with OAN – modelling out or correcting inadequate housing (over crowding </a:t>
            </a:r>
            <a:r>
              <a:rPr lang="en-GB" dirty="0" err="1" smtClean="0"/>
              <a:t>etc</a:t>
            </a:r>
            <a:r>
              <a:rPr lang="en-GB" dirty="0" smtClean="0"/>
              <a:t>), but accepting inefficiencies continue.</a:t>
            </a:r>
          </a:p>
          <a:p>
            <a:pPr marL="514350" indent="-514350">
              <a:buFont typeface="+mj-lt"/>
              <a:buAutoNum type="arabicPeriod"/>
            </a:pPr>
            <a:r>
              <a:rPr lang="en-GB" dirty="0" smtClean="0"/>
              <a:t>Difference is requirement (2 minus 1) – when adjusted for vacancies</a:t>
            </a:r>
          </a:p>
          <a:p>
            <a:endParaRPr lang="en-GB" dirty="0" smtClean="0"/>
          </a:p>
          <a:p>
            <a:endParaRPr lang="en-GB" dirty="0"/>
          </a:p>
        </p:txBody>
      </p:sp>
    </p:spTree>
    <p:extLst>
      <p:ext uri="{BB962C8B-B14F-4D97-AF65-F5344CB8AC3E}">
        <p14:creationId xmlns:p14="http://schemas.microsoft.com/office/powerpoint/2010/main" val="1768546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Model</a:t>
            </a:r>
            <a:endParaRPr lang="en-GB" dirty="0"/>
          </a:p>
        </p:txBody>
      </p:sp>
      <p:pic>
        <p:nvPicPr>
          <p:cNvPr id="4" name="Content Placeholder 3" descr="Description: New BHM"/>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45531"/>
            <a:ext cx="8229600" cy="3235300"/>
          </a:xfrm>
          <a:prstGeom prst="rect">
            <a:avLst/>
          </a:prstGeom>
          <a:noFill/>
          <a:ln>
            <a:noFill/>
          </a:ln>
        </p:spPr>
      </p:pic>
    </p:spTree>
    <p:extLst>
      <p:ext uri="{BB962C8B-B14F-4D97-AF65-F5344CB8AC3E}">
        <p14:creationId xmlns:p14="http://schemas.microsoft.com/office/powerpoint/2010/main" val="362885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a:t>
            </a:r>
            <a:endParaRPr lang="en-GB" dirty="0"/>
          </a:p>
        </p:txBody>
      </p:sp>
      <p:sp>
        <p:nvSpPr>
          <p:cNvPr id="3" name="Content Placeholder 2"/>
          <p:cNvSpPr>
            <a:spLocks noGrp="1"/>
          </p:cNvSpPr>
          <p:nvPr>
            <p:ph idx="1"/>
          </p:nvPr>
        </p:nvSpPr>
        <p:spPr/>
        <p:txBody>
          <a:bodyPr/>
          <a:lstStyle/>
          <a:p>
            <a:r>
              <a:rPr lang="en-GB" dirty="0" smtClean="0"/>
              <a:t>Should the housing target be increased to help deliver affordable housing?</a:t>
            </a:r>
          </a:p>
          <a:p>
            <a:r>
              <a:rPr lang="en-GB" dirty="0" smtClean="0"/>
              <a:t>Should housing target be adjusted to reflect growth of specific groups (e.g. service families or students)?</a:t>
            </a:r>
          </a:p>
          <a:p>
            <a:r>
              <a:rPr lang="en-GB" dirty="0" smtClean="0"/>
              <a:t>Should specific provision be made for specific groups (e.g. older people)?</a:t>
            </a:r>
          </a:p>
          <a:p>
            <a:r>
              <a:rPr lang="en-GB" dirty="0" smtClean="0"/>
              <a:t>Should ‘mix’ policies be developed of market and affordable housing?</a:t>
            </a:r>
          </a:p>
          <a:p>
            <a:r>
              <a:rPr lang="en-GB" dirty="0" smtClean="0"/>
              <a:t>Amount of Starter Homes?</a:t>
            </a:r>
          </a:p>
          <a:p>
            <a:endParaRPr lang="en-GB" dirty="0"/>
          </a:p>
        </p:txBody>
      </p:sp>
    </p:spTree>
    <p:extLst>
      <p:ext uri="{BB962C8B-B14F-4D97-AF65-F5344CB8AC3E}">
        <p14:creationId xmlns:p14="http://schemas.microsoft.com/office/powerpoint/2010/main" val="298400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8B600"/>
                </a:solidFill>
              </a:rPr>
              <a:t>Agenda and Aims</a:t>
            </a:r>
            <a:endParaRPr lang="en-GB" dirty="0">
              <a:solidFill>
                <a:srgbClr val="78B600"/>
              </a:solidFill>
            </a:endParaRPr>
          </a:p>
        </p:txBody>
      </p:sp>
      <p:pic>
        <p:nvPicPr>
          <p:cNvPr id="5" name="Picture 4" descr="iStock_000000354999_Mediu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1625" y="2291434"/>
            <a:ext cx="5844376" cy="4566567"/>
          </a:xfrm>
          <a:prstGeom prst="rect">
            <a:avLst/>
          </a:prstGeom>
        </p:spPr>
      </p:pic>
      <p:sp>
        <p:nvSpPr>
          <p:cNvPr id="3" name="Content Placeholder 2"/>
          <p:cNvSpPr>
            <a:spLocks noGrp="1"/>
          </p:cNvSpPr>
          <p:nvPr>
            <p:ph idx="1"/>
          </p:nvPr>
        </p:nvSpPr>
        <p:spPr>
          <a:xfrm>
            <a:off x="584201" y="1600206"/>
            <a:ext cx="5448919" cy="4709114"/>
          </a:xfrm>
        </p:spPr>
        <p:txBody>
          <a:bodyPr/>
          <a:lstStyle/>
          <a:p>
            <a:pPr>
              <a:buClr>
                <a:srgbClr val="78B600"/>
              </a:buClr>
            </a:pPr>
            <a:r>
              <a:rPr lang="en-GB" dirty="0"/>
              <a:t>A</a:t>
            </a:r>
            <a:r>
              <a:rPr lang="en-GB" dirty="0" smtClean="0"/>
              <a:t>ssessment of housing and economic needs</a:t>
            </a:r>
          </a:p>
          <a:p>
            <a:pPr>
              <a:buClr>
                <a:srgbClr val="78B600"/>
              </a:buClr>
            </a:pPr>
            <a:r>
              <a:rPr lang="en-GB" dirty="0" smtClean="0"/>
              <a:t>Understanding affordability</a:t>
            </a:r>
          </a:p>
          <a:p>
            <a:pPr>
              <a:buClr>
                <a:srgbClr val="78B600"/>
              </a:buClr>
            </a:pPr>
            <a:r>
              <a:rPr lang="en-GB" dirty="0" smtClean="0"/>
              <a:t>Looking at supply</a:t>
            </a:r>
          </a:p>
          <a:p>
            <a:pPr marL="0" indent="0">
              <a:buNone/>
            </a:pPr>
            <a:endParaRPr lang="en-GB" dirty="0"/>
          </a:p>
        </p:txBody>
      </p:sp>
    </p:spTree>
    <p:extLst>
      <p:ext uri="{BB962C8B-B14F-4D97-AF65-F5344CB8AC3E}">
        <p14:creationId xmlns:p14="http://schemas.microsoft.com/office/powerpoint/2010/main" val="1504700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sp>
        <p:nvSpPr>
          <p:cNvPr id="3" name="Content Placeholder 2"/>
          <p:cNvSpPr>
            <a:spLocks noGrp="1"/>
          </p:cNvSpPr>
          <p:nvPr>
            <p:ph idx="1"/>
          </p:nvPr>
        </p:nvSpPr>
        <p:spPr/>
        <p:txBody>
          <a:bodyPr/>
          <a:lstStyle/>
          <a:p>
            <a:r>
              <a:rPr lang="en-GB" dirty="0" smtClean="0"/>
              <a:t>Must evidence decisions / use</a:t>
            </a:r>
          </a:p>
          <a:p>
            <a:r>
              <a:rPr lang="en-GB" dirty="0" smtClean="0"/>
              <a:t>Just one element of the evidence base</a:t>
            </a:r>
          </a:p>
          <a:p>
            <a:r>
              <a:rPr lang="en-GB" dirty="0" smtClean="0"/>
              <a:t>Must be considered with OAN</a:t>
            </a:r>
          </a:p>
          <a:p>
            <a:r>
              <a:rPr lang="en-GB" dirty="0" smtClean="0"/>
              <a:t>May impact (positively or negatively) on viability</a:t>
            </a:r>
          </a:p>
          <a:p>
            <a:r>
              <a:rPr lang="en-GB" dirty="0" smtClean="0"/>
              <a:t>Must consider the whole plan and real world of delivery</a:t>
            </a:r>
            <a:br>
              <a:rPr lang="en-GB" dirty="0" smtClean="0"/>
            </a:br>
            <a:endParaRPr lang="en-GB" dirty="0" smtClean="0"/>
          </a:p>
          <a:p>
            <a:r>
              <a:rPr lang="en-GB" dirty="0" smtClean="0"/>
              <a:t>Consider consultation / stakeholder input</a:t>
            </a:r>
            <a:endParaRPr lang="en-GB" dirty="0"/>
          </a:p>
        </p:txBody>
      </p:sp>
    </p:spTree>
    <p:extLst>
      <p:ext uri="{BB962C8B-B14F-4D97-AF65-F5344CB8AC3E}">
        <p14:creationId xmlns:p14="http://schemas.microsoft.com/office/powerpoint/2010/main" val="3089040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lstStyle/>
          <a:p>
            <a:pPr marL="0" indent="0">
              <a:buNone/>
            </a:pPr>
            <a:r>
              <a:rPr lang="en-GB" sz="2000" dirty="0" smtClean="0"/>
              <a:t>Simon Drummond-Hay</a:t>
            </a:r>
            <a:endParaRPr lang="en-GB" sz="2000" dirty="0"/>
          </a:p>
          <a:p>
            <a:pPr marL="0" indent="0">
              <a:buNone/>
            </a:pPr>
            <a:r>
              <a:rPr lang="en-GB" sz="2000" b="1" dirty="0"/>
              <a:t>HDH Planning and Development Ltd</a:t>
            </a:r>
          </a:p>
          <a:p>
            <a:pPr marL="0" indent="0">
              <a:buNone/>
            </a:pPr>
            <a:r>
              <a:rPr lang="en-GB" sz="2000" dirty="0"/>
              <a:t>Clapham Woods Farm</a:t>
            </a:r>
          </a:p>
          <a:p>
            <a:pPr marL="0" indent="0">
              <a:buNone/>
            </a:pPr>
            <a:r>
              <a:rPr lang="en-GB" sz="2000" dirty="0"/>
              <a:t>Keasden</a:t>
            </a:r>
          </a:p>
          <a:p>
            <a:pPr marL="0" indent="0">
              <a:buNone/>
            </a:pPr>
            <a:r>
              <a:rPr lang="en-GB" sz="2000" dirty="0"/>
              <a:t>Nr Clapham</a:t>
            </a:r>
          </a:p>
          <a:p>
            <a:pPr marL="0" indent="0">
              <a:buNone/>
            </a:pPr>
            <a:r>
              <a:rPr lang="en-GB" sz="2000" dirty="0"/>
              <a:t>Lancaster</a:t>
            </a:r>
          </a:p>
          <a:p>
            <a:pPr marL="0" indent="0">
              <a:buNone/>
            </a:pPr>
            <a:r>
              <a:rPr lang="en-GB" sz="2000" dirty="0"/>
              <a:t>LA2 8ET</a:t>
            </a:r>
          </a:p>
          <a:p>
            <a:pPr marL="0" indent="0">
              <a:buNone/>
            </a:pPr>
            <a:endParaRPr lang="en-GB" sz="2000" dirty="0"/>
          </a:p>
          <a:p>
            <a:pPr marL="0" indent="0">
              <a:buNone/>
            </a:pPr>
            <a:r>
              <a:rPr lang="en-GB" sz="2000" dirty="0">
                <a:hlinkClick r:id="rId2"/>
              </a:rPr>
              <a:t>simon@HDHplanning.co.uk</a:t>
            </a:r>
            <a:endParaRPr lang="en-GB" sz="2000" dirty="0"/>
          </a:p>
          <a:p>
            <a:pPr marL="0" indent="0">
              <a:buNone/>
            </a:pPr>
            <a:r>
              <a:rPr lang="en-GB" sz="2000" dirty="0"/>
              <a:t>015242 51831 / 07989 975 </a:t>
            </a:r>
            <a:r>
              <a:rPr lang="en-GB" sz="2000" dirty="0" smtClean="0"/>
              <a:t>977</a:t>
            </a:r>
          </a:p>
          <a:p>
            <a:pPr marL="0" indent="0">
              <a:buNone/>
            </a:pPr>
            <a:endParaRPr lang="en-GB" sz="2000" dirty="0"/>
          </a:p>
          <a:p>
            <a:pPr marL="0" indent="0">
              <a:buNone/>
            </a:pPr>
            <a:endParaRPr lang="en-GB"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064" y="1398749"/>
            <a:ext cx="2880360" cy="1072896"/>
          </a:xfrm>
          <a:prstGeom prst="rect">
            <a:avLst/>
          </a:prstGeom>
        </p:spPr>
      </p:pic>
    </p:spTree>
    <p:extLst>
      <p:ext uri="{BB962C8B-B14F-4D97-AF65-F5344CB8AC3E}">
        <p14:creationId xmlns:p14="http://schemas.microsoft.com/office/powerpoint/2010/main" val="1236958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830" y="2024774"/>
            <a:ext cx="8619170" cy="1058395"/>
          </a:xfrm>
        </p:spPr>
        <p:txBody>
          <a:bodyPr>
            <a:normAutofit/>
          </a:bodyPr>
          <a:lstStyle/>
          <a:p>
            <a:r>
              <a:rPr lang="en-GB" sz="3150" dirty="0"/>
              <a:t>Economic Development Needs Assessment</a:t>
            </a:r>
          </a:p>
        </p:txBody>
      </p:sp>
      <p:sp>
        <p:nvSpPr>
          <p:cNvPr id="3" name="Subtitle 2"/>
          <p:cNvSpPr>
            <a:spLocks noGrp="1"/>
          </p:cNvSpPr>
          <p:nvPr>
            <p:ph type="subTitle" idx="1"/>
          </p:nvPr>
        </p:nvSpPr>
        <p:spPr>
          <a:xfrm>
            <a:off x="955568" y="3043448"/>
            <a:ext cx="5976590" cy="1840437"/>
          </a:xfrm>
        </p:spPr>
        <p:txBody>
          <a:bodyPr>
            <a:normAutofit/>
          </a:bodyPr>
          <a:lstStyle/>
          <a:p>
            <a:r>
              <a:rPr lang="en-GB" dirty="0" smtClean="0"/>
              <a:t>February 2016</a:t>
            </a:r>
            <a:endParaRPr lang="en-GB" dirty="0"/>
          </a:p>
        </p:txBody>
      </p:sp>
    </p:spTree>
    <p:extLst>
      <p:ext uri="{BB962C8B-B14F-4D97-AF65-F5344CB8AC3E}">
        <p14:creationId xmlns:p14="http://schemas.microsoft.com/office/powerpoint/2010/main" val="935090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Overview</a:t>
            </a:r>
            <a:endParaRPr lang="en-GB" dirty="0"/>
          </a:p>
        </p:txBody>
      </p:sp>
    </p:spTree>
    <p:extLst>
      <p:ext uri="{BB962C8B-B14F-4D97-AF65-F5344CB8AC3E}">
        <p14:creationId xmlns:p14="http://schemas.microsoft.com/office/powerpoint/2010/main" val="2462651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295899"/>
            <a:ext cx="8192110" cy="638164"/>
          </a:xfrm>
        </p:spPr>
        <p:txBody>
          <a:bodyPr>
            <a:normAutofit/>
          </a:bodyPr>
          <a:lstStyle/>
          <a:p>
            <a:r>
              <a:rPr lang="en-GB" dirty="0" smtClean="0"/>
              <a:t>The NPPF</a:t>
            </a:r>
            <a:endParaRPr lang="en-GB" dirty="0"/>
          </a:p>
        </p:txBody>
      </p:sp>
      <p:sp>
        <p:nvSpPr>
          <p:cNvPr id="3" name="Content Placeholder 2"/>
          <p:cNvSpPr>
            <a:spLocks noGrp="1"/>
          </p:cNvSpPr>
          <p:nvPr>
            <p:ph idx="1"/>
          </p:nvPr>
        </p:nvSpPr>
        <p:spPr>
          <a:xfrm>
            <a:off x="861646" y="974114"/>
            <a:ext cx="8686800" cy="5778378"/>
          </a:xfrm>
        </p:spPr>
        <p:txBody>
          <a:bodyPr>
            <a:noAutofit/>
          </a:bodyPr>
          <a:lstStyle/>
          <a:p>
            <a:r>
              <a:rPr lang="en-GB" dirty="0" smtClean="0"/>
              <a:t>­Plans should be supported by an evidence base that </a:t>
            </a:r>
            <a:endParaRPr lang="en-GB" sz="2200" dirty="0"/>
          </a:p>
          <a:p>
            <a:pPr lvl="1">
              <a:tabLst>
                <a:tab pos="714375" algn="l"/>
              </a:tabLst>
            </a:pPr>
            <a:r>
              <a:rPr lang="en-GB" dirty="0" smtClean="0"/>
              <a:t>­Assesses </a:t>
            </a:r>
            <a:r>
              <a:rPr lang="en-GB" dirty="0"/>
              <a:t>needs for land and </a:t>
            </a:r>
            <a:r>
              <a:rPr lang="en-GB" dirty="0" smtClean="0"/>
              <a:t>floorspace</a:t>
            </a:r>
          </a:p>
          <a:p>
            <a:pPr lvl="2">
              <a:tabLst>
                <a:tab pos="714375" algn="l"/>
              </a:tabLst>
            </a:pPr>
            <a:r>
              <a:rPr lang="en-GB" dirty="0" smtClean="0"/>
              <a:t>Both </a:t>
            </a:r>
            <a:r>
              <a:rPr lang="en-GB" dirty="0"/>
              <a:t>quantitative and </a:t>
            </a:r>
            <a:r>
              <a:rPr lang="en-GB" dirty="0" smtClean="0"/>
              <a:t>qualitative</a:t>
            </a:r>
          </a:p>
          <a:p>
            <a:pPr lvl="2">
              <a:tabLst>
                <a:tab pos="714375" algn="l"/>
              </a:tabLst>
            </a:pPr>
            <a:r>
              <a:rPr lang="en-GB" dirty="0"/>
              <a:t>F</a:t>
            </a:r>
            <a:r>
              <a:rPr lang="en-GB" dirty="0" smtClean="0"/>
              <a:t>or </a:t>
            </a:r>
            <a:r>
              <a:rPr lang="en-GB" dirty="0"/>
              <a:t>all foreseeable types of economic activity over </a:t>
            </a:r>
            <a:r>
              <a:rPr lang="en-GB" dirty="0" smtClean="0"/>
              <a:t>plan </a:t>
            </a:r>
            <a:r>
              <a:rPr lang="en-GB" dirty="0"/>
              <a:t>period </a:t>
            </a:r>
            <a:r>
              <a:rPr lang="en-GB" dirty="0" smtClean="0"/>
              <a:t>­</a:t>
            </a:r>
            <a:r>
              <a:rPr lang="en-GB" dirty="0"/>
              <a:t>	</a:t>
            </a:r>
            <a:endParaRPr lang="en-GB" dirty="0" smtClean="0"/>
          </a:p>
          <a:p>
            <a:pPr lvl="1"/>
            <a:r>
              <a:rPr lang="en-GB" dirty="0" smtClean="0"/>
              <a:t>Reflects </a:t>
            </a:r>
            <a:r>
              <a:rPr lang="en-GB" dirty="0"/>
              <a:t>a clear understanding of business needs </a:t>
            </a:r>
          </a:p>
          <a:p>
            <a:pPr lvl="1">
              <a:tabLst>
                <a:tab pos="714375" algn="l"/>
              </a:tabLst>
            </a:pPr>
            <a:r>
              <a:rPr lang="en-GB" dirty="0" smtClean="0"/>
              <a:t>­Is </a:t>
            </a:r>
            <a:r>
              <a:rPr lang="en-GB" dirty="0"/>
              <a:t>based on close work with the business community </a:t>
            </a:r>
            <a:endParaRPr lang="en-GB" dirty="0" smtClean="0"/>
          </a:p>
          <a:p>
            <a:pPr lvl="2"/>
            <a:r>
              <a:rPr lang="en-GB" dirty="0"/>
              <a:t>T</a:t>
            </a:r>
            <a:r>
              <a:rPr lang="en-GB" dirty="0" smtClean="0"/>
              <a:t>o </a:t>
            </a:r>
            <a:r>
              <a:rPr lang="en-GB" dirty="0"/>
              <a:t>understand their needs </a:t>
            </a:r>
            <a:endParaRPr lang="en-GB" dirty="0" smtClean="0"/>
          </a:p>
          <a:p>
            <a:pPr lvl="2"/>
            <a:r>
              <a:rPr lang="en-GB" dirty="0" smtClean="0"/>
              <a:t>Also </a:t>
            </a:r>
            <a:r>
              <a:rPr lang="en-GB" dirty="0"/>
              <a:t>identify and address barriers to investment, </a:t>
            </a:r>
            <a:endParaRPr lang="en-GB" dirty="0" smtClean="0"/>
          </a:p>
          <a:p>
            <a:pPr lvl="3"/>
            <a:r>
              <a:rPr lang="en-GB" dirty="0"/>
              <a:t>I</a:t>
            </a:r>
            <a:r>
              <a:rPr lang="en-GB" dirty="0" smtClean="0"/>
              <a:t>ncluding </a:t>
            </a:r>
            <a:r>
              <a:rPr lang="en-GB" dirty="0"/>
              <a:t>lack of housing, infrastructure or </a:t>
            </a:r>
            <a:r>
              <a:rPr lang="en-GB" dirty="0" smtClean="0"/>
              <a:t>viability</a:t>
            </a:r>
          </a:p>
          <a:p>
            <a:pPr lvl="1"/>
            <a:r>
              <a:rPr lang="en-GB" dirty="0" smtClean="0"/>
              <a:t>[Comment</a:t>
            </a:r>
          </a:p>
          <a:p>
            <a:pPr lvl="2"/>
            <a:r>
              <a:rPr lang="en-GB" dirty="0" smtClean="0"/>
              <a:t>In practice it’s mainly about the property industry]</a:t>
            </a:r>
          </a:p>
          <a:p>
            <a:r>
              <a:rPr lang="en-GB" dirty="0" smtClean="0"/>
              <a:t>Authorities should co-operate</a:t>
            </a:r>
          </a:p>
          <a:p>
            <a:pPr lvl="1"/>
            <a:r>
              <a:rPr lang="en-GB" sz="2000" dirty="0"/>
              <a:t>With neighbouring authorities and County Councils</a:t>
            </a:r>
          </a:p>
          <a:p>
            <a:pPr lvl="1"/>
            <a:r>
              <a:rPr lang="en-GB" sz="2000" dirty="0"/>
              <a:t>And LEPs</a:t>
            </a:r>
          </a:p>
        </p:txBody>
      </p:sp>
    </p:spTree>
    <p:extLst>
      <p:ext uri="{BB962C8B-B14F-4D97-AF65-F5344CB8AC3E}">
        <p14:creationId xmlns:p14="http://schemas.microsoft.com/office/powerpoint/2010/main" val="2735261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230489"/>
            <a:ext cx="8192110" cy="692150"/>
          </a:xfrm>
        </p:spPr>
        <p:txBody>
          <a:bodyPr/>
          <a:lstStyle/>
          <a:p>
            <a:r>
              <a:rPr lang="en-GB" dirty="0" smtClean="0"/>
              <a:t>The PPG </a:t>
            </a:r>
            <a:endParaRPr lang="en-GB" dirty="0"/>
          </a:p>
        </p:txBody>
      </p:sp>
      <p:sp>
        <p:nvSpPr>
          <p:cNvPr id="3" name="Content Placeholder 2"/>
          <p:cNvSpPr>
            <a:spLocks noGrp="1"/>
          </p:cNvSpPr>
          <p:nvPr>
            <p:ph idx="1"/>
          </p:nvPr>
        </p:nvSpPr>
        <p:spPr>
          <a:xfrm>
            <a:off x="849923" y="892054"/>
            <a:ext cx="8229600" cy="5836992"/>
          </a:xfrm>
        </p:spPr>
        <p:txBody>
          <a:bodyPr>
            <a:noAutofit/>
          </a:bodyPr>
          <a:lstStyle/>
          <a:p>
            <a:pPr>
              <a:lnSpc>
                <a:spcPct val="110000"/>
              </a:lnSpc>
            </a:pPr>
            <a:r>
              <a:rPr lang="en-GB" sz="2000" dirty="0"/>
              <a:t>The needs assessment should ignore supply constraints</a:t>
            </a:r>
          </a:p>
          <a:p>
            <a:pPr lvl="1">
              <a:lnSpc>
                <a:spcPct val="110000"/>
              </a:lnSpc>
            </a:pPr>
            <a:r>
              <a:rPr lang="en-GB" sz="1800" dirty="0"/>
              <a:t>E.g. land availability, infrastructure, environmental impact</a:t>
            </a:r>
          </a:p>
          <a:p>
            <a:pPr lvl="1">
              <a:lnSpc>
                <a:spcPct val="110000"/>
              </a:lnSpc>
            </a:pPr>
            <a:r>
              <a:rPr lang="en-GB" sz="1800" dirty="0"/>
              <a:t>Constraints bear on policy targets but not on ‘need’</a:t>
            </a:r>
          </a:p>
          <a:p>
            <a:pPr>
              <a:lnSpc>
                <a:spcPct val="110000"/>
              </a:lnSpc>
            </a:pPr>
            <a:r>
              <a:rPr lang="en-GB" sz="2000" dirty="0"/>
              <a:t>Assessments should cover market areas</a:t>
            </a:r>
          </a:p>
          <a:p>
            <a:pPr lvl="1">
              <a:lnSpc>
                <a:spcPct val="110000"/>
              </a:lnSpc>
            </a:pPr>
            <a:r>
              <a:rPr lang="en-GB" sz="1800" dirty="0"/>
              <a:t>For economic uses these are FEMAs</a:t>
            </a:r>
          </a:p>
          <a:p>
            <a:pPr lvl="1">
              <a:lnSpc>
                <a:spcPct val="110000"/>
              </a:lnSpc>
            </a:pPr>
            <a:r>
              <a:rPr lang="en-GB" sz="1800" dirty="0"/>
              <a:t>For main town centre uses they are trade draw areas</a:t>
            </a:r>
          </a:p>
          <a:p>
            <a:pPr lvl="2">
              <a:lnSpc>
                <a:spcPct val="110000"/>
              </a:lnSpc>
            </a:pPr>
            <a:r>
              <a:rPr lang="en-GB" sz="1800" dirty="0"/>
              <a:t>[We thought main town centre uses </a:t>
            </a:r>
            <a:r>
              <a:rPr lang="en-GB" sz="1800" i="1" dirty="0"/>
              <a:t>were</a:t>
            </a:r>
            <a:r>
              <a:rPr lang="en-GB" sz="1800" dirty="0"/>
              <a:t> economic uses?</a:t>
            </a:r>
          </a:p>
          <a:p>
            <a:pPr lvl="2">
              <a:lnSpc>
                <a:spcPct val="110000"/>
              </a:lnSpc>
            </a:pPr>
            <a:r>
              <a:rPr lang="en-GB" sz="1800" dirty="0"/>
              <a:t>Don’t worry, I’ll come back to this]</a:t>
            </a:r>
          </a:p>
          <a:p>
            <a:pPr lvl="1">
              <a:lnSpc>
                <a:spcPct val="110000"/>
              </a:lnSpc>
            </a:pPr>
            <a:r>
              <a:rPr lang="en-GB" sz="1800" dirty="0"/>
              <a:t>Where joint studies aren’t practical </a:t>
            </a:r>
          </a:p>
          <a:p>
            <a:pPr lvl="2">
              <a:lnSpc>
                <a:spcPct val="110000"/>
              </a:lnSpc>
            </a:pPr>
            <a:r>
              <a:rPr lang="en-GB" sz="1800" dirty="0"/>
              <a:t>Due to plan timetables</a:t>
            </a:r>
          </a:p>
          <a:p>
            <a:pPr lvl="2">
              <a:lnSpc>
                <a:spcPct val="110000"/>
              </a:lnSpc>
            </a:pPr>
            <a:r>
              <a:rPr lang="en-GB" sz="1800" dirty="0"/>
              <a:t>Single-authority evidence bases are OK just this once</a:t>
            </a:r>
          </a:p>
          <a:p>
            <a:pPr lvl="3">
              <a:lnSpc>
                <a:spcPct val="110000"/>
              </a:lnSpc>
            </a:pPr>
            <a:r>
              <a:rPr lang="en-GB" sz="1700" dirty="0"/>
              <a:t>In future you should co-ordinate timetables</a:t>
            </a:r>
          </a:p>
          <a:p>
            <a:pPr>
              <a:lnSpc>
                <a:spcPct val="110000"/>
              </a:lnSpc>
            </a:pPr>
            <a:r>
              <a:rPr lang="en-GB" sz="2000" dirty="0"/>
              <a:t>Paras 030-034 is headed ‘methodology’</a:t>
            </a:r>
          </a:p>
          <a:p>
            <a:pPr lvl="1">
              <a:lnSpc>
                <a:spcPct val="110000"/>
              </a:lnSpc>
            </a:pPr>
            <a:r>
              <a:rPr lang="en-GB" sz="1800" dirty="0"/>
              <a:t>There’s no beginning-to-end narrative</a:t>
            </a:r>
          </a:p>
          <a:p>
            <a:pPr lvl="1">
              <a:lnSpc>
                <a:spcPct val="110000"/>
              </a:lnSpc>
            </a:pPr>
            <a:r>
              <a:rPr lang="en-GB" sz="1800" dirty="0"/>
              <a:t>A long shopping list of bullet points</a:t>
            </a:r>
          </a:p>
          <a:p>
            <a:pPr lvl="1">
              <a:lnSpc>
                <a:spcPct val="110000"/>
              </a:lnSpc>
            </a:pPr>
            <a:r>
              <a:rPr lang="en-GB" sz="1800" dirty="0"/>
              <a:t>Our step-by-step method (below) aims to satisfy them all</a:t>
            </a:r>
          </a:p>
        </p:txBody>
      </p:sp>
    </p:spTree>
    <p:extLst>
      <p:ext uri="{BB962C8B-B14F-4D97-AF65-F5344CB8AC3E}">
        <p14:creationId xmlns:p14="http://schemas.microsoft.com/office/powerpoint/2010/main" val="3924818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a:xfrm>
            <a:off x="849923" y="1044453"/>
            <a:ext cx="8675077" cy="5543916"/>
          </a:xfrm>
        </p:spPr>
        <p:txBody>
          <a:bodyPr>
            <a:normAutofit/>
          </a:bodyPr>
          <a:lstStyle/>
          <a:p>
            <a:r>
              <a:rPr lang="en-GB" sz="2000" dirty="0"/>
              <a:t>Better name the parts before we start</a:t>
            </a:r>
          </a:p>
          <a:p>
            <a:r>
              <a:rPr lang="en-GB" sz="2000" dirty="0"/>
              <a:t>What is ‘need’?</a:t>
            </a:r>
          </a:p>
          <a:p>
            <a:pPr lvl="1"/>
            <a:r>
              <a:rPr lang="en-GB" sz="2000" dirty="0"/>
              <a:t>It’s got to mean ‘effective demand’</a:t>
            </a:r>
          </a:p>
          <a:p>
            <a:pPr lvl="1"/>
            <a:r>
              <a:rPr lang="en-GB" sz="2000" dirty="0"/>
              <a:t>The land that would be developed and occupied for economic uses</a:t>
            </a:r>
          </a:p>
          <a:p>
            <a:pPr lvl="1"/>
            <a:r>
              <a:rPr lang="en-GB" sz="2000" dirty="0"/>
              <a:t>If planning did not restrict development</a:t>
            </a:r>
          </a:p>
          <a:p>
            <a:pPr lvl="1"/>
            <a:r>
              <a:rPr lang="en-GB" sz="2000" dirty="0"/>
              <a:t>The land will be developed only if floorspace is </a:t>
            </a:r>
          </a:p>
          <a:p>
            <a:pPr lvl="2"/>
            <a:r>
              <a:rPr lang="en-GB" sz="1800" dirty="0"/>
              <a:t>In demand (occupiers want it)</a:t>
            </a:r>
          </a:p>
          <a:p>
            <a:pPr lvl="2"/>
            <a:r>
              <a:rPr lang="en-GB" sz="1800" dirty="0"/>
              <a:t>Financially viable (developers and landowners want to provide it)</a:t>
            </a:r>
          </a:p>
          <a:p>
            <a:pPr lvl="1"/>
            <a:r>
              <a:rPr lang="en-GB" sz="2000" dirty="0"/>
              <a:t>That’s why property market assessment is so important</a:t>
            </a:r>
          </a:p>
          <a:p>
            <a:pPr lvl="2"/>
            <a:r>
              <a:rPr lang="en-GB" sz="1800" dirty="0"/>
              <a:t>Looking at property values and viability</a:t>
            </a:r>
          </a:p>
          <a:p>
            <a:pPr lvl="2"/>
            <a:r>
              <a:rPr lang="en-GB" sz="1800" dirty="0"/>
              <a:t>A huge part of the needs assessment</a:t>
            </a:r>
          </a:p>
          <a:p>
            <a:pPr lvl="2"/>
            <a:r>
              <a:rPr lang="en-GB" sz="1800" dirty="0"/>
              <a:t>[The PPG says ignore viability</a:t>
            </a:r>
          </a:p>
          <a:p>
            <a:pPr lvl="2"/>
            <a:r>
              <a:rPr lang="en-GB" sz="1800" dirty="0"/>
              <a:t>As a supply constraint</a:t>
            </a:r>
          </a:p>
          <a:p>
            <a:pPr lvl="2"/>
            <a:r>
              <a:rPr lang="en-GB" sz="1800" dirty="0"/>
              <a:t>I think we can ignore that?]</a:t>
            </a:r>
            <a:endParaRPr lang="en-GB" dirty="0" smtClean="0"/>
          </a:p>
          <a:p>
            <a:pPr lvl="1"/>
            <a:endParaRPr lang="en-GB" dirty="0"/>
          </a:p>
        </p:txBody>
      </p:sp>
    </p:spTree>
    <p:extLst>
      <p:ext uri="{BB962C8B-B14F-4D97-AF65-F5344CB8AC3E}">
        <p14:creationId xmlns:p14="http://schemas.microsoft.com/office/powerpoint/2010/main" val="1902259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394611"/>
            <a:ext cx="8192110" cy="692150"/>
          </a:xfrm>
        </p:spPr>
        <p:txBody>
          <a:bodyPr/>
          <a:lstStyle/>
          <a:p>
            <a:r>
              <a:rPr lang="en-GB" dirty="0" smtClean="0"/>
              <a:t>Definitions </a:t>
            </a:r>
            <a:r>
              <a:rPr lang="en-GB" sz="2000" b="0" dirty="0"/>
              <a:t>continued</a:t>
            </a:r>
          </a:p>
        </p:txBody>
      </p:sp>
      <p:sp>
        <p:nvSpPr>
          <p:cNvPr id="3" name="Content Placeholder 2"/>
          <p:cNvSpPr>
            <a:spLocks noGrp="1"/>
          </p:cNvSpPr>
          <p:nvPr>
            <p:ph idx="1"/>
          </p:nvPr>
        </p:nvSpPr>
        <p:spPr>
          <a:xfrm>
            <a:off x="849923" y="1138237"/>
            <a:ext cx="8675077" cy="5543916"/>
          </a:xfrm>
        </p:spPr>
        <p:txBody>
          <a:bodyPr/>
          <a:lstStyle/>
          <a:p>
            <a:r>
              <a:rPr lang="en-GB" sz="2000" dirty="0"/>
              <a:t>What is ‘economic development?’</a:t>
            </a:r>
          </a:p>
          <a:p>
            <a:pPr lvl="1"/>
            <a:r>
              <a:rPr lang="en-GB" sz="2000" dirty="0"/>
              <a:t>The PPG is not consistent </a:t>
            </a:r>
          </a:p>
          <a:p>
            <a:pPr lvl="1"/>
            <a:r>
              <a:rPr lang="en-GB" sz="2000" dirty="0"/>
              <a:t>But the NPPF is clear</a:t>
            </a:r>
          </a:p>
          <a:p>
            <a:r>
              <a:rPr lang="en-GB" sz="2000" dirty="0"/>
              <a:t>It’s construction and change of use for economic end uses</a:t>
            </a:r>
          </a:p>
          <a:p>
            <a:r>
              <a:rPr lang="en-GB" sz="2000" dirty="0"/>
              <a:t>Which comprise</a:t>
            </a:r>
          </a:p>
          <a:p>
            <a:pPr lvl="1"/>
            <a:r>
              <a:rPr lang="en-GB" sz="2000" dirty="0"/>
              <a:t>B-class uses</a:t>
            </a:r>
          </a:p>
          <a:p>
            <a:pPr lvl="2"/>
            <a:r>
              <a:rPr lang="en-GB" sz="1800" dirty="0"/>
              <a:t>AKA  ‘employment, ‘business’</a:t>
            </a:r>
          </a:p>
          <a:p>
            <a:pPr lvl="2"/>
            <a:r>
              <a:rPr lang="en-GB" sz="1800" dirty="0"/>
              <a:t>Offices, industry &amp; warehousing, R&amp;D</a:t>
            </a:r>
          </a:p>
          <a:p>
            <a:pPr lvl="1"/>
            <a:r>
              <a:rPr lang="en-GB" sz="2000" dirty="0"/>
              <a:t>Main town centre uses</a:t>
            </a:r>
          </a:p>
          <a:p>
            <a:pPr lvl="2"/>
            <a:r>
              <a:rPr lang="en-GB" sz="1800" dirty="0"/>
              <a:t>Retail </a:t>
            </a:r>
          </a:p>
          <a:p>
            <a:pPr lvl="2"/>
            <a:r>
              <a:rPr lang="en-GB" sz="1800" dirty="0"/>
              <a:t>Leisure and culture</a:t>
            </a:r>
          </a:p>
          <a:p>
            <a:pPr lvl="2"/>
            <a:r>
              <a:rPr lang="en-GB" sz="1800" dirty="0"/>
              <a:t>(B1 offices = overlap with the B class)</a:t>
            </a:r>
          </a:p>
          <a:p>
            <a:pPr lvl="1"/>
            <a:r>
              <a:rPr lang="en-GB" sz="2000" dirty="0"/>
              <a:t>The rest</a:t>
            </a:r>
          </a:p>
          <a:p>
            <a:pPr lvl="2"/>
            <a:r>
              <a:rPr lang="en-GB" sz="1800" dirty="0"/>
              <a:t>E.g. health &amp; education, energy &amp; infrastructure</a:t>
            </a:r>
          </a:p>
          <a:p>
            <a:pPr lvl="1"/>
            <a:endParaRPr lang="en-GB" dirty="0"/>
          </a:p>
        </p:txBody>
      </p:sp>
    </p:spTree>
    <p:extLst>
      <p:ext uri="{BB962C8B-B14F-4D97-AF65-F5344CB8AC3E}">
        <p14:creationId xmlns:p14="http://schemas.microsoft.com/office/powerpoint/2010/main" val="2762051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study</a:t>
            </a:r>
            <a:endParaRPr lang="en-GB" dirty="0"/>
          </a:p>
        </p:txBody>
      </p:sp>
      <p:sp>
        <p:nvSpPr>
          <p:cNvPr id="3" name="Content Placeholder 2"/>
          <p:cNvSpPr>
            <a:spLocks noGrp="1"/>
          </p:cNvSpPr>
          <p:nvPr>
            <p:ph idx="1"/>
          </p:nvPr>
        </p:nvSpPr>
        <p:spPr>
          <a:xfrm>
            <a:off x="849923" y="1044453"/>
            <a:ext cx="8675077" cy="5625978"/>
          </a:xfrm>
        </p:spPr>
        <p:txBody>
          <a:bodyPr>
            <a:normAutofit/>
          </a:bodyPr>
          <a:lstStyle/>
          <a:p>
            <a:r>
              <a:rPr lang="en-GB" sz="2000" dirty="0"/>
              <a:t>Here is a suggestion</a:t>
            </a:r>
          </a:p>
          <a:p>
            <a:r>
              <a:rPr lang="en-GB" sz="2000" dirty="0"/>
              <a:t>Part A The whole economy</a:t>
            </a:r>
          </a:p>
          <a:p>
            <a:pPr lvl="1"/>
            <a:r>
              <a:rPr lang="en-GB" sz="2000" dirty="0"/>
              <a:t>An overview of the economy</a:t>
            </a:r>
          </a:p>
          <a:p>
            <a:pPr lvl="1"/>
            <a:r>
              <a:rPr lang="en-GB" sz="2000" dirty="0"/>
              <a:t>To help inform the plan’s vision and strategy</a:t>
            </a:r>
          </a:p>
          <a:p>
            <a:pPr lvl="1"/>
            <a:r>
              <a:rPr lang="en-GB" sz="2000" dirty="0"/>
              <a:t>Include a view of future jobs</a:t>
            </a:r>
          </a:p>
          <a:p>
            <a:r>
              <a:rPr lang="en-GB" sz="2000" dirty="0"/>
              <a:t>Part B The B-class (‘employment’) uses</a:t>
            </a:r>
          </a:p>
          <a:p>
            <a:pPr lvl="1"/>
            <a:r>
              <a:rPr lang="en-GB" sz="2000" dirty="0"/>
              <a:t>Formerly known as employment land review</a:t>
            </a:r>
          </a:p>
          <a:p>
            <a:pPr lvl="1"/>
            <a:r>
              <a:rPr lang="en-GB" sz="2000" dirty="0"/>
              <a:t>Full assessment of demand for land</a:t>
            </a:r>
          </a:p>
          <a:p>
            <a:pPr lvl="1"/>
            <a:r>
              <a:rPr lang="en-GB" sz="2000" dirty="0"/>
              <a:t>To help inform provision targets</a:t>
            </a:r>
          </a:p>
          <a:p>
            <a:pPr lvl="1"/>
            <a:r>
              <a:rPr lang="en-GB" sz="2000" dirty="0"/>
              <a:t>And other planning policies and decisions</a:t>
            </a:r>
          </a:p>
          <a:p>
            <a:r>
              <a:rPr lang="en-GB" sz="2000" dirty="0"/>
              <a:t>(Other economic land uses are planned for in other ways</a:t>
            </a:r>
          </a:p>
          <a:p>
            <a:pPr lvl="1"/>
            <a:r>
              <a:rPr lang="en-GB" sz="2000" dirty="0"/>
              <a:t>Retail and leisure assessments </a:t>
            </a:r>
          </a:p>
          <a:p>
            <a:pPr lvl="2"/>
            <a:r>
              <a:rPr lang="en-GB" sz="1800" dirty="0"/>
              <a:t>A separate subject not covered here</a:t>
            </a:r>
          </a:p>
          <a:p>
            <a:pPr lvl="1"/>
            <a:r>
              <a:rPr lang="en-GB" sz="2000" dirty="0"/>
              <a:t>Land for schools etc is provided as part of housing  schemes</a:t>
            </a:r>
          </a:p>
          <a:p>
            <a:pPr lvl="1"/>
            <a:r>
              <a:rPr lang="en-GB" sz="2000" dirty="0"/>
              <a:t>Hospitals, universities etc are planned for individually)</a:t>
            </a:r>
          </a:p>
          <a:p>
            <a:endParaRPr lang="en-GB" dirty="0"/>
          </a:p>
        </p:txBody>
      </p:sp>
    </p:spTree>
    <p:extLst>
      <p:ext uri="{BB962C8B-B14F-4D97-AF65-F5344CB8AC3E}">
        <p14:creationId xmlns:p14="http://schemas.microsoft.com/office/powerpoint/2010/main" val="1382103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Part A The whole economy</a:t>
            </a:r>
            <a:endParaRPr lang="en-GB" dirty="0"/>
          </a:p>
        </p:txBody>
      </p:sp>
    </p:spTree>
    <p:extLst>
      <p:ext uri="{BB962C8B-B14F-4D97-AF65-F5344CB8AC3E}">
        <p14:creationId xmlns:p14="http://schemas.microsoft.com/office/powerpoint/2010/main" val="1213657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or Art?</a:t>
            </a:r>
            <a:endParaRPr lang="en-GB" dirty="0"/>
          </a:p>
        </p:txBody>
      </p:sp>
      <p:pic>
        <p:nvPicPr>
          <p:cNvPr id="4" name="Content Placeholder 3"/>
          <p:cNvPicPr>
            <a:picLocks noGrp="1" noChangeAspect="1"/>
          </p:cNvPicPr>
          <p:nvPr>
            <p:ph idx="1"/>
          </p:nvPr>
        </p:nvPicPr>
        <p:blipFill>
          <a:blip r:embed="rId2"/>
          <a:stretch>
            <a:fillRect/>
          </a:stretch>
        </p:blipFill>
        <p:spPr>
          <a:xfrm>
            <a:off x="6465168" y="1628800"/>
            <a:ext cx="2828925" cy="1619250"/>
          </a:xfrm>
          <a:prstGeom prst="rect">
            <a:avLst/>
          </a:prstGeom>
        </p:spPr>
      </p:pic>
      <p:sp>
        <p:nvSpPr>
          <p:cNvPr id="5" name="TextBox 4"/>
          <p:cNvSpPr txBox="1"/>
          <p:nvPr/>
        </p:nvSpPr>
        <p:spPr>
          <a:xfrm>
            <a:off x="776536" y="1628800"/>
            <a:ext cx="5184576" cy="3108543"/>
          </a:xfrm>
          <a:prstGeom prst="rect">
            <a:avLst/>
          </a:prstGeom>
          <a:noFill/>
        </p:spPr>
        <p:txBody>
          <a:bodyPr wrap="square" rtlCol="0">
            <a:spAutoFit/>
          </a:bodyPr>
          <a:lstStyle/>
          <a:p>
            <a:pPr marL="571500" indent="-571500">
              <a:buFont typeface="Arial" panose="020B0604020202020204" pitchFamily="34" charset="0"/>
              <a:buChar char="•"/>
            </a:pPr>
            <a:r>
              <a:rPr lang="en-GB" sz="2800" b="0" dirty="0" smtClean="0"/>
              <a:t>PPG tells us:</a:t>
            </a:r>
          </a:p>
          <a:p>
            <a:r>
              <a:rPr lang="en-GB" sz="2800" b="0" dirty="0" smtClean="0"/>
              <a:t>“</a:t>
            </a:r>
            <a:r>
              <a:rPr lang="en-GB" sz="2800" b="0" dirty="0"/>
              <a:t>Establishing future need for housing is not an exact science</a:t>
            </a:r>
            <a:r>
              <a:rPr lang="en-GB" sz="2800" b="0" dirty="0" smtClean="0"/>
              <a:t>.”</a:t>
            </a:r>
          </a:p>
          <a:p>
            <a:pPr marL="457200" indent="-457200">
              <a:buFont typeface="Arial" panose="020B0604020202020204" pitchFamily="34" charset="0"/>
              <a:buChar char="•"/>
            </a:pPr>
            <a:r>
              <a:rPr lang="en-GB" sz="2800" b="0" dirty="0" smtClean="0"/>
              <a:t>It also says:</a:t>
            </a:r>
          </a:p>
          <a:p>
            <a:r>
              <a:rPr lang="en-GB" sz="2800" b="0" dirty="0" smtClean="0"/>
              <a:t>“</a:t>
            </a:r>
            <a:r>
              <a:rPr lang="en-GB" sz="2800" b="0" dirty="0"/>
              <a:t>No single approach will provide a definitive answer</a:t>
            </a:r>
            <a:r>
              <a:rPr lang="en-GB" sz="2800" b="0" dirty="0" smtClean="0"/>
              <a:t>.”</a:t>
            </a:r>
            <a:endParaRPr lang="en-GB" sz="2800" b="0" dirty="0"/>
          </a:p>
        </p:txBody>
      </p:sp>
      <p:pic>
        <p:nvPicPr>
          <p:cNvPr id="6" name="Picture 5"/>
          <p:cNvPicPr>
            <a:picLocks noChangeAspect="1"/>
          </p:cNvPicPr>
          <p:nvPr/>
        </p:nvPicPr>
        <p:blipFill>
          <a:blip r:embed="rId3"/>
          <a:stretch>
            <a:fillRect/>
          </a:stretch>
        </p:blipFill>
        <p:spPr>
          <a:xfrm>
            <a:off x="6462710" y="3645024"/>
            <a:ext cx="1790700" cy="1790700"/>
          </a:xfrm>
          <a:prstGeom prst="rect">
            <a:avLst/>
          </a:prstGeom>
        </p:spPr>
      </p:pic>
    </p:spTree>
    <p:extLst>
      <p:ext uri="{BB962C8B-B14F-4D97-AF65-F5344CB8AC3E}">
        <p14:creationId xmlns:p14="http://schemas.microsoft.com/office/powerpoint/2010/main" val="4011809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59" y="192780"/>
            <a:ext cx="8192110" cy="692150"/>
          </a:xfrm>
        </p:spPr>
        <p:txBody>
          <a:bodyPr/>
          <a:lstStyle/>
          <a:p>
            <a:r>
              <a:rPr lang="en-GB" dirty="0" smtClean="0"/>
              <a:t>The whole economy</a:t>
            </a:r>
            <a:endParaRPr lang="en-GB" dirty="0"/>
          </a:p>
        </p:txBody>
      </p:sp>
      <p:sp>
        <p:nvSpPr>
          <p:cNvPr id="3" name="Content Placeholder 2"/>
          <p:cNvSpPr>
            <a:spLocks noGrp="1"/>
          </p:cNvSpPr>
          <p:nvPr>
            <p:ph idx="1"/>
          </p:nvPr>
        </p:nvSpPr>
        <p:spPr>
          <a:xfrm>
            <a:off x="744415" y="866068"/>
            <a:ext cx="8698523" cy="5860439"/>
          </a:xfrm>
        </p:spPr>
        <p:txBody>
          <a:bodyPr>
            <a:normAutofit lnSpcReduction="10000"/>
          </a:bodyPr>
          <a:lstStyle/>
          <a:p>
            <a:pPr>
              <a:lnSpc>
                <a:spcPct val="105000"/>
              </a:lnSpc>
            </a:pPr>
            <a:r>
              <a:rPr lang="en-GB" sz="2000" dirty="0"/>
              <a:t>Job growth over the plan period</a:t>
            </a:r>
          </a:p>
          <a:p>
            <a:pPr lvl="1">
              <a:lnSpc>
                <a:spcPct val="105000"/>
              </a:lnSpc>
            </a:pPr>
            <a:r>
              <a:rPr lang="en-GB" sz="2000" dirty="0"/>
              <a:t>Start from formal economic forecasts</a:t>
            </a:r>
          </a:p>
          <a:p>
            <a:pPr lvl="1">
              <a:lnSpc>
                <a:spcPct val="105000"/>
              </a:lnSpc>
            </a:pPr>
            <a:r>
              <a:rPr lang="en-GB" sz="2000" dirty="0"/>
              <a:t>Test against historical experience and policy aspiration</a:t>
            </a:r>
          </a:p>
          <a:p>
            <a:pPr lvl="1">
              <a:lnSpc>
                <a:spcPct val="105000"/>
              </a:lnSpc>
            </a:pPr>
            <a:r>
              <a:rPr lang="en-GB" sz="2000" dirty="0"/>
              <a:t>But the plan must be realistic as well as ambitious</a:t>
            </a:r>
          </a:p>
          <a:p>
            <a:pPr lvl="1">
              <a:lnSpc>
                <a:spcPct val="105000"/>
              </a:lnSpc>
            </a:pPr>
            <a:r>
              <a:rPr lang="en-GB" sz="2000" dirty="0"/>
              <a:t>Do not overstate future jobs</a:t>
            </a:r>
          </a:p>
          <a:p>
            <a:pPr lvl="2">
              <a:lnSpc>
                <a:spcPct val="105000"/>
              </a:lnSpc>
            </a:pPr>
            <a:r>
              <a:rPr lang="en-GB" sz="1800" dirty="0"/>
              <a:t>Think of the implications for housing</a:t>
            </a:r>
          </a:p>
          <a:p>
            <a:pPr>
              <a:lnSpc>
                <a:spcPct val="105000"/>
              </a:lnSpc>
            </a:pPr>
            <a:r>
              <a:rPr lang="en-GB" sz="2000" dirty="0"/>
              <a:t>The balance of jobs and workers</a:t>
            </a:r>
          </a:p>
          <a:p>
            <a:pPr lvl="1">
              <a:lnSpc>
                <a:spcPct val="105000"/>
              </a:lnSpc>
            </a:pPr>
            <a:r>
              <a:rPr lang="en-GB" sz="2000" dirty="0"/>
              <a:t>Reconcile the economy and housing evidence bases</a:t>
            </a:r>
          </a:p>
          <a:p>
            <a:pPr lvl="1">
              <a:lnSpc>
                <a:spcPct val="105000"/>
              </a:lnSpc>
            </a:pPr>
            <a:r>
              <a:rPr lang="en-GB" sz="2000" dirty="0"/>
              <a:t>See the technical note on OAN and housing targets</a:t>
            </a:r>
          </a:p>
          <a:p>
            <a:pPr>
              <a:lnSpc>
                <a:spcPct val="105000"/>
              </a:lnSpc>
            </a:pPr>
            <a:r>
              <a:rPr lang="en-GB" sz="2000" dirty="0"/>
              <a:t>Formal assessments of retail and leisure needs</a:t>
            </a:r>
          </a:p>
          <a:p>
            <a:pPr lvl="1">
              <a:lnSpc>
                <a:spcPct val="105000"/>
              </a:lnSpc>
            </a:pPr>
            <a:r>
              <a:rPr lang="en-GB" sz="2000" dirty="0"/>
              <a:t>There is no guidance on this</a:t>
            </a:r>
          </a:p>
          <a:p>
            <a:pPr lvl="1">
              <a:lnSpc>
                <a:spcPct val="105000"/>
              </a:lnSpc>
            </a:pPr>
            <a:r>
              <a:rPr lang="en-GB" sz="2000" dirty="0"/>
              <a:t>Follow established good practice</a:t>
            </a:r>
          </a:p>
          <a:p>
            <a:pPr>
              <a:lnSpc>
                <a:spcPct val="105000"/>
              </a:lnSpc>
            </a:pPr>
            <a:r>
              <a:rPr lang="en-GB" sz="2000" dirty="0"/>
              <a:t>Overview of other economic land uses</a:t>
            </a:r>
          </a:p>
          <a:p>
            <a:pPr lvl="1">
              <a:lnSpc>
                <a:spcPct val="105000"/>
              </a:lnSpc>
            </a:pPr>
            <a:r>
              <a:rPr lang="en-GB" sz="2000" dirty="0"/>
              <a:t>Identify major opportunities</a:t>
            </a:r>
          </a:p>
          <a:p>
            <a:pPr lvl="1">
              <a:lnSpc>
                <a:spcPct val="105000"/>
              </a:lnSpc>
            </a:pPr>
            <a:r>
              <a:rPr lang="en-GB" sz="2000" dirty="0"/>
              <a:t>And resulting need for land over the plan period</a:t>
            </a:r>
          </a:p>
          <a:p>
            <a:pPr lvl="1">
              <a:lnSpc>
                <a:spcPct val="105000"/>
              </a:lnSpc>
            </a:pPr>
            <a:r>
              <a:rPr lang="en-GB" sz="2000" dirty="0"/>
              <a:t>Focus on large one-off projects</a:t>
            </a:r>
          </a:p>
          <a:p>
            <a:pPr lvl="2">
              <a:lnSpc>
                <a:spcPct val="105000"/>
              </a:lnSpc>
            </a:pPr>
            <a:r>
              <a:rPr lang="en-GB" sz="1800" dirty="0"/>
              <a:t>E.g. universities, major hospitals, tourism, culture</a:t>
            </a:r>
          </a:p>
          <a:p>
            <a:endParaRPr lang="en-GB" dirty="0" smtClean="0"/>
          </a:p>
          <a:p>
            <a:endParaRPr lang="en-GB" dirty="0" smtClean="0"/>
          </a:p>
          <a:p>
            <a:endParaRPr lang="en-GB" dirty="0"/>
          </a:p>
        </p:txBody>
      </p:sp>
    </p:spTree>
    <p:extLst>
      <p:ext uri="{BB962C8B-B14F-4D97-AF65-F5344CB8AC3E}">
        <p14:creationId xmlns:p14="http://schemas.microsoft.com/office/powerpoint/2010/main" val="967506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Part B The employment land review</a:t>
            </a:r>
            <a:endParaRPr lang="en-GB" dirty="0"/>
          </a:p>
        </p:txBody>
      </p:sp>
    </p:spTree>
    <p:extLst>
      <p:ext uri="{BB962C8B-B14F-4D97-AF65-F5344CB8AC3E}">
        <p14:creationId xmlns:p14="http://schemas.microsoft.com/office/powerpoint/2010/main" val="2806448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the FEMA</a:t>
            </a:r>
            <a:endParaRPr lang="en-GB" dirty="0"/>
          </a:p>
        </p:txBody>
      </p:sp>
      <p:sp>
        <p:nvSpPr>
          <p:cNvPr id="3" name="Content Placeholder 2"/>
          <p:cNvSpPr>
            <a:spLocks noGrp="1"/>
          </p:cNvSpPr>
          <p:nvPr>
            <p:ph idx="1"/>
          </p:nvPr>
        </p:nvSpPr>
        <p:spPr>
          <a:xfrm>
            <a:off x="849923" y="1067899"/>
            <a:ext cx="8510954" cy="5543916"/>
          </a:xfrm>
        </p:spPr>
        <p:txBody>
          <a:bodyPr>
            <a:normAutofit/>
          </a:bodyPr>
          <a:lstStyle/>
          <a:p>
            <a:r>
              <a:rPr lang="en-GB" sz="2000" dirty="0"/>
              <a:t>The CLG Economic Note (2010) explains what it’s about</a:t>
            </a:r>
          </a:p>
          <a:p>
            <a:r>
              <a:rPr lang="en-GB" sz="2000" dirty="0"/>
              <a:t>FEMAs are (mainly) sub-regional labour markets</a:t>
            </a:r>
          </a:p>
          <a:p>
            <a:r>
              <a:rPr lang="en-GB" sz="2000" dirty="0"/>
              <a:t>Defined by commuting containment</a:t>
            </a:r>
          </a:p>
          <a:p>
            <a:r>
              <a:rPr lang="en-GB" sz="2000" dirty="0"/>
              <a:t>Start from official Travel-to-Work Areas (TTWAs)</a:t>
            </a:r>
          </a:p>
          <a:p>
            <a:pPr lvl="1"/>
            <a:r>
              <a:rPr lang="en-GB" sz="2000" dirty="0"/>
              <a:t>Updated last year from the 2011 Census</a:t>
            </a:r>
          </a:p>
          <a:p>
            <a:r>
              <a:rPr lang="en-GB" sz="2000" dirty="0"/>
              <a:t>But they don’t always fit local authority boundaries</a:t>
            </a:r>
          </a:p>
          <a:p>
            <a:pPr lvl="1"/>
            <a:r>
              <a:rPr lang="en-GB" sz="2000" dirty="0"/>
              <a:t>Not even roughly</a:t>
            </a:r>
          </a:p>
          <a:p>
            <a:r>
              <a:rPr lang="en-GB" sz="2000" dirty="0"/>
              <a:t>The alternative </a:t>
            </a:r>
          </a:p>
          <a:p>
            <a:pPr lvl="1"/>
            <a:r>
              <a:rPr lang="en-GB" sz="2000" dirty="0"/>
              <a:t>Make a separate containment calculation</a:t>
            </a:r>
          </a:p>
          <a:p>
            <a:pPr lvl="1"/>
            <a:r>
              <a:rPr lang="en-GB" sz="2000" dirty="0"/>
              <a:t>Using Census commuting data</a:t>
            </a:r>
          </a:p>
          <a:p>
            <a:pPr lvl="1"/>
            <a:r>
              <a:rPr lang="en-GB" sz="2000" dirty="0"/>
              <a:t>And  TTWA thresholds</a:t>
            </a:r>
          </a:p>
          <a:p>
            <a:pPr lvl="1"/>
            <a:r>
              <a:rPr lang="en-GB" sz="2000" dirty="0"/>
              <a:t>75% or  66.7% depending on size</a:t>
            </a:r>
          </a:p>
          <a:p>
            <a:r>
              <a:rPr lang="en-GB" sz="2000" dirty="0"/>
              <a:t>Also talk to the property industry</a:t>
            </a:r>
          </a:p>
          <a:p>
            <a:pPr lvl="1"/>
            <a:r>
              <a:rPr lang="en-GB" sz="2000" dirty="0"/>
              <a:t>What do </a:t>
            </a:r>
            <a:r>
              <a:rPr lang="en-GB" sz="2000" i="1" dirty="0"/>
              <a:t>they</a:t>
            </a:r>
            <a:r>
              <a:rPr lang="en-GB" sz="2000" dirty="0"/>
              <a:t> think the sub-regional market is?</a:t>
            </a:r>
          </a:p>
          <a:p>
            <a:endParaRPr lang="en-GB" sz="2000" dirty="0"/>
          </a:p>
        </p:txBody>
      </p:sp>
    </p:spTree>
    <p:extLst>
      <p:ext uri="{BB962C8B-B14F-4D97-AF65-F5344CB8AC3E}">
        <p14:creationId xmlns:p14="http://schemas.microsoft.com/office/powerpoint/2010/main" val="4094735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pmfs-001\Projects\RTP_CURRENT\35379 Central Beds ELR FEMA\Working\TTWA2011andLPAonly.png"/>
          <p:cNvPicPr/>
          <p:nvPr/>
        </p:nvPicPr>
        <p:blipFill rotWithShape="1">
          <a:blip r:embed="rId2" cstate="print">
            <a:extLst>
              <a:ext uri="{28A0092B-C50C-407E-A947-70E740481C1C}">
                <a14:useLocalDpi xmlns:a14="http://schemas.microsoft.com/office/drawing/2010/main" val="0"/>
              </a:ext>
            </a:extLst>
          </a:blip>
          <a:srcRect l="1090" t="2643" r="1558"/>
          <a:stretch/>
        </p:blipFill>
        <p:spPr bwMode="auto">
          <a:xfrm>
            <a:off x="381001" y="94591"/>
            <a:ext cx="9143999" cy="670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887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389" y="82063"/>
            <a:ext cx="6419631" cy="674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628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89" r="6033" b="10980"/>
          <a:stretch/>
        </p:blipFill>
        <p:spPr bwMode="auto">
          <a:xfrm>
            <a:off x="490138" y="743976"/>
            <a:ext cx="8956628" cy="319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649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45" y="34119"/>
            <a:ext cx="8192110" cy="692150"/>
          </a:xfrm>
        </p:spPr>
        <p:txBody>
          <a:bodyPr/>
          <a:lstStyle/>
          <a:p>
            <a:r>
              <a:rPr lang="en-GB" dirty="0" smtClean="0"/>
              <a:t>The logic</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69704" y="702335"/>
            <a:ext cx="8456004" cy="5956373"/>
          </a:xfrm>
          <a:prstGeom prst="rect">
            <a:avLst/>
          </a:prstGeom>
          <a:noFill/>
          <a:ln>
            <a:solidFill>
              <a:schemeClr val="tx1"/>
            </a:solidFill>
          </a:ln>
        </p:spPr>
      </p:pic>
    </p:spTree>
    <p:extLst>
      <p:ext uri="{BB962C8B-B14F-4D97-AF65-F5344CB8AC3E}">
        <p14:creationId xmlns:p14="http://schemas.microsoft.com/office/powerpoint/2010/main" val="2533303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195320"/>
            <a:ext cx="8192110" cy="692150"/>
          </a:xfrm>
        </p:spPr>
        <p:txBody>
          <a:bodyPr/>
          <a:lstStyle/>
          <a:p>
            <a:r>
              <a:rPr lang="en-GB" dirty="0" smtClean="0"/>
              <a:t>Property market profile - analysis</a:t>
            </a:r>
            <a:endParaRPr lang="en-GB" dirty="0"/>
          </a:p>
        </p:txBody>
      </p:sp>
      <p:sp>
        <p:nvSpPr>
          <p:cNvPr id="3" name="Content Placeholder 2"/>
          <p:cNvSpPr>
            <a:spLocks noGrp="1"/>
          </p:cNvSpPr>
          <p:nvPr>
            <p:ph idx="1"/>
          </p:nvPr>
        </p:nvSpPr>
        <p:spPr>
          <a:xfrm>
            <a:off x="849923" y="890954"/>
            <a:ext cx="8229600" cy="5967046"/>
          </a:xfrm>
        </p:spPr>
        <p:txBody>
          <a:bodyPr>
            <a:normAutofit fontScale="70000" lnSpcReduction="20000"/>
          </a:bodyPr>
          <a:lstStyle/>
          <a:p>
            <a:pPr>
              <a:lnSpc>
                <a:spcPct val="120000"/>
              </a:lnSpc>
            </a:pPr>
            <a:r>
              <a:rPr lang="en-GB" sz="2600" dirty="0"/>
              <a:t>Best done by a property consultant</a:t>
            </a:r>
          </a:p>
          <a:p>
            <a:pPr>
              <a:lnSpc>
                <a:spcPct val="120000"/>
              </a:lnSpc>
            </a:pPr>
            <a:r>
              <a:rPr lang="en-GB" sz="2600" dirty="0"/>
              <a:t>Split between land uses</a:t>
            </a:r>
          </a:p>
          <a:p>
            <a:pPr lvl="1">
              <a:lnSpc>
                <a:spcPct val="120000"/>
              </a:lnSpc>
            </a:pPr>
            <a:r>
              <a:rPr lang="en-GB" sz="2400" dirty="0"/>
              <a:t>Offices, industry / warehousing</a:t>
            </a:r>
          </a:p>
          <a:p>
            <a:pPr lvl="1">
              <a:lnSpc>
                <a:spcPct val="120000"/>
              </a:lnSpc>
            </a:pPr>
            <a:r>
              <a:rPr lang="en-GB" sz="2400" dirty="0"/>
              <a:t>And maybe more finely sliced</a:t>
            </a:r>
          </a:p>
          <a:p>
            <a:pPr lvl="1">
              <a:lnSpc>
                <a:spcPct val="120000"/>
              </a:lnSpc>
            </a:pPr>
            <a:r>
              <a:rPr lang="en-GB" sz="2400" dirty="0"/>
              <a:t>E.g. media, R&amp;D, strategic warehousing</a:t>
            </a:r>
          </a:p>
          <a:p>
            <a:pPr>
              <a:lnSpc>
                <a:spcPct val="120000"/>
              </a:lnSpc>
            </a:pPr>
            <a:r>
              <a:rPr lang="en-GB" sz="2600" dirty="0"/>
              <a:t>Demand</a:t>
            </a:r>
          </a:p>
          <a:p>
            <a:pPr lvl="1">
              <a:lnSpc>
                <a:spcPct val="120000"/>
              </a:lnSpc>
            </a:pPr>
            <a:r>
              <a:rPr lang="en-GB" sz="2400" dirty="0"/>
              <a:t>Floorspace take-up</a:t>
            </a:r>
          </a:p>
          <a:p>
            <a:pPr lvl="1">
              <a:lnSpc>
                <a:spcPct val="120000"/>
              </a:lnSpc>
            </a:pPr>
            <a:r>
              <a:rPr lang="en-GB" sz="2400" dirty="0"/>
              <a:t>Who are the occupiers?</a:t>
            </a:r>
          </a:p>
          <a:p>
            <a:pPr lvl="1">
              <a:lnSpc>
                <a:spcPct val="120000"/>
              </a:lnSpc>
            </a:pPr>
            <a:r>
              <a:rPr lang="en-GB" sz="2400" dirty="0"/>
              <a:t>What are they looking for?</a:t>
            </a:r>
          </a:p>
          <a:p>
            <a:pPr lvl="1">
              <a:lnSpc>
                <a:spcPct val="120000"/>
              </a:lnSpc>
            </a:pPr>
            <a:r>
              <a:rPr lang="en-GB" sz="2400" dirty="0"/>
              <a:t>Can they get it?</a:t>
            </a:r>
          </a:p>
          <a:p>
            <a:pPr lvl="1">
              <a:lnSpc>
                <a:spcPct val="120000"/>
              </a:lnSpc>
            </a:pPr>
            <a:r>
              <a:rPr lang="en-GB" sz="2400" dirty="0"/>
              <a:t>Drivers of change</a:t>
            </a:r>
          </a:p>
          <a:p>
            <a:pPr>
              <a:lnSpc>
                <a:spcPct val="120000"/>
              </a:lnSpc>
            </a:pPr>
            <a:r>
              <a:rPr lang="en-GB" sz="2600" dirty="0"/>
              <a:t>Supply and market balance</a:t>
            </a:r>
          </a:p>
          <a:p>
            <a:pPr lvl="1">
              <a:lnSpc>
                <a:spcPct val="120000"/>
              </a:lnSpc>
            </a:pPr>
            <a:r>
              <a:rPr lang="en-GB" sz="2400" dirty="0"/>
              <a:t>Floorspace availability and pipeline</a:t>
            </a:r>
          </a:p>
          <a:p>
            <a:pPr lvl="1">
              <a:lnSpc>
                <a:spcPct val="120000"/>
              </a:lnSpc>
            </a:pPr>
            <a:r>
              <a:rPr lang="en-GB" sz="2400" dirty="0"/>
              <a:t>Vacancy rate and years supply ratio</a:t>
            </a:r>
          </a:p>
          <a:p>
            <a:pPr lvl="1">
              <a:lnSpc>
                <a:spcPct val="120000"/>
              </a:lnSpc>
            </a:pPr>
            <a:r>
              <a:rPr lang="en-GB" sz="2400" dirty="0"/>
              <a:t>Development in recent years – how successful?</a:t>
            </a:r>
          </a:p>
          <a:p>
            <a:pPr lvl="1">
              <a:lnSpc>
                <a:spcPct val="120000"/>
              </a:lnSpc>
            </a:pPr>
            <a:r>
              <a:rPr lang="en-GB" sz="2400" dirty="0"/>
              <a:t>Rents and values</a:t>
            </a:r>
          </a:p>
          <a:p>
            <a:pPr lvl="2">
              <a:lnSpc>
                <a:spcPct val="120000"/>
              </a:lnSpc>
            </a:pPr>
            <a:r>
              <a:rPr lang="en-GB" sz="2400" dirty="0"/>
              <a:t>What, where, is viable to develop?</a:t>
            </a:r>
          </a:p>
          <a:p>
            <a:pPr lvl="2">
              <a:lnSpc>
                <a:spcPct val="120000"/>
              </a:lnSpc>
            </a:pPr>
            <a:r>
              <a:rPr lang="en-GB" sz="2400" dirty="0"/>
              <a:t>And to maintain?</a:t>
            </a:r>
          </a:p>
          <a:p>
            <a:pPr marL="914400" lvl="2" indent="0">
              <a:lnSpc>
                <a:spcPct val="120000"/>
              </a:lnSpc>
              <a:buNone/>
            </a:pPr>
            <a:endParaRPr lang="en-GB" dirty="0" smtClean="0"/>
          </a:p>
          <a:p>
            <a:pPr lvl="1"/>
            <a:endParaRPr lang="en-GB" dirty="0" smtClean="0"/>
          </a:p>
          <a:p>
            <a:pPr marL="457200" lvl="1" indent="0">
              <a:buNone/>
            </a:pPr>
            <a:endParaRPr lang="en-GB" dirty="0" smtClean="0"/>
          </a:p>
          <a:p>
            <a:pPr lvl="1"/>
            <a:endParaRPr lang="en-GB" dirty="0"/>
          </a:p>
        </p:txBody>
      </p:sp>
    </p:spTree>
    <p:extLst>
      <p:ext uri="{BB962C8B-B14F-4D97-AF65-F5344CB8AC3E}">
        <p14:creationId xmlns:p14="http://schemas.microsoft.com/office/powerpoint/2010/main" val="2819583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195320"/>
            <a:ext cx="8192110" cy="692150"/>
          </a:xfrm>
        </p:spPr>
        <p:txBody>
          <a:bodyPr/>
          <a:lstStyle/>
          <a:p>
            <a:r>
              <a:rPr lang="en-GB" dirty="0" smtClean="0"/>
              <a:t>Property market profile - conclusions</a:t>
            </a:r>
            <a:endParaRPr lang="en-GB" dirty="0"/>
          </a:p>
        </p:txBody>
      </p:sp>
      <p:sp>
        <p:nvSpPr>
          <p:cNvPr id="3" name="Content Placeholder 2"/>
          <p:cNvSpPr>
            <a:spLocks noGrp="1"/>
          </p:cNvSpPr>
          <p:nvPr>
            <p:ph idx="1"/>
          </p:nvPr>
        </p:nvSpPr>
        <p:spPr>
          <a:xfrm>
            <a:off x="826477" y="845161"/>
            <a:ext cx="8510954" cy="5825270"/>
          </a:xfrm>
        </p:spPr>
        <p:txBody>
          <a:bodyPr>
            <a:normAutofit/>
          </a:bodyPr>
          <a:lstStyle/>
          <a:p>
            <a:r>
              <a:rPr lang="en-GB" sz="2000" dirty="0"/>
              <a:t>Opportunities for development / redevelopment</a:t>
            </a:r>
          </a:p>
          <a:p>
            <a:pPr lvl="1"/>
            <a:r>
              <a:rPr lang="en-GB" sz="1800" dirty="0"/>
              <a:t>For whom? Occupier activities / profiles</a:t>
            </a:r>
          </a:p>
          <a:p>
            <a:pPr lvl="1"/>
            <a:r>
              <a:rPr lang="en-GB" sz="1800" dirty="0"/>
              <a:t>What and where?</a:t>
            </a:r>
          </a:p>
          <a:p>
            <a:r>
              <a:rPr lang="en-GB" sz="2000" dirty="0"/>
              <a:t>Existing employment sites surplus to requirements</a:t>
            </a:r>
          </a:p>
          <a:p>
            <a:pPr lvl="1"/>
            <a:r>
              <a:rPr lang="en-GB" sz="1800" dirty="0"/>
              <a:t>What and where?</a:t>
            </a:r>
          </a:p>
          <a:p>
            <a:pPr lvl="1"/>
            <a:r>
              <a:rPr lang="en-GB" sz="1800" dirty="0"/>
              <a:t>Why can’t be viably maintained or redeveloped?</a:t>
            </a:r>
          </a:p>
          <a:p>
            <a:pPr marL="400050"/>
            <a:r>
              <a:rPr lang="en-GB" sz="2000" dirty="0"/>
              <a:t>Implications</a:t>
            </a:r>
          </a:p>
          <a:p>
            <a:pPr marL="800100" lvl="1"/>
            <a:r>
              <a:rPr lang="en-GB" sz="1800" dirty="0"/>
              <a:t>Where is the demand for development land?</a:t>
            </a:r>
          </a:p>
          <a:p>
            <a:pPr marL="800100" lvl="1"/>
            <a:r>
              <a:rPr lang="en-GB" sz="1800" dirty="0"/>
              <a:t>Where are existing sites surplus to requirements?</a:t>
            </a:r>
          </a:p>
          <a:p>
            <a:pPr marL="1200150" lvl="2"/>
            <a:r>
              <a:rPr lang="en-GB" sz="1700" dirty="0"/>
              <a:t>The Framework says don’t safeguard land for employment </a:t>
            </a:r>
          </a:p>
          <a:p>
            <a:pPr marL="1200150" lvl="2"/>
            <a:r>
              <a:rPr lang="en-GB" sz="1700" dirty="0"/>
              <a:t>If it has no realistic prospect of being occupied for that use</a:t>
            </a:r>
          </a:p>
          <a:p>
            <a:pPr marL="400050"/>
            <a:r>
              <a:rPr lang="en-GB" sz="2000" dirty="0"/>
              <a:t>Now you should probably hold a stakeholder workshop</a:t>
            </a:r>
          </a:p>
          <a:p>
            <a:pPr marL="800100" lvl="1"/>
            <a:r>
              <a:rPr lang="en-GB" sz="1800" dirty="0"/>
              <a:t>To stress-test these answers</a:t>
            </a:r>
          </a:p>
          <a:p>
            <a:pPr marL="800100" lvl="1"/>
            <a:r>
              <a:rPr lang="en-GB" sz="1800" dirty="0"/>
              <a:t>It’s usually an eye-opener</a:t>
            </a:r>
          </a:p>
          <a:p>
            <a:pPr marL="400050"/>
            <a:r>
              <a:rPr lang="en-GB" sz="2000" dirty="0"/>
              <a:t>But still you’ll only have half the answer</a:t>
            </a:r>
          </a:p>
          <a:p>
            <a:pPr marL="800100" lvl="1"/>
            <a:r>
              <a:rPr lang="en-GB" sz="1800" dirty="0"/>
              <a:t>The market doesn’t look beyond next week or next year</a:t>
            </a:r>
          </a:p>
          <a:p>
            <a:pPr marL="800100" lvl="1"/>
            <a:r>
              <a:rPr lang="en-GB" sz="1800" dirty="0"/>
              <a:t>That’s why we do a separate analysis on the long term</a:t>
            </a:r>
          </a:p>
          <a:p>
            <a:pPr marL="457200" lvl="1" indent="0">
              <a:buNone/>
            </a:pPr>
            <a:endParaRPr lang="en-GB" dirty="0" smtClean="0"/>
          </a:p>
          <a:p>
            <a:pPr lvl="1"/>
            <a:endParaRPr lang="en-GB" dirty="0"/>
          </a:p>
        </p:txBody>
      </p:sp>
    </p:spTree>
    <p:extLst>
      <p:ext uri="{BB962C8B-B14F-4D97-AF65-F5344CB8AC3E}">
        <p14:creationId xmlns:p14="http://schemas.microsoft.com/office/powerpoint/2010/main" val="32075424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218766"/>
            <a:ext cx="8192110" cy="692150"/>
          </a:xfrm>
        </p:spPr>
        <p:txBody>
          <a:bodyPr/>
          <a:lstStyle/>
          <a:p>
            <a:r>
              <a:rPr lang="en-GB" dirty="0" smtClean="0"/>
              <a:t>Sites inventory and appraisal</a:t>
            </a:r>
            <a:endParaRPr lang="en-GB" dirty="0"/>
          </a:p>
        </p:txBody>
      </p:sp>
      <p:sp>
        <p:nvSpPr>
          <p:cNvPr id="3" name="Content Placeholder 2"/>
          <p:cNvSpPr>
            <a:spLocks noGrp="1"/>
          </p:cNvSpPr>
          <p:nvPr>
            <p:ph idx="1"/>
          </p:nvPr>
        </p:nvSpPr>
        <p:spPr>
          <a:xfrm>
            <a:off x="849923" y="892054"/>
            <a:ext cx="8581292" cy="5965946"/>
          </a:xfrm>
        </p:spPr>
        <p:txBody>
          <a:bodyPr>
            <a:normAutofit/>
          </a:bodyPr>
          <a:lstStyle/>
          <a:p>
            <a:r>
              <a:rPr lang="en-GB" sz="2000" dirty="0"/>
              <a:t>Still keep different land uses separate</a:t>
            </a:r>
          </a:p>
          <a:p>
            <a:r>
              <a:rPr lang="en-GB" sz="2000" dirty="0"/>
              <a:t>Quantity and qualitative appraisal</a:t>
            </a:r>
          </a:p>
          <a:p>
            <a:r>
              <a:rPr lang="en-GB" sz="2000" dirty="0"/>
              <a:t>Cover</a:t>
            </a:r>
          </a:p>
          <a:p>
            <a:pPr lvl="1"/>
            <a:r>
              <a:rPr lang="en-GB" sz="2000" dirty="0"/>
              <a:t>Existing employment sites</a:t>
            </a:r>
          </a:p>
          <a:p>
            <a:pPr lvl="1"/>
            <a:r>
              <a:rPr lang="en-GB" sz="2000" dirty="0"/>
              <a:t>Commitments</a:t>
            </a:r>
          </a:p>
          <a:p>
            <a:pPr lvl="2"/>
            <a:r>
              <a:rPr lang="en-GB" sz="1800" dirty="0"/>
              <a:t>Permissions and allocations</a:t>
            </a:r>
          </a:p>
          <a:p>
            <a:pPr lvl="2"/>
            <a:r>
              <a:rPr lang="en-GB" sz="1800" dirty="0"/>
              <a:t>Positive </a:t>
            </a:r>
            <a:r>
              <a:rPr lang="en-GB" sz="1800" i="1" dirty="0"/>
              <a:t>and </a:t>
            </a:r>
            <a:r>
              <a:rPr lang="en-GB" sz="1800" dirty="0"/>
              <a:t>negative</a:t>
            </a:r>
          </a:p>
          <a:p>
            <a:pPr lvl="1"/>
            <a:r>
              <a:rPr lang="en-GB" sz="2000" dirty="0"/>
              <a:t>Potential sites</a:t>
            </a:r>
          </a:p>
          <a:p>
            <a:pPr lvl="2"/>
            <a:r>
              <a:rPr lang="en-GB" sz="1800" dirty="0"/>
              <a:t>Proposed or under consideration for B-class development</a:t>
            </a:r>
          </a:p>
          <a:p>
            <a:r>
              <a:rPr lang="en-GB" sz="2000" dirty="0"/>
              <a:t>Mixed use is important and difficult</a:t>
            </a:r>
          </a:p>
          <a:p>
            <a:r>
              <a:rPr lang="en-GB" sz="2000" dirty="0"/>
              <a:t>Qualitative assessment is about </a:t>
            </a:r>
            <a:r>
              <a:rPr lang="en-GB" sz="2000" i="1" dirty="0"/>
              <a:t>market potential</a:t>
            </a:r>
          </a:p>
          <a:p>
            <a:pPr lvl="1"/>
            <a:r>
              <a:rPr lang="en-GB" sz="2000" dirty="0"/>
              <a:t>Existing sites</a:t>
            </a:r>
          </a:p>
          <a:p>
            <a:pPr lvl="2"/>
            <a:r>
              <a:rPr lang="en-GB" sz="1800" dirty="0"/>
              <a:t>Is it in demand and viable to maintain?</a:t>
            </a:r>
          </a:p>
          <a:p>
            <a:pPr lvl="1"/>
            <a:r>
              <a:rPr lang="en-GB" sz="2000" dirty="0"/>
              <a:t>Development redevelopment sites</a:t>
            </a:r>
          </a:p>
          <a:p>
            <a:pPr lvl="2"/>
            <a:r>
              <a:rPr lang="en-GB" sz="1800" dirty="0"/>
              <a:t>If offered to the market will it be developed and occupied?</a:t>
            </a:r>
          </a:p>
          <a:p>
            <a:r>
              <a:rPr lang="en-GB" sz="2000" dirty="0"/>
              <a:t>The property market profile tells you what you’re looking for</a:t>
            </a:r>
          </a:p>
          <a:p>
            <a:endParaRPr lang="en-GB" dirty="0" smtClean="0"/>
          </a:p>
          <a:p>
            <a:endParaRPr lang="en-GB" dirty="0"/>
          </a:p>
        </p:txBody>
      </p:sp>
    </p:spTree>
    <p:extLst>
      <p:ext uri="{BB962C8B-B14F-4D97-AF65-F5344CB8AC3E}">
        <p14:creationId xmlns:p14="http://schemas.microsoft.com/office/powerpoint/2010/main" val="386921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218765"/>
            <a:ext cx="8192110" cy="692150"/>
          </a:xfrm>
        </p:spPr>
        <p:txBody>
          <a:bodyPr/>
          <a:lstStyle/>
          <a:p>
            <a:r>
              <a:rPr lang="en-GB" dirty="0" smtClean="0"/>
              <a:t>Background</a:t>
            </a:r>
            <a:endParaRPr lang="en-GB" dirty="0"/>
          </a:p>
        </p:txBody>
      </p:sp>
      <p:sp>
        <p:nvSpPr>
          <p:cNvPr id="3" name="Content Placeholder 2"/>
          <p:cNvSpPr>
            <a:spLocks noGrp="1"/>
          </p:cNvSpPr>
          <p:nvPr>
            <p:ph idx="1"/>
          </p:nvPr>
        </p:nvSpPr>
        <p:spPr>
          <a:xfrm>
            <a:off x="838200" y="903777"/>
            <a:ext cx="8569569" cy="5696316"/>
          </a:xfrm>
        </p:spPr>
        <p:txBody>
          <a:bodyPr>
            <a:normAutofit fontScale="92500"/>
          </a:bodyPr>
          <a:lstStyle/>
          <a:p>
            <a:pPr>
              <a:lnSpc>
                <a:spcPct val="110000"/>
              </a:lnSpc>
            </a:pPr>
            <a:r>
              <a:rPr lang="en-GB" sz="2000" dirty="0"/>
              <a:t>The NPPF says</a:t>
            </a:r>
          </a:p>
          <a:p>
            <a:pPr lvl="1">
              <a:lnSpc>
                <a:spcPct val="110000"/>
              </a:lnSpc>
            </a:pPr>
            <a:r>
              <a:rPr lang="en-GB" sz="1800" dirty="0"/>
              <a:t>Planning should meet objectively assessed need (for land)</a:t>
            </a:r>
          </a:p>
          <a:p>
            <a:pPr lvl="2">
              <a:lnSpc>
                <a:spcPct val="110000"/>
              </a:lnSpc>
            </a:pPr>
            <a:r>
              <a:rPr lang="en-GB" sz="1800" dirty="0"/>
              <a:t>So far as there is sustainable capacity to do so</a:t>
            </a:r>
          </a:p>
          <a:p>
            <a:pPr lvl="3">
              <a:lnSpc>
                <a:spcPct val="110000"/>
              </a:lnSpc>
            </a:pPr>
            <a:r>
              <a:rPr lang="en-GB" dirty="0" smtClean="0"/>
              <a:t>As defined by the Framework</a:t>
            </a:r>
          </a:p>
          <a:p>
            <a:pPr>
              <a:lnSpc>
                <a:spcPct val="110000"/>
              </a:lnSpc>
            </a:pPr>
            <a:r>
              <a:rPr lang="en-GB" sz="2000" dirty="0"/>
              <a:t>For housing this means</a:t>
            </a:r>
          </a:p>
          <a:p>
            <a:pPr lvl="1">
              <a:lnSpc>
                <a:spcPct val="110000"/>
              </a:lnSpc>
            </a:pPr>
            <a:r>
              <a:rPr lang="en-GB" sz="1800" dirty="0"/>
              <a:t>Prepare a Strategic Housing Market Assessment (SHMA)</a:t>
            </a:r>
          </a:p>
          <a:p>
            <a:pPr lvl="2">
              <a:lnSpc>
                <a:spcPct val="110000"/>
              </a:lnSpc>
            </a:pPr>
            <a:r>
              <a:rPr lang="en-GB" sz="1800" dirty="0"/>
              <a:t>Working with neighbours when market areas cross admin boundaries</a:t>
            </a:r>
          </a:p>
          <a:p>
            <a:pPr lvl="2">
              <a:lnSpc>
                <a:spcPct val="110000"/>
              </a:lnSpc>
            </a:pPr>
            <a:r>
              <a:rPr lang="en-GB" sz="1800" dirty="0"/>
              <a:t>To assess overall housing need</a:t>
            </a:r>
          </a:p>
          <a:p>
            <a:pPr lvl="2">
              <a:lnSpc>
                <a:spcPct val="110000"/>
              </a:lnSpc>
            </a:pPr>
            <a:r>
              <a:rPr lang="en-GB" sz="1800" dirty="0"/>
              <a:t>Split it by size, mix and tenure</a:t>
            </a:r>
          </a:p>
          <a:p>
            <a:pPr lvl="2">
              <a:lnSpc>
                <a:spcPct val="110000"/>
              </a:lnSpc>
            </a:pPr>
            <a:r>
              <a:rPr lang="en-GB" sz="1800" dirty="0"/>
              <a:t>Address affordable housing and ‘special needs’</a:t>
            </a:r>
          </a:p>
          <a:p>
            <a:pPr>
              <a:lnSpc>
                <a:spcPct val="110000"/>
              </a:lnSpc>
            </a:pPr>
            <a:r>
              <a:rPr lang="en-GB" sz="2000" dirty="0"/>
              <a:t>For economic land uses (‘economic development’) it means</a:t>
            </a:r>
          </a:p>
          <a:p>
            <a:pPr lvl="1">
              <a:lnSpc>
                <a:spcPct val="110000"/>
              </a:lnSpc>
            </a:pPr>
            <a:r>
              <a:rPr lang="en-GB" sz="1800" dirty="0"/>
              <a:t>Plan proactively to encourage sustainable economic growth</a:t>
            </a:r>
          </a:p>
          <a:p>
            <a:pPr lvl="2">
              <a:lnSpc>
                <a:spcPct val="110000"/>
              </a:lnSpc>
            </a:pPr>
            <a:r>
              <a:rPr lang="en-GB" sz="1800" dirty="0"/>
              <a:t>Not act as an impediment to growth</a:t>
            </a:r>
          </a:p>
          <a:p>
            <a:pPr lvl="1">
              <a:lnSpc>
                <a:spcPct val="110000"/>
              </a:lnSpc>
            </a:pPr>
            <a:r>
              <a:rPr lang="en-GB" sz="1800" dirty="0"/>
              <a:t>Understand changing business needs</a:t>
            </a:r>
          </a:p>
          <a:p>
            <a:pPr lvl="2">
              <a:lnSpc>
                <a:spcPct val="110000"/>
              </a:lnSpc>
            </a:pPr>
            <a:r>
              <a:rPr lang="en-GB" sz="1800" dirty="0"/>
              <a:t>And identify and address barriers to investment</a:t>
            </a:r>
          </a:p>
          <a:p>
            <a:pPr>
              <a:lnSpc>
                <a:spcPct val="110000"/>
              </a:lnSpc>
            </a:pPr>
            <a:r>
              <a:rPr lang="en-GB" sz="2000" dirty="0"/>
              <a:t>Planning should Integrate economic uses, housing &amp; community facilities</a:t>
            </a:r>
          </a:p>
        </p:txBody>
      </p:sp>
    </p:spTree>
    <p:extLst>
      <p:ext uri="{BB962C8B-B14F-4D97-AF65-F5344CB8AC3E}">
        <p14:creationId xmlns:p14="http://schemas.microsoft.com/office/powerpoint/2010/main" val="2681771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67" y="143731"/>
            <a:ext cx="8147538" cy="646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839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77" y="14777"/>
            <a:ext cx="8606692" cy="683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13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45" y="164124"/>
            <a:ext cx="8301663" cy="658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026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75" y="54643"/>
            <a:ext cx="8192110" cy="692150"/>
          </a:xfrm>
        </p:spPr>
        <p:txBody>
          <a:bodyPr/>
          <a:lstStyle/>
          <a:p>
            <a:r>
              <a:rPr lang="en-GB" dirty="0" smtClean="0"/>
              <a:t>Demand and supply in the long term</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632" y="679940"/>
            <a:ext cx="8569569" cy="6178061"/>
          </a:xfrm>
          <a:prstGeom prst="rect">
            <a:avLst/>
          </a:prstGeom>
          <a:noFill/>
        </p:spPr>
      </p:pic>
    </p:spTree>
    <p:extLst>
      <p:ext uri="{BB962C8B-B14F-4D97-AF65-F5344CB8AC3E}">
        <p14:creationId xmlns:p14="http://schemas.microsoft.com/office/powerpoint/2010/main" val="11337827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523564"/>
            <a:ext cx="8192110" cy="692150"/>
          </a:xfrm>
        </p:spPr>
        <p:txBody>
          <a:bodyPr>
            <a:normAutofit fontScale="90000"/>
          </a:bodyPr>
          <a:lstStyle/>
          <a:p>
            <a:r>
              <a:rPr lang="en-GB" dirty="0" smtClean="0"/>
              <a:t>Demand and supply in the long term </a:t>
            </a:r>
            <a:r>
              <a:rPr lang="en-GB" sz="2200" b="0" dirty="0"/>
              <a:t>continued</a:t>
            </a:r>
          </a:p>
        </p:txBody>
      </p:sp>
      <p:sp>
        <p:nvSpPr>
          <p:cNvPr id="3" name="Content Placeholder 2"/>
          <p:cNvSpPr>
            <a:spLocks noGrp="1"/>
          </p:cNvSpPr>
          <p:nvPr>
            <p:ph idx="1"/>
          </p:nvPr>
        </p:nvSpPr>
        <p:spPr>
          <a:xfrm>
            <a:off x="826476" y="1243744"/>
            <a:ext cx="8229600" cy="5543916"/>
          </a:xfrm>
        </p:spPr>
        <p:txBody>
          <a:bodyPr/>
          <a:lstStyle/>
          <a:p>
            <a:r>
              <a:rPr lang="en-GB" dirty="0" smtClean="0"/>
              <a:t>Key points and pitfalls</a:t>
            </a:r>
          </a:p>
          <a:p>
            <a:pPr lvl="1"/>
            <a:r>
              <a:rPr lang="en-GB" dirty="0"/>
              <a:t>E</a:t>
            </a:r>
            <a:r>
              <a:rPr lang="en-GB" dirty="0" smtClean="0"/>
              <a:t>mployment forecasts</a:t>
            </a:r>
          </a:p>
          <a:p>
            <a:pPr lvl="1"/>
            <a:r>
              <a:rPr lang="en-GB" dirty="0" smtClean="0"/>
              <a:t>Matching jobs and housing numbers</a:t>
            </a:r>
          </a:p>
          <a:p>
            <a:pPr lvl="1"/>
            <a:r>
              <a:rPr lang="en-GB" dirty="0" smtClean="0"/>
              <a:t>Sector to land use</a:t>
            </a:r>
          </a:p>
          <a:p>
            <a:pPr lvl="1"/>
            <a:r>
              <a:rPr lang="en-GB" dirty="0" smtClean="0"/>
              <a:t>Employment densities</a:t>
            </a:r>
          </a:p>
          <a:p>
            <a:pPr lvl="2"/>
            <a:r>
              <a:rPr lang="en-GB" dirty="0" smtClean="0"/>
              <a:t>HCA Guide </a:t>
            </a:r>
          </a:p>
          <a:p>
            <a:pPr lvl="2"/>
            <a:r>
              <a:rPr lang="en-GB" dirty="0" smtClean="0"/>
              <a:t>Yorkshire and the Humber study</a:t>
            </a:r>
          </a:p>
          <a:p>
            <a:pPr lvl="1"/>
            <a:r>
              <a:rPr lang="en-GB" dirty="0" smtClean="0"/>
              <a:t>Gross and net change</a:t>
            </a:r>
          </a:p>
          <a:p>
            <a:pPr lvl="1"/>
            <a:r>
              <a:rPr lang="en-GB" dirty="0" smtClean="0"/>
              <a:t>Dealing with mixed use</a:t>
            </a:r>
          </a:p>
          <a:p>
            <a:pPr lvl="1"/>
            <a:r>
              <a:rPr lang="en-GB" dirty="0" smtClean="0"/>
              <a:t>Dealing with Permitted development rights</a:t>
            </a:r>
          </a:p>
          <a:p>
            <a:pPr lvl="1"/>
            <a:r>
              <a:rPr lang="en-GB" dirty="0" smtClean="0"/>
              <a:t>Blending in the market analysis</a:t>
            </a:r>
            <a:endParaRPr lang="en-GB" dirty="0"/>
          </a:p>
        </p:txBody>
      </p:sp>
    </p:spTree>
    <p:extLst>
      <p:ext uri="{BB962C8B-B14F-4D97-AF65-F5344CB8AC3E}">
        <p14:creationId xmlns:p14="http://schemas.microsoft.com/office/powerpoint/2010/main" val="1758815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160151"/>
            <a:ext cx="8192110" cy="692150"/>
          </a:xfrm>
        </p:spPr>
        <p:txBody>
          <a:bodyPr/>
          <a:lstStyle/>
          <a:p>
            <a:r>
              <a:rPr lang="en-GB" dirty="0" smtClean="0"/>
              <a:t>Conclusions and policy implications</a:t>
            </a:r>
            <a:endParaRPr lang="en-GB" dirty="0"/>
          </a:p>
        </p:txBody>
      </p:sp>
      <p:sp>
        <p:nvSpPr>
          <p:cNvPr id="3" name="Content Placeholder 2"/>
          <p:cNvSpPr>
            <a:spLocks noGrp="1"/>
          </p:cNvSpPr>
          <p:nvPr>
            <p:ph idx="1"/>
          </p:nvPr>
        </p:nvSpPr>
        <p:spPr>
          <a:xfrm>
            <a:off x="849923" y="903777"/>
            <a:ext cx="8229600" cy="5813547"/>
          </a:xfrm>
        </p:spPr>
        <p:txBody>
          <a:bodyPr>
            <a:normAutofit/>
          </a:bodyPr>
          <a:lstStyle/>
          <a:p>
            <a:r>
              <a:rPr lang="en-GB" dirty="0" smtClean="0"/>
              <a:t>The quantity</a:t>
            </a:r>
            <a:endParaRPr lang="en-GB" dirty="0"/>
          </a:p>
          <a:p>
            <a:pPr lvl="1"/>
            <a:r>
              <a:rPr lang="en-GB" dirty="0" smtClean="0"/>
              <a:t>The </a:t>
            </a:r>
            <a:r>
              <a:rPr lang="en-GB" dirty="0"/>
              <a:t>total land provision that the area should aim </a:t>
            </a:r>
            <a:r>
              <a:rPr lang="en-GB" dirty="0" smtClean="0"/>
              <a:t>for</a:t>
            </a:r>
          </a:p>
          <a:p>
            <a:pPr lvl="1"/>
            <a:r>
              <a:rPr lang="en-GB" dirty="0"/>
              <a:t>B</a:t>
            </a:r>
            <a:r>
              <a:rPr lang="en-GB" dirty="0" smtClean="0"/>
              <a:t>y </a:t>
            </a:r>
            <a:r>
              <a:rPr lang="en-GB" dirty="0"/>
              <a:t>land use, district and time period (net change)</a:t>
            </a:r>
          </a:p>
          <a:p>
            <a:r>
              <a:rPr lang="en-GB" dirty="0" smtClean="0"/>
              <a:t>For a multi-authority HMA </a:t>
            </a:r>
          </a:p>
          <a:p>
            <a:pPr lvl="1"/>
            <a:r>
              <a:rPr lang="en-GB" dirty="0" smtClean="0"/>
              <a:t>The </a:t>
            </a:r>
            <a:r>
              <a:rPr lang="en-GB" dirty="0"/>
              <a:t>allocation of that total between </a:t>
            </a:r>
            <a:r>
              <a:rPr lang="en-GB" dirty="0" smtClean="0"/>
              <a:t>districts</a:t>
            </a:r>
            <a:endParaRPr lang="en-GB" dirty="0"/>
          </a:p>
          <a:p>
            <a:r>
              <a:rPr lang="en-GB" dirty="0" smtClean="0"/>
              <a:t>Site-specific </a:t>
            </a:r>
            <a:r>
              <a:rPr lang="en-GB" dirty="0"/>
              <a:t>policies / </a:t>
            </a:r>
            <a:r>
              <a:rPr lang="en-GB" dirty="0" smtClean="0"/>
              <a:t>allocations </a:t>
            </a:r>
            <a:endParaRPr lang="en-GB" dirty="0"/>
          </a:p>
          <a:p>
            <a:pPr lvl="1"/>
            <a:r>
              <a:rPr lang="en-GB" dirty="0" smtClean="0"/>
              <a:t>Existing </a:t>
            </a:r>
            <a:r>
              <a:rPr lang="en-GB" dirty="0"/>
              <a:t>employment </a:t>
            </a:r>
            <a:r>
              <a:rPr lang="en-GB" dirty="0" smtClean="0"/>
              <a:t>sites</a:t>
            </a:r>
          </a:p>
          <a:p>
            <a:pPr lvl="1"/>
            <a:r>
              <a:rPr lang="en-GB" dirty="0" smtClean="0"/>
              <a:t>Committed </a:t>
            </a:r>
            <a:r>
              <a:rPr lang="en-GB" dirty="0"/>
              <a:t>development </a:t>
            </a:r>
            <a:r>
              <a:rPr lang="en-GB" dirty="0" smtClean="0"/>
              <a:t>sites</a:t>
            </a:r>
            <a:endParaRPr lang="en-GB" dirty="0"/>
          </a:p>
          <a:p>
            <a:pPr lvl="1"/>
            <a:r>
              <a:rPr lang="en-GB" dirty="0" smtClean="0"/>
              <a:t>New </a:t>
            </a:r>
            <a:r>
              <a:rPr lang="en-GB" dirty="0"/>
              <a:t>sites to be allocated for </a:t>
            </a:r>
            <a:r>
              <a:rPr lang="en-GB" dirty="0" smtClean="0"/>
              <a:t>employment</a:t>
            </a:r>
          </a:p>
          <a:p>
            <a:r>
              <a:rPr lang="en-GB" dirty="0" smtClean="0"/>
              <a:t>Criteria-driven </a:t>
            </a:r>
            <a:r>
              <a:rPr lang="en-GB" dirty="0"/>
              <a:t>policies </a:t>
            </a:r>
            <a:endParaRPr lang="en-GB" dirty="0" smtClean="0"/>
          </a:p>
          <a:p>
            <a:pPr lvl="1"/>
            <a:r>
              <a:rPr lang="en-GB" dirty="0" smtClean="0"/>
              <a:t>To </a:t>
            </a:r>
            <a:r>
              <a:rPr lang="en-GB" dirty="0"/>
              <a:t>cover those sites which will not be identified individually in the plan;</a:t>
            </a:r>
          </a:p>
          <a:p>
            <a:pPr lvl="1"/>
            <a:r>
              <a:rPr lang="en-GB" dirty="0" smtClean="0"/>
              <a:t>Other policies</a:t>
            </a:r>
          </a:p>
          <a:p>
            <a:pPr lvl="2"/>
            <a:r>
              <a:rPr lang="en-GB" dirty="0" smtClean="0"/>
              <a:t>Positive policy intervention?</a:t>
            </a:r>
            <a:endParaRPr lang="en-GB" dirty="0"/>
          </a:p>
        </p:txBody>
      </p:sp>
    </p:spTree>
    <p:extLst>
      <p:ext uri="{BB962C8B-B14F-4D97-AF65-F5344CB8AC3E}">
        <p14:creationId xmlns:p14="http://schemas.microsoft.com/office/powerpoint/2010/main" val="4138080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Optional addendum</a:t>
            </a:r>
          </a:p>
          <a:p>
            <a:r>
              <a:rPr lang="en-GB" dirty="0" smtClean="0"/>
              <a:t>Aligning housing and jobs</a:t>
            </a:r>
            <a:endParaRPr lang="en-GB" dirty="0"/>
          </a:p>
        </p:txBody>
      </p:sp>
    </p:spTree>
    <p:extLst>
      <p:ext uri="{BB962C8B-B14F-4D97-AF65-F5344CB8AC3E}">
        <p14:creationId xmlns:p14="http://schemas.microsoft.com/office/powerpoint/2010/main" val="4191470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you’re meant to do</a:t>
            </a:r>
            <a:endParaRPr lang="en-GB" dirty="0"/>
          </a:p>
        </p:txBody>
      </p:sp>
      <p:sp>
        <p:nvSpPr>
          <p:cNvPr id="3" name="Content Placeholder 2"/>
          <p:cNvSpPr>
            <a:spLocks noGrp="1"/>
          </p:cNvSpPr>
          <p:nvPr>
            <p:ph idx="1"/>
          </p:nvPr>
        </p:nvSpPr>
        <p:spPr>
          <a:xfrm>
            <a:off x="849922" y="1044453"/>
            <a:ext cx="8675078" cy="5543916"/>
          </a:xfrm>
        </p:spPr>
        <p:txBody>
          <a:bodyPr>
            <a:normAutofit lnSpcReduction="10000"/>
          </a:bodyPr>
          <a:lstStyle/>
          <a:p>
            <a:r>
              <a:rPr lang="en-GB" dirty="0" smtClean="0"/>
              <a:t>The PPG and Inspectors say</a:t>
            </a:r>
          </a:p>
          <a:p>
            <a:r>
              <a:rPr lang="en-GB" dirty="0" smtClean="0"/>
              <a:t>You should check the ‘starting point’ demographic projection</a:t>
            </a:r>
          </a:p>
          <a:p>
            <a:r>
              <a:rPr lang="en-GB" dirty="0" smtClean="0"/>
              <a:t>To see if it would provide enough workers</a:t>
            </a:r>
          </a:p>
          <a:p>
            <a:pPr lvl="1"/>
            <a:r>
              <a:rPr lang="en-GB" dirty="0" smtClean="0"/>
              <a:t>(Labour supply)</a:t>
            </a:r>
          </a:p>
          <a:p>
            <a:r>
              <a:rPr lang="en-GB" dirty="0" smtClean="0"/>
              <a:t>To meet future numbers of jobs</a:t>
            </a:r>
          </a:p>
          <a:p>
            <a:pPr lvl="1"/>
            <a:r>
              <a:rPr lang="en-GB" dirty="0" smtClean="0"/>
              <a:t>(Labour demand)</a:t>
            </a:r>
          </a:p>
          <a:p>
            <a:r>
              <a:rPr lang="en-GB" dirty="0" smtClean="0"/>
              <a:t>If not</a:t>
            </a:r>
          </a:p>
          <a:p>
            <a:pPr lvl="1"/>
            <a:r>
              <a:rPr lang="en-GB" dirty="0" smtClean="0"/>
              <a:t>You should lift the population</a:t>
            </a:r>
          </a:p>
          <a:p>
            <a:pPr lvl="2"/>
            <a:r>
              <a:rPr lang="en-GB" dirty="0" smtClean="0"/>
              <a:t>Until it does provide enough workers</a:t>
            </a:r>
          </a:p>
          <a:p>
            <a:pPr lvl="1"/>
            <a:r>
              <a:rPr lang="en-GB" dirty="0" smtClean="0"/>
              <a:t>(Or improve the infrastructure</a:t>
            </a:r>
          </a:p>
          <a:p>
            <a:pPr lvl="2"/>
            <a:r>
              <a:rPr lang="en-GB" dirty="0" smtClean="0"/>
              <a:t>So workers can go to where the jobs are)</a:t>
            </a:r>
          </a:p>
          <a:p>
            <a:r>
              <a:rPr lang="en-GB" dirty="0"/>
              <a:t>In short</a:t>
            </a:r>
          </a:p>
          <a:p>
            <a:pPr lvl="1">
              <a:lnSpc>
                <a:spcPct val="110000"/>
              </a:lnSpc>
            </a:pPr>
            <a:r>
              <a:rPr lang="en-GB" dirty="0"/>
              <a:t>Plan for enough housing</a:t>
            </a:r>
          </a:p>
          <a:p>
            <a:pPr lvl="1">
              <a:lnSpc>
                <a:spcPct val="110000"/>
              </a:lnSpc>
            </a:pPr>
            <a:r>
              <a:rPr lang="en-GB" dirty="0"/>
              <a:t>To support the jobs you are expecting and planning for</a:t>
            </a:r>
          </a:p>
          <a:p>
            <a:pPr lvl="1"/>
            <a:endParaRPr lang="en-GB" dirty="0" smtClean="0"/>
          </a:p>
          <a:p>
            <a:endParaRPr lang="en-GB" dirty="0" smtClean="0"/>
          </a:p>
        </p:txBody>
      </p:sp>
    </p:spTree>
    <p:extLst>
      <p:ext uri="{BB962C8B-B14F-4D97-AF65-F5344CB8AC3E}">
        <p14:creationId xmlns:p14="http://schemas.microsoft.com/office/powerpoint/2010/main" val="2811901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bad method</a:t>
            </a:r>
            <a:endParaRPr lang="en-GB" dirty="0"/>
          </a:p>
        </p:txBody>
      </p:sp>
      <p:sp>
        <p:nvSpPr>
          <p:cNvPr id="3" name="Content Placeholder 2"/>
          <p:cNvSpPr>
            <a:spLocks noGrp="1"/>
          </p:cNvSpPr>
          <p:nvPr>
            <p:ph idx="1"/>
          </p:nvPr>
        </p:nvSpPr>
        <p:spPr>
          <a:xfrm>
            <a:off x="849923" y="1019053"/>
            <a:ext cx="8229600" cy="5711947"/>
          </a:xfrm>
        </p:spPr>
        <p:txBody>
          <a:bodyPr>
            <a:normAutofit fontScale="92500" lnSpcReduction="20000"/>
          </a:bodyPr>
          <a:lstStyle/>
          <a:p>
            <a:pPr>
              <a:lnSpc>
                <a:spcPct val="110000"/>
              </a:lnSpc>
            </a:pPr>
            <a:r>
              <a:rPr lang="en-GB" dirty="0" smtClean="0"/>
              <a:t>Buy an economic forecast off the shelf</a:t>
            </a:r>
          </a:p>
          <a:p>
            <a:pPr>
              <a:lnSpc>
                <a:spcPct val="110000"/>
              </a:lnSpc>
            </a:pPr>
            <a:r>
              <a:rPr lang="en-GB" dirty="0" smtClean="0"/>
              <a:t>Take future jobs over the plan period</a:t>
            </a:r>
          </a:p>
          <a:p>
            <a:pPr lvl="1">
              <a:lnSpc>
                <a:spcPct val="110000"/>
              </a:lnSpc>
            </a:pPr>
            <a:r>
              <a:rPr lang="en-GB" dirty="0" smtClean="0"/>
              <a:t>This is labour demand</a:t>
            </a:r>
          </a:p>
          <a:p>
            <a:pPr>
              <a:lnSpc>
                <a:spcPct val="110000"/>
              </a:lnSpc>
            </a:pPr>
            <a:r>
              <a:rPr lang="en-GB" dirty="0" smtClean="0"/>
              <a:t>Use a demographic model (PopGroup) to translate</a:t>
            </a:r>
          </a:p>
          <a:p>
            <a:pPr lvl="1">
              <a:lnSpc>
                <a:spcPct val="110000"/>
              </a:lnSpc>
            </a:pPr>
            <a:r>
              <a:rPr lang="en-GB" dirty="0" smtClean="0"/>
              <a:t>Workplace jobs into resident workers</a:t>
            </a:r>
          </a:p>
          <a:p>
            <a:pPr lvl="2">
              <a:lnSpc>
                <a:spcPct val="110000"/>
              </a:lnSpc>
            </a:pPr>
            <a:r>
              <a:rPr lang="en-GB" dirty="0" smtClean="0"/>
              <a:t>Using assumptions about commuting</a:t>
            </a:r>
          </a:p>
          <a:p>
            <a:pPr lvl="1">
              <a:lnSpc>
                <a:spcPct val="110000"/>
              </a:lnSpc>
            </a:pPr>
            <a:r>
              <a:rPr lang="en-GB" dirty="0" smtClean="0"/>
              <a:t>Resident workers into population</a:t>
            </a:r>
          </a:p>
          <a:p>
            <a:pPr lvl="2">
              <a:lnSpc>
                <a:spcPct val="110000"/>
              </a:lnSpc>
            </a:pPr>
            <a:r>
              <a:rPr lang="en-GB" dirty="0" smtClean="0"/>
              <a:t>Using assumed economic activity rates</a:t>
            </a:r>
          </a:p>
          <a:p>
            <a:pPr lvl="2">
              <a:lnSpc>
                <a:spcPct val="110000"/>
              </a:lnSpc>
            </a:pPr>
            <a:r>
              <a:rPr lang="en-GB" dirty="0" smtClean="0"/>
              <a:t>And unemployment</a:t>
            </a:r>
          </a:p>
          <a:p>
            <a:pPr lvl="1">
              <a:lnSpc>
                <a:spcPct val="110000"/>
              </a:lnSpc>
            </a:pPr>
            <a:r>
              <a:rPr lang="en-GB" dirty="0" smtClean="0"/>
              <a:t>Population into homes ‘needed’</a:t>
            </a:r>
          </a:p>
          <a:p>
            <a:pPr lvl="2">
              <a:lnSpc>
                <a:spcPct val="110000"/>
              </a:lnSpc>
            </a:pPr>
            <a:r>
              <a:rPr lang="en-GB" dirty="0" smtClean="0"/>
              <a:t>Using assumed housing formation rates</a:t>
            </a:r>
          </a:p>
          <a:p>
            <a:pPr lvl="2">
              <a:lnSpc>
                <a:spcPct val="110000"/>
              </a:lnSpc>
            </a:pPr>
            <a:r>
              <a:rPr lang="en-GB" dirty="0" smtClean="0"/>
              <a:t>And % of unoccupied homes</a:t>
            </a:r>
          </a:p>
          <a:p>
            <a:pPr lvl="1">
              <a:lnSpc>
                <a:spcPct val="110000"/>
              </a:lnSpc>
            </a:pPr>
            <a:r>
              <a:rPr lang="en-GB" dirty="0" smtClean="0"/>
              <a:t>This is the job-led housing need</a:t>
            </a:r>
          </a:p>
          <a:p>
            <a:pPr lvl="2">
              <a:lnSpc>
                <a:spcPct val="110000"/>
              </a:lnSpc>
            </a:pPr>
            <a:r>
              <a:rPr lang="en-GB" dirty="0" smtClean="0"/>
              <a:t>(Demand for homes)</a:t>
            </a:r>
          </a:p>
          <a:p>
            <a:pPr lvl="1">
              <a:lnSpc>
                <a:spcPct val="110000"/>
              </a:lnSpc>
            </a:pPr>
            <a:r>
              <a:rPr lang="en-GB" dirty="0" smtClean="0"/>
              <a:t>If it’s above the demographic number</a:t>
            </a:r>
          </a:p>
          <a:p>
            <a:pPr lvl="2">
              <a:lnSpc>
                <a:spcPct val="110000"/>
              </a:lnSpc>
            </a:pPr>
            <a:r>
              <a:rPr lang="en-GB" dirty="0" smtClean="0"/>
              <a:t>(Supply)</a:t>
            </a:r>
          </a:p>
          <a:p>
            <a:pPr lvl="2">
              <a:lnSpc>
                <a:spcPct val="110000"/>
              </a:lnSpc>
            </a:pPr>
            <a:r>
              <a:rPr lang="en-GB" dirty="0" smtClean="0"/>
              <a:t>Increase that number so supply matches demand</a:t>
            </a:r>
          </a:p>
          <a:p>
            <a:pPr lvl="1"/>
            <a:endParaRPr lang="en-GB" dirty="0" smtClean="0"/>
          </a:p>
          <a:p>
            <a:pPr marL="0" indent="0">
              <a:buNone/>
            </a:pPr>
            <a:endParaRPr lang="en-GB" dirty="0" smtClean="0"/>
          </a:p>
        </p:txBody>
      </p:sp>
    </p:spTree>
    <p:extLst>
      <p:ext uri="{BB962C8B-B14F-4D97-AF65-F5344CB8AC3E}">
        <p14:creationId xmlns:p14="http://schemas.microsoft.com/office/powerpoint/2010/main" val="3768891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wrong with it?</a:t>
            </a:r>
            <a:endParaRPr lang="en-GB" dirty="0"/>
          </a:p>
        </p:txBody>
      </p:sp>
      <p:sp>
        <p:nvSpPr>
          <p:cNvPr id="3" name="Content Placeholder 2"/>
          <p:cNvSpPr>
            <a:spLocks noGrp="1"/>
          </p:cNvSpPr>
          <p:nvPr>
            <p:ph idx="1"/>
          </p:nvPr>
        </p:nvSpPr>
        <p:spPr>
          <a:xfrm>
            <a:off x="824523" y="1031752"/>
            <a:ext cx="8573477" cy="5750048"/>
          </a:xfrm>
        </p:spPr>
        <p:txBody>
          <a:bodyPr>
            <a:normAutofit fontScale="92500" lnSpcReduction="10000"/>
          </a:bodyPr>
          <a:lstStyle/>
          <a:p>
            <a:pPr>
              <a:lnSpc>
                <a:spcPct val="110000"/>
              </a:lnSpc>
            </a:pPr>
            <a:r>
              <a:rPr lang="en-GB" dirty="0" smtClean="0"/>
              <a:t>The forecasts are produced by integrated models</a:t>
            </a:r>
          </a:p>
          <a:p>
            <a:pPr>
              <a:lnSpc>
                <a:spcPct val="110000"/>
              </a:lnSpc>
            </a:pPr>
            <a:r>
              <a:rPr lang="en-GB" dirty="0" smtClean="0"/>
              <a:t>That already include demographic figures</a:t>
            </a:r>
          </a:p>
          <a:p>
            <a:pPr>
              <a:lnSpc>
                <a:spcPct val="110000"/>
              </a:lnSpc>
            </a:pPr>
            <a:r>
              <a:rPr lang="en-GB" dirty="0"/>
              <a:t>So if you put in your own figures</a:t>
            </a:r>
          </a:p>
          <a:p>
            <a:pPr>
              <a:lnSpc>
                <a:spcPct val="110000"/>
              </a:lnSpc>
            </a:pPr>
            <a:r>
              <a:rPr lang="en-GB" dirty="0"/>
              <a:t>The calculation will be inconsistent</a:t>
            </a:r>
          </a:p>
          <a:p>
            <a:pPr>
              <a:lnSpc>
                <a:spcPct val="110000"/>
              </a:lnSpc>
            </a:pPr>
            <a:r>
              <a:rPr lang="en-GB" dirty="0"/>
              <a:t>So can’t be </a:t>
            </a:r>
            <a:r>
              <a:rPr lang="en-GB" dirty="0" smtClean="0"/>
              <a:t>right</a:t>
            </a:r>
          </a:p>
          <a:p>
            <a:pPr lvl="1">
              <a:lnSpc>
                <a:spcPct val="110000"/>
              </a:lnSpc>
            </a:pPr>
            <a:r>
              <a:rPr lang="en-GB" dirty="0" smtClean="0"/>
              <a:t>E.g. Experian starts from SNPP 2012 population</a:t>
            </a:r>
          </a:p>
          <a:p>
            <a:pPr lvl="2">
              <a:lnSpc>
                <a:spcPct val="110000"/>
              </a:lnSpc>
            </a:pPr>
            <a:r>
              <a:rPr lang="en-GB" sz="1800" dirty="0"/>
              <a:t>So if your calculation produces a different population</a:t>
            </a:r>
          </a:p>
          <a:p>
            <a:pPr lvl="2">
              <a:lnSpc>
                <a:spcPct val="110000"/>
              </a:lnSpc>
            </a:pPr>
            <a:r>
              <a:rPr lang="en-GB" sz="1800" dirty="0"/>
              <a:t>It’s inconsistent</a:t>
            </a:r>
          </a:p>
          <a:p>
            <a:pPr lvl="2">
              <a:lnSpc>
                <a:spcPct val="110000"/>
              </a:lnSpc>
            </a:pPr>
            <a:r>
              <a:rPr lang="en-GB" sz="1800" dirty="0"/>
              <a:t>If it produces the same population</a:t>
            </a:r>
          </a:p>
          <a:p>
            <a:pPr lvl="2">
              <a:lnSpc>
                <a:spcPct val="110000"/>
              </a:lnSpc>
            </a:pPr>
            <a:r>
              <a:rPr lang="en-GB" sz="1800" dirty="0"/>
              <a:t>It’s circular</a:t>
            </a:r>
          </a:p>
          <a:p>
            <a:pPr lvl="1">
              <a:lnSpc>
                <a:spcPct val="110000"/>
              </a:lnSpc>
            </a:pPr>
            <a:r>
              <a:rPr lang="en-GB" dirty="0" smtClean="0"/>
              <a:t>Oxford Economics makes its own population forecast</a:t>
            </a:r>
          </a:p>
          <a:p>
            <a:pPr lvl="2">
              <a:lnSpc>
                <a:spcPct val="110000"/>
              </a:lnSpc>
            </a:pPr>
            <a:r>
              <a:rPr lang="en-GB" sz="1800" dirty="0"/>
              <a:t>Job-led</a:t>
            </a:r>
          </a:p>
          <a:p>
            <a:pPr lvl="2">
              <a:lnSpc>
                <a:spcPct val="110000"/>
              </a:lnSpc>
            </a:pPr>
            <a:r>
              <a:rPr lang="en-GB" sz="1800" dirty="0"/>
              <a:t>Just like the PopGroup one</a:t>
            </a:r>
          </a:p>
          <a:p>
            <a:pPr lvl="2">
              <a:lnSpc>
                <a:spcPct val="110000"/>
              </a:lnSpc>
            </a:pPr>
            <a:r>
              <a:rPr lang="en-GB" sz="1800" dirty="0"/>
              <a:t>Shows the population needed to meet job demand</a:t>
            </a:r>
          </a:p>
          <a:p>
            <a:pPr lvl="2">
              <a:lnSpc>
                <a:spcPct val="110000"/>
              </a:lnSpc>
            </a:pPr>
            <a:r>
              <a:rPr lang="en-GB" sz="1800" dirty="0"/>
              <a:t>Re-working it backwards makes no sense</a:t>
            </a:r>
          </a:p>
          <a:p>
            <a:pPr lvl="1">
              <a:lnSpc>
                <a:spcPct val="110000"/>
              </a:lnSpc>
            </a:pPr>
            <a:r>
              <a:rPr lang="en-GB" dirty="0" smtClean="0"/>
              <a:t>Cambridge Econometrics uses different models at different times</a:t>
            </a:r>
          </a:p>
        </p:txBody>
      </p:sp>
    </p:spTree>
    <p:extLst>
      <p:ext uri="{BB962C8B-B14F-4D97-AF65-F5344CB8AC3E}">
        <p14:creationId xmlns:p14="http://schemas.microsoft.com/office/powerpoint/2010/main" val="106576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429780"/>
            <a:ext cx="8192110" cy="692150"/>
          </a:xfrm>
        </p:spPr>
        <p:txBody>
          <a:bodyPr/>
          <a:lstStyle/>
          <a:p>
            <a:r>
              <a:rPr lang="en-GB" dirty="0" smtClean="0"/>
              <a:t>Today’s agenda</a:t>
            </a:r>
            <a:endParaRPr lang="en-GB" dirty="0">
              <a:solidFill>
                <a:srgbClr val="C00000"/>
              </a:solidFill>
            </a:endParaRPr>
          </a:p>
        </p:txBody>
      </p:sp>
      <p:sp>
        <p:nvSpPr>
          <p:cNvPr id="3" name="Content Placeholder 2"/>
          <p:cNvSpPr>
            <a:spLocks noGrp="1"/>
          </p:cNvSpPr>
          <p:nvPr>
            <p:ph idx="1"/>
          </p:nvPr>
        </p:nvSpPr>
        <p:spPr>
          <a:xfrm>
            <a:off x="814754" y="1114791"/>
            <a:ext cx="8229600" cy="5344625"/>
          </a:xfrm>
        </p:spPr>
        <p:txBody>
          <a:bodyPr>
            <a:normAutofit lnSpcReduction="10000"/>
          </a:bodyPr>
          <a:lstStyle/>
          <a:p>
            <a:r>
              <a:rPr lang="en-GB" dirty="0" smtClean="0"/>
              <a:t>So the planning authority needs evidence bases to cover</a:t>
            </a:r>
          </a:p>
          <a:p>
            <a:pPr lvl="1"/>
            <a:r>
              <a:rPr lang="en-GB" dirty="0" smtClean="0"/>
              <a:t>Housing</a:t>
            </a:r>
          </a:p>
          <a:p>
            <a:pPr lvl="2"/>
            <a:r>
              <a:rPr lang="en-GB" dirty="0" smtClean="0"/>
              <a:t>Overall need (the OAN)</a:t>
            </a:r>
          </a:p>
          <a:p>
            <a:pPr lvl="2"/>
            <a:r>
              <a:rPr lang="en-GB" dirty="0" smtClean="0"/>
              <a:t>Housing mix and tenure</a:t>
            </a:r>
          </a:p>
          <a:p>
            <a:pPr lvl="2"/>
            <a:r>
              <a:rPr lang="en-GB" dirty="0" smtClean="0"/>
              <a:t>Affordable housing need</a:t>
            </a:r>
          </a:p>
          <a:p>
            <a:pPr lvl="1"/>
            <a:r>
              <a:rPr lang="en-GB" dirty="0" smtClean="0"/>
              <a:t>Economic uses</a:t>
            </a:r>
          </a:p>
          <a:p>
            <a:r>
              <a:rPr lang="en-GB" dirty="0" smtClean="0"/>
              <a:t>PAS has published advice on the housing OAN</a:t>
            </a:r>
          </a:p>
          <a:p>
            <a:pPr lvl="1"/>
            <a:r>
              <a:rPr lang="en-GB" dirty="0" smtClean="0"/>
              <a:t>Technical advice note updated July 2015</a:t>
            </a:r>
          </a:p>
          <a:p>
            <a:pPr lvl="1"/>
            <a:r>
              <a:rPr lang="en-GB" dirty="0" smtClean="0"/>
              <a:t>Not on today’s agenda</a:t>
            </a:r>
          </a:p>
          <a:p>
            <a:r>
              <a:rPr lang="en-GB" dirty="0" smtClean="0"/>
              <a:t>Two further notes are in draft</a:t>
            </a:r>
          </a:p>
          <a:p>
            <a:pPr lvl="1"/>
            <a:r>
              <a:rPr lang="en-GB" dirty="0" smtClean="0"/>
              <a:t>Housing mix, tenure and affordable need</a:t>
            </a:r>
          </a:p>
          <a:p>
            <a:pPr lvl="1"/>
            <a:r>
              <a:rPr lang="en-GB" dirty="0" smtClean="0"/>
              <a:t>Economic development</a:t>
            </a:r>
          </a:p>
          <a:p>
            <a:r>
              <a:rPr lang="en-GB" dirty="0" smtClean="0"/>
              <a:t>This morning you get a preview of each</a:t>
            </a:r>
          </a:p>
          <a:p>
            <a:pPr lvl="1"/>
            <a:r>
              <a:rPr lang="en-GB" dirty="0" smtClean="0"/>
              <a:t>Your feedback will be gratefully received</a:t>
            </a:r>
            <a:endParaRPr lang="en-GB" dirty="0"/>
          </a:p>
        </p:txBody>
      </p:sp>
    </p:spTree>
    <p:extLst>
      <p:ext uri="{BB962C8B-B14F-4D97-AF65-F5344CB8AC3E}">
        <p14:creationId xmlns:p14="http://schemas.microsoft.com/office/powerpoint/2010/main" val="3086152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13" y="478627"/>
            <a:ext cx="8192110" cy="692150"/>
          </a:xfrm>
        </p:spPr>
        <p:txBody>
          <a:bodyPr/>
          <a:lstStyle/>
          <a:p>
            <a:r>
              <a:rPr lang="en-GB" dirty="0" smtClean="0"/>
              <a:t>The problem with activity rates</a:t>
            </a:r>
            <a:endParaRPr lang="en-GB" dirty="0"/>
          </a:p>
        </p:txBody>
      </p:sp>
      <p:sp>
        <p:nvSpPr>
          <p:cNvPr id="3" name="Content Placeholder 2"/>
          <p:cNvSpPr>
            <a:spLocks noGrp="1"/>
          </p:cNvSpPr>
          <p:nvPr>
            <p:ph idx="1"/>
          </p:nvPr>
        </p:nvSpPr>
        <p:spPr>
          <a:xfrm>
            <a:off x="888024" y="1247653"/>
            <a:ext cx="8636977" cy="5543916"/>
          </a:xfrm>
        </p:spPr>
        <p:txBody>
          <a:bodyPr/>
          <a:lstStyle/>
          <a:p>
            <a:r>
              <a:rPr lang="en-GB" dirty="0" smtClean="0"/>
              <a:t>Some of the inconsistencies can be minor</a:t>
            </a:r>
          </a:p>
          <a:p>
            <a:r>
              <a:rPr lang="en-GB" dirty="0" smtClean="0"/>
              <a:t>But one of them has a large impact</a:t>
            </a:r>
          </a:p>
          <a:p>
            <a:r>
              <a:rPr lang="en-GB" dirty="0" smtClean="0"/>
              <a:t>It relates to economic activity rates</a:t>
            </a:r>
          </a:p>
          <a:p>
            <a:r>
              <a:rPr lang="en-GB" dirty="0" smtClean="0"/>
              <a:t>The % of the population that is part of the labour force</a:t>
            </a:r>
          </a:p>
          <a:p>
            <a:pPr lvl="1"/>
            <a:r>
              <a:rPr lang="en-GB" dirty="0" smtClean="0"/>
              <a:t>In each age x sex group</a:t>
            </a:r>
          </a:p>
          <a:p>
            <a:r>
              <a:rPr lang="en-GB" dirty="0" smtClean="0"/>
              <a:t>People take different views of future activity rates</a:t>
            </a:r>
          </a:p>
          <a:p>
            <a:pPr lvl="1"/>
            <a:r>
              <a:rPr lang="en-GB" dirty="0" smtClean="0"/>
              <a:t>We know they’re increasing for older people</a:t>
            </a:r>
          </a:p>
          <a:p>
            <a:pPr lvl="2"/>
            <a:r>
              <a:rPr lang="en-GB" dirty="0" smtClean="0"/>
              <a:t>Due to rising State Pension Age and life expectancy</a:t>
            </a:r>
          </a:p>
          <a:p>
            <a:pPr lvl="1"/>
            <a:r>
              <a:rPr lang="en-GB" dirty="0" smtClean="0"/>
              <a:t>How fast is a matter of judgment</a:t>
            </a:r>
          </a:p>
          <a:p>
            <a:r>
              <a:rPr lang="en-GB" dirty="0" smtClean="0"/>
              <a:t>But everyone agrees on one thing</a:t>
            </a:r>
          </a:p>
          <a:p>
            <a:pPr lvl="1"/>
            <a:r>
              <a:rPr lang="en-GB" dirty="0" smtClean="0"/>
              <a:t>Local activity rates follow the national trend</a:t>
            </a:r>
          </a:p>
          <a:p>
            <a:pPr marL="0" indent="0">
              <a:buNone/>
            </a:pPr>
            <a:endParaRPr lang="en-GB" dirty="0" smtClean="0"/>
          </a:p>
          <a:p>
            <a:endParaRPr lang="en-GB" dirty="0" smtClean="0"/>
          </a:p>
          <a:p>
            <a:pPr lvl="2"/>
            <a:endParaRPr lang="en-GB" dirty="0" smtClean="0"/>
          </a:p>
          <a:p>
            <a:pPr lvl="1"/>
            <a:endParaRPr lang="en-GB" dirty="0" smtClean="0"/>
          </a:p>
        </p:txBody>
      </p:sp>
    </p:spTree>
    <p:extLst>
      <p:ext uri="{BB962C8B-B14F-4D97-AF65-F5344CB8AC3E}">
        <p14:creationId xmlns:p14="http://schemas.microsoft.com/office/powerpoint/2010/main" val="4097611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rates </a:t>
            </a:r>
            <a:r>
              <a:rPr lang="en-GB" sz="2000" dirty="0"/>
              <a:t>continued</a:t>
            </a:r>
          </a:p>
        </p:txBody>
      </p:sp>
      <p:sp>
        <p:nvSpPr>
          <p:cNvPr id="3" name="Content Placeholder 2"/>
          <p:cNvSpPr>
            <a:spLocks noGrp="1"/>
          </p:cNvSpPr>
          <p:nvPr>
            <p:ph idx="1"/>
          </p:nvPr>
        </p:nvSpPr>
        <p:spPr>
          <a:xfrm>
            <a:off x="849923" y="1019053"/>
            <a:ext cx="8675077" cy="5788147"/>
          </a:xfrm>
        </p:spPr>
        <p:txBody>
          <a:bodyPr>
            <a:normAutofit fontScale="77500" lnSpcReduction="20000"/>
          </a:bodyPr>
          <a:lstStyle/>
          <a:p>
            <a:pPr>
              <a:lnSpc>
                <a:spcPct val="120000"/>
              </a:lnSpc>
            </a:pPr>
            <a:r>
              <a:rPr lang="en-GB" dirty="0" smtClean="0"/>
              <a:t>Many people take a conservative view of activity rates</a:t>
            </a:r>
          </a:p>
          <a:p>
            <a:pPr>
              <a:lnSpc>
                <a:spcPct val="120000"/>
              </a:lnSpc>
            </a:pPr>
            <a:r>
              <a:rPr lang="en-GB" dirty="0" smtClean="0"/>
              <a:t>Expect less growth in rates than the economic forecasters</a:t>
            </a:r>
          </a:p>
          <a:p>
            <a:pPr>
              <a:lnSpc>
                <a:spcPct val="120000"/>
              </a:lnSpc>
            </a:pPr>
            <a:r>
              <a:rPr lang="en-GB" dirty="0" smtClean="0"/>
              <a:t>So they say to match a given job demand </a:t>
            </a:r>
          </a:p>
          <a:p>
            <a:pPr>
              <a:lnSpc>
                <a:spcPct val="120000"/>
              </a:lnSpc>
            </a:pPr>
            <a:r>
              <a:rPr lang="en-GB" dirty="0" smtClean="0"/>
              <a:t>Needs more people in your district than the forecasters think</a:t>
            </a:r>
          </a:p>
          <a:p>
            <a:pPr>
              <a:lnSpc>
                <a:spcPct val="120000"/>
              </a:lnSpc>
            </a:pPr>
            <a:r>
              <a:rPr lang="en-GB" dirty="0" smtClean="0"/>
              <a:t>And hence more homes in your district</a:t>
            </a:r>
          </a:p>
          <a:p>
            <a:pPr>
              <a:lnSpc>
                <a:spcPct val="120000"/>
              </a:lnSpc>
            </a:pPr>
            <a:r>
              <a:rPr lang="en-GB" dirty="0" smtClean="0"/>
              <a:t>Fair enough</a:t>
            </a:r>
          </a:p>
          <a:p>
            <a:pPr>
              <a:lnSpc>
                <a:spcPct val="120000"/>
              </a:lnSpc>
            </a:pPr>
            <a:r>
              <a:rPr lang="en-GB" dirty="0" smtClean="0"/>
              <a:t>But if rates are lower than the forecaster expects</a:t>
            </a:r>
          </a:p>
          <a:p>
            <a:pPr>
              <a:lnSpc>
                <a:spcPct val="120000"/>
              </a:lnSpc>
            </a:pPr>
            <a:r>
              <a:rPr lang="en-GB" dirty="0" smtClean="0"/>
              <a:t>There will also be fewer jobs in the UK than they expect</a:t>
            </a:r>
          </a:p>
          <a:p>
            <a:pPr lvl="1">
              <a:lnSpc>
                <a:spcPct val="120000"/>
              </a:lnSpc>
            </a:pPr>
            <a:r>
              <a:rPr lang="en-GB" dirty="0" smtClean="0"/>
              <a:t>Many fewer, because the population is ageing fast</a:t>
            </a:r>
          </a:p>
          <a:p>
            <a:pPr>
              <a:lnSpc>
                <a:spcPct val="120000"/>
              </a:lnSpc>
            </a:pPr>
            <a:r>
              <a:rPr lang="en-GB" dirty="0" smtClean="0"/>
              <a:t>And hence lower job demand in each local area</a:t>
            </a:r>
          </a:p>
          <a:p>
            <a:pPr lvl="1">
              <a:lnSpc>
                <a:spcPct val="120000"/>
              </a:lnSpc>
            </a:pPr>
            <a:r>
              <a:rPr lang="en-GB" dirty="0" smtClean="0"/>
              <a:t>Because local growth is driven by the national total</a:t>
            </a:r>
          </a:p>
          <a:p>
            <a:pPr lvl="1">
              <a:lnSpc>
                <a:spcPct val="120000"/>
              </a:lnSpc>
            </a:pPr>
            <a:r>
              <a:rPr lang="en-GB" dirty="0" smtClean="0"/>
              <a:t>That’s how reality and all forecasting models work</a:t>
            </a:r>
          </a:p>
          <a:p>
            <a:pPr>
              <a:lnSpc>
                <a:spcPct val="120000"/>
              </a:lnSpc>
            </a:pPr>
            <a:r>
              <a:rPr lang="en-GB" dirty="0" smtClean="0"/>
              <a:t>So the job number you started from must change</a:t>
            </a:r>
          </a:p>
          <a:p>
            <a:pPr>
              <a:lnSpc>
                <a:spcPct val="120000"/>
              </a:lnSpc>
            </a:pPr>
            <a:r>
              <a:rPr lang="en-GB" dirty="0" smtClean="0"/>
              <a:t>People forget that half of the calculation</a:t>
            </a:r>
          </a:p>
          <a:p>
            <a:pPr>
              <a:lnSpc>
                <a:spcPct val="120000"/>
              </a:lnSpc>
            </a:pPr>
            <a:r>
              <a:rPr lang="en-GB" dirty="0" smtClean="0"/>
              <a:t>Result: vastly overstated housing need</a:t>
            </a:r>
          </a:p>
          <a:p>
            <a:pPr lvl="1">
              <a:lnSpc>
                <a:spcPct val="120000"/>
              </a:lnSpc>
            </a:pPr>
            <a:r>
              <a:rPr lang="en-GB" dirty="0" smtClean="0"/>
              <a:t>Often twice what it should be</a:t>
            </a:r>
          </a:p>
          <a:p>
            <a:pPr lvl="1">
              <a:lnSpc>
                <a:spcPct val="110000"/>
              </a:lnSpc>
            </a:pPr>
            <a:endParaRPr lang="en-GB" dirty="0" smtClean="0"/>
          </a:p>
        </p:txBody>
      </p:sp>
    </p:spTree>
    <p:extLst>
      <p:ext uri="{BB962C8B-B14F-4D97-AF65-F5344CB8AC3E}">
        <p14:creationId xmlns:p14="http://schemas.microsoft.com/office/powerpoint/2010/main" val="31005903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08" t="17358" r="2232"/>
          <a:stretch/>
        </p:blipFill>
        <p:spPr bwMode="auto">
          <a:xfrm>
            <a:off x="419100" y="850900"/>
            <a:ext cx="9105901" cy="471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445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148427"/>
            <a:ext cx="8192110" cy="692150"/>
          </a:xfrm>
        </p:spPr>
        <p:txBody>
          <a:bodyPr>
            <a:normAutofit/>
          </a:bodyPr>
          <a:lstStyle/>
          <a:p>
            <a:r>
              <a:rPr lang="en-GB" dirty="0"/>
              <a:t>A good method</a:t>
            </a:r>
          </a:p>
        </p:txBody>
      </p:sp>
      <p:sp>
        <p:nvSpPr>
          <p:cNvPr id="3" name="Content Placeholder 2"/>
          <p:cNvSpPr>
            <a:spLocks noGrp="1"/>
          </p:cNvSpPr>
          <p:nvPr>
            <p:ph idx="1"/>
          </p:nvPr>
        </p:nvSpPr>
        <p:spPr>
          <a:xfrm>
            <a:off x="824523" y="927101"/>
            <a:ext cx="8700477" cy="5854699"/>
          </a:xfrm>
        </p:spPr>
        <p:txBody>
          <a:bodyPr>
            <a:normAutofit fontScale="77500" lnSpcReduction="20000"/>
          </a:bodyPr>
          <a:lstStyle/>
          <a:p>
            <a:pPr>
              <a:lnSpc>
                <a:spcPct val="120000"/>
              </a:lnSpc>
            </a:pPr>
            <a:r>
              <a:rPr lang="en-GB" sz="2600" dirty="0"/>
              <a:t>Look at the economic forecast as a whole</a:t>
            </a:r>
          </a:p>
          <a:p>
            <a:pPr lvl="1">
              <a:lnSpc>
                <a:spcPct val="120000"/>
              </a:lnSpc>
            </a:pPr>
            <a:r>
              <a:rPr lang="en-GB" sz="2300" dirty="0"/>
              <a:t>Not just future jobs</a:t>
            </a:r>
          </a:p>
          <a:p>
            <a:pPr lvl="1">
              <a:lnSpc>
                <a:spcPct val="120000"/>
              </a:lnSpc>
            </a:pPr>
            <a:r>
              <a:rPr lang="en-GB" sz="2300" dirty="0"/>
              <a:t>But also population, activity rates etc</a:t>
            </a:r>
          </a:p>
          <a:p>
            <a:pPr>
              <a:lnSpc>
                <a:spcPct val="120000"/>
              </a:lnSpc>
            </a:pPr>
            <a:r>
              <a:rPr lang="en-GB" sz="2600" dirty="0"/>
              <a:t>If you want to test different assumptions</a:t>
            </a:r>
          </a:p>
          <a:p>
            <a:pPr lvl="1">
              <a:lnSpc>
                <a:spcPct val="120000"/>
              </a:lnSpc>
            </a:pPr>
            <a:r>
              <a:rPr lang="en-GB" sz="2300" dirty="0"/>
              <a:t>Do so through the forecaster’s economic model</a:t>
            </a:r>
          </a:p>
          <a:p>
            <a:pPr lvl="1">
              <a:lnSpc>
                <a:spcPct val="120000"/>
              </a:lnSpc>
            </a:pPr>
            <a:r>
              <a:rPr lang="en-GB" sz="2300" dirty="0"/>
              <a:t>So the whole thing stays consistent</a:t>
            </a:r>
          </a:p>
          <a:p>
            <a:pPr>
              <a:lnSpc>
                <a:spcPct val="120000"/>
              </a:lnSpc>
            </a:pPr>
            <a:r>
              <a:rPr lang="en-GB" sz="2600" dirty="0"/>
              <a:t>Or, if you want to use a demographic model</a:t>
            </a:r>
          </a:p>
          <a:p>
            <a:pPr lvl="1">
              <a:lnSpc>
                <a:spcPct val="120000"/>
              </a:lnSpc>
            </a:pPr>
            <a:r>
              <a:rPr lang="en-GB" sz="2300" dirty="0"/>
              <a:t>Such as PopGroup</a:t>
            </a:r>
          </a:p>
          <a:p>
            <a:pPr>
              <a:lnSpc>
                <a:spcPct val="120000"/>
              </a:lnSpc>
            </a:pPr>
            <a:r>
              <a:rPr lang="en-GB" sz="2600" dirty="0"/>
              <a:t>Use consistent assumptions across the two models</a:t>
            </a:r>
          </a:p>
          <a:p>
            <a:pPr lvl="1">
              <a:lnSpc>
                <a:spcPct val="120000"/>
              </a:lnSpc>
            </a:pPr>
            <a:r>
              <a:rPr lang="en-GB" sz="2300" dirty="0"/>
              <a:t>National (macro) as well as local</a:t>
            </a:r>
          </a:p>
          <a:p>
            <a:pPr lvl="1">
              <a:lnSpc>
                <a:spcPct val="120000"/>
              </a:lnSpc>
            </a:pPr>
            <a:r>
              <a:rPr lang="en-GB" sz="2300" dirty="0"/>
              <a:t>Especially national activity rates</a:t>
            </a:r>
          </a:p>
          <a:p>
            <a:pPr>
              <a:lnSpc>
                <a:spcPct val="120000"/>
              </a:lnSpc>
            </a:pPr>
            <a:r>
              <a:rPr lang="en-GB" sz="2600" dirty="0"/>
              <a:t>It’s much less complicated that it sounds</a:t>
            </a:r>
          </a:p>
          <a:p>
            <a:pPr lvl="1">
              <a:lnSpc>
                <a:spcPct val="120000"/>
              </a:lnSpc>
            </a:pPr>
            <a:r>
              <a:rPr lang="en-GB" sz="2300" dirty="0"/>
              <a:t>We have developed a good method with Experian</a:t>
            </a:r>
          </a:p>
          <a:p>
            <a:pPr lvl="2">
              <a:lnSpc>
                <a:spcPct val="120000"/>
              </a:lnSpc>
            </a:pPr>
            <a:r>
              <a:rPr lang="en-GB" sz="2200" dirty="0"/>
              <a:t>Supported by Inspectors in Birmingham, Dorset, Swale</a:t>
            </a:r>
          </a:p>
          <a:p>
            <a:pPr lvl="1">
              <a:lnSpc>
                <a:spcPct val="120000"/>
              </a:lnSpc>
            </a:pPr>
            <a:r>
              <a:rPr lang="en-GB" sz="2300" dirty="0"/>
              <a:t>Similar approaches work with the other forecasters</a:t>
            </a:r>
          </a:p>
          <a:p>
            <a:pPr lvl="2">
              <a:lnSpc>
                <a:spcPct val="120000"/>
              </a:lnSpc>
            </a:pPr>
            <a:r>
              <a:rPr lang="en-GB" sz="2200" dirty="0"/>
              <a:t>See for example NMSS evidence for Gloucester, Cheltenham &amp; Tewkesbury</a:t>
            </a:r>
          </a:p>
          <a:p>
            <a:pPr lvl="1"/>
            <a:endParaRPr lang="en-GB" dirty="0" smtClean="0"/>
          </a:p>
          <a:p>
            <a:pPr lvl="1"/>
            <a:endParaRPr lang="en-GB" dirty="0" smtClean="0"/>
          </a:p>
          <a:p>
            <a:pPr lvl="1"/>
            <a:endParaRPr lang="en-GB" dirty="0" smtClean="0"/>
          </a:p>
          <a:p>
            <a:pPr lvl="2"/>
            <a:endParaRPr lang="en-GB" sz="1500" dirty="0"/>
          </a:p>
        </p:txBody>
      </p:sp>
    </p:spTree>
    <p:extLst>
      <p:ext uri="{BB962C8B-B14F-4D97-AF65-F5344CB8AC3E}">
        <p14:creationId xmlns:p14="http://schemas.microsoft.com/office/powerpoint/2010/main" val="3948796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Thank you</a:t>
            </a:r>
          </a:p>
          <a:p>
            <a:r>
              <a:rPr lang="en-GB" dirty="0" smtClean="0"/>
              <a:t>Questions? Comments?</a:t>
            </a:r>
            <a:endParaRPr lang="en-GB" dirty="0"/>
          </a:p>
        </p:txBody>
      </p:sp>
    </p:spTree>
    <p:extLst>
      <p:ext uri="{BB962C8B-B14F-4D97-AF65-F5344CB8AC3E}">
        <p14:creationId xmlns:p14="http://schemas.microsoft.com/office/powerpoint/2010/main" val="40269773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33463" y="2276872"/>
            <a:ext cx="7772400" cy="1656184"/>
          </a:xfrm>
        </p:spPr>
        <p:txBody>
          <a:bodyPr>
            <a:normAutofit fontScale="90000"/>
          </a:bodyPr>
          <a:lstStyle/>
          <a:p>
            <a:r>
              <a:rPr lang="en-GB" sz="5400" dirty="0"/>
              <a:t>Strategic Housing </a:t>
            </a:r>
            <a:r>
              <a:rPr lang="en-GB" sz="5400" dirty="0" smtClean="0"/>
              <a:t>and Employment </a:t>
            </a:r>
            <a:r>
              <a:rPr lang="en-GB" sz="5400" dirty="0"/>
              <a:t>Land Availability Assessments (SHELAAs)</a:t>
            </a:r>
            <a:endParaRPr lang="en-US" sz="5400" dirty="0"/>
          </a:p>
        </p:txBody>
      </p:sp>
      <p:sp>
        <p:nvSpPr>
          <p:cNvPr id="3075" name="Rectangle 3"/>
          <p:cNvSpPr>
            <a:spLocks noGrp="1" noChangeArrowheads="1"/>
          </p:cNvSpPr>
          <p:nvPr>
            <p:ph type="subTitle" idx="1"/>
          </p:nvPr>
        </p:nvSpPr>
        <p:spPr>
          <a:xfrm>
            <a:off x="1364274" y="3789040"/>
            <a:ext cx="7376746" cy="2664296"/>
          </a:xfrm>
        </p:spPr>
        <p:txBody>
          <a:bodyPr>
            <a:normAutofit/>
          </a:bodyPr>
          <a:lstStyle/>
          <a:p>
            <a:pPr eaLnBrk="1" hangingPunct="1"/>
            <a:endParaRPr lang="en-US" dirty="0" smtClean="0"/>
          </a:p>
          <a:p>
            <a:pPr eaLnBrk="1" hangingPunct="1"/>
            <a:r>
              <a:rPr lang="en-US" dirty="0" smtClean="0">
                <a:solidFill>
                  <a:schemeClr val="tx1"/>
                </a:solidFill>
              </a:rPr>
              <a:t>Jo Lee</a:t>
            </a:r>
          </a:p>
          <a:p>
            <a:pPr eaLnBrk="1" hangingPunct="1"/>
            <a:r>
              <a:rPr lang="en-US" dirty="0" smtClean="0">
                <a:solidFill>
                  <a:schemeClr val="tx1"/>
                </a:solidFill>
              </a:rPr>
              <a:t>Peter Brett Associates</a:t>
            </a:r>
          </a:p>
          <a:p>
            <a:pPr eaLnBrk="1" hangingPunct="1"/>
            <a:r>
              <a:rPr lang="en-US" dirty="0" smtClean="0">
                <a:solidFill>
                  <a:schemeClr val="tx1"/>
                </a:solidFill>
              </a:rPr>
              <a:t>1 March 2016</a:t>
            </a:r>
          </a:p>
          <a:p>
            <a:pPr eaLnBrk="1" hangingPunct="1"/>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476250"/>
            <a:ext cx="1994389"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9264" y="476251"/>
            <a:ext cx="15652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1312" y="5589241"/>
            <a:ext cx="1430020" cy="855345"/>
          </a:xfrm>
          <a:prstGeom prst="rect">
            <a:avLst/>
          </a:prstGeom>
          <a:noFill/>
          <a:ln>
            <a:noFill/>
          </a:ln>
        </p:spPr>
      </p:pic>
    </p:spTree>
    <p:extLst>
      <p:ext uri="{BB962C8B-B14F-4D97-AF65-F5344CB8AC3E}">
        <p14:creationId xmlns:p14="http://schemas.microsoft.com/office/powerpoint/2010/main" val="13760201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National context</a:t>
            </a:r>
            <a:endParaRPr lang="en-US" sz="5400" dirty="0"/>
          </a:p>
        </p:txBody>
      </p:sp>
      <p:sp>
        <p:nvSpPr>
          <p:cNvPr id="3075" name="Rectangle 3"/>
          <p:cNvSpPr>
            <a:spLocks noGrp="1" noChangeArrowheads="1"/>
          </p:cNvSpPr>
          <p:nvPr>
            <p:ph type="subTitle" idx="1"/>
          </p:nvPr>
        </p:nvSpPr>
        <p:spPr>
          <a:xfrm>
            <a:off x="764933" y="1556792"/>
            <a:ext cx="7875343" cy="4896544"/>
          </a:xfrm>
        </p:spPr>
        <p:txBody>
          <a:bodyPr>
            <a:normAutofit/>
          </a:bodyPr>
          <a:lstStyle/>
          <a:p>
            <a:pPr algn="l"/>
            <a:r>
              <a:rPr lang="en-GB" dirty="0" smtClean="0">
                <a:solidFill>
                  <a:schemeClr val="tx1"/>
                </a:solidFill>
              </a:rPr>
              <a:t>NPPF requires local planning authorities to:</a:t>
            </a:r>
          </a:p>
          <a:p>
            <a:pPr marL="457200" indent="-457200" algn="l">
              <a:buFont typeface="Arial" panose="020B0604020202020204" pitchFamily="34" charset="0"/>
              <a:buChar char="•"/>
            </a:pPr>
            <a:r>
              <a:rPr lang="en-GB" dirty="0" smtClean="0">
                <a:solidFill>
                  <a:schemeClr val="tx1"/>
                </a:solidFill>
              </a:rPr>
              <a:t>have an adequate, up to date and relevant evidence base </a:t>
            </a:r>
          </a:p>
          <a:p>
            <a:pPr marL="457200" indent="-457200" algn="l">
              <a:buFont typeface="Arial" panose="020B0604020202020204" pitchFamily="34" charset="0"/>
              <a:buChar char="•"/>
            </a:pPr>
            <a:r>
              <a:rPr lang="en-GB" dirty="0" smtClean="0">
                <a:solidFill>
                  <a:schemeClr val="tx1"/>
                </a:solidFill>
              </a:rPr>
              <a:t>to ensure that these assessments for housing and employment supply are integrated.</a:t>
            </a:r>
          </a:p>
          <a:p>
            <a:pPr marL="457200" indent="-457200" algn="l">
              <a:buFont typeface="Arial" panose="020B0604020202020204" pitchFamily="34" charset="0"/>
              <a:buChar char="•"/>
            </a:pPr>
            <a:r>
              <a:rPr lang="en-GB" dirty="0">
                <a:solidFill>
                  <a:schemeClr val="tx1"/>
                </a:solidFill>
              </a:rPr>
              <a:t>e</a:t>
            </a:r>
            <a:r>
              <a:rPr lang="en-GB" dirty="0" smtClean="0">
                <a:solidFill>
                  <a:schemeClr val="tx1"/>
                </a:solidFill>
              </a:rPr>
              <a:t>stablish realistic assumptions about availability, suitability and economic viability</a:t>
            </a:r>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32767530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err="1"/>
              <a:t>Landuses</a:t>
            </a:r>
            <a:endParaRPr lang="en-US" sz="5400" dirty="0"/>
          </a:p>
        </p:txBody>
      </p:sp>
      <p:sp>
        <p:nvSpPr>
          <p:cNvPr id="3075" name="Rectangle 3"/>
          <p:cNvSpPr>
            <a:spLocks noGrp="1" noChangeArrowheads="1"/>
          </p:cNvSpPr>
          <p:nvPr>
            <p:ph type="subTitle" idx="1"/>
          </p:nvPr>
        </p:nvSpPr>
        <p:spPr>
          <a:xfrm>
            <a:off x="764933" y="1556792"/>
            <a:ext cx="8076699" cy="4896544"/>
          </a:xfrm>
        </p:spPr>
        <p:txBody>
          <a:bodyPr>
            <a:normAutofit fontScale="92500"/>
          </a:bodyPr>
          <a:lstStyle/>
          <a:p>
            <a:pPr algn="l"/>
            <a:r>
              <a:rPr lang="en-GB" dirty="0" smtClean="0">
                <a:solidFill>
                  <a:schemeClr val="tx1"/>
                </a:solidFill>
              </a:rPr>
              <a:t>Assess sites are </a:t>
            </a:r>
            <a:r>
              <a:rPr lang="en-GB" dirty="0">
                <a:solidFill>
                  <a:schemeClr val="tx1"/>
                </a:solidFill>
              </a:rPr>
              <a:t>available, suitable and </a:t>
            </a:r>
            <a:r>
              <a:rPr lang="en-GB" dirty="0" smtClean="0">
                <a:solidFill>
                  <a:schemeClr val="tx1"/>
                </a:solidFill>
              </a:rPr>
              <a:t>achievable:</a:t>
            </a:r>
            <a:endParaRPr lang="en-GB" dirty="0">
              <a:solidFill>
                <a:schemeClr val="tx1"/>
              </a:solidFill>
            </a:endParaRPr>
          </a:p>
          <a:p>
            <a:pPr marL="457200" indent="-457200" algn="l">
              <a:buFont typeface="Arial" panose="020B0604020202020204" pitchFamily="34" charset="0"/>
              <a:buChar char="•"/>
            </a:pPr>
            <a:r>
              <a:rPr lang="en-GB" dirty="0">
                <a:solidFill>
                  <a:schemeClr val="tx1"/>
                </a:solidFill>
              </a:rPr>
              <a:t>Employment;</a:t>
            </a:r>
          </a:p>
          <a:p>
            <a:pPr marL="457200" indent="-457200" algn="l">
              <a:buFont typeface="Arial" panose="020B0604020202020204" pitchFamily="34" charset="0"/>
              <a:buChar char="•"/>
            </a:pPr>
            <a:r>
              <a:rPr lang="en-GB" dirty="0">
                <a:solidFill>
                  <a:schemeClr val="tx1"/>
                </a:solidFill>
              </a:rPr>
              <a:t>Housing, including:</a:t>
            </a:r>
          </a:p>
          <a:p>
            <a:pPr lvl="1" algn="l"/>
            <a:r>
              <a:rPr lang="en-GB" dirty="0" smtClean="0">
                <a:solidFill>
                  <a:schemeClr val="tx1"/>
                </a:solidFill>
              </a:rPr>
              <a:t>- Residential</a:t>
            </a:r>
            <a:endParaRPr lang="en-GB" dirty="0">
              <a:solidFill>
                <a:schemeClr val="tx1"/>
              </a:solidFill>
            </a:endParaRPr>
          </a:p>
          <a:p>
            <a:pPr lvl="1" algn="l"/>
            <a:r>
              <a:rPr lang="en-GB" dirty="0">
                <a:solidFill>
                  <a:schemeClr val="tx1"/>
                </a:solidFill>
              </a:rPr>
              <a:t>- Student Accommodation</a:t>
            </a:r>
          </a:p>
          <a:p>
            <a:pPr lvl="1" algn="l"/>
            <a:r>
              <a:rPr lang="en-GB" dirty="0">
                <a:solidFill>
                  <a:schemeClr val="tx1"/>
                </a:solidFill>
              </a:rPr>
              <a:t>- Older person accommodation</a:t>
            </a:r>
            <a:endParaRPr lang="en-US" dirty="0">
              <a:solidFill>
                <a:schemeClr val="tx1"/>
              </a:solidFill>
            </a:endParaRPr>
          </a:p>
          <a:p>
            <a:pPr lvl="1" algn="l"/>
            <a:r>
              <a:rPr lang="en-GB" dirty="0">
                <a:solidFill>
                  <a:schemeClr val="tx1"/>
                </a:solidFill>
              </a:rPr>
              <a:t>- Caravans for Non-Travelling Romany Gypsies and Irish Travellers</a:t>
            </a:r>
          </a:p>
          <a:p>
            <a:pPr lvl="1" algn="l"/>
            <a:r>
              <a:rPr lang="en-GB" dirty="0" smtClean="0">
                <a:solidFill>
                  <a:schemeClr val="tx1"/>
                </a:solidFill>
              </a:rPr>
              <a:t>- Caravans </a:t>
            </a:r>
            <a:r>
              <a:rPr lang="en-GB" dirty="0">
                <a:solidFill>
                  <a:schemeClr val="tx1"/>
                </a:solidFill>
              </a:rPr>
              <a:t>for Travelling Gypsies and Travellers and Travelling </a:t>
            </a:r>
            <a:r>
              <a:rPr lang="en-GB" dirty="0" err="1" smtClean="0">
                <a:solidFill>
                  <a:schemeClr val="tx1"/>
                </a:solidFill>
              </a:rPr>
              <a:t>Showpeople</a:t>
            </a:r>
            <a:endParaRPr lang="en-GB" dirty="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4222285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NPPG Method</a:t>
            </a:r>
            <a:endParaRPr lang="en-US" sz="5400" dirty="0"/>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planningguidance.communities.gov.uk/wp-content/uploads/2014/02/land-availability.jpg"/>
          <p:cNvPicPr/>
          <p:nvPr/>
        </p:nvPicPr>
        <p:blipFill>
          <a:blip r:embed="rId5">
            <a:extLst>
              <a:ext uri="{28A0092B-C50C-407E-A947-70E740481C1C}">
                <a14:useLocalDpi xmlns:a14="http://schemas.microsoft.com/office/drawing/2010/main" val="0"/>
              </a:ext>
            </a:extLst>
          </a:blip>
          <a:srcRect/>
          <a:stretch>
            <a:fillRect/>
          </a:stretch>
        </p:blipFill>
        <p:spPr bwMode="auto">
          <a:xfrm>
            <a:off x="2384108" y="1412777"/>
            <a:ext cx="3649013" cy="5184576"/>
          </a:xfrm>
          <a:prstGeom prst="rect">
            <a:avLst/>
          </a:prstGeom>
          <a:noFill/>
          <a:ln>
            <a:noFill/>
          </a:ln>
        </p:spPr>
      </p:pic>
      <p:pic>
        <p:nvPicPr>
          <p:cNvPr id="8" name="Picture 7" descr="PBA 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35180140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1</a:t>
            </a:r>
            <a:endParaRPr lang="en-US" sz="5400" dirty="0"/>
          </a:p>
        </p:txBody>
      </p:sp>
      <p:sp>
        <p:nvSpPr>
          <p:cNvPr id="3075" name="Rectangle 3"/>
          <p:cNvSpPr>
            <a:spLocks noGrp="1" noChangeArrowheads="1"/>
          </p:cNvSpPr>
          <p:nvPr>
            <p:ph type="subTitle" idx="1"/>
          </p:nvPr>
        </p:nvSpPr>
        <p:spPr>
          <a:xfrm>
            <a:off x="764933" y="1556792"/>
            <a:ext cx="7875343" cy="4896544"/>
          </a:xfrm>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Where </a:t>
            </a:r>
          </a:p>
          <a:p>
            <a:pPr marL="914400" lvl="1" indent="-457200" algn="l">
              <a:buFont typeface="Arial" panose="020B0604020202020204" pitchFamily="34" charset="0"/>
              <a:buChar char="•"/>
            </a:pPr>
            <a:r>
              <a:rPr lang="en-US" dirty="0" smtClean="0">
                <a:solidFill>
                  <a:schemeClr val="tx1"/>
                </a:solidFill>
              </a:rPr>
              <a:t>Is the geographical area the same as HEDNA?</a:t>
            </a:r>
          </a:p>
          <a:p>
            <a:pPr lvl="1"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Who </a:t>
            </a:r>
          </a:p>
          <a:p>
            <a:pPr marL="914400" lvl="1" indent="-457200" algn="l">
              <a:buFont typeface="Arial" panose="020B0604020202020204" pitchFamily="34" charset="0"/>
              <a:buChar char="•"/>
            </a:pPr>
            <a:r>
              <a:rPr lang="en-US" dirty="0" smtClean="0">
                <a:solidFill>
                  <a:schemeClr val="tx1"/>
                </a:solidFill>
              </a:rPr>
              <a:t>Do you need to work together?</a:t>
            </a:r>
          </a:p>
          <a:p>
            <a:pPr marL="914400" lvl="1" indent="-457200" algn="l">
              <a:buFont typeface="Arial" panose="020B0604020202020204" pitchFamily="34" charset="0"/>
              <a:buChar char="•"/>
            </a:pPr>
            <a:r>
              <a:rPr lang="en-US" dirty="0" smtClean="0">
                <a:solidFill>
                  <a:schemeClr val="tx1"/>
                </a:solidFill>
              </a:rPr>
              <a:t>Who needs to be involved?</a:t>
            </a:r>
          </a:p>
          <a:p>
            <a:pPr marL="914400" lvl="1" indent="-457200" algn="l">
              <a:buFont typeface="Arial" panose="020B0604020202020204" pitchFamily="34" charset="0"/>
              <a:buChar char="•"/>
            </a:pPr>
            <a:r>
              <a:rPr lang="en-US" dirty="0" smtClean="0">
                <a:solidFill>
                  <a:schemeClr val="tx1"/>
                </a:solidFill>
              </a:rPr>
              <a:t>How will you involve them – Panel? </a:t>
            </a:r>
          </a:p>
          <a:p>
            <a:pPr lvl="1"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What  </a:t>
            </a:r>
          </a:p>
          <a:p>
            <a:pPr marL="914400" lvl="1" indent="-457200" algn="l">
              <a:buFont typeface="Arial" panose="020B0604020202020204" pitchFamily="34" charset="0"/>
              <a:buChar char="•"/>
            </a:pPr>
            <a:r>
              <a:rPr lang="en-US" dirty="0" smtClean="0">
                <a:solidFill>
                  <a:schemeClr val="tx1"/>
                </a:solidFill>
              </a:rPr>
              <a:t>Site size thresholds</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360953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agenda </a:t>
            </a:r>
            <a:r>
              <a:rPr lang="en-GB" sz="2000" b="0" dirty="0"/>
              <a:t>continued</a:t>
            </a:r>
          </a:p>
        </p:txBody>
      </p:sp>
      <p:sp>
        <p:nvSpPr>
          <p:cNvPr id="3" name="Content Placeholder 2"/>
          <p:cNvSpPr>
            <a:spLocks noGrp="1"/>
          </p:cNvSpPr>
          <p:nvPr>
            <p:ph idx="1"/>
          </p:nvPr>
        </p:nvSpPr>
        <p:spPr>
          <a:xfrm>
            <a:off x="849923" y="1056177"/>
            <a:ext cx="8229600" cy="5450132"/>
          </a:xfrm>
        </p:spPr>
        <p:txBody>
          <a:bodyPr/>
          <a:lstStyle/>
          <a:p>
            <a:r>
              <a:rPr lang="en-GB" dirty="0" smtClean="0"/>
              <a:t>We’ll package the notes as a trilogy </a:t>
            </a:r>
          </a:p>
          <a:p>
            <a:r>
              <a:rPr lang="en-GB" dirty="0" smtClean="0"/>
              <a:t>Technical advice on producing a HEDNA</a:t>
            </a:r>
          </a:p>
          <a:p>
            <a:pPr lvl="1"/>
            <a:r>
              <a:rPr lang="en-GB" dirty="0" smtClean="0"/>
              <a:t>(Housing and Economic Development Needs Assessment)</a:t>
            </a:r>
          </a:p>
          <a:p>
            <a:r>
              <a:rPr lang="en-GB" dirty="0" smtClean="0"/>
              <a:t>But it doesn’t have to be in one bundle</a:t>
            </a:r>
          </a:p>
          <a:p>
            <a:pPr lvl="1"/>
            <a:r>
              <a:rPr lang="en-GB" dirty="0" smtClean="0"/>
              <a:t>It would be pretty large!</a:t>
            </a:r>
          </a:p>
          <a:p>
            <a:r>
              <a:rPr lang="en-GB" dirty="0" smtClean="0"/>
              <a:t>Two (or three) separate studies is fine</a:t>
            </a:r>
          </a:p>
          <a:p>
            <a:r>
              <a:rPr lang="en-GB" dirty="0" smtClean="0"/>
              <a:t>But they must be mutually consistent</a:t>
            </a:r>
          </a:p>
          <a:p>
            <a:pPr lvl="1"/>
            <a:r>
              <a:rPr lang="en-GB" dirty="0" smtClean="0"/>
              <a:t>Show the same future population</a:t>
            </a:r>
          </a:p>
          <a:p>
            <a:pPr lvl="2"/>
            <a:r>
              <a:rPr lang="en-GB" dirty="0" smtClean="0"/>
              <a:t>Numbers and profile</a:t>
            </a:r>
          </a:p>
          <a:p>
            <a:pPr lvl="1"/>
            <a:r>
              <a:rPr lang="en-GB" dirty="0" smtClean="0"/>
              <a:t>And future jobs</a:t>
            </a:r>
          </a:p>
          <a:p>
            <a:r>
              <a:rPr lang="en-GB" dirty="0" smtClean="0"/>
              <a:t>The OAN note discusses the links between</a:t>
            </a:r>
          </a:p>
          <a:p>
            <a:pPr lvl="1"/>
            <a:r>
              <a:rPr lang="en-GB" dirty="0" smtClean="0"/>
              <a:t>Affordable and overall housing needs</a:t>
            </a:r>
          </a:p>
          <a:p>
            <a:pPr lvl="1"/>
            <a:r>
              <a:rPr lang="en-GB" dirty="0" smtClean="0"/>
              <a:t>Population / housing and jobs</a:t>
            </a:r>
          </a:p>
          <a:p>
            <a:pPr lvl="1"/>
            <a:endParaRPr lang="en-GB" dirty="0"/>
          </a:p>
        </p:txBody>
      </p:sp>
    </p:spTree>
    <p:extLst>
      <p:ext uri="{BB962C8B-B14F-4D97-AF65-F5344CB8AC3E}">
        <p14:creationId xmlns:p14="http://schemas.microsoft.com/office/powerpoint/2010/main" val="40326891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1 </a:t>
            </a:r>
            <a:endParaRPr lang="en-US" sz="5400" dirty="0"/>
          </a:p>
        </p:txBody>
      </p:sp>
      <p:sp>
        <p:nvSpPr>
          <p:cNvPr id="3075" name="Rectangle 3"/>
          <p:cNvSpPr>
            <a:spLocks noGrp="1" noChangeArrowheads="1"/>
          </p:cNvSpPr>
          <p:nvPr>
            <p:ph type="subTitle" idx="1"/>
          </p:nvPr>
        </p:nvSpPr>
        <p:spPr>
          <a:xfrm>
            <a:off x="764933" y="1556792"/>
            <a:ext cx="7875343" cy="4896544"/>
          </a:xfrm>
        </p:spPr>
        <p:txBody>
          <a:bodyPr>
            <a:normAutofit/>
          </a:bodyPr>
          <a:lstStyle/>
          <a:p>
            <a:pPr algn="l"/>
            <a:r>
              <a:rPr lang="en-US" dirty="0" smtClean="0">
                <a:solidFill>
                  <a:schemeClr val="tx1"/>
                </a:solidFill>
              </a:rPr>
              <a:t>Site identification process</a:t>
            </a:r>
          </a:p>
          <a:p>
            <a:pPr marL="457200" indent="-457200" algn="l">
              <a:buFont typeface="Arial" panose="020B0604020202020204" pitchFamily="34" charset="0"/>
              <a:buChar char="•"/>
            </a:pPr>
            <a:r>
              <a:rPr lang="en-US" dirty="0" smtClean="0">
                <a:solidFill>
                  <a:schemeClr val="tx1"/>
                </a:solidFill>
              </a:rPr>
              <a:t>What has changed?</a:t>
            </a:r>
          </a:p>
          <a:p>
            <a:pPr marL="457200" indent="-457200" algn="l">
              <a:buFont typeface="Arial" panose="020B0604020202020204" pitchFamily="34" charset="0"/>
              <a:buChar char="•"/>
            </a:pPr>
            <a:r>
              <a:rPr lang="en-US" dirty="0" smtClean="0">
                <a:solidFill>
                  <a:schemeClr val="tx1"/>
                </a:solidFill>
              </a:rPr>
              <a:t>What sites might be suitable from emerging evidence / plan making?</a:t>
            </a:r>
          </a:p>
          <a:p>
            <a:pPr marL="457200" indent="-457200" algn="l">
              <a:buFont typeface="Arial" panose="020B0604020202020204" pitchFamily="34" charset="0"/>
              <a:buChar char="•"/>
            </a:pPr>
            <a:r>
              <a:rPr lang="en-US" dirty="0" smtClean="0">
                <a:solidFill>
                  <a:schemeClr val="tx1"/>
                </a:solidFill>
              </a:rPr>
              <a:t>What do you know about already?</a:t>
            </a:r>
          </a:p>
          <a:p>
            <a:pPr marL="457200" indent="-457200" algn="l">
              <a:buFont typeface="Arial" panose="020B0604020202020204" pitchFamily="34" charset="0"/>
              <a:buChar char="•"/>
            </a:pPr>
            <a:r>
              <a:rPr lang="en-US" dirty="0" smtClean="0">
                <a:solidFill>
                  <a:schemeClr val="tx1"/>
                </a:solidFill>
              </a:rPr>
              <a:t>What might members know/find out?</a:t>
            </a:r>
          </a:p>
          <a:p>
            <a:pPr marL="457200" indent="-457200" algn="l">
              <a:buFont typeface="Arial" panose="020B0604020202020204" pitchFamily="34" charset="0"/>
              <a:buChar char="•"/>
            </a:pPr>
            <a:r>
              <a:rPr lang="en-US" dirty="0" smtClean="0">
                <a:solidFill>
                  <a:schemeClr val="tx1"/>
                </a:solidFill>
              </a:rPr>
              <a:t>How will sites for employment, caravans, older people, students be identified?</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3814875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1 </a:t>
            </a:r>
            <a:endParaRPr lang="en-US" sz="5400" dirty="0"/>
          </a:p>
        </p:txBody>
      </p:sp>
      <p:sp>
        <p:nvSpPr>
          <p:cNvPr id="3075" name="Rectangle 3"/>
          <p:cNvSpPr>
            <a:spLocks noGrp="1" noChangeArrowheads="1"/>
          </p:cNvSpPr>
          <p:nvPr>
            <p:ph type="subTitle" idx="1"/>
          </p:nvPr>
        </p:nvSpPr>
        <p:spPr>
          <a:xfrm>
            <a:off x="764933" y="1556792"/>
            <a:ext cx="7875343" cy="4896544"/>
          </a:xfrm>
        </p:spPr>
        <p:txBody>
          <a:bodyPr>
            <a:normAutofit/>
          </a:bodyPr>
          <a:lstStyle/>
          <a:p>
            <a:pPr algn="l"/>
            <a:r>
              <a:rPr lang="en-US" dirty="0" smtClean="0">
                <a:solidFill>
                  <a:schemeClr val="tx1"/>
                </a:solidFill>
              </a:rPr>
              <a:t>Call </a:t>
            </a:r>
            <a:r>
              <a:rPr lang="en-US" dirty="0">
                <a:solidFill>
                  <a:schemeClr val="tx1"/>
                </a:solidFill>
              </a:rPr>
              <a:t>for </a:t>
            </a:r>
            <a:r>
              <a:rPr lang="en-US" dirty="0" smtClean="0">
                <a:solidFill>
                  <a:schemeClr val="tx1"/>
                </a:solidFill>
              </a:rPr>
              <a:t>sites</a:t>
            </a:r>
          </a:p>
          <a:p>
            <a:pPr marL="457200" indent="-457200" algn="l">
              <a:buFont typeface="Arial" panose="020B0604020202020204" pitchFamily="34" charset="0"/>
              <a:buChar char="•"/>
            </a:pPr>
            <a:r>
              <a:rPr lang="en-US" dirty="0" smtClean="0">
                <a:solidFill>
                  <a:schemeClr val="tx1"/>
                </a:solidFill>
              </a:rPr>
              <a:t>Using a comprehensive form to capture all the relevant information:</a:t>
            </a:r>
          </a:p>
          <a:p>
            <a:pPr marL="914400" lvl="1" indent="-457200" algn="l">
              <a:buFont typeface="Arial" panose="020B0604020202020204" pitchFamily="34" charset="0"/>
              <a:buChar char="•"/>
            </a:pPr>
            <a:r>
              <a:rPr lang="en-US" dirty="0">
                <a:solidFill>
                  <a:schemeClr val="tx1"/>
                </a:solidFill>
              </a:rPr>
              <a:t>o</a:t>
            </a:r>
            <a:r>
              <a:rPr lang="en-US" dirty="0" smtClean="0">
                <a:solidFill>
                  <a:schemeClr val="tx1"/>
                </a:solidFill>
              </a:rPr>
              <a:t>wnership, history, investigations, constraints, viability, possible uses, yield, timing </a:t>
            </a:r>
            <a:endParaRPr lang="en-US" dirty="0">
              <a:solidFill>
                <a:schemeClr val="tx1"/>
              </a:solidFill>
            </a:endParaRPr>
          </a:p>
          <a:p>
            <a:pPr marL="457200" indent="-457200" algn="l"/>
            <a:r>
              <a:rPr lang="en-US" dirty="0" smtClean="0">
                <a:solidFill>
                  <a:schemeClr val="tx1"/>
                </a:solidFill>
              </a:rPr>
              <a:t>Survey process</a:t>
            </a:r>
          </a:p>
          <a:p>
            <a:pPr marL="457200" indent="-457200" algn="l">
              <a:buFont typeface="Arial" panose="020B0604020202020204" pitchFamily="34" charset="0"/>
              <a:buChar char="•"/>
            </a:pPr>
            <a:r>
              <a:rPr lang="en-US" dirty="0" smtClean="0">
                <a:solidFill>
                  <a:schemeClr val="tx1"/>
                </a:solidFill>
              </a:rPr>
              <a:t>Designing an effective database to record data</a:t>
            </a:r>
          </a:p>
          <a:p>
            <a:pPr marL="457200" indent="-457200" algn="l">
              <a:buFont typeface="Arial" panose="020B0604020202020204" pitchFamily="34" charset="0"/>
              <a:buChar char="•"/>
            </a:pPr>
            <a:r>
              <a:rPr lang="en-US" dirty="0" smtClean="0">
                <a:solidFill>
                  <a:schemeClr val="tx1"/>
                </a:solidFill>
              </a:rPr>
              <a:t>Undertaking a desk based assessment </a:t>
            </a: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22878330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2</a:t>
            </a:r>
            <a:endParaRPr lang="en-US" sz="5400" dirty="0"/>
          </a:p>
        </p:txBody>
      </p:sp>
      <p:sp>
        <p:nvSpPr>
          <p:cNvPr id="3075" name="Rectangle 3"/>
          <p:cNvSpPr>
            <a:spLocks noGrp="1" noChangeArrowheads="1"/>
          </p:cNvSpPr>
          <p:nvPr>
            <p:ph type="subTitle" idx="1"/>
          </p:nvPr>
        </p:nvSpPr>
        <p:spPr>
          <a:xfrm>
            <a:off x="764933" y="1556792"/>
            <a:ext cx="7875343" cy="4896544"/>
          </a:xfrm>
        </p:spPr>
        <p:txBody>
          <a:bodyPr>
            <a:normAutofit/>
          </a:bodyPr>
          <a:lstStyle/>
          <a:p>
            <a:pPr marL="457200" indent="-457200" algn="l">
              <a:buFont typeface="Arial" panose="020B0604020202020204" pitchFamily="34" charset="0"/>
              <a:buChar char="•"/>
            </a:pPr>
            <a:r>
              <a:rPr lang="en-US" dirty="0" smtClean="0">
                <a:solidFill>
                  <a:schemeClr val="tx1"/>
                </a:solidFill>
              </a:rPr>
              <a:t>Is the site available?</a:t>
            </a:r>
          </a:p>
          <a:p>
            <a:pPr marL="457200" indent="-457200" algn="l">
              <a:buFont typeface="Arial" panose="020B0604020202020204" pitchFamily="34" charset="0"/>
              <a:buChar char="•"/>
            </a:pPr>
            <a:r>
              <a:rPr lang="en-US" dirty="0" smtClean="0">
                <a:solidFill>
                  <a:schemeClr val="tx1"/>
                </a:solidFill>
              </a:rPr>
              <a:t>Is the site suitable?</a:t>
            </a:r>
          </a:p>
          <a:p>
            <a:pPr marL="457200" indent="-457200" algn="l">
              <a:buFont typeface="Arial" panose="020B0604020202020204" pitchFamily="34" charset="0"/>
              <a:buChar char="•"/>
            </a:pPr>
            <a:r>
              <a:rPr lang="en-US" dirty="0" smtClean="0">
                <a:solidFill>
                  <a:schemeClr val="tx1"/>
                </a:solidFill>
              </a:rPr>
              <a:t>Is the site achievable and viable?</a:t>
            </a:r>
          </a:p>
          <a:p>
            <a:pPr algn="l"/>
            <a:r>
              <a:rPr lang="en-US" dirty="0" smtClean="0">
                <a:solidFill>
                  <a:schemeClr val="tx1"/>
                </a:solidFill>
              </a:rPr>
              <a:t>Methods include:</a:t>
            </a:r>
          </a:p>
          <a:p>
            <a:pPr marL="914400" lvl="1" indent="-457200" algn="l">
              <a:buFont typeface="Arial" panose="020B0604020202020204" pitchFamily="34" charset="0"/>
              <a:buChar char="•"/>
            </a:pPr>
            <a:r>
              <a:rPr lang="en-US" dirty="0" smtClean="0">
                <a:solidFill>
                  <a:schemeClr val="tx1"/>
                </a:solidFill>
              </a:rPr>
              <a:t>Panel approach </a:t>
            </a:r>
          </a:p>
          <a:p>
            <a:pPr marL="914400" lvl="1" indent="-457200" algn="l">
              <a:buFont typeface="Arial" panose="020B0604020202020204" pitchFamily="34" charset="0"/>
              <a:buChar char="•"/>
            </a:pPr>
            <a:r>
              <a:rPr lang="en-US" dirty="0" smtClean="0">
                <a:solidFill>
                  <a:schemeClr val="tx1"/>
                </a:solidFill>
              </a:rPr>
              <a:t>Broad testing of typologies</a:t>
            </a:r>
          </a:p>
          <a:p>
            <a:pPr marL="914400" lvl="1" indent="-457200" algn="l">
              <a:buFont typeface="Arial" panose="020B0604020202020204" pitchFamily="34" charset="0"/>
              <a:buChar char="•"/>
            </a:pPr>
            <a:r>
              <a:rPr lang="en-US" dirty="0" smtClean="0">
                <a:solidFill>
                  <a:schemeClr val="tx1"/>
                </a:solidFill>
              </a:rPr>
              <a:t>Broad testing of all sites</a:t>
            </a:r>
          </a:p>
          <a:p>
            <a:pPr marL="914400" lvl="1" indent="-457200" algn="l">
              <a:buFont typeface="Arial" panose="020B0604020202020204" pitchFamily="34" charset="0"/>
              <a:buChar char="•"/>
            </a:pPr>
            <a:r>
              <a:rPr lang="en-US" dirty="0" smtClean="0">
                <a:solidFill>
                  <a:schemeClr val="tx1"/>
                </a:solidFill>
              </a:rPr>
              <a:t>Hybrid – broad testing of sites or typologies  plus detailed testing of strategic sites </a:t>
            </a: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6146705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2</a:t>
            </a:r>
            <a:endParaRPr lang="en-US" sz="5400" dirty="0"/>
          </a:p>
        </p:txBody>
      </p:sp>
      <p:sp>
        <p:nvSpPr>
          <p:cNvPr id="3075" name="Rectangle 3"/>
          <p:cNvSpPr>
            <a:spLocks noGrp="1" noChangeArrowheads="1"/>
          </p:cNvSpPr>
          <p:nvPr>
            <p:ph type="subTitle" idx="1"/>
          </p:nvPr>
        </p:nvSpPr>
        <p:spPr>
          <a:xfrm>
            <a:off x="764933" y="1556792"/>
            <a:ext cx="7875343" cy="5040560"/>
          </a:xfrm>
        </p:spPr>
        <p:txBody>
          <a:bodyPr>
            <a:normAutofit/>
          </a:bodyPr>
          <a:lstStyle/>
          <a:p>
            <a:pPr marL="457200" indent="-457200" algn="l">
              <a:buFont typeface="Arial" panose="020B0604020202020204" pitchFamily="34" charset="0"/>
              <a:buChar char="•"/>
            </a:pPr>
            <a:r>
              <a:rPr lang="en-US" dirty="0" smtClean="0">
                <a:solidFill>
                  <a:schemeClr val="tx1"/>
                </a:solidFill>
              </a:rPr>
              <a:t>Calculating the development potential</a:t>
            </a:r>
          </a:p>
          <a:p>
            <a:pPr marL="457200" indent="-457200" algn="l">
              <a:buFont typeface="Arial" panose="020B0604020202020204" pitchFamily="34" charset="0"/>
              <a:buChar char="•"/>
            </a:pPr>
            <a:r>
              <a:rPr lang="en-US" dirty="0" smtClean="0">
                <a:solidFill>
                  <a:schemeClr val="tx1"/>
                </a:solidFill>
              </a:rPr>
              <a:t>Using realistic lead in times and build out rates</a:t>
            </a:r>
          </a:p>
          <a:p>
            <a:pPr marL="914400" lvl="1" indent="-457200" algn="l">
              <a:buFont typeface="Arial" panose="020B0604020202020204" pitchFamily="34" charset="0"/>
              <a:buChar char="•"/>
            </a:pPr>
            <a:r>
              <a:rPr lang="en-US" dirty="0" smtClean="0">
                <a:solidFill>
                  <a:schemeClr val="tx1"/>
                </a:solidFill>
              </a:rPr>
              <a:t>Inspectors critical of over optimistic rates</a:t>
            </a:r>
          </a:p>
          <a:p>
            <a:pPr marL="914400" lvl="1" indent="-457200" algn="l">
              <a:buFont typeface="Arial" panose="020B0604020202020204" pitchFamily="34" charset="0"/>
              <a:buChar char="•"/>
            </a:pPr>
            <a:r>
              <a:rPr lang="en-US" dirty="0" smtClean="0">
                <a:solidFill>
                  <a:schemeClr val="tx1"/>
                </a:solidFill>
              </a:rPr>
              <a:t>Assumptions based on transparent and robust local evidence</a:t>
            </a:r>
          </a:p>
          <a:p>
            <a:pPr marL="914400" lvl="1" indent="-457200" algn="l">
              <a:buFont typeface="Arial" panose="020B0604020202020204" pitchFamily="34" charset="0"/>
              <a:buChar char="•"/>
            </a:pPr>
            <a:r>
              <a:rPr lang="en-US" dirty="0" smtClean="0">
                <a:solidFill>
                  <a:schemeClr val="tx1"/>
                </a:solidFill>
              </a:rPr>
              <a:t>Use SHELAA panel to explore rates, test rates against past performance and comparable schemes, monitor what is delivered</a:t>
            </a:r>
          </a:p>
          <a:p>
            <a:pPr marL="914400" lvl="1" indent="-457200" algn="l">
              <a:buFont typeface="Arial" panose="020B0604020202020204" pitchFamily="34" charset="0"/>
              <a:buChar char="•"/>
            </a:pPr>
            <a:r>
              <a:rPr lang="en-US" dirty="0" smtClean="0">
                <a:solidFill>
                  <a:schemeClr val="tx1"/>
                </a:solidFill>
              </a:rPr>
              <a:t>Implications for a future delivery test</a:t>
            </a:r>
          </a:p>
          <a:p>
            <a:pPr marL="457200" indent="-457200" algn="l">
              <a:buFont typeface="Arial" panose="020B0604020202020204" pitchFamily="34" charset="0"/>
              <a:buChar char="•"/>
            </a:pPr>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32912900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3 &amp; 4 </a:t>
            </a:r>
            <a:endParaRPr lang="en-US" sz="5400" dirty="0"/>
          </a:p>
        </p:txBody>
      </p:sp>
      <p:sp>
        <p:nvSpPr>
          <p:cNvPr id="3075" name="Rectangle 3"/>
          <p:cNvSpPr>
            <a:spLocks noGrp="1" noChangeArrowheads="1"/>
          </p:cNvSpPr>
          <p:nvPr>
            <p:ph type="subTitle" idx="1"/>
          </p:nvPr>
        </p:nvSpPr>
        <p:spPr>
          <a:xfrm>
            <a:off x="764932" y="1556792"/>
            <a:ext cx="8364532" cy="5112568"/>
          </a:xfrm>
        </p:spPr>
        <p:txBody>
          <a:bodyPr>
            <a:normAutofit/>
          </a:bodyPr>
          <a:lstStyle/>
          <a:p>
            <a:pPr algn="l"/>
            <a:r>
              <a:rPr lang="en-US" dirty="0" smtClean="0">
                <a:solidFill>
                  <a:schemeClr val="tx1"/>
                </a:solidFill>
              </a:rPr>
              <a:t>Including realistic windfall allowance</a:t>
            </a:r>
          </a:p>
          <a:p>
            <a:pPr algn="l"/>
            <a:r>
              <a:rPr lang="en-US" dirty="0" smtClean="0">
                <a:solidFill>
                  <a:schemeClr val="tx1"/>
                </a:solidFill>
              </a:rPr>
              <a:t>Assessment Review </a:t>
            </a:r>
          </a:p>
          <a:p>
            <a:pPr marL="914400" lvl="1" indent="-457200" algn="l">
              <a:buFont typeface="Arial" panose="020B0604020202020204" pitchFamily="34" charset="0"/>
              <a:buChar char="•"/>
            </a:pPr>
            <a:r>
              <a:rPr lang="en-US" dirty="0" smtClean="0">
                <a:solidFill>
                  <a:schemeClr val="tx1"/>
                </a:solidFill>
              </a:rPr>
              <a:t>Trajectory – how much housing and employment land provided and when</a:t>
            </a:r>
          </a:p>
          <a:p>
            <a:pPr marL="914400" lvl="1" indent="-457200" algn="l">
              <a:buFont typeface="Arial" panose="020B0604020202020204" pitchFamily="34" charset="0"/>
              <a:buChar char="•"/>
            </a:pPr>
            <a:r>
              <a:rPr lang="en-US" dirty="0" smtClean="0">
                <a:solidFill>
                  <a:schemeClr val="tx1"/>
                </a:solidFill>
              </a:rPr>
              <a:t>Are discounts necessary and appropriate?</a:t>
            </a:r>
          </a:p>
          <a:p>
            <a:pPr marL="914400" lvl="1" indent="-457200" algn="l">
              <a:buFont typeface="Arial" panose="020B0604020202020204" pitchFamily="34" charset="0"/>
              <a:buChar char="•"/>
            </a:pPr>
            <a:r>
              <a:rPr lang="en-US" dirty="0" smtClean="0">
                <a:solidFill>
                  <a:schemeClr val="tx1"/>
                </a:solidFill>
              </a:rPr>
              <a:t>Do you have enough sites to meet your need?</a:t>
            </a:r>
          </a:p>
          <a:p>
            <a:pPr marL="914400" lvl="1" indent="-457200" algn="l">
              <a:buFont typeface="Arial" panose="020B0604020202020204" pitchFamily="34" charset="0"/>
              <a:buChar char="•"/>
            </a:pPr>
            <a:r>
              <a:rPr lang="en-US" dirty="0" smtClean="0">
                <a:solidFill>
                  <a:schemeClr val="tx1"/>
                </a:solidFill>
              </a:rPr>
              <a:t>Is there evidence to defend a stepped trajectory?</a:t>
            </a: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12469894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Method – Stage 5 </a:t>
            </a:r>
            <a:endParaRPr lang="en-US" sz="5400" dirty="0"/>
          </a:p>
        </p:txBody>
      </p:sp>
      <p:sp>
        <p:nvSpPr>
          <p:cNvPr id="3075" name="Rectangle 3"/>
          <p:cNvSpPr>
            <a:spLocks noGrp="1" noChangeArrowheads="1"/>
          </p:cNvSpPr>
          <p:nvPr>
            <p:ph type="subTitle" idx="1"/>
          </p:nvPr>
        </p:nvSpPr>
        <p:spPr>
          <a:xfrm>
            <a:off x="764932" y="1556792"/>
            <a:ext cx="8364532" cy="5112568"/>
          </a:xfrm>
        </p:spPr>
        <p:txBody>
          <a:bodyPr>
            <a:normAutofit/>
          </a:bodyPr>
          <a:lstStyle/>
          <a:p>
            <a:pPr algn="l"/>
            <a:r>
              <a:rPr lang="en-US" dirty="0" smtClean="0">
                <a:solidFill>
                  <a:schemeClr val="tx1"/>
                </a:solidFill>
              </a:rPr>
              <a:t>Final evidence base – outputs</a:t>
            </a:r>
          </a:p>
          <a:p>
            <a:pPr marL="914400" lvl="1" indent="-457200" algn="l">
              <a:buFont typeface="Arial" panose="020B0604020202020204" pitchFamily="34" charset="0"/>
              <a:buChar char="•"/>
            </a:pPr>
            <a:r>
              <a:rPr lang="en-US" dirty="0" smtClean="0">
                <a:solidFill>
                  <a:schemeClr val="tx1"/>
                </a:solidFill>
              </a:rPr>
              <a:t>Table of sites/broad locations and maps</a:t>
            </a:r>
          </a:p>
          <a:p>
            <a:pPr marL="914400" lvl="1" indent="-457200" algn="l">
              <a:buFont typeface="Arial" panose="020B0604020202020204" pitchFamily="34" charset="0"/>
              <a:buChar char="•"/>
            </a:pPr>
            <a:r>
              <a:rPr lang="en-US" dirty="0" smtClean="0">
                <a:solidFill>
                  <a:schemeClr val="tx1"/>
                </a:solidFill>
              </a:rPr>
              <a:t>Assessment of suitability, availability and achievability</a:t>
            </a:r>
          </a:p>
          <a:p>
            <a:pPr marL="914400" lvl="1" indent="-457200" algn="l">
              <a:buFont typeface="Arial" panose="020B0604020202020204" pitchFamily="34" charset="0"/>
              <a:buChar char="•"/>
            </a:pPr>
            <a:r>
              <a:rPr lang="en-US" dirty="0" smtClean="0">
                <a:solidFill>
                  <a:schemeClr val="tx1"/>
                </a:solidFill>
              </a:rPr>
              <a:t>Type, quantity and timescale of development</a:t>
            </a:r>
          </a:p>
          <a:p>
            <a:pPr algn="l"/>
            <a:r>
              <a:rPr lang="en-US" dirty="0" smtClean="0">
                <a:solidFill>
                  <a:schemeClr val="tx1"/>
                </a:solidFill>
              </a:rPr>
              <a:t>Monitoring</a:t>
            </a:r>
          </a:p>
          <a:p>
            <a:pPr marL="914400" lvl="1" indent="-457200" algn="l">
              <a:buFont typeface="Arial" panose="020B0604020202020204" pitchFamily="34" charset="0"/>
              <a:buChar char="•"/>
            </a:pPr>
            <a:r>
              <a:rPr lang="en-US" dirty="0" smtClean="0">
                <a:solidFill>
                  <a:schemeClr val="tx1"/>
                </a:solidFill>
              </a:rPr>
              <a:t>Rolling review of sites and identification of change</a:t>
            </a:r>
          </a:p>
          <a:p>
            <a:pPr marL="914400" lvl="1" indent="-457200" algn="l">
              <a:buFont typeface="Arial" panose="020B0604020202020204" pitchFamily="34" charset="0"/>
              <a:buChar char="•"/>
            </a:pPr>
            <a:r>
              <a:rPr lang="en-US" dirty="0" smtClean="0">
                <a:solidFill>
                  <a:schemeClr val="tx1"/>
                </a:solidFill>
              </a:rPr>
              <a:t>Check status, assumptions and timescales</a:t>
            </a:r>
          </a:p>
          <a:p>
            <a:pPr marL="914400" lvl="1" indent="-457200" algn="l">
              <a:buFont typeface="Arial" panose="020B0604020202020204" pitchFamily="34" charset="0"/>
              <a:buChar char="•"/>
            </a:pPr>
            <a:r>
              <a:rPr lang="en-US" dirty="0" smtClean="0">
                <a:solidFill>
                  <a:schemeClr val="tx1"/>
                </a:solidFill>
              </a:rPr>
              <a:t>Have you deviated from projections – why?</a:t>
            </a: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1100847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9437" y="908720"/>
            <a:ext cx="7772400" cy="864518"/>
          </a:xfrm>
        </p:spPr>
        <p:txBody>
          <a:bodyPr>
            <a:normAutofit fontScale="90000"/>
          </a:bodyPr>
          <a:lstStyle/>
          <a:p>
            <a:r>
              <a:rPr lang="en-GB" sz="5400" dirty="0"/>
              <a:t>Specialist Accommodation</a:t>
            </a:r>
            <a:endParaRPr lang="en-US" sz="5400" dirty="0"/>
          </a:p>
        </p:txBody>
      </p:sp>
      <p:sp>
        <p:nvSpPr>
          <p:cNvPr id="3075" name="Rectangle 3"/>
          <p:cNvSpPr>
            <a:spLocks noGrp="1" noChangeArrowheads="1"/>
          </p:cNvSpPr>
          <p:nvPr>
            <p:ph type="subTitle" idx="1"/>
          </p:nvPr>
        </p:nvSpPr>
        <p:spPr>
          <a:xfrm>
            <a:off x="764933" y="1961456"/>
            <a:ext cx="7875343" cy="4896544"/>
          </a:xfrm>
        </p:spPr>
        <p:txBody>
          <a:bodyPr>
            <a:normAutofit/>
          </a:bodyPr>
          <a:lstStyle/>
          <a:p>
            <a:pPr marL="457200" indent="-457200" algn="l">
              <a:buFont typeface="Arial" panose="020B0604020202020204" pitchFamily="34" charset="0"/>
              <a:buChar char="•"/>
            </a:pPr>
            <a:r>
              <a:rPr lang="en-US" dirty="0" smtClean="0">
                <a:solidFill>
                  <a:schemeClr val="tx1"/>
                </a:solidFill>
              </a:rPr>
              <a:t>Housing for older people</a:t>
            </a:r>
          </a:p>
          <a:p>
            <a:pPr marL="457200" indent="-457200" algn="l">
              <a:buFont typeface="Arial" panose="020B0604020202020204" pitchFamily="34" charset="0"/>
              <a:buChar char="•"/>
            </a:pPr>
            <a:r>
              <a:rPr lang="en-GB" dirty="0">
                <a:solidFill>
                  <a:schemeClr val="tx1"/>
                </a:solidFill>
              </a:rPr>
              <a:t>Housing for students</a:t>
            </a:r>
          </a:p>
          <a:p>
            <a:pPr marL="457200" indent="-457200" algn="l">
              <a:buFont typeface="Arial" panose="020B0604020202020204" pitchFamily="34" charset="0"/>
              <a:buChar char="•"/>
            </a:pPr>
            <a:r>
              <a:rPr lang="en-GB" dirty="0" smtClean="0">
                <a:solidFill>
                  <a:schemeClr val="tx1"/>
                </a:solidFill>
              </a:rPr>
              <a:t>Caravans </a:t>
            </a:r>
            <a:r>
              <a:rPr lang="en-GB" dirty="0">
                <a:solidFill>
                  <a:schemeClr val="tx1"/>
                </a:solidFill>
              </a:rPr>
              <a:t>for Non-Travelling Romany Gypsies and Irish Travellers </a:t>
            </a:r>
          </a:p>
          <a:p>
            <a:pPr marL="457200" indent="-457200" algn="l">
              <a:buFont typeface="Arial" panose="020B0604020202020204" pitchFamily="34" charset="0"/>
              <a:buChar char="•"/>
            </a:pPr>
            <a:r>
              <a:rPr lang="en-GB" dirty="0">
                <a:solidFill>
                  <a:schemeClr val="tx1"/>
                </a:solidFill>
              </a:rPr>
              <a:t>Caravans for </a:t>
            </a:r>
            <a:r>
              <a:rPr lang="en-GB" dirty="0" smtClean="0">
                <a:solidFill>
                  <a:schemeClr val="tx1"/>
                </a:solidFill>
              </a:rPr>
              <a:t>Travelling Gypsies </a:t>
            </a:r>
            <a:r>
              <a:rPr lang="en-GB" dirty="0">
                <a:solidFill>
                  <a:schemeClr val="tx1"/>
                </a:solidFill>
              </a:rPr>
              <a:t>and </a:t>
            </a:r>
            <a:r>
              <a:rPr lang="en-GB" dirty="0" smtClean="0">
                <a:solidFill>
                  <a:schemeClr val="tx1"/>
                </a:solidFill>
              </a:rPr>
              <a:t>Travellers and Travelling </a:t>
            </a:r>
            <a:r>
              <a:rPr lang="en-GB" dirty="0" err="1" smtClean="0">
                <a:solidFill>
                  <a:schemeClr val="tx1"/>
                </a:solidFill>
              </a:rPr>
              <a:t>Showpeople</a:t>
            </a:r>
            <a:endParaRPr lang="en-GB"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38131758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5999" y="476250"/>
            <a:ext cx="7772400" cy="864518"/>
          </a:xfrm>
        </p:spPr>
        <p:txBody>
          <a:bodyPr>
            <a:normAutofit fontScale="90000"/>
          </a:bodyPr>
          <a:lstStyle/>
          <a:p>
            <a:r>
              <a:rPr lang="en-GB" sz="5400" dirty="0"/>
              <a:t>Other Issues</a:t>
            </a:r>
            <a:endParaRPr lang="en-US" sz="5400" dirty="0"/>
          </a:p>
        </p:txBody>
      </p:sp>
      <p:sp>
        <p:nvSpPr>
          <p:cNvPr id="3075" name="Rectangle 3"/>
          <p:cNvSpPr>
            <a:spLocks noGrp="1" noChangeArrowheads="1"/>
          </p:cNvSpPr>
          <p:nvPr>
            <p:ph type="subTitle" idx="1"/>
          </p:nvPr>
        </p:nvSpPr>
        <p:spPr>
          <a:xfrm>
            <a:off x="764933" y="1556792"/>
            <a:ext cx="7875343" cy="4896544"/>
          </a:xfrm>
        </p:spPr>
        <p:txBody>
          <a:bodyPr>
            <a:normAutofit/>
          </a:bodyPr>
          <a:lstStyle/>
          <a:p>
            <a:pPr marL="457200" indent="-457200" algn="l">
              <a:buFont typeface="Arial" panose="020B0604020202020204" pitchFamily="34" charset="0"/>
              <a:buChar char="•"/>
            </a:pPr>
            <a:r>
              <a:rPr lang="en-US" dirty="0" smtClean="0">
                <a:solidFill>
                  <a:schemeClr val="tx1"/>
                </a:solidFill>
              </a:rPr>
              <a:t>Empty housing and buildings</a:t>
            </a:r>
          </a:p>
          <a:p>
            <a:pPr marL="914400" lvl="1" indent="-457200" algn="l">
              <a:buFont typeface="Arial" panose="020B0604020202020204" pitchFamily="34" charset="0"/>
              <a:buChar char="•"/>
            </a:pPr>
            <a:r>
              <a:rPr lang="en-US" dirty="0" smtClean="0">
                <a:solidFill>
                  <a:schemeClr val="tx1"/>
                </a:solidFill>
              </a:rPr>
              <a:t>Is it making a significant contribution?</a:t>
            </a:r>
          </a:p>
          <a:p>
            <a:pPr marL="457200" indent="-457200" algn="l">
              <a:buFont typeface="Arial" panose="020B0604020202020204" pitchFamily="34" charset="0"/>
              <a:buChar char="•"/>
            </a:pPr>
            <a:r>
              <a:rPr lang="en-US" dirty="0" smtClean="0">
                <a:solidFill>
                  <a:schemeClr val="tx1"/>
                </a:solidFill>
              </a:rPr>
              <a:t>Brownfield Register</a:t>
            </a:r>
          </a:p>
          <a:p>
            <a:pPr marL="914400" lvl="1" indent="-457200" algn="l">
              <a:buFont typeface="Arial" panose="020B0604020202020204" pitchFamily="34" charset="0"/>
              <a:buChar char="•"/>
            </a:pPr>
            <a:r>
              <a:rPr lang="en-US" dirty="0" smtClean="0">
                <a:solidFill>
                  <a:schemeClr val="tx1"/>
                </a:solidFill>
              </a:rPr>
              <a:t>How best to use the SHELAA process to identify and assess sites?</a:t>
            </a:r>
          </a:p>
          <a:p>
            <a:pPr marL="457200" indent="-457200" algn="l">
              <a:buFont typeface="Arial" panose="020B0604020202020204" pitchFamily="34" charset="0"/>
              <a:buChar char="•"/>
            </a:pPr>
            <a:r>
              <a:rPr lang="en-US" dirty="0" smtClean="0">
                <a:solidFill>
                  <a:schemeClr val="tx1"/>
                </a:solidFill>
              </a:rPr>
              <a:t>Project management and skills required </a:t>
            </a:r>
          </a:p>
          <a:p>
            <a:pPr marL="914400" lvl="1" indent="-457200" algn="l">
              <a:buFont typeface="Arial" panose="020B0604020202020204" pitchFamily="34" charset="0"/>
              <a:buChar char="•"/>
            </a:pPr>
            <a:r>
              <a:rPr lang="en-US" dirty="0" smtClean="0">
                <a:solidFill>
                  <a:schemeClr val="tx1"/>
                </a:solidFill>
              </a:rPr>
              <a:t>Identifying key issues</a:t>
            </a:r>
          </a:p>
          <a:p>
            <a:pPr marL="914400" lvl="1" indent="-457200" algn="l">
              <a:buFont typeface="Arial" panose="020B0604020202020204" pitchFamily="34" charset="0"/>
              <a:buChar char="•"/>
            </a:pPr>
            <a:r>
              <a:rPr lang="en-US" dirty="0" smtClean="0">
                <a:solidFill>
                  <a:schemeClr val="tx1"/>
                </a:solidFill>
              </a:rPr>
              <a:t>Filling the gaps</a:t>
            </a:r>
          </a:p>
        </p:txBody>
      </p:sp>
      <p:pic>
        <p:nvPicPr>
          <p:cNvPr id="307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2" y="323399"/>
            <a:ext cx="1235740" cy="7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27" y="268692"/>
            <a:ext cx="1232905" cy="8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A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32" y="5891153"/>
            <a:ext cx="1209612" cy="711329"/>
          </a:xfrm>
          <a:prstGeom prst="rect">
            <a:avLst/>
          </a:prstGeom>
          <a:noFill/>
          <a:ln>
            <a:noFill/>
          </a:ln>
        </p:spPr>
      </p:pic>
    </p:spTree>
    <p:extLst>
      <p:ext uri="{BB962C8B-B14F-4D97-AF65-F5344CB8AC3E}">
        <p14:creationId xmlns:p14="http://schemas.microsoft.com/office/powerpoint/2010/main" val="70451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88"/>
            <a:ext cx="8420100" cy="1125537"/>
          </a:xfrm>
        </p:spPr>
        <p:txBody>
          <a:bodyPr/>
          <a:lstStyle/>
          <a:p>
            <a:pPr algn="ctr" eaLnBrk="1" hangingPunct="1"/>
            <a:r>
              <a:rPr lang="en-GB" sz="4400" dirty="0"/>
              <a:t>HDH Slides for PAS</a:t>
            </a:r>
            <a:br>
              <a:rPr lang="en-GB" sz="4400" dirty="0"/>
            </a:br>
            <a:r>
              <a:rPr lang="en-GB" sz="3600" dirty="0"/>
              <a:t>Housing and Employment Needs Assessment (HEDNA) and Strategic Housing and Employment Land Availability Assessments (SHELAAs)</a:t>
            </a:r>
            <a:br>
              <a:rPr lang="en-GB" sz="3600" dirty="0"/>
            </a:br>
            <a:r>
              <a:rPr lang="en-GB" sz="3600" dirty="0"/>
              <a:t>Viability and development economics</a:t>
            </a:r>
          </a:p>
        </p:txBody>
      </p:sp>
      <p:sp>
        <p:nvSpPr>
          <p:cNvPr id="15364" name="Text Box 4"/>
          <p:cNvSpPr txBox="1">
            <a:spLocks noChangeArrowheads="1"/>
          </p:cNvSpPr>
          <p:nvPr/>
        </p:nvSpPr>
        <p:spPr bwMode="auto">
          <a:xfrm>
            <a:off x="1136655" y="6021407"/>
            <a:ext cx="5760567" cy="46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0" tIns="45690" rIns="91380" bIns="45690">
            <a:spAutoFit/>
          </a:bodyPr>
          <a:lstStyle/>
          <a:p>
            <a:pPr>
              <a:spcBef>
                <a:spcPct val="50000"/>
              </a:spcBef>
            </a:pPr>
            <a:r>
              <a:rPr lang="en-GB" sz="2400" dirty="0" smtClean="0">
                <a:solidFill>
                  <a:srgbClr val="FFFFFF"/>
                </a:solidFill>
                <a:latin typeface="Arial" charset="0"/>
              </a:rPr>
              <a:t>London</a:t>
            </a:r>
            <a:endParaRPr lang="en-GB" sz="2400" dirty="0">
              <a:solidFill>
                <a:srgbClr val="FFFFFF"/>
              </a:solidFill>
              <a:latin typeface="Arial" charset="0"/>
            </a:endParaRPr>
          </a:p>
        </p:txBody>
      </p:sp>
      <p:sp>
        <p:nvSpPr>
          <p:cNvPr id="15365" name="Text Box 5"/>
          <p:cNvSpPr txBox="1">
            <a:spLocks noChangeArrowheads="1"/>
          </p:cNvSpPr>
          <p:nvPr/>
        </p:nvSpPr>
        <p:spPr bwMode="auto">
          <a:xfrm>
            <a:off x="6321439"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spAutoFit/>
          </a:bodyPr>
          <a:lstStyle/>
          <a:p>
            <a:pPr algn="r">
              <a:spcBef>
                <a:spcPct val="50000"/>
              </a:spcBef>
            </a:pPr>
            <a:r>
              <a:rPr lang="en-GB" sz="2400">
                <a:solidFill>
                  <a:srgbClr val="FFFFFF"/>
                </a:solidFill>
                <a:latin typeface="Arial" charset="0"/>
              </a:rPr>
              <a:t>www.pas.gov.uk</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145117" y="5370740"/>
            <a:ext cx="2231232" cy="570486"/>
          </a:xfrm>
          <a:prstGeom prst="rect">
            <a:avLst/>
          </a:prstGeom>
          <a:noFill/>
          <a:ln w="9525">
            <a:noFill/>
            <a:miter lim="800000"/>
            <a:headEnd/>
            <a:tailEnd/>
          </a:ln>
        </p:spPr>
      </p:pic>
    </p:spTree>
    <p:extLst>
      <p:ext uri="{BB962C8B-B14F-4D97-AF65-F5344CB8AC3E}">
        <p14:creationId xmlns:p14="http://schemas.microsoft.com/office/powerpoint/2010/main" val="2076463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a:t>
            </a:r>
            <a:endParaRPr lang="en-GB" dirty="0"/>
          </a:p>
        </p:txBody>
      </p:sp>
      <p:sp>
        <p:nvSpPr>
          <p:cNvPr id="3" name="Content Placeholder 2"/>
          <p:cNvSpPr>
            <a:spLocks noGrp="1"/>
          </p:cNvSpPr>
          <p:nvPr>
            <p:ph idx="1"/>
          </p:nvPr>
        </p:nvSpPr>
        <p:spPr>
          <a:xfrm>
            <a:off x="584201" y="1600217"/>
            <a:ext cx="8915400" cy="1108703"/>
          </a:xfrm>
          <a:ln>
            <a:solidFill>
              <a:srgbClr val="669900"/>
            </a:solidFill>
          </a:ln>
        </p:spPr>
        <p:txBody>
          <a:bodyPr/>
          <a:lstStyle/>
          <a:p>
            <a:pPr marL="0" indent="0" algn="ctr">
              <a:buNone/>
            </a:pPr>
            <a:r>
              <a:rPr lang="en-GB" sz="2400" b="1" dirty="0" smtClean="0"/>
              <a:t>Objectively Assessed Need (OAN</a:t>
            </a:r>
            <a:r>
              <a:rPr lang="en-GB" sz="2400" b="1" smtClean="0"/>
              <a:t>, overall need)</a:t>
            </a:r>
            <a:endParaRPr lang="en-GB" sz="2400" b="1" dirty="0" smtClean="0"/>
          </a:p>
          <a:p>
            <a:pPr marL="0" indent="0" algn="ctr">
              <a:buNone/>
            </a:pPr>
            <a:r>
              <a:rPr lang="en-GB" sz="2000" dirty="0" smtClean="0"/>
              <a:t>From CLG </a:t>
            </a:r>
            <a:r>
              <a:rPr lang="en-GB" sz="2000" dirty="0"/>
              <a:t>H</a:t>
            </a:r>
            <a:r>
              <a:rPr lang="en-GB" sz="2000" dirty="0" smtClean="0"/>
              <a:t>ousehold projections, tested / adjusted as per PPG 14 to 19.  Disaggregated as per PPG 20.</a:t>
            </a:r>
            <a:endParaRPr lang="en-GB" sz="2000" dirty="0"/>
          </a:p>
        </p:txBody>
      </p:sp>
      <p:sp>
        <p:nvSpPr>
          <p:cNvPr id="4" name="Rectangle 3"/>
          <p:cNvSpPr/>
          <p:nvPr/>
        </p:nvSpPr>
        <p:spPr bwMode="auto">
          <a:xfrm>
            <a:off x="2072680" y="3789040"/>
            <a:ext cx="36004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endParaRPr lang="en-GB" b="0" smtClean="0">
              <a:solidFill>
                <a:srgbClr val="000000"/>
              </a:solidFill>
              <a:latin typeface="Arial" charset="0"/>
            </a:endParaRPr>
          </a:p>
        </p:txBody>
      </p:sp>
      <p:sp>
        <p:nvSpPr>
          <p:cNvPr id="5" name="Rectangle 4"/>
          <p:cNvSpPr/>
          <p:nvPr/>
        </p:nvSpPr>
        <p:spPr bwMode="auto">
          <a:xfrm>
            <a:off x="632520" y="3032956"/>
            <a:ext cx="3240360" cy="108012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400" dirty="0" smtClean="0">
                <a:solidFill>
                  <a:srgbClr val="000000"/>
                </a:solidFill>
                <a:latin typeface="Arial" charset="0"/>
              </a:rPr>
              <a:t>Affordable Need</a:t>
            </a:r>
          </a:p>
          <a:p>
            <a:pPr algn="ctr"/>
            <a:r>
              <a:rPr lang="en-GB" sz="2000" b="0" dirty="0" smtClean="0">
                <a:solidFill>
                  <a:srgbClr val="000000"/>
                </a:solidFill>
                <a:latin typeface="Arial" charset="0"/>
              </a:rPr>
              <a:t>Need for affordable as per PPG 21 to 29</a:t>
            </a:r>
          </a:p>
        </p:txBody>
      </p:sp>
      <p:sp>
        <p:nvSpPr>
          <p:cNvPr id="6" name="Rectangle 5"/>
          <p:cNvSpPr/>
          <p:nvPr/>
        </p:nvSpPr>
        <p:spPr bwMode="auto">
          <a:xfrm>
            <a:off x="6259241" y="3049972"/>
            <a:ext cx="3240360" cy="108012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400" dirty="0" smtClean="0">
                <a:solidFill>
                  <a:srgbClr val="000000"/>
                </a:solidFill>
                <a:latin typeface="Arial" charset="0"/>
              </a:rPr>
              <a:t>Specific Groups</a:t>
            </a:r>
          </a:p>
          <a:p>
            <a:pPr algn="ctr"/>
            <a:r>
              <a:rPr lang="en-GB" sz="2000" b="0" dirty="0" smtClean="0">
                <a:solidFill>
                  <a:srgbClr val="000000"/>
                </a:solidFill>
                <a:latin typeface="Arial" charset="0"/>
              </a:rPr>
              <a:t>Need for groups as per as per PPG 20</a:t>
            </a:r>
          </a:p>
        </p:txBody>
      </p:sp>
      <p:sp>
        <p:nvSpPr>
          <p:cNvPr id="8" name="Rectangle 7"/>
          <p:cNvSpPr/>
          <p:nvPr/>
        </p:nvSpPr>
        <p:spPr bwMode="auto">
          <a:xfrm>
            <a:off x="584200" y="4471144"/>
            <a:ext cx="8915399" cy="1982192"/>
          </a:xfrm>
          <a:prstGeom prst="rect">
            <a:avLst/>
          </a:prstGeom>
          <a:noFill/>
          <a:ln w="95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400" dirty="0" smtClean="0">
                <a:solidFill>
                  <a:srgbClr val="000000"/>
                </a:solidFill>
                <a:latin typeface="Arial" charset="0"/>
              </a:rPr>
              <a:t>Housing Target (Requirement)</a:t>
            </a:r>
          </a:p>
          <a:p>
            <a:pPr algn="ctr"/>
            <a:r>
              <a:rPr lang="en-GB" sz="2000" b="0" dirty="0" smtClean="0">
                <a:solidFill>
                  <a:srgbClr val="000000"/>
                </a:solidFill>
                <a:latin typeface="Arial" charset="0"/>
              </a:rPr>
              <a:t>The housing planned for,</a:t>
            </a:r>
          </a:p>
          <a:p>
            <a:pPr algn="ctr"/>
            <a:r>
              <a:rPr lang="en-GB" sz="2000" b="0" dirty="0" smtClean="0">
                <a:solidFill>
                  <a:srgbClr val="000000"/>
                </a:solidFill>
                <a:latin typeface="Arial" charset="0"/>
              </a:rPr>
              <a:t>taking into account affordable need, specific groups, Duty to Cooperate, policy objectives and delivery constraints</a:t>
            </a:r>
          </a:p>
        </p:txBody>
      </p:sp>
      <p:cxnSp>
        <p:nvCxnSpPr>
          <p:cNvPr id="10" name="Elbow Connector 9"/>
          <p:cNvCxnSpPr>
            <a:stCxn id="3" idx="2"/>
          </p:cNvCxnSpPr>
          <p:nvPr/>
        </p:nvCxnSpPr>
        <p:spPr bwMode="auto">
          <a:xfrm rot="16200000" flipH="1">
            <a:off x="5158190" y="2592630"/>
            <a:ext cx="182577" cy="415155"/>
          </a:xfrm>
          <a:prstGeom prst="bentConnector2">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3" idx="2"/>
          </p:cNvCxnSpPr>
          <p:nvPr/>
        </p:nvCxnSpPr>
        <p:spPr bwMode="auto">
          <a:xfrm>
            <a:off x="5041901" y="2708920"/>
            <a:ext cx="24160" cy="176222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066061" y="5517232"/>
            <a:ext cx="0" cy="34105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3800872" y="3590032"/>
            <a:ext cx="1169019"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5158927" y="3590032"/>
            <a:ext cx="1090217"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6331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DE Presentation 2015">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B123E4-594F-456A-8DE3-2D5B88069A87}" vid="{F90D6CC2-093B-4F02-BA08-7EE45C675740}"/>
    </a:ext>
  </a:extLst>
</a:theme>
</file>

<file path=ppt/theme/theme11.xml><?xml version="1.0" encoding="utf-8"?>
<a:theme xmlns:a="http://schemas.openxmlformats.org/drawingml/2006/main" name="5_PDE Presentation 2015">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B123E4-594F-456A-8DE3-2D5B88069A87}" vid="{F90D6CC2-093B-4F02-BA08-7EE45C675740}"/>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ychav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DE Presentation 2015">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B123E4-594F-456A-8DE3-2D5B88069A87}" vid="{F90D6CC2-093B-4F02-BA08-7EE45C675740}"/>
    </a:ext>
  </a:extLst>
</a:theme>
</file>

<file path=ppt/theme/theme7.xml><?xml version="1.0" encoding="utf-8"?>
<a:theme xmlns:a="http://schemas.openxmlformats.org/drawingml/2006/main" name="1_PDE Presentation 2015">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B123E4-594F-456A-8DE3-2D5B88069A87}" vid="{F90D6CC2-093B-4F02-BA08-7EE45C675740}"/>
    </a:ext>
  </a:extLst>
</a:theme>
</file>

<file path=ppt/theme/theme8.xml><?xml version="1.0" encoding="utf-8"?>
<a:theme xmlns:a="http://schemas.openxmlformats.org/drawingml/2006/main" name="2_PDE Presentation 2015">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B123E4-594F-456A-8DE3-2D5B88069A87}" vid="{F90D6CC2-093B-4F02-BA08-7EE45C675740}"/>
    </a:ext>
  </a:extLst>
</a:theme>
</file>

<file path=ppt/theme/theme9.xml><?xml version="1.0" encoding="utf-8"?>
<a:theme xmlns:a="http://schemas.openxmlformats.org/drawingml/2006/main" name="3_PDE Presentation 2015">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B123E4-594F-456A-8DE3-2D5B88069A87}" vid="{F90D6CC2-093B-4F02-BA08-7EE45C675740}"/>
    </a:ext>
  </a:extLst>
</a:theme>
</file>

<file path=docProps/app.xml><?xml version="1.0" encoding="utf-8"?>
<Properties xmlns="http://schemas.openxmlformats.org/officeDocument/2006/extended-properties" xmlns:vt="http://schemas.openxmlformats.org/officeDocument/2006/docPropsVTypes">
  <Template/>
  <TotalTime>6509</TotalTime>
  <Words>6974</Words>
  <Application>Microsoft Office PowerPoint</Application>
  <PresentationFormat>A4 Paper (210x297 mm)</PresentationFormat>
  <Paragraphs>780</Paragraphs>
  <Slides>77</Slides>
  <Notes>17</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77</vt:i4>
      </vt:variant>
    </vt:vector>
  </HeadingPairs>
  <TitlesOfParts>
    <vt:vector size="92" baseType="lpstr">
      <vt:lpstr>ＭＳ Ｐゴシック</vt:lpstr>
      <vt:lpstr>Arial</vt:lpstr>
      <vt:lpstr>Calibri</vt:lpstr>
      <vt:lpstr>Wingdings</vt:lpstr>
      <vt:lpstr>LG Group 2</vt:lpstr>
      <vt:lpstr>Wychavon Slides</vt:lpstr>
      <vt:lpstr>1_LG Group 2</vt:lpstr>
      <vt:lpstr>1_Office Theme</vt:lpstr>
      <vt:lpstr>2_LG Group 2</vt:lpstr>
      <vt:lpstr>PDE Presentation 2015</vt:lpstr>
      <vt:lpstr>1_PDE Presentation 2015</vt:lpstr>
      <vt:lpstr>2_PDE Presentation 2015</vt:lpstr>
      <vt:lpstr>3_PDE Presentation 2015</vt:lpstr>
      <vt:lpstr>4_PDE Presentation 2015</vt:lpstr>
      <vt:lpstr>5_PDE Presentation 2015</vt:lpstr>
      <vt:lpstr>HEDNA and SHELAA</vt:lpstr>
      <vt:lpstr>PowerPoint Presentation</vt:lpstr>
      <vt:lpstr>Agenda and Aims</vt:lpstr>
      <vt:lpstr>Science or Art?</vt:lpstr>
      <vt:lpstr>Background</vt:lpstr>
      <vt:lpstr>Today’s agenda</vt:lpstr>
      <vt:lpstr>Today’s agenda continued</vt:lpstr>
      <vt:lpstr>HDH Slides for PAS Housing and Employment Needs Assessment (HEDNA) and Strategic Housing and Employment Land Availability Assessments (SHELAAs) Viability and development economics</vt:lpstr>
      <vt:lpstr>Terminology</vt:lpstr>
      <vt:lpstr>Housing needs - mix, tenure and affordable housing</vt:lpstr>
      <vt:lpstr>Why?</vt:lpstr>
      <vt:lpstr>NPPF</vt:lpstr>
      <vt:lpstr>PPG</vt:lpstr>
      <vt:lpstr>But why?</vt:lpstr>
      <vt:lpstr>So … (1)</vt:lpstr>
      <vt:lpstr>… so … (2)</vt:lpstr>
      <vt:lpstr>… so … (3)</vt:lpstr>
      <vt:lpstr>… and not mentioned</vt:lpstr>
      <vt:lpstr>True or False?</vt:lpstr>
      <vt:lpstr>Confirmed by …</vt:lpstr>
      <vt:lpstr>How? – 3 outputs</vt:lpstr>
      <vt:lpstr>How – Affordable Need</vt:lpstr>
      <vt:lpstr>4 steps</vt:lpstr>
      <vt:lpstr>Key checks</vt:lpstr>
      <vt:lpstr>How – Specific Groups</vt:lpstr>
      <vt:lpstr>How – Overall Mix</vt:lpstr>
      <vt:lpstr>Key components</vt:lpstr>
      <vt:lpstr>A Model</vt:lpstr>
      <vt:lpstr>So what?</vt:lpstr>
      <vt:lpstr>BUT….</vt:lpstr>
      <vt:lpstr>Contact Details</vt:lpstr>
      <vt:lpstr>Economic Development Needs Assessment</vt:lpstr>
      <vt:lpstr>PowerPoint Presentation</vt:lpstr>
      <vt:lpstr>The NPPF</vt:lpstr>
      <vt:lpstr>The PPG </vt:lpstr>
      <vt:lpstr>Definitions</vt:lpstr>
      <vt:lpstr>Definitions continued</vt:lpstr>
      <vt:lpstr>Structure of the study</vt:lpstr>
      <vt:lpstr>PowerPoint Presentation</vt:lpstr>
      <vt:lpstr>The whole economy</vt:lpstr>
      <vt:lpstr>PowerPoint Presentation</vt:lpstr>
      <vt:lpstr>Defining the FEMA</vt:lpstr>
      <vt:lpstr>PowerPoint Presentation</vt:lpstr>
      <vt:lpstr>PowerPoint Presentation</vt:lpstr>
      <vt:lpstr>PowerPoint Presentation</vt:lpstr>
      <vt:lpstr>The logic</vt:lpstr>
      <vt:lpstr>Property market profile - analysis</vt:lpstr>
      <vt:lpstr>Property market profile - conclusions</vt:lpstr>
      <vt:lpstr>Sites inventory and appraisal</vt:lpstr>
      <vt:lpstr>PowerPoint Presentation</vt:lpstr>
      <vt:lpstr>PowerPoint Presentation</vt:lpstr>
      <vt:lpstr>PowerPoint Presentation</vt:lpstr>
      <vt:lpstr>Demand and supply in the long term</vt:lpstr>
      <vt:lpstr>Demand and supply in the long term continued</vt:lpstr>
      <vt:lpstr>Conclusions and policy implications</vt:lpstr>
      <vt:lpstr>PowerPoint Presentation</vt:lpstr>
      <vt:lpstr>What you’re meant to do</vt:lpstr>
      <vt:lpstr>A bad method</vt:lpstr>
      <vt:lpstr>What’s wrong with it?</vt:lpstr>
      <vt:lpstr>The problem with activity rates</vt:lpstr>
      <vt:lpstr>Activity rates continued</vt:lpstr>
      <vt:lpstr>PowerPoint Presentation</vt:lpstr>
      <vt:lpstr>A good method</vt:lpstr>
      <vt:lpstr>PowerPoint Presentation</vt:lpstr>
      <vt:lpstr>Strategic Housing and Employment Land Availability Assessments (SHELAAs)</vt:lpstr>
      <vt:lpstr>National context</vt:lpstr>
      <vt:lpstr>Landuses</vt:lpstr>
      <vt:lpstr>NPPG Method</vt:lpstr>
      <vt:lpstr>Method – Stage 1</vt:lpstr>
      <vt:lpstr>Method – Stage 1 </vt:lpstr>
      <vt:lpstr>Method – Stage 1 </vt:lpstr>
      <vt:lpstr>Method – Stage 2</vt:lpstr>
      <vt:lpstr>Method – Stage 2</vt:lpstr>
      <vt:lpstr>Method – Stage 3 &amp; 4 </vt:lpstr>
      <vt:lpstr>Method – Stage 5 </vt:lpstr>
      <vt:lpstr>Specialist Accommodation</vt:lpstr>
      <vt:lpstr>Other Issues</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Scott Phillips</cp:lastModifiedBy>
  <cp:revision>203</cp:revision>
  <cp:lastPrinted>2013-03-20T15:04:09Z</cp:lastPrinted>
  <dcterms:created xsi:type="dcterms:W3CDTF">2010-06-21T13:45:43Z</dcterms:created>
  <dcterms:modified xsi:type="dcterms:W3CDTF">2016-03-24T13:52:06Z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