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700" r:id="rId3"/>
    <p:sldMasterId id="2147483710" r:id="rId4"/>
    <p:sldMasterId id="2147483722" r:id="rId5"/>
  </p:sldMasterIdLst>
  <p:notesMasterIdLst>
    <p:notesMasterId r:id="rId78"/>
  </p:notesMasterIdLst>
  <p:handoutMasterIdLst>
    <p:handoutMasterId r:id="rId79"/>
  </p:handoutMasterIdLst>
  <p:sldIdLst>
    <p:sldId id="256" r:id="rId6"/>
    <p:sldId id="286" r:id="rId7"/>
    <p:sldId id="287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94" r:id="rId21"/>
    <p:sldId id="395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374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3" r:id="rId65"/>
    <p:sldId id="384" r:id="rId66"/>
    <p:sldId id="385" r:id="rId67"/>
    <p:sldId id="386" r:id="rId68"/>
    <p:sldId id="387" r:id="rId69"/>
    <p:sldId id="388" r:id="rId70"/>
    <p:sldId id="389" r:id="rId71"/>
    <p:sldId id="390" r:id="rId72"/>
    <p:sldId id="391" r:id="rId73"/>
    <p:sldId id="392" r:id="rId74"/>
    <p:sldId id="291" r:id="rId75"/>
    <p:sldId id="292" r:id="rId76"/>
    <p:sldId id="293" r:id="rId77"/>
  </p:sldIdLst>
  <p:sldSz cx="9906000" cy="6858000" type="A4"/>
  <p:notesSz cx="67833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2739" autoAdjust="0"/>
  </p:normalViewPr>
  <p:slideViewPr>
    <p:cSldViewPr>
      <p:cViewPr varScale="1">
        <p:scale>
          <a:sx n="78" d="100"/>
          <a:sy n="78" d="100"/>
        </p:scale>
        <p:origin x="1170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20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597" y="0"/>
            <a:ext cx="294020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BCFDA-AB1B-4005-A5D9-460695021E9F}" type="datetimeFigureOut">
              <a:rPr lang="en-GB" smtClean="0"/>
              <a:t>07/03/2016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020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597" y="9428164"/>
            <a:ext cx="294020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939E3-0FCE-4238-9393-BED11C186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808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body"/>
          </p:nvPr>
        </p:nvSpPr>
        <p:spPr>
          <a:xfrm>
            <a:off x="754411" y="5078520"/>
            <a:ext cx="6034929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73785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dt"/>
          </p:nvPr>
        </p:nvSpPr>
        <p:spPr>
          <a:xfrm>
            <a:off x="4269967" y="0"/>
            <a:ext cx="3273785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73785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59" name="PlaceHolder 5"/>
          <p:cNvSpPr>
            <a:spLocks noGrp="1"/>
          </p:cNvSpPr>
          <p:nvPr>
            <p:ph type="sldNum"/>
          </p:nvPr>
        </p:nvSpPr>
        <p:spPr>
          <a:xfrm>
            <a:off x="4269967" y="10157400"/>
            <a:ext cx="3273785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67038B6-5DA0-4518-B34D-EA57BD6A2799}" type="slidenum">
              <a:rPr lang="en-GB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5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body"/>
          </p:nvPr>
        </p:nvSpPr>
        <p:spPr>
          <a:xfrm>
            <a:off x="678252" y="4715280"/>
            <a:ext cx="5426371" cy="44665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TextShape 2"/>
          <p:cNvSpPr txBox="1"/>
          <p:nvPr/>
        </p:nvSpPr>
        <p:spPr>
          <a:xfrm>
            <a:off x="3842467" y="9428760"/>
            <a:ext cx="2938970" cy="49608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AA6D53C1-6751-4028-859D-534C2541A163}" type="slidenum">
              <a:rPr lang="en-GB" sz="1200">
                <a:solidFill>
                  <a:srgbClr val="000000"/>
                </a:solidFill>
                <a:latin typeface="Arial"/>
                <a:ea typeface="+mn-ea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088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76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Expectations in terms of land values</a:t>
            </a:r>
          </a:p>
          <a:p>
            <a:r>
              <a:rPr lang="en-GB" sz="1400" dirty="0" smtClean="0"/>
              <a:t>Costs in terms of options and purchases already concluded</a:t>
            </a: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88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The power to interpret</a:t>
            </a: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16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Bottom-up means a willingness to cooperate (this is beyond “Duty”)</a:t>
            </a:r>
            <a:r>
              <a:rPr lang="en-GB" baseline="0" dirty="0" smtClean="0"/>
              <a:t> to resolve wider than local issues</a:t>
            </a:r>
          </a:p>
          <a:p>
            <a:r>
              <a:rPr lang="en-GB" baseline="0" dirty="0" smtClean="0"/>
              <a:t>Incentive is maximising beneficial impacts at minimum cost – more bangs for your buck!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21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Expectations in terms of land values</a:t>
            </a:r>
          </a:p>
          <a:p>
            <a:r>
              <a:rPr lang="en-GB" sz="1400" dirty="0" smtClean="0"/>
              <a:t>Costs in terms of options and purchases already concluded</a:t>
            </a: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2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Expectations in terms of land values</a:t>
            </a:r>
          </a:p>
          <a:p>
            <a:r>
              <a:rPr lang="en-GB" sz="1400" dirty="0" smtClean="0"/>
              <a:t>Costs in terms of options and purchases already concluded</a:t>
            </a: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30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1995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18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6C8D536-1F0F-3F48-A853-0D121A38C3A7}" type="slidenum">
              <a:rPr lang="en-GB" altLang="en-US">
                <a:solidFill>
                  <a:prstClr val="black"/>
                </a:solidFill>
              </a:rPr>
              <a:pPr/>
              <a:t>50</a:t>
            </a:fld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09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50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Big - Embracing major infrastructure investments</a:t>
            </a:r>
          </a:p>
          <a:p>
            <a:r>
              <a:rPr lang="en-GB" dirty="0" smtClean="0"/>
              <a:t>Small - Planning</a:t>
            </a:r>
            <a:r>
              <a:rPr lang="en-GB" baseline="0" dirty="0" smtClean="0"/>
              <a:t> the local context to optimise the positive impacts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37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31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15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15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7547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 smtClean="0">
                <a:solidFill>
                  <a:schemeClr val="accent2"/>
                </a:solidFill>
              </a:rPr>
              <a:t>Concept plan for what was to become </a:t>
            </a:r>
            <a:r>
              <a:rPr lang="en-GB" altLang="en-US" dirty="0" err="1" smtClean="0">
                <a:solidFill>
                  <a:schemeClr val="accent2"/>
                </a:solidFill>
              </a:rPr>
              <a:t>Northstowe</a:t>
            </a:r>
            <a:r>
              <a:rPr lang="en-GB" altLang="en-US" dirty="0" smtClean="0">
                <a:solidFill>
                  <a:schemeClr val="accent2"/>
                </a:solidFill>
              </a:rPr>
              <a:t>   </a:t>
            </a:r>
            <a:r>
              <a:rPr lang="en-GB" altLang="en-US" sz="800" dirty="0" smtClean="0">
                <a:solidFill>
                  <a:schemeClr val="accent2"/>
                </a:solidFill>
              </a:rPr>
              <a:t>published 1998    copyright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68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24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Big - Embracing major infrastructure investments</a:t>
            </a:r>
          </a:p>
          <a:p>
            <a:r>
              <a:rPr lang="en-GB" dirty="0" smtClean="0"/>
              <a:t>Small - Planning</a:t>
            </a:r>
            <a:r>
              <a:rPr lang="en-GB" baseline="0" dirty="0" smtClean="0"/>
              <a:t> the local context to optimise the positive impacts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67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Just as LPAs</a:t>
            </a:r>
            <a:r>
              <a:rPr lang="en-GB" baseline="0" dirty="0" smtClean="0"/>
              <a:t> naively cannot understand why developers are reluctant to enter into equalisation agreements, so councils are averse to taking more than their “fair share” of development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0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81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8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EB2D52-9016-4D20-B538-D5F5B2AB66D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097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3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8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66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D9175-D9CD-4040-B7D1-FFFEFD296F3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2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584280" y="1600200"/>
            <a:ext cx="89150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584280" y="274680"/>
            <a:ext cx="89150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84280" y="1600200"/>
            <a:ext cx="89150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3" name="Picture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54" name="Picture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42423" y="1736155"/>
            <a:ext cx="8627475" cy="1470025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42424" y="3261138"/>
            <a:ext cx="6474639" cy="59258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solidFill>
                  <a:srgbClr val="0082C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730962" y="6102909"/>
            <a:ext cx="3900488" cy="44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>
                <a:solidFill>
                  <a:srgbClr val="0082C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3357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3357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57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9pPr>
          </a:lstStyle>
          <a:p>
            <a:r>
              <a:rPr lang="en-GB" sz="1600" dirty="0" smtClean="0"/>
              <a:t>Peter Brett </a:t>
            </a:r>
            <a:r>
              <a:rPr lang="en-GB" sz="1800" dirty="0" smtClean="0"/>
              <a:t>Associates</a:t>
            </a:r>
            <a:r>
              <a:rPr lang="en-GB" sz="1600" dirty="0" smtClean="0"/>
              <a:t> LLP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50" y="380279"/>
            <a:ext cx="1346649" cy="74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3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339" y="476672"/>
            <a:ext cx="8874786" cy="69215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600"/>
              </a:spcBef>
              <a:defRPr sz="2400"/>
            </a:lvl1pPr>
            <a:lvl2pPr>
              <a:spcBef>
                <a:spcPts val="400"/>
              </a:spcBef>
              <a:defRPr sz="22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213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560" y="1860429"/>
            <a:ext cx="8420100" cy="1500187"/>
          </a:xfrm>
        </p:spPr>
        <p:txBody>
          <a:bodyPr anchor="t"/>
          <a:lstStyle>
            <a:lvl1pPr marL="0" indent="0">
              <a:buNone/>
              <a:defRPr sz="33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148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50312"/>
            <a:ext cx="4375150" cy="4983434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2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300"/>
              </a:spcBef>
              <a:defRPr sz="1800">
                <a:solidFill>
                  <a:schemeClr val="tx1"/>
                </a:solidFill>
              </a:defRPr>
            </a:lvl3pPr>
            <a:lvl4pPr>
              <a:spcBef>
                <a:spcPts val="30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250312"/>
            <a:ext cx="4375150" cy="4983434"/>
          </a:xfrm>
        </p:spPr>
        <p:txBody>
          <a:bodyPr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440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45531"/>
            <a:ext cx="8915400" cy="892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27833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918095"/>
            <a:ext cx="4376870" cy="433323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286" y="127833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9711" y="1918095"/>
            <a:ext cx="4378590" cy="433323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3538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52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602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lIns="36000" anchor="ctr" anchorCtr="1"/>
          <a:lstStyle>
            <a:lvl1pPr marL="0" indent="0"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998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967228"/>
            <a:ext cx="5943600" cy="40011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478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title_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92187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31825" y="2420938"/>
            <a:ext cx="8420100" cy="11255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2625" y="3573463"/>
            <a:ext cx="6934200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31825" y="44450"/>
            <a:ext cx="5762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400" b="1">
              <a:solidFill>
                <a:srgbClr val="000000"/>
              </a:solidFill>
            </a:endParaRPr>
          </a:p>
        </p:txBody>
      </p:sp>
      <p:pic>
        <p:nvPicPr>
          <p:cNvPr id="5132" name="Picture 12" descr="PAS logo green 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33375"/>
            <a:ext cx="1944687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:\LGA\Planning Advisory Service\Team\Website\Web images\logos\LGA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67258"/>
            <a:ext cx="2708563" cy="15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55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59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891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4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57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230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0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12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7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08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161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42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988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82295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39162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11470" indent="0">
              <a:buNone/>
              <a:defRPr sz="1620"/>
            </a:lvl2pPr>
            <a:lvl3pPr marL="822940" indent="0">
              <a:buNone/>
              <a:defRPr sz="1440"/>
            </a:lvl3pPr>
            <a:lvl4pPr marL="1234410" indent="0">
              <a:buNone/>
              <a:defRPr sz="1260"/>
            </a:lvl4pPr>
            <a:lvl5pPr marL="1645879" indent="0">
              <a:buNone/>
              <a:defRPr sz="1260"/>
            </a:lvl5pPr>
            <a:lvl6pPr marL="2057348" indent="0">
              <a:buNone/>
              <a:defRPr sz="1260"/>
            </a:lvl6pPr>
            <a:lvl7pPr marL="2468818" indent="0">
              <a:buNone/>
              <a:defRPr sz="1260"/>
            </a:lvl7pPr>
            <a:lvl8pPr marL="2880288" indent="0">
              <a:buNone/>
              <a:defRPr sz="1260"/>
            </a:lvl8pPr>
            <a:lvl9pPr marL="3291758" indent="0">
              <a:buNone/>
              <a:defRPr sz="126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589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341" y="1268414"/>
            <a:ext cx="4246165" cy="540067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606" y="1268414"/>
            <a:ext cx="4247885" cy="540067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44653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0" indent="0">
              <a:buNone/>
              <a:defRPr sz="1800" b="1"/>
            </a:lvl2pPr>
            <a:lvl3pPr marL="822940" indent="0">
              <a:buNone/>
              <a:defRPr sz="1620" b="1"/>
            </a:lvl3pPr>
            <a:lvl4pPr marL="1234410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8" indent="0">
              <a:buNone/>
              <a:defRPr sz="1440" b="1"/>
            </a:lvl6pPr>
            <a:lvl7pPr marL="2468818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4"/>
            <a:ext cx="4378590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0" indent="0">
              <a:buNone/>
              <a:defRPr sz="1800" b="1"/>
            </a:lvl2pPr>
            <a:lvl3pPr marL="822940" indent="0">
              <a:buNone/>
              <a:defRPr sz="1620" b="1"/>
            </a:lvl3pPr>
            <a:lvl4pPr marL="1234410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8" indent="0">
              <a:buNone/>
              <a:defRPr sz="1440" b="1"/>
            </a:lvl6pPr>
            <a:lvl7pPr marL="2468818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6793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50094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93315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006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4"/>
            <a:ext cx="5537729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006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70" indent="0">
              <a:buNone/>
              <a:defRPr sz="1080"/>
            </a:lvl2pPr>
            <a:lvl3pPr marL="822940" indent="0">
              <a:buNone/>
              <a:defRPr sz="900"/>
            </a:lvl3pPr>
            <a:lvl4pPr marL="1234410" indent="0">
              <a:buNone/>
              <a:defRPr sz="810"/>
            </a:lvl4pPr>
            <a:lvl5pPr marL="1645879" indent="0">
              <a:buNone/>
              <a:defRPr sz="810"/>
            </a:lvl5pPr>
            <a:lvl6pPr marL="2057348" indent="0">
              <a:buNone/>
              <a:defRPr sz="810"/>
            </a:lvl6pPr>
            <a:lvl7pPr marL="2468818" indent="0">
              <a:buNone/>
              <a:defRPr sz="810"/>
            </a:lvl7pPr>
            <a:lvl8pPr marL="2880288" indent="0">
              <a:buNone/>
              <a:defRPr sz="810"/>
            </a:lvl8pPr>
            <a:lvl9pPr marL="3291758" indent="0">
              <a:buNone/>
              <a:defRPr sz="81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81376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4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70" indent="0">
              <a:buNone/>
              <a:defRPr sz="2520"/>
            </a:lvl2pPr>
            <a:lvl3pPr marL="822940" indent="0">
              <a:buNone/>
              <a:defRPr sz="2160"/>
            </a:lvl3pPr>
            <a:lvl4pPr marL="1234410" indent="0">
              <a:buNone/>
              <a:defRPr sz="1800"/>
            </a:lvl4pPr>
            <a:lvl5pPr marL="1645879" indent="0">
              <a:buNone/>
              <a:defRPr sz="1800"/>
            </a:lvl5pPr>
            <a:lvl6pPr marL="2057348" indent="0">
              <a:buNone/>
              <a:defRPr sz="1800"/>
            </a:lvl6pPr>
            <a:lvl7pPr marL="2468818" indent="0">
              <a:buNone/>
              <a:defRPr sz="1800"/>
            </a:lvl7pPr>
            <a:lvl8pPr marL="2880288" indent="0">
              <a:buNone/>
              <a:defRPr sz="1800"/>
            </a:lvl8pPr>
            <a:lvl9pPr marL="3291758" indent="0">
              <a:buNone/>
              <a:defRPr sz="18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40"/>
            <a:ext cx="5943600" cy="804863"/>
          </a:xfrm>
        </p:spPr>
        <p:txBody>
          <a:bodyPr/>
          <a:lstStyle>
            <a:lvl1pPr marL="0" indent="0">
              <a:buNone/>
              <a:defRPr sz="1260"/>
            </a:lvl1pPr>
            <a:lvl2pPr marL="411470" indent="0">
              <a:buNone/>
              <a:defRPr sz="1080"/>
            </a:lvl2pPr>
            <a:lvl3pPr marL="822940" indent="0">
              <a:buNone/>
              <a:defRPr sz="900"/>
            </a:lvl3pPr>
            <a:lvl4pPr marL="1234410" indent="0">
              <a:buNone/>
              <a:defRPr sz="810"/>
            </a:lvl4pPr>
            <a:lvl5pPr marL="1645879" indent="0">
              <a:buNone/>
              <a:defRPr sz="810"/>
            </a:lvl5pPr>
            <a:lvl6pPr marL="2057348" indent="0">
              <a:buNone/>
              <a:defRPr sz="810"/>
            </a:lvl6pPr>
            <a:lvl7pPr marL="2468818" indent="0">
              <a:buNone/>
              <a:defRPr sz="810"/>
            </a:lvl7pPr>
            <a:lvl8pPr marL="2880288" indent="0">
              <a:buNone/>
              <a:defRPr sz="810"/>
            </a:lvl8pPr>
            <a:lvl9pPr marL="3291758" indent="0">
              <a:buNone/>
              <a:defRPr sz="81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62927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73105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33196" y="188916"/>
            <a:ext cx="2378472" cy="648017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38" y="188916"/>
            <a:ext cx="6973755" cy="648017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58751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41" y="188915"/>
            <a:ext cx="9517327" cy="10795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4341" y="1268414"/>
            <a:ext cx="4246165" cy="54006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606" y="1268414"/>
            <a:ext cx="4247885" cy="54006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2196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84280" y="274680"/>
            <a:ext cx="89150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"/>
          <p:cNvSpPr/>
          <p:nvPr/>
        </p:nvSpPr>
        <p:spPr>
          <a:xfrm>
            <a:off x="583920" y="6453000"/>
            <a:ext cx="8893440" cy="0"/>
          </a:xfrm>
          <a:prstGeom prst="line">
            <a:avLst/>
          </a:prstGeom>
          <a:ln w="9360">
            <a:solidFill>
              <a:srgbClr val="99CC00"/>
            </a:solidFill>
            <a:round/>
          </a:ln>
        </p:spPr>
      </p:sp>
      <p:pic>
        <p:nvPicPr>
          <p:cNvPr id="8" name="Picture 14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3240"/>
            <a:ext cx="9921600" cy="685440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31800" y="2421000"/>
            <a:ext cx="8419680" cy="11250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>
                <a:solidFill>
                  <a:srgbClr val="FFFFFF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3" name="CustomShape 3"/>
          <p:cNvSpPr/>
          <p:nvPr/>
        </p:nvSpPr>
        <p:spPr>
          <a:xfrm>
            <a:off x="631800" y="44280"/>
            <a:ext cx="576000" cy="57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" name="Picture 12"/>
          <p:cNvPicPr/>
          <p:nvPr/>
        </p:nvPicPr>
        <p:blipFill>
          <a:blip r:embed="rId15"/>
          <a:stretch>
            <a:fillRect/>
          </a:stretch>
        </p:blipFill>
        <p:spPr>
          <a:xfrm>
            <a:off x="344520" y="333360"/>
            <a:ext cx="1944360" cy="1352160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/>
          <p:nvPr/>
        </p:nvPicPr>
        <p:blipFill>
          <a:blip r:embed="rId16"/>
          <a:stretch>
            <a:fillRect/>
          </a:stretch>
        </p:blipFill>
        <p:spPr>
          <a:xfrm>
            <a:off x="6609240" y="167400"/>
            <a:ext cx="2708280" cy="1599480"/>
          </a:xfrm>
          <a:prstGeom prst="rect">
            <a:avLst/>
          </a:prstGeom>
          <a:ln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ine 1"/>
          <p:cNvSpPr/>
          <p:nvPr/>
        </p:nvSpPr>
        <p:spPr>
          <a:xfrm>
            <a:off x="583920" y="6453000"/>
            <a:ext cx="8893440" cy="0"/>
          </a:xfrm>
          <a:prstGeom prst="line">
            <a:avLst/>
          </a:prstGeom>
          <a:ln w="9360">
            <a:solidFill>
              <a:srgbClr val="99CC00"/>
            </a:solidFill>
            <a:round/>
          </a:ln>
        </p:spPr>
      </p:sp>
      <p:sp>
        <p:nvSpPr>
          <p:cNvPr id="119" name="PlaceHolder 2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>
                <a:solidFill>
                  <a:srgbClr val="6699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3200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GB" sz="2800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GB" sz="2400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GB" sz="2000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GB" sz="2000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476672"/>
            <a:ext cx="7565363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96851"/>
            <a:ext cx="8915400" cy="510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6590" y="6306174"/>
            <a:ext cx="3900488" cy="35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>
                <a:solidFill>
                  <a:srgbClr val="0082C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3357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3357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57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9pPr>
          </a:lstStyle>
          <a:p>
            <a:r>
              <a:rPr lang="en-GB" sz="1600" dirty="0" smtClean="0"/>
              <a:t>Peter Brett Associates LLP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6659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rgbClr val="00335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2200">
          <a:solidFill>
            <a:srgbClr val="003357"/>
          </a:solidFill>
          <a:latin typeface="+mn-lt"/>
        </a:defRPr>
      </a:lvl2pPr>
      <a:lvl3pPr marL="11430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2000">
          <a:solidFill>
            <a:srgbClr val="003357"/>
          </a:solidFill>
          <a:latin typeface="+mn-lt"/>
        </a:defRPr>
      </a:lvl3pPr>
      <a:lvl4pPr marL="16002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1800">
          <a:solidFill>
            <a:srgbClr val="003357"/>
          </a:solidFill>
          <a:latin typeface="+mn-lt"/>
        </a:defRPr>
      </a:lvl4pPr>
      <a:lvl5pPr marL="20574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1700">
          <a:solidFill>
            <a:srgbClr val="003357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584200" y="6453188"/>
            <a:ext cx="889317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4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4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4341" y="188915"/>
            <a:ext cx="951732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4337" y="1268414"/>
            <a:ext cx="8659151" cy="540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4" name="Picture 9" descr="DLA LOGO white text transparent for PPT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4841" y="6250676"/>
            <a:ext cx="36838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66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Arial" charset="0"/>
          <a:ea typeface="ＭＳ Ｐゴシック" charset="0"/>
          <a:cs typeface="Arial" charset="0"/>
        </a:defRPr>
      </a:lvl5pPr>
      <a:lvl6pPr marL="411470" algn="l" rtl="0" fontAlgn="base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Arial" charset="0"/>
          <a:ea typeface="ＭＳ Ｐゴシック" charset="0"/>
          <a:cs typeface="Arial" charset="0"/>
        </a:defRPr>
      </a:lvl6pPr>
      <a:lvl7pPr marL="822940" algn="l" rtl="0" fontAlgn="base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Arial" charset="0"/>
          <a:ea typeface="ＭＳ Ｐゴシック" charset="0"/>
          <a:cs typeface="Arial" charset="0"/>
        </a:defRPr>
      </a:lvl7pPr>
      <a:lvl8pPr marL="1234410" algn="l" rtl="0" fontAlgn="base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Arial" charset="0"/>
          <a:ea typeface="ＭＳ Ｐゴシック" charset="0"/>
          <a:cs typeface="Arial" charset="0"/>
        </a:defRPr>
      </a:lvl8pPr>
      <a:lvl9pPr marL="1645879" algn="l" rtl="0" fontAlgn="base">
        <a:spcBef>
          <a:spcPct val="0"/>
        </a:spcBef>
        <a:spcAft>
          <a:spcPct val="0"/>
        </a:spcAft>
        <a:defRPr sz="3240">
          <a:solidFill>
            <a:srgbClr val="FF660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08602" indent="-308602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bg1"/>
          </a:solidFill>
          <a:latin typeface="+mn-lt"/>
          <a:ea typeface="+mn-ea"/>
          <a:cs typeface="+mn-cs"/>
        </a:defRPr>
      </a:lvl1pPr>
      <a:lvl2pPr marL="668639" indent="-257170" algn="l" rtl="0" eaLnBrk="0" fontAlgn="base" hangingPunct="0">
        <a:spcBef>
          <a:spcPct val="20000"/>
        </a:spcBef>
        <a:spcAft>
          <a:spcPct val="0"/>
        </a:spcAft>
        <a:buChar char="–"/>
        <a:defRPr sz="2160">
          <a:solidFill>
            <a:schemeClr val="bg1"/>
          </a:solidFill>
          <a:latin typeface="+mn-lt"/>
          <a:ea typeface="Arial" charset="0"/>
          <a:cs typeface="+mn-cs"/>
        </a:defRPr>
      </a:lvl2pPr>
      <a:lvl3pPr marL="1028674" indent="-20573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Arial" charset="0"/>
          <a:cs typeface="+mn-cs"/>
        </a:defRPr>
      </a:lvl3pPr>
      <a:lvl4pPr marL="1440144" indent="-20573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Arial" charset="0"/>
          <a:cs typeface="+mn-cs"/>
        </a:defRPr>
      </a:lvl4pPr>
      <a:lvl5pPr marL="1851614" indent="-205735" algn="l" rtl="0" eaLnBrk="0" fontAlgn="base" hangingPunct="0">
        <a:spcBef>
          <a:spcPct val="20000"/>
        </a:spcBef>
        <a:spcAft>
          <a:spcPct val="0"/>
        </a:spcAft>
        <a:buChar char="»"/>
        <a:defRPr sz="1440">
          <a:solidFill>
            <a:schemeClr val="bg1"/>
          </a:solidFill>
          <a:latin typeface="+mn-lt"/>
          <a:ea typeface="Arial" charset="0"/>
          <a:cs typeface="+mn-cs"/>
        </a:defRPr>
      </a:lvl5pPr>
      <a:lvl6pPr marL="2263084" indent="-205735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2"/>
          </a:solidFill>
          <a:latin typeface="+mn-lt"/>
          <a:ea typeface="Arial" charset="0"/>
          <a:cs typeface="+mn-cs"/>
        </a:defRPr>
      </a:lvl6pPr>
      <a:lvl7pPr marL="2674554" indent="-205735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2"/>
          </a:solidFill>
          <a:latin typeface="+mn-lt"/>
          <a:ea typeface="Arial" charset="0"/>
          <a:cs typeface="+mn-cs"/>
        </a:defRPr>
      </a:lvl7pPr>
      <a:lvl8pPr marL="3086023" indent="-205735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2"/>
          </a:solidFill>
          <a:latin typeface="+mn-lt"/>
          <a:ea typeface="Arial" charset="0"/>
          <a:cs typeface="+mn-cs"/>
        </a:defRPr>
      </a:lvl8pPr>
      <a:lvl9pPr marL="3497492" indent="-205735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2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40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10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79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48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18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88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algn="l" defTabSz="41147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1065240" y="2468520"/>
            <a:ext cx="8424359" cy="2976704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Beyond the Duty to Co-operate…</a:t>
            </a:r>
          </a:p>
          <a:p>
            <a:pPr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…and towards strategic planning </a:t>
            </a:r>
          </a:p>
          <a:p>
            <a:pPr>
              <a:lnSpc>
                <a:spcPct val="100000"/>
              </a:lnSpc>
            </a:pPr>
            <a:endParaRPr lang="en-GB" sz="4000" b="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Welcome! </a:t>
            </a:r>
          </a:p>
        </p:txBody>
      </p:sp>
      <p:sp>
        <p:nvSpPr>
          <p:cNvPr id="161" name="TextShape 2"/>
          <p:cNvSpPr txBox="1"/>
          <p:nvPr/>
        </p:nvSpPr>
        <p:spPr>
          <a:xfrm>
            <a:off x="1065240" y="3593520"/>
            <a:ext cx="7991280" cy="1779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GB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1136520" y="6021360"/>
            <a:ext cx="403200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dirty="0" smtClean="0">
                <a:solidFill>
                  <a:srgbClr val="000000"/>
                </a:solidFill>
                <a:latin typeface="Arial"/>
              </a:rPr>
              <a:t>8</a:t>
            </a:r>
            <a:r>
              <a:rPr lang="en-GB" sz="2400" b="1" baseline="30000" dirty="0" smtClean="0">
                <a:solidFill>
                  <a:srgbClr val="000000"/>
                </a:solidFill>
                <a:latin typeface="Arial"/>
              </a:rPr>
              <a:t>th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</a:rPr>
              <a:t>March 2016</a:t>
            </a:r>
            <a:endParaRPr dirty="0"/>
          </a:p>
        </p:txBody>
      </p:sp>
      <p:sp>
        <p:nvSpPr>
          <p:cNvPr id="163" name="CustomShape 4"/>
          <p:cNvSpPr/>
          <p:nvPr/>
        </p:nvSpPr>
        <p:spPr>
          <a:xfrm>
            <a:off x="6321600" y="6021360"/>
            <a:ext cx="316656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2400" b="1" dirty="0">
                <a:solidFill>
                  <a:srgbClr val="000000"/>
                </a:solidFill>
                <a:latin typeface="Arial"/>
              </a:rPr>
              <a:t>www.pas.gov.uk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The response to the Duty was shaped by local context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a history of cooperation and a shared / emerging vision, the Duty was a continuation of business as normal.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little or such history and / or conflicting planning goals, the Duty raised issues that were not being answered – or even addressed</a:t>
            </a:r>
          </a:p>
          <a:p>
            <a:pPr marL="0" indent="0">
              <a:buFontTx/>
              <a:buNone/>
            </a:pPr>
            <a:endParaRPr lang="en-GB" sz="2700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have a strong bond [with neighbours]. The Duty just gives us another reason for talking at that strategic level, for seeing out inter-relationships”.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Local context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kern="0" dirty="0" smtClean="0">
                <a:solidFill>
                  <a:srgbClr val="000000"/>
                </a:solidFill>
              </a:rPr>
              <a:t>We asked interviewees to rate the main challenges facing their authority in terms of compliance:</a:t>
            </a:r>
          </a:p>
          <a:p>
            <a:pPr marL="0" indent="0">
              <a:buFontTx/>
              <a:buNone/>
            </a:pPr>
            <a:endParaRPr lang="en-GB" sz="2700" kern="0" dirty="0" smtClean="0">
              <a:solidFill>
                <a:srgbClr val="000000"/>
              </a:solidFill>
            </a:endParaRPr>
          </a:p>
          <a:p>
            <a:r>
              <a:rPr lang="en-GB" sz="2700" kern="0" dirty="0">
                <a:solidFill>
                  <a:srgbClr val="000000"/>
                </a:solidFill>
              </a:rPr>
              <a:t>“Agreeing a distribution of housing / employment land with neighbouring authorities”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“Doing effective cross-boundary strategic planning at the local authority level”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“Political differences”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“Lack of alignment with neighbouring areas in terms of local plan development”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“Capacity in the authority” </a:t>
            </a:r>
          </a:p>
          <a:p>
            <a:endParaRPr lang="en-GB" sz="2700" kern="0" dirty="0" smtClean="0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Top 5 challenges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Reflections on the challenges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“If you have an uncooperative partner, and they’re prepared to put up with the consequences and blame the government, there is no real sanction.”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“It’s a hard duty to carry out effectively…The level of collaboration is a bit pick and mix as we’re all at different stages.”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 difficulty is selling it to members.”</a:t>
            </a:r>
          </a:p>
        </p:txBody>
      </p:sp>
    </p:spTree>
    <p:extLst>
      <p:ext uri="{BB962C8B-B14F-4D97-AF65-F5344CB8AC3E}">
        <p14:creationId xmlns:p14="http://schemas.microsoft.com/office/powerpoint/2010/main" val="3782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kern="0" dirty="0" smtClean="0">
                <a:solidFill>
                  <a:srgbClr val="000000"/>
                </a:solidFill>
              </a:rPr>
              <a:t>We also asked interviewees to identify the features of a support package:</a:t>
            </a:r>
          </a:p>
          <a:p>
            <a:pPr marL="0" indent="0">
              <a:buFontTx/>
              <a:buNone/>
            </a:pPr>
            <a:endParaRPr lang="en-GB" sz="2700" kern="0" dirty="0" smtClean="0">
              <a:solidFill>
                <a:srgbClr val="000000"/>
              </a:solidFill>
            </a:endParaRPr>
          </a:p>
          <a:p>
            <a:r>
              <a:rPr lang="en-GB" sz="2700" kern="0" dirty="0" smtClean="0">
                <a:solidFill>
                  <a:srgbClr val="000000"/>
                </a:solidFill>
              </a:rPr>
              <a:t>Bringing authorities together to focus on strategic, cross-boundary issues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Engaging elected member and senior managers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Providing a review / critical friend function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Illustrating examples of joint working arrangements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Working with individual authorities to develop capacity and raise awareness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1879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Support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40632" y="116632"/>
            <a:ext cx="6483152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Changing context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145016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Devolution: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operating at a level larger than and across strategic housing markets 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Delivering powers and resources that should enable faster delivery of planned homes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Ramping up pressure for more housing to match ambitious growth plans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Mayoral corporations 	</a:t>
            </a:r>
          </a:p>
          <a:p>
            <a:endParaRPr lang="en-GB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40632" y="116632"/>
            <a:ext cx="6483152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That was then…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145016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To what extent are those issues and concerns still relevant today? 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What do we need to do to address them? 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What other support needs remain?</a:t>
            </a:r>
          </a:p>
          <a:p>
            <a:endParaRPr lang="en-GB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04528" y="908721"/>
            <a:ext cx="8640960" cy="1440161"/>
          </a:xfrm>
        </p:spPr>
        <p:txBody>
          <a:bodyPr/>
          <a:lstStyle/>
          <a:p>
            <a:pPr algn="ctr"/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Beyond the Duty to Co-operate…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Strategic Planning under Devolution</a:t>
            </a:r>
            <a:endParaRPr lang="en-US" b="0" dirty="0" smtClean="0">
              <a:latin typeface="+mn-lt"/>
              <a:cs typeface="Calibri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4840" y="2780928"/>
            <a:ext cx="7848600" cy="2376264"/>
          </a:xfrm>
          <a:prstGeom prst="rect">
            <a:avLst/>
          </a:prstGeom>
        </p:spPr>
        <p:txBody>
          <a:bodyPr/>
          <a:lstStyle/>
          <a:p>
            <a:endParaRPr lang="en-US" sz="2400" b="1" dirty="0">
              <a:latin typeface="+mj-lt"/>
            </a:endParaRPr>
          </a:p>
          <a:p>
            <a:pPr algn="ctr"/>
            <a:endParaRPr lang="en-US" sz="32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Rob Murfin</a:t>
            </a:r>
          </a:p>
          <a:p>
            <a:pPr algn="ctr"/>
            <a:endParaRPr lang="en-US" sz="32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Director, Planning Officers Society</a:t>
            </a:r>
          </a:p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Head of Planning, Derbyshire County Council</a:t>
            </a:r>
          </a:p>
        </p:txBody>
      </p:sp>
    </p:spTree>
    <p:extLst>
      <p:ext uri="{BB962C8B-B14F-4D97-AF65-F5344CB8AC3E}">
        <p14:creationId xmlns:p14="http://schemas.microsoft.com/office/powerpoint/2010/main" val="31514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620688"/>
            <a:ext cx="4824536" cy="5760640"/>
          </a:xfrm>
        </p:spPr>
        <p:txBody>
          <a:bodyPr/>
          <a:lstStyle/>
          <a:p>
            <a:r>
              <a:rPr lang="en-GB" sz="2800" i="1" dirty="0"/>
              <a:t>Emergence of the devolution agenda with new local governance models means opportunities for new forms of strategic planning?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2362200"/>
            <a:ext cx="7848600" cy="418728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1628801"/>
            <a:ext cx="3747548" cy="3530299"/>
          </a:xfrm>
          <a:prstGeom prst="rect">
            <a:avLst/>
          </a:prstGeom>
          <a:noFill/>
          <a:ln w="2222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28419"/>
            <a:ext cx="7692504" cy="1143000"/>
          </a:xfrm>
        </p:spPr>
        <p:txBody>
          <a:bodyPr/>
          <a:lstStyle/>
          <a:p>
            <a:r>
              <a:rPr lang="en-GB" dirty="0" smtClean="0"/>
              <a:t>Lessons from…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04" y="1196752"/>
            <a:ext cx="8545423" cy="37338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Talking to council leaders, CEs &amp; planners </a:t>
            </a:r>
          </a:p>
          <a:p>
            <a:r>
              <a:rPr lang="en-GB" sz="2800" dirty="0"/>
              <a:t>Discussions with CLG &amp; PINS</a:t>
            </a:r>
          </a:p>
          <a:p>
            <a:r>
              <a:rPr lang="en-GB" sz="2800" dirty="0"/>
              <a:t>Looking at current plan fails/DtC issues</a:t>
            </a:r>
          </a:p>
          <a:p>
            <a:r>
              <a:rPr lang="en-GB" sz="2800" dirty="0"/>
              <a:t>Housing supply issue putting planning in panic mode, inherently unstrategic and unsustainable </a:t>
            </a:r>
          </a:p>
          <a:p>
            <a:r>
              <a:rPr lang="en-GB" sz="2800" dirty="0"/>
              <a:t>Experience on strategic evidence issues</a:t>
            </a:r>
          </a:p>
          <a:p>
            <a:r>
              <a:rPr lang="en-GB" sz="2800" dirty="0"/>
              <a:t>DTC: “</a:t>
            </a:r>
            <a:r>
              <a:rPr lang="en-GB" sz="2800" i="1" dirty="0"/>
              <a:t>sustained joint working with concrete actions and outcomes</a:t>
            </a:r>
            <a:r>
              <a:rPr lang="en-GB" sz="2800" dirty="0"/>
              <a:t>” is unlikely to be met alone by “</a:t>
            </a:r>
            <a:r>
              <a:rPr lang="en-GB" sz="2800" i="1" dirty="0"/>
              <a:t>an exchange of correspondence, conversations or consultations</a:t>
            </a:r>
            <a:r>
              <a:rPr lang="en-GB" sz="2800" dirty="0"/>
              <a:t>”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23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772400" cy="1152128"/>
          </a:xfrm>
        </p:spPr>
        <p:txBody>
          <a:bodyPr/>
          <a:lstStyle/>
          <a:p>
            <a:r>
              <a:rPr lang="en-GB" dirty="0" smtClean="0"/>
              <a:t>Keep in mind..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484784"/>
            <a:ext cx="8712968" cy="3733800"/>
          </a:xfrm>
          <a:prstGeom prst="rect">
            <a:avLst/>
          </a:prstGeom>
        </p:spPr>
        <p:txBody>
          <a:bodyPr/>
          <a:lstStyle/>
          <a:p>
            <a:r>
              <a:rPr lang="en-GB" sz="3200" dirty="0"/>
              <a:t>Localism Act - false hope for locally set housing targets to reflect political-public ‘anti RSS housing growth’ agenda? </a:t>
            </a:r>
          </a:p>
          <a:p>
            <a:r>
              <a:rPr lang="en-GB" sz="3200" dirty="0"/>
              <a:t>Post RSS but pre Devo era – What is working? Gap analysis to inform future?</a:t>
            </a:r>
          </a:p>
          <a:p>
            <a:r>
              <a:rPr lang="en-GB" sz="3200" dirty="0"/>
              <a:t>Local Plans and local decisions space</a:t>
            </a:r>
          </a:p>
          <a:p>
            <a:r>
              <a:rPr lang="en-GB" sz="3200" dirty="0"/>
              <a:t>Government housing priority/Lyons</a:t>
            </a:r>
          </a:p>
          <a:p>
            <a:r>
              <a:rPr lang="en-GB" sz="3200" dirty="0"/>
              <a:t>How LPAs best navigate DtC </a:t>
            </a:r>
            <a:r>
              <a:rPr lang="en-GB" sz="3200" b="1" dirty="0"/>
              <a:t>and</a:t>
            </a:r>
            <a:r>
              <a:rPr lang="en-GB" sz="3200" dirty="0"/>
              <a:t> Devo</a:t>
            </a:r>
          </a:p>
          <a:p>
            <a:r>
              <a:rPr lang="en-GB" sz="3200" dirty="0"/>
              <a:t>The next 12 months, and beyond?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787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84279" y="764704"/>
            <a:ext cx="8915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GB" sz="4000" b="1" dirty="0" smtClean="0">
                <a:solidFill>
                  <a:schemeClr val="accent3"/>
                </a:solidFill>
                <a:latin typeface="Arial"/>
              </a:rPr>
              <a:t>Introduction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584280" y="1772816"/>
            <a:ext cx="8915040" cy="468018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StarSymbol"/>
              <a:buChar char=""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06324" y="2789469"/>
            <a:ext cx="5870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Andrew Pritchard </a:t>
            </a:r>
          </a:p>
          <a:p>
            <a:pPr algn="ctr"/>
            <a:r>
              <a:rPr lang="en-GB" sz="4000" dirty="0" smtClean="0"/>
              <a:t>PAS Principal Consultant </a:t>
            </a:r>
          </a:p>
        </p:txBody>
      </p:sp>
    </p:spTree>
    <p:extLst>
      <p:ext uri="{BB962C8B-B14F-4D97-AF65-F5344CB8AC3E}">
        <p14:creationId xmlns:p14="http://schemas.microsoft.com/office/powerpoint/2010/main" val="34155400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2362200"/>
            <a:ext cx="7848600" cy="37338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476672"/>
            <a:ext cx="3672408" cy="49217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61" y="4725145"/>
            <a:ext cx="1154247" cy="154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692697"/>
            <a:ext cx="3747548" cy="3530299"/>
          </a:xfrm>
          <a:prstGeom prst="rect">
            <a:avLst/>
          </a:prstGeom>
          <a:noFill/>
          <a:ln w="2222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68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7772400" cy="1143000"/>
          </a:xfrm>
        </p:spPr>
        <p:txBody>
          <a:bodyPr/>
          <a:lstStyle/>
          <a:p>
            <a:r>
              <a:rPr lang="en-GB" dirty="0" smtClean="0"/>
              <a:t>New strategic planning emerging -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484784"/>
            <a:ext cx="7848600" cy="37338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Spatial framework or vision</a:t>
            </a:r>
          </a:p>
          <a:p>
            <a:r>
              <a:rPr lang="en-GB" sz="2800" dirty="0"/>
              <a:t>Unambiguously built on local plan work</a:t>
            </a:r>
          </a:p>
          <a:p>
            <a:r>
              <a:rPr lang="en-GB" sz="2800" dirty="0"/>
              <a:t>Implied uplift included to deliver Gainshare, SEPs, supported by SIPs</a:t>
            </a:r>
          </a:p>
          <a:p>
            <a:r>
              <a:rPr lang="en-GB" sz="2800" dirty="0"/>
              <a:t>Tail wagging dog or some other description?</a:t>
            </a:r>
          </a:p>
          <a:p>
            <a:r>
              <a:rPr lang="en-GB" sz="2800" dirty="0"/>
              <a:t>Delivery tools including mayor planning powers/consultee role</a:t>
            </a:r>
          </a:p>
          <a:p>
            <a:r>
              <a:rPr lang="en-GB" sz="2800" dirty="0"/>
              <a:t>Possibility of SPD on back of vision</a:t>
            </a:r>
          </a:p>
          <a:p>
            <a:r>
              <a:rPr lang="en-GB" sz="2800" dirty="0"/>
              <a:t>Direct delivery powers to fill housing shortfall  </a:t>
            </a:r>
          </a:p>
        </p:txBody>
      </p:sp>
    </p:spTree>
    <p:extLst>
      <p:ext uri="{BB962C8B-B14F-4D97-AF65-F5344CB8AC3E}">
        <p14:creationId xmlns:p14="http://schemas.microsoft.com/office/powerpoint/2010/main" val="7177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9036496" cy="1152128"/>
          </a:xfrm>
        </p:spPr>
        <p:txBody>
          <a:bodyPr/>
          <a:lstStyle/>
          <a:p>
            <a:r>
              <a:rPr lang="en-GB" sz="3500" dirty="0"/>
              <a:t>Economics, SEPs, SIPs and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84784"/>
            <a:ext cx="8712968" cy="4608512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PPG: LPAs expected to “</a:t>
            </a:r>
            <a:r>
              <a:rPr lang="en-GB" sz="2800" i="1" dirty="0"/>
              <a:t>work together constructively from the outset of plan preparation to maximise the effectiveness of strategic policies</a:t>
            </a:r>
            <a:r>
              <a:rPr lang="en-GB" sz="2800" dirty="0"/>
              <a:t>”</a:t>
            </a:r>
          </a:p>
          <a:p>
            <a:endParaRPr lang="en-GB" sz="2800" dirty="0"/>
          </a:p>
          <a:p>
            <a:r>
              <a:rPr lang="en-GB" sz="2800" dirty="0"/>
              <a:t>Need to show </a:t>
            </a:r>
            <a:r>
              <a:rPr lang="en-GB" sz="2800" b="1" dirty="0"/>
              <a:t>really and meaningfully</a:t>
            </a:r>
            <a:r>
              <a:rPr lang="en-GB" sz="2800" dirty="0"/>
              <a:t> got head round interplay of issues – growth, infrastructure need and </a:t>
            </a:r>
            <a:r>
              <a:rPr lang="en-GB" sz="2800" b="1" dirty="0"/>
              <a:t>economic activity rate</a:t>
            </a:r>
            <a:r>
              <a:rPr lang="en-GB" sz="2800" dirty="0"/>
              <a:t>…or others will</a:t>
            </a:r>
          </a:p>
          <a:p>
            <a:endParaRPr lang="en-GB" sz="2800" dirty="0"/>
          </a:p>
          <a:p>
            <a:r>
              <a:rPr lang="en-GB" sz="2800" dirty="0"/>
              <a:t>Failing of first round RPG/RSS – chapter based approach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3" y="914400"/>
            <a:ext cx="7772400" cy="498376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1412776"/>
            <a:ext cx="7848600" cy="468322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95491" y="1109890"/>
            <a:ext cx="2520280" cy="914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</a:rPr>
              <a:t>The Future of PLACES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12722" y="4869160"/>
            <a:ext cx="2036023" cy="108012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</a:rPr>
              <a:t>LATENT DEMAND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944888" y="4855570"/>
            <a:ext cx="2160240" cy="108012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</a:rPr>
              <a:t>EXPRESSED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</a:rPr>
              <a:t>DEMAND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899864" y="3250828"/>
            <a:ext cx="2520280" cy="13303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</a:rPr>
              <a:t>SPATIAL CHOKE FACTORS</a:t>
            </a:r>
          </a:p>
        </p:txBody>
      </p:sp>
      <p:sp>
        <p:nvSpPr>
          <p:cNvPr id="8" name="Left-Right-Up Arrow 7"/>
          <p:cNvSpPr/>
          <p:nvPr/>
        </p:nvSpPr>
        <p:spPr bwMode="auto">
          <a:xfrm>
            <a:off x="2952981" y="4855570"/>
            <a:ext cx="792088" cy="805678"/>
          </a:xfrm>
          <a:prstGeom prst="leftRigh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9" name="Up-Down Arrow 8"/>
          <p:cNvSpPr/>
          <p:nvPr/>
        </p:nvSpPr>
        <p:spPr bwMode="auto">
          <a:xfrm>
            <a:off x="3104685" y="2204932"/>
            <a:ext cx="378042" cy="763149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10" name="Striped Right Arrow 9"/>
          <p:cNvSpPr/>
          <p:nvPr/>
        </p:nvSpPr>
        <p:spPr bwMode="auto">
          <a:xfrm>
            <a:off x="5169024" y="2348881"/>
            <a:ext cx="2664296" cy="1515797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solidFill>
                  <a:prstClr val="black"/>
                </a:solidFill>
                <a:cs typeface="Arial" panose="020B0604020202020204" pitchFamily="34" charset="0"/>
              </a:rPr>
              <a:t>Additional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solidFill>
                  <a:prstClr val="black"/>
                </a:solidFill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1" name="Flowchart: Magnetic Disk 10"/>
          <p:cNvSpPr/>
          <p:nvPr/>
        </p:nvSpPr>
        <p:spPr bwMode="auto">
          <a:xfrm>
            <a:off x="7977336" y="2204932"/>
            <a:ext cx="1368152" cy="2091793"/>
          </a:xfrm>
          <a:prstGeom prst="flowChartMagneticDisk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</a:rPr>
              <a:t>Housing</a:t>
            </a:r>
          </a:p>
        </p:txBody>
      </p:sp>
    </p:spTree>
    <p:extLst>
      <p:ext uri="{BB962C8B-B14F-4D97-AF65-F5344CB8AC3E}">
        <p14:creationId xmlns:p14="http://schemas.microsoft.com/office/powerpoint/2010/main" val="9279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914400"/>
            <a:ext cx="7772400" cy="1143000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1" y="1628775"/>
            <a:ext cx="1514475" cy="863600"/>
          </a:xfrm>
        </p:spPr>
        <p:txBody>
          <a:bodyPr/>
          <a:lstStyle/>
          <a:p>
            <a:r>
              <a:rPr lang="en-GB" dirty="0" smtClean="0"/>
              <a:t>				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140480" y="1340768"/>
            <a:ext cx="2160240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</a:rPr>
              <a:t>ACTIVITY </a:t>
            </a:r>
            <a:r>
              <a:rPr lang="en-GB" sz="2400" dirty="0">
                <a:solidFill>
                  <a:prstClr val="black"/>
                </a:solidFill>
              </a:rPr>
              <a:t>RATE ?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17560" y="4583066"/>
            <a:ext cx="2603040" cy="136815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</a:rPr>
              <a:t>JOB MOVE 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</a:rPr>
              <a:t>COMMUTER RECAPTURE ?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990725" y="4809942"/>
            <a:ext cx="2304256" cy="914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black"/>
                </a:solidFill>
              </a:rPr>
              <a:t>NEW</a:t>
            </a:r>
            <a:r>
              <a:rPr lang="en-GB" dirty="0">
                <a:solidFill>
                  <a:prstClr val="black"/>
                </a:solidFill>
              </a:rPr>
              <a:t> RESIDENT ?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8953793" flipH="1" flipV="1">
            <a:off x="1037445" y="3344229"/>
            <a:ext cx="1984737" cy="41433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487921" y="4927398"/>
            <a:ext cx="136815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 rot="18644784">
            <a:off x="5320517" y="2291974"/>
            <a:ext cx="417161" cy="211189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886596" y="2852937"/>
            <a:ext cx="2008298" cy="153786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</a:rPr>
              <a:t>GVA or FTE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</a:rPr>
              <a:t>TARGET</a:t>
            </a:r>
          </a:p>
        </p:txBody>
      </p:sp>
      <p:sp>
        <p:nvSpPr>
          <p:cNvPr id="11" name="Striped Right Arrow 10"/>
          <p:cNvSpPr/>
          <p:nvPr/>
        </p:nvSpPr>
        <p:spPr bwMode="auto">
          <a:xfrm>
            <a:off x="4856073" y="1080524"/>
            <a:ext cx="2833296" cy="1556388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Additional</a:t>
            </a:r>
          </a:p>
          <a:p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2" name="Flowchart: Magnetic Disk 11"/>
          <p:cNvSpPr/>
          <p:nvPr/>
        </p:nvSpPr>
        <p:spPr bwMode="auto">
          <a:xfrm>
            <a:off x="7833320" y="1080525"/>
            <a:ext cx="1368152" cy="2091793"/>
          </a:xfrm>
          <a:prstGeom prst="flowChartMagneticDisk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</a:rPr>
              <a:t>Housing</a:t>
            </a:r>
          </a:p>
        </p:txBody>
      </p:sp>
    </p:spTree>
    <p:extLst>
      <p:ext uri="{BB962C8B-B14F-4D97-AF65-F5344CB8AC3E}">
        <p14:creationId xmlns:p14="http://schemas.microsoft.com/office/powerpoint/2010/main" val="7156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3" y="404664"/>
            <a:ext cx="8084443" cy="786408"/>
          </a:xfrm>
        </p:spPr>
        <p:txBody>
          <a:bodyPr/>
          <a:lstStyle/>
          <a:p>
            <a:r>
              <a:rPr lang="en-GB" dirty="0" smtClean="0"/>
              <a:t>Devo governance and DTC #1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04" y="1628800"/>
            <a:ext cx="8206680" cy="4752528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Working arrangements need to avoid significant additional overall resource</a:t>
            </a:r>
          </a:p>
          <a:p>
            <a:r>
              <a:rPr lang="en-GB" sz="2800" dirty="0"/>
              <a:t>Reflect roles/desires of all constituent authorities and not constrain decisions</a:t>
            </a:r>
          </a:p>
          <a:p>
            <a:r>
              <a:rPr lang="en-GB" sz="2800" dirty="0"/>
              <a:t>Maintaining ongoing / live DtC resource will be valuable asset if working across many LPAs (and in particular) multiple HMAs</a:t>
            </a:r>
          </a:p>
          <a:p>
            <a:r>
              <a:rPr lang="en-GB" sz="2800" dirty="0"/>
              <a:t>DO NOT reopen HMA working, but may need to reality check boundary assumptions if not done since RSS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3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5" y="188640"/>
            <a:ext cx="8084443" cy="786408"/>
          </a:xfrm>
        </p:spPr>
        <p:txBody>
          <a:bodyPr/>
          <a:lstStyle/>
          <a:p>
            <a:r>
              <a:rPr lang="en-GB" dirty="0" smtClean="0"/>
              <a:t>Devo governance and DTC #2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484784"/>
            <a:ext cx="8206680" cy="4752528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Keeping arrangements under review* can be simpler under devo, particularly if CLG follow through on allowing mayor power to produce CA wide SPD</a:t>
            </a:r>
          </a:p>
          <a:p>
            <a:r>
              <a:rPr lang="en-GB" sz="2800" dirty="0"/>
              <a:t>Easier to ensure political accountability*, leadership, and wider corporate ownership</a:t>
            </a:r>
          </a:p>
          <a:p>
            <a:r>
              <a:rPr lang="en-GB" sz="2800" dirty="0"/>
              <a:t>But – no obvious or consistent wider stakeholder input route </a:t>
            </a:r>
          </a:p>
          <a:p>
            <a:endParaRPr lang="en-GB" sz="2800" dirty="0"/>
          </a:p>
          <a:p>
            <a:r>
              <a:rPr lang="en-GB" dirty="0" smtClean="0"/>
              <a:t>*Golden rule issue</a:t>
            </a:r>
            <a:endParaRPr lang="en-GB" dirty="0"/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4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772400" cy="1143000"/>
          </a:xfrm>
        </p:spPr>
        <p:txBody>
          <a:bodyPr/>
          <a:lstStyle/>
          <a:p>
            <a:r>
              <a:rPr lang="en-GB" dirty="0" smtClean="0"/>
              <a:t>Pause - cautionary thoughts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340768"/>
            <a:ext cx="8206680" cy="3733800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  <a:p>
            <a:r>
              <a:rPr lang="en-GB" sz="2800" dirty="0"/>
              <a:t>Philosophical change - economic need v economic potential. ‘Don’t spread jam too thinly’</a:t>
            </a:r>
          </a:p>
          <a:p>
            <a:r>
              <a:rPr lang="en-GB" sz="2800" dirty="0"/>
              <a:t>Selective use of available city evidence, ignores evidence on market towns/rural productivity</a:t>
            </a:r>
          </a:p>
          <a:p>
            <a:r>
              <a:rPr lang="en-GB" sz="2800" dirty="0"/>
              <a:t>Planning was intended to address inequality and deliver SD. Re-emergence of economic growth v sustainability false dichotomy</a:t>
            </a:r>
          </a:p>
          <a:p>
            <a:r>
              <a:rPr lang="en-GB" sz="2800" dirty="0"/>
              <a:t>Needs care in handling aspirational targets and spatial choke factors – inc skills 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669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260648"/>
            <a:ext cx="7772400" cy="1143000"/>
          </a:xfrm>
        </p:spPr>
        <p:txBody>
          <a:bodyPr/>
          <a:lstStyle/>
          <a:p>
            <a:r>
              <a:rPr lang="en-GB" dirty="0" smtClean="0"/>
              <a:t>Example of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2520" y="1628800"/>
            <a:ext cx="8712968" cy="4968552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Extensive, fast broadband infrastructure</a:t>
            </a:r>
          </a:p>
          <a:p>
            <a:r>
              <a:rPr lang="en-GB" sz="2800" dirty="0"/>
              <a:t>Access to high quality mobile communications* </a:t>
            </a:r>
          </a:p>
          <a:p>
            <a:r>
              <a:rPr lang="en-GB" sz="2800" dirty="0"/>
              <a:t>Improved transport connectivity</a:t>
            </a:r>
          </a:p>
          <a:p>
            <a:r>
              <a:rPr lang="en-GB" sz="2800" dirty="0"/>
              <a:t>High quality education and training</a:t>
            </a:r>
          </a:p>
          <a:p>
            <a:r>
              <a:rPr lang="en-GB" sz="2800" dirty="0"/>
              <a:t>Expanded apprenticeships</a:t>
            </a:r>
          </a:p>
          <a:p>
            <a:r>
              <a:rPr lang="en-GB" sz="2800" dirty="0"/>
              <a:t>New Enterprise Zones</a:t>
            </a:r>
          </a:p>
          <a:p>
            <a:r>
              <a:rPr lang="en-GB" sz="2800" dirty="0"/>
              <a:t>Better regulation and streamlined planning</a:t>
            </a:r>
          </a:p>
          <a:p>
            <a:r>
              <a:rPr lang="en-GB" sz="2800" dirty="0"/>
              <a:t>More housing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6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</a:t>
            </a:r>
            <a:r>
              <a:rPr lang="en-GB" dirty="0"/>
              <a:t>l</a:t>
            </a:r>
            <a:r>
              <a:rPr lang="en-GB" dirty="0" smtClean="0"/>
              <a:t>essons from Devo Experience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…and some observations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04528" y="2708920"/>
            <a:ext cx="7848600" cy="37338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13" y="2524426"/>
            <a:ext cx="593429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69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80" y="692696"/>
            <a:ext cx="8915040" cy="1152128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The Story So Far…</a:t>
            </a:r>
            <a:endParaRPr lang="en-GB" sz="40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580088" y="1628800"/>
            <a:ext cx="8915040" cy="45259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kern="1200" dirty="0" smtClean="0">
                <a:solidFill>
                  <a:prstClr val="black"/>
                </a:solidFill>
                <a:latin typeface="Arial"/>
              </a:rPr>
              <a:t>Keith Holland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kern="1200" noProof="0" dirty="0" smtClean="0">
                <a:solidFill>
                  <a:prstClr val="black"/>
                </a:solidFill>
                <a:latin typeface="Arial"/>
              </a:rPr>
              <a:t>Former PINS Assistant Director </a:t>
            </a:r>
            <a:endParaRPr kumimoji="0" lang="en-GB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7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Rule #1 Simple is transparent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2362200"/>
            <a:ext cx="7848600" cy="3733800"/>
          </a:xfrm>
          <a:prstGeom prst="rect">
            <a:avLst/>
          </a:prstGeom>
        </p:spPr>
        <p:txBody>
          <a:bodyPr/>
          <a:lstStyle/>
          <a:p>
            <a:r>
              <a:rPr lang="en-US" sz="2800" i="1" dirty="0"/>
              <a:t> “On the Method of Theoretical Physics”  the Herbert Spencer Lecture, Oxford, June 10, 1933</a:t>
            </a:r>
          </a:p>
          <a:p>
            <a:endParaRPr lang="en-US" sz="2800" i="1" dirty="0"/>
          </a:p>
          <a:p>
            <a:r>
              <a:rPr lang="en-US" sz="3600" b="1" i="1" dirty="0"/>
              <a:t> “everything should be as simple as possible, but not simpler”</a:t>
            </a:r>
            <a:endParaRPr lang="en-GB" sz="36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916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188640"/>
            <a:ext cx="7776864" cy="792088"/>
          </a:xfrm>
        </p:spPr>
        <p:txBody>
          <a:bodyPr/>
          <a:lstStyle/>
          <a:p>
            <a:r>
              <a:rPr lang="en-GB" dirty="0" smtClean="0"/>
              <a:t>Rule #2  </a:t>
            </a:r>
            <a:r>
              <a:rPr lang="en-US" i="1" dirty="0" smtClean="0"/>
              <a:t>Evidence </a:t>
            </a:r>
            <a:r>
              <a:rPr lang="en-US" i="1" dirty="0"/>
              <a:t>is not policy</a:t>
            </a:r>
            <a:br>
              <a:rPr lang="en-US" i="1" dirty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124744"/>
            <a:ext cx="9036496" cy="37338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But </a:t>
            </a:r>
            <a:r>
              <a:rPr lang="en-GB" sz="2800" i="1" dirty="0"/>
              <a:t>effective</a:t>
            </a:r>
            <a:r>
              <a:rPr lang="en-GB" sz="2800" dirty="0"/>
              <a:t> policy can be extrapolated at any stage of joint work if not anchored into clear spatial scope</a:t>
            </a:r>
          </a:p>
          <a:p>
            <a:endParaRPr lang="en-GB" sz="2800" dirty="0"/>
          </a:p>
          <a:p>
            <a:r>
              <a:rPr lang="en-GB" sz="2800" dirty="0"/>
              <a:t>Starting/joining a process is accepting logical results. Will be seen as agreeing to latent and expressed demand drivers </a:t>
            </a:r>
            <a:r>
              <a:rPr lang="en-GB" sz="2800" b="1" dirty="0"/>
              <a:t>beyond</a:t>
            </a:r>
            <a:r>
              <a:rPr lang="en-GB" sz="2800" dirty="0"/>
              <a:t> SEP sign up</a:t>
            </a:r>
          </a:p>
          <a:p>
            <a:endParaRPr lang="en-GB" sz="2800" dirty="0"/>
          </a:p>
          <a:p>
            <a:r>
              <a:rPr lang="en-GB" sz="2800" dirty="0"/>
              <a:t>Alignment of evidence and plan phases key, avoids long term aspiration impact too early in plan cycle</a:t>
            </a:r>
          </a:p>
          <a:p>
            <a:endParaRPr lang="en-GB" sz="2800" dirty="0"/>
          </a:p>
          <a:p>
            <a:r>
              <a:rPr lang="en-GB" sz="2800" dirty="0"/>
              <a:t>Structure work to avoid aspirational growth being selectively interpreted on non-strategic basis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569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332656"/>
            <a:ext cx="8136904" cy="936104"/>
          </a:xfrm>
        </p:spPr>
        <p:txBody>
          <a:bodyPr/>
          <a:lstStyle/>
          <a:p>
            <a:r>
              <a:rPr lang="en-GB" dirty="0" smtClean="0"/>
              <a:t>Rule #3 </a:t>
            </a:r>
            <a:r>
              <a:rPr lang="en-US" i="1" dirty="0"/>
              <a:t>Avoid Framework creep</a:t>
            </a:r>
            <a:br>
              <a:rPr lang="en-US" i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268760"/>
            <a:ext cx="8784976" cy="504056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Strong evolutionary tendency – strategic working abhors a perceived policy vacuum</a:t>
            </a:r>
          </a:p>
          <a:p>
            <a:r>
              <a:rPr lang="en-GB" sz="2800" dirty="0"/>
              <a:t>Leave local space for </a:t>
            </a:r>
            <a:r>
              <a:rPr lang="en-GB" sz="2800" b="1" dirty="0"/>
              <a:t>everything</a:t>
            </a:r>
            <a:r>
              <a:rPr lang="en-GB" sz="2800" dirty="0"/>
              <a:t> but tight issues rooted in strategic spatial evidence issues</a:t>
            </a:r>
          </a:p>
          <a:p>
            <a:r>
              <a:rPr lang="en-GB" sz="2800" b="1" dirty="0"/>
              <a:t>Not</a:t>
            </a:r>
            <a:r>
              <a:rPr lang="en-GB" sz="2800" dirty="0"/>
              <a:t> RSS “do everything” (32-314), Pt 1 UDP or SP</a:t>
            </a:r>
          </a:p>
          <a:p>
            <a:endParaRPr lang="en-GB" sz="2800" dirty="0"/>
          </a:p>
          <a:p>
            <a:r>
              <a:rPr lang="en-GB" sz="2800" dirty="0"/>
              <a:t>BUT </a:t>
            </a:r>
          </a:p>
          <a:p>
            <a:r>
              <a:rPr lang="en-GB" sz="2800" dirty="0"/>
              <a:t>Agile SPD for issues between plan review cycles? SPD needs to be tied to a plan…. not just evidence? </a:t>
            </a:r>
            <a:endParaRPr lang="en-US" sz="3600" b="1" i="1" dirty="0"/>
          </a:p>
          <a:p>
            <a:endParaRPr lang="en-US" sz="28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475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332656"/>
            <a:ext cx="8136904" cy="936104"/>
          </a:xfrm>
        </p:spPr>
        <p:txBody>
          <a:bodyPr/>
          <a:lstStyle/>
          <a:p>
            <a:r>
              <a:rPr lang="en-GB" dirty="0" smtClean="0"/>
              <a:t>Rule #4 </a:t>
            </a:r>
            <a:r>
              <a:rPr lang="en-US" i="1" dirty="0" smtClean="0"/>
              <a:t>Remember this will </a:t>
            </a:r>
            <a:br>
              <a:rPr lang="en-US" i="1" dirty="0" smtClean="0"/>
            </a:br>
            <a:r>
              <a:rPr lang="en-US" i="1" dirty="0"/>
              <a:t> </a:t>
            </a:r>
            <a:r>
              <a:rPr lang="en-US" i="1" dirty="0" smtClean="0"/>
              <a:t>             be semi-voluntary</a:t>
            </a:r>
            <a:r>
              <a:rPr lang="en-US" i="1" dirty="0"/>
              <a:t/>
            </a:r>
            <a:br>
              <a:rPr lang="en-US" i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268760"/>
            <a:ext cx="8784976" cy="504056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Inspectors/challenges will look for gaps in decision making process. Ongoing member involvement vital </a:t>
            </a:r>
          </a:p>
          <a:p>
            <a:r>
              <a:rPr lang="en-GB" sz="2800" dirty="0"/>
              <a:t>Power in marriage: City Region drivers, MCR message success </a:t>
            </a:r>
          </a:p>
          <a:p>
            <a:r>
              <a:rPr lang="en-GB" sz="2800" dirty="0"/>
              <a:t>If this work is to direct our plans, is Devo/LEP work spatial enough - could it “pass” SA/SEA?</a:t>
            </a:r>
          </a:p>
          <a:p>
            <a:r>
              <a:rPr lang="en-GB" sz="2800" dirty="0"/>
              <a:t>Not RSS “Table” which bedevilled Regional experiment</a:t>
            </a:r>
          </a:p>
          <a:p>
            <a:r>
              <a:rPr lang="en-GB" sz="2800" dirty="0"/>
              <a:t>Risk of non-polycentric urban economic focus because of the Gainshare issue?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333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332656"/>
            <a:ext cx="7772400" cy="936104"/>
          </a:xfrm>
        </p:spPr>
        <p:txBody>
          <a:bodyPr/>
          <a:lstStyle/>
          <a:p>
            <a:r>
              <a:rPr lang="en-GB" dirty="0"/>
              <a:t>Conclusions </a:t>
            </a:r>
            <a:r>
              <a:rPr lang="en-GB" dirty="0" smtClean="0"/>
              <a:t>#1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04" y="1412776"/>
            <a:ext cx="8640960" cy="504056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Many statements in this presentation end in ? </a:t>
            </a:r>
          </a:p>
          <a:p>
            <a:r>
              <a:rPr lang="en-GB" sz="2800" dirty="0"/>
              <a:t>Comparative rural advantage = </a:t>
            </a:r>
            <a:r>
              <a:rPr lang="en-GB" sz="2800" i="1" dirty="0"/>
              <a:t>stunning view</a:t>
            </a:r>
          </a:p>
          <a:p>
            <a:r>
              <a:rPr lang="en-GB" sz="2800" dirty="0"/>
              <a:t>Green belt &amp; strategic reviews - perhaps start working on scope of consistent methodology now.</a:t>
            </a:r>
          </a:p>
          <a:p>
            <a:r>
              <a:rPr lang="en-GB" sz="2800" dirty="0"/>
              <a:t>Economic growth </a:t>
            </a:r>
            <a:r>
              <a:rPr lang="en-GB" sz="2800" b="1" dirty="0"/>
              <a:t>is</a:t>
            </a:r>
            <a:r>
              <a:rPr lang="en-GB" sz="2800" dirty="0"/>
              <a:t> a delivery mechanism for spatial planning, if harnessed properly. </a:t>
            </a:r>
          </a:p>
          <a:p>
            <a:r>
              <a:rPr lang="en-GB" sz="2800" dirty="0"/>
              <a:t>Fundamental tensions with localism</a:t>
            </a:r>
          </a:p>
          <a:p>
            <a:r>
              <a:rPr lang="en-GB" sz="2800" dirty="0"/>
              <a:t>Non polycentric, language of urbanising impacts 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245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62" y="260648"/>
            <a:ext cx="7772400" cy="1143000"/>
          </a:xfrm>
        </p:spPr>
        <p:txBody>
          <a:bodyPr/>
          <a:lstStyle/>
          <a:p>
            <a:r>
              <a:rPr lang="en-GB" dirty="0" smtClean="0"/>
              <a:t>Conclusions #2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04" y="1412776"/>
            <a:ext cx="8677472" cy="37338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Political ownership far more important than vehicle</a:t>
            </a:r>
          </a:p>
          <a:p>
            <a:r>
              <a:rPr lang="en-GB" sz="2800" dirty="0"/>
              <a:t>Understanding economics, econometrics + infrastructure</a:t>
            </a:r>
          </a:p>
          <a:p>
            <a:r>
              <a:rPr lang="en-GB" sz="2800" dirty="0"/>
              <a:t>Key difference between constraint based strategy and objective SEP aspiration/latent needs assessment </a:t>
            </a:r>
          </a:p>
          <a:p>
            <a:r>
              <a:rPr lang="en-GB" sz="2800" dirty="0"/>
              <a:t>Gov planning changes seem to be heading towards as yet unstated goals including hybrid zonal</a:t>
            </a:r>
          </a:p>
          <a:p>
            <a:r>
              <a:rPr lang="en-GB" sz="2800" dirty="0"/>
              <a:t>Looming gap: non core stakeholders</a:t>
            </a:r>
          </a:p>
          <a:p>
            <a:endParaRPr lang="en-GB" sz="2800" dirty="0"/>
          </a:p>
          <a:p>
            <a:r>
              <a:rPr lang="en-GB" sz="2800" b="1" dirty="0"/>
              <a:t>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1722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2362200"/>
            <a:ext cx="7848600" cy="3733800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  <a:p>
            <a:pPr algn="ctr"/>
            <a:r>
              <a:rPr lang="en-GB" sz="2800" b="1" dirty="0"/>
              <a:t>Is it Spatial Planning rediscovered</a:t>
            </a:r>
            <a:r>
              <a:rPr lang="en-GB" sz="2800" dirty="0"/>
              <a:t>?</a:t>
            </a:r>
          </a:p>
          <a:p>
            <a:endParaRPr lang="en-GB" dirty="0"/>
          </a:p>
          <a:p>
            <a:pPr algn="ctr"/>
            <a:r>
              <a:rPr lang="en-GB" sz="3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81007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Invest to save to invest</a:t>
            </a:r>
            <a:br>
              <a:rPr lang="en-GB" dirty="0" smtClean="0"/>
            </a:br>
            <a:r>
              <a:rPr lang="en-GB" sz="2200" cap="none" dirty="0"/>
              <a:t>Area-Wide Strategic Planning and Investment</a:t>
            </a:r>
            <a:endParaRPr lang="en-GB" sz="2200" cap="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Presentation by </a:t>
            </a:r>
          </a:p>
          <a:p>
            <a:r>
              <a:rPr lang="en-GB" b="1" dirty="0" smtClean="0"/>
              <a:t>Lawrence Revill</a:t>
            </a:r>
          </a:p>
          <a:p>
            <a:r>
              <a:rPr lang="en-GB" b="1" dirty="0" smtClean="0"/>
              <a:t>Partner</a:t>
            </a:r>
          </a:p>
          <a:p>
            <a:r>
              <a:rPr lang="en-GB" b="1" dirty="0" smtClean="0"/>
              <a:t>David Lock Associates</a:t>
            </a:r>
            <a:endParaRPr lang="en-GB" b="1" dirty="0"/>
          </a:p>
          <a:p>
            <a:r>
              <a:rPr lang="en-GB" b="1" dirty="0" smtClean="0"/>
              <a:t>3</a:t>
            </a:r>
            <a:r>
              <a:rPr lang="en-GB" b="1" baseline="30000" dirty="0" smtClean="0"/>
              <a:t>rd</a:t>
            </a:r>
            <a:r>
              <a:rPr lang="en-GB" b="1" dirty="0" smtClean="0"/>
              <a:t> and 8</a:t>
            </a:r>
            <a:r>
              <a:rPr lang="en-GB" b="1" baseline="30000" dirty="0" smtClean="0"/>
              <a:t>th</a:t>
            </a:r>
            <a:r>
              <a:rPr lang="en-GB" b="1" dirty="0" smtClean="0"/>
              <a:t> March 2016</a:t>
            </a:r>
            <a:endParaRPr lang="en-GB" b="1" dirty="0"/>
          </a:p>
        </p:txBody>
      </p:sp>
      <p:pic>
        <p:nvPicPr>
          <p:cNvPr id="3" name="Picture 2" descr="DLA Logo full colou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008" y="518136"/>
            <a:ext cx="294894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2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sz="3600" dirty="0"/>
              <a:t>In </a:t>
            </a:r>
            <a:r>
              <a:rPr lang="en-GB" sz="3600" dirty="0"/>
              <a:t>the UK in 2016 </a:t>
            </a:r>
            <a:r>
              <a:rPr lang="en-GB" sz="3600" dirty="0"/>
              <a:t>area-wide, strategic planning is as rare as hen’s teeth</a:t>
            </a:r>
            <a:r>
              <a:rPr lang="is-IS" sz="36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4950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sz="3600" dirty="0"/>
              <a:t>That is because we don</a:t>
            </a:r>
            <a:r>
              <a:rPr lang="uk-UA" sz="3600" dirty="0"/>
              <a:t>’</a:t>
            </a:r>
            <a:r>
              <a:rPr lang="en-GB" sz="3600" dirty="0"/>
              <a:t>t really do “planning” anymore: most plans are just “</a:t>
            </a:r>
            <a:r>
              <a:rPr lang="en-GB" sz="3600" i="1" dirty="0"/>
              <a:t>advance development control”</a:t>
            </a:r>
            <a:r>
              <a:rPr lang="is-IS" sz="3600" i="1" dirty="0"/>
              <a:t>…..</a:t>
            </a:r>
            <a:endParaRPr lang="is-IS" sz="3600" i="1" dirty="0"/>
          </a:p>
        </p:txBody>
      </p:sp>
    </p:spTree>
    <p:extLst>
      <p:ext uri="{BB962C8B-B14F-4D97-AF65-F5344CB8AC3E}">
        <p14:creationId xmlns:p14="http://schemas.microsoft.com/office/powerpoint/2010/main" val="76748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8544" y="3573016"/>
            <a:ext cx="8420100" cy="1125537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Beyond </a:t>
            </a:r>
            <a:r>
              <a:rPr lang="en-GB" dirty="0">
                <a:solidFill>
                  <a:schemeClr val="tx1"/>
                </a:solidFill>
              </a:rPr>
              <a:t>the Duty to Co-operate…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…and towards effective strategic </a:t>
            </a:r>
            <a:r>
              <a:rPr lang="en-GB" dirty="0" smtClean="0">
                <a:solidFill>
                  <a:schemeClr val="tx1"/>
                </a:solidFill>
              </a:rPr>
              <a:t>planning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321425" y="6021388"/>
            <a:ext cx="316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00"/>
                </a:solidFill>
              </a:rPr>
              <a:t>www.pas.gov.uk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0" y="386570"/>
            <a:ext cx="1519451" cy="13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is-IS" sz="3600" dirty="0"/>
              <a:t>.....</a:t>
            </a:r>
            <a:r>
              <a:rPr lang="is-IS" sz="3600" dirty="0"/>
              <a:t>that means that we fail to exploit big infrastructure investment effectively</a:t>
            </a:r>
            <a:r>
              <a:rPr lang="is-IS" sz="3600" dirty="0"/>
              <a:t>.....</a:t>
            </a:r>
            <a:endParaRPr lang="is-IS" sz="3600" dirty="0"/>
          </a:p>
        </p:txBody>
      </p:sp>
    </p:spTree>
    <p:extLst>
      <p:ext uri="{BB962C8B-B14F-4D97-AF65-F5344CB8AC3E}">
        <p14:creationId xmlns:p14="http://schemas.microsoft.com/office/powerpoint/2010/main" val="316792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is-IS" sz="3600" dirty="0"/>
              <a:t>…..</a:t>
            </a:r>
            <a:r>
              <a:rPr lang="is-IS" sz="3600" dirty="0"/>
              <a:t>and we struggle to get local infrastructure investment right, in scale and timing</a:t>
            </a:r>
            <a:r>
              <a:rPr lang="is-IS" sz="3600" dirty="0"/>
              <a:t>.....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3936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is-IS" sz="3600" dirty="0"/>
              <a:t>.....because it’s hard to delivery strategically if you dont have a strategy!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09770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is that so?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Few plans set out to predict the future and to “design” their area</a:t>
            </a:r>
          </a:p>
          <a:p>
            <a:r>
              <a:rPr lang="en-GB" dirty="0" smtClean="0"/>
              <a:t>Few plans explicitly link development, strategic infrastructure and economic development</a:t>
            </a:r>
          </a:p>
          <a:p>
            <a:r>
              <a:rPr lang="en-GB" dirty="0" smtClean="0"/>
              <a:t>Instead, plans start with some numbers and a “call for sites”</a:t>
            </a:r>
          </a:p>
          <a:p>
            <a:r>
              <a:rPr lang="en-GB" dirty="0" smtClean="0"/>
              <a:t>Those sites are already carrying expectations and costs</a:t>
            </a:r>
          </a:p>
          <a:p>
            <a:r>
              <a:rPr lang="en-GB" dirty="0" smtClean="0"/>
              <a:t>Politicians are reluctant to deal with “someone else’s problem”</a:t>
            </a:r>
          </a:p>
        </p:txBody>
      </p:sp>
    </p:spTree>
    <p:extLst>
      <p:ext uri="{BB962C8B-B14F-4D97-AF65-F5344CB8AC3E}">
        <p14:creationId xmlns:p14="http://schemas.microsoft.com/office/powerpoint/2010/main" val="305931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yet</a:t>
            </a:r>
            <a:r>
              <a:rPr lang="is-IS" dirty="0" smtClean="0"/>
              <a:t>…..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We have more data about our places than ever before</a:t>
            </a:r>
          </a:p>
          <a:p>
            <a:r>
              <a:rPr lang="en-GB" dirty="0" smtClean="0"/>
              <a:t>We need to be smart about how we collect, analyse </a:t>
            </a:r>
            <a:r>
              <a:rPr lang="en-GB" i="1" dirty="0" smtClean="0"/>
              <a:t>and synthesise</a:t>
            </a:r>
          </a:p>
          <a:p>
            <a:r>
              <a:rPr lang="en-GB" dirty="0" smtClean="0"/>
              <a:t>There is great virtue to pla</a:t>
            </a:r>
            <a:r>
              <a:rPr lang="en-GB" dirty="0"/>
              <a:t>n</a:t>
            </a:r>
            <a:r>
              <a:rPr lang="en-GB" dirty="0" smtClean="0"/>
              <a:t>ning for “functional geographical areas” rather than feudal administrative/political areas</a:t>
            </a:r>
            <a:r>
              <a:rPr lang="is-IS" dirty="0" smtClean="0"/>
              <a:t>…..</a:t>
            </a:r>
          </a:p>
          <a:p>
            <a:r>
              <a:rPr lang="is-IS" dirty="0" smtClean="0"/>
              <a:t>.....but politics can get in the way</a:t>
            </a:r>
          </a:p>
          <a:p>
            <a:r>
              <a:rPr lang="is-IS" dirty="0" smtClean="0"/>
              <a:t>We have the biggest programme of roads investment for more than 20 years</a:t>
            </a:r>
          </a:p>
          <a:p>
            <a:r>
              <a:rPr lang="is-IS" dirty="0" smtClean="0"/>
              <a:t>We have major rail projects in the offing</a:t>
            </a:r>
          </a:p>
          <a:p>
            <a:r>
              <a:rPr lang="is-IS" dirty="0" smtClean="0"/>
              <a:t>Both can change the geography of place and the propitious locations for development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5617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sz="3600" dirty="0"/>
              <a:t>Area-wide strategic plans remain a powerful catalyst for good things to happen!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Localism does not remove the obligation to plan strategically – just the terms and conditions change.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9915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Recent History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RPG9A  Thames Gateway – a strategy for area-wide regeneration</a:t>
            </a:r>
          </a:p>
          <a:p>
            <a:r>
              <a:rPr lang="en-GB" dirty="0" smtClean="0"/>
              <a:t>Led to the Kent </a:t>
            </a:r>
            <a:r>
              <a:rPr lang="en-GB" dirty="0" err="1" smtClean="0"/>
              <a:t>Thameside</a:t>
            </a:r>
            <a:r>
              <a:rPr lang="en-GB" dirty="0" smtClean="0"/>
              <a:t> Partnership</a:t>
            </a:r>
          </a:p>
          <a:p>
            <a:r>
              <a:rPr lang="en-GB" dirty="0"/>
              <a:t>HS1 </a:t>
            </a:r>
            <a:r>
              <a:rPr lang="en-GB" dirty="0" smtClean="0"/>
              <a:t>(CTRL) and </a:t>
            </a:r>
            <a:r>
              <a:rPr lang="en-GB" dirty="0"/>
              <a:t>Javelin – </a:t>
            </a:r>
            <a:r>
              <a:rPr lang="en-GB" dirty="0" err="1"/>
              <a:t>Ebbsfleet</a:t>
            </a:r>
            <a:r>
              <a:rPr lang="en-GB" dirty="0"/>
              <a:t> Station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661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KTS Composite Plan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CBE4C4"/>
              </a:clrFrom>
              <a:clrTo>
                <a:srgbClr val="CBE4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37932"/>
            <a:ext cx="9047164" cy="54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8078790" y="5514976"/>
            <a:ext cx="320675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1145" name="Freeform 9"/>
          <p:cNvSpPr>
            <a:spLocks/>
          </p:cNvSpPr>
          <p:nvPr/>
        </p:nvSpPr>
        <p:spPr bwMode="auto">
          <a:xfrm>
            <a:off x="609600" y="2733788"/>
            <a:ext cx="8048626" cy="2447926"/>
          </a:xfrm>
          <a:custGeom>
            <a:avLst/>
            <a:gdLst>
              <a:gd name="T0" fmla="*/ 276225 w 5070"/>
              <a:gd name="T1" fmla="*/ 85725 h 1542"/>
              <a:gd name="T2" fmla="*/ 485775 w 5070"/>
              <a:gd name="T3" fmla="*/ 0 h 1542"/>
              <a:gd name="T4" fmla="*/ 781050 w 5070"/>
              <a:gd name="T5" fmla="*/ 28575 h 1542"/>
              <a:gd name="T6" fmla="*/ 952500 w 5070"/>
              <a:gd name="T7" fmla="*/ 200025 h 1542"/>
              <a:gd name="T8" fmla="*/ 1876425 w 5070"/>
              <a:gd name="T9" fmla="*/ 609600 h 1542"/>
              <a:gd name="T10" fmla="*/ 2228850 w 5070"/>
              <a:gd name="T11" fmla="*/ 704850 h 1542"/>
              <a:gd name="T12" fmla="*/ 2486025 w 5070"/>
              <a:gd name="T13" fmla="*/ 733425 h 1542"/>
              <a:gd name="T14" fmla="*/ 2676525 w 5070"/>
              <a:gd name="T15" fmla="*/ 685800 h 1542"/>
              <a:gd name="T16" fmla="*/ 3048000 w 5070"/>
              <a:gd name="T17" fmla="*/ 666750 h 1542"/>
              <a:gd name="T18" fmla="*/ 3314700 w 5070"/>
              <a:gd name="T19" fmla="*/ 495300 h 1542"/>
              <a:gd name="T20" fmla="*/ 3676650 w 5070"/>
              <a:gd name="T21" fmla="*/ 523875 h 1542"/>
              <a:gd name="T22" fmla="*/ 3981450 w 5070"/>
              <a:gd name="T23" fmla="*/ 638175 h 1542"/>
              <a:gd name="T24" fmla="*/ 4267200 w 5070"/>
              <a:gd name="T25" fmla="*/ 990600 h 1542"/>
              <a:gd name="T26" fmla="*/ 4613275 w 5070"/>
              <a:gd name="T27" fmla="*/ 1154113 h 1542"/>
              <a:gd name="T28" fmla="*/ 4762500 w 5070"/>
              <a:gd name="T29" fmla="*/ 1209675 h 1542"/>
              <a:gd name="T30" fmla="*/ 4924425 w 5070"/>
              <a:gd name="T31" fmla="*/ 952500 h 1542"/>
              <a:gd name="T32" fmla="*/ 5229225 w 5070"/>
              <a:gd name="T33" fmla="*/ 1095375 h 1542"/>
              <a:gd name="T34" fmla="*/ 5534025 w 5070"/>
              <a:gd name="T35" fmla="*/ 1019175 h 1542"/>
              <a:gd name="T36" fmla="*/ 6048375 w 5070"/>
              <a:gd name="T37" fmla="*/ 1104900 h 1542"/>
              <a:gd name="T38" fmla="*/ 6543675 w 5070"/>
              <a:gd name="T39" fmla="*/ 1114425 h 1542"/>
              <a:gd name="T40" fmla="*/ 6781800 w 5070"/>
              <a:gd name="T41" fmla="*/ 1304925 h 1542"/>
              <a:gd name="T42" fmla="*/ 7124700 w 5070"/>
              <a:gd name="T43" fmla="*/ 1200150 h 1542"/>
              <a:gd name="T44" fmla="*/ 7734300 w 5070"/>
              <a:gd name="T45" fmla="*/ 1257300 h 1542"/>
              <a:gd name="T46" fmla="*/ 8048625 w 5070"/>
              <a:gd name="T47" fmla="*/ 1276350 h 1542"/>
              <a:gd name="T48" fmla="*/ 8010525 w 5070"/>
              <a:gd name="T49" fmla="*/ 1685925 h 1542"/>
              <a:gd name="T50" fmla="*/ 7648575 w 5070"/>
              <a:gd name="T51" fmla="*/ 1885950 h 1542"/>
              <a:gd name="T52" fmla="*/ 7343775 w 5070"/>
              <a:gd name="T53" fmla="*/ 1933575 h 1542"/>
              <a:gd name="T54" fmla="*/ 7115175 w 5070"/>
              <a:gd name="T55" fmla="*/ 1924050 h 1542"/>
              <a:gd name="T56" fmla="*/ 6743700 w 5070"/>
              <a:gd name="T57" fmla="*/ 2019300 h 1542"/>
              <a:gd name="T58" fmla="*/ 6010275 w 5070"/>
              <a:gd name="T59" fmla="*/ 2181225 h 1542"/>
              <a:gd name="T60" fmla="*/ 5619750 w 5070"/>
              <a:gd name="T61" fmla="*/ 2400300 h 1542"/>
              <a:gd name="T62" fmla="*/ 5257800 w 5070"/>
              <a:gd name="T63" fmla="*/ 2362200 h 1542"/>
              <a:gd name="T64" fmla="*/ 5067300 w 5070"/>
              <a:gd name="T65" fmla="*/ 2228850 h 1542"/>
              <a:gd name="T66" fmla="*/ 4848225 w 5070"/>
              <a:gd name="T67" fmla="*/ 1981200 h 1542"/>
              <a:gd name="T68" fmla="*/ 4714875 w 5070"/>
              <a:gd name="T69" fmla="*/ 1828800 h 1542"/>
              <a:gd name="T70" fmla="*/ 4638675 w 5070"/>
              <a:gd name="T71" fmla="*/ 1476375 h 1542"/>
              <a:gd name="T72" fmla="*/ 4171950 w 5070"/>
              <a:gd name="T73" fmla="*/ 1571625 h 1542"/>
              <a:gd name="T74" fmla="*/ 3486150 w 5070"/>
              <a:gd name="T75" fmla="*/ 1752600 h 1542"/>
              <a:gd name="T76" fmla="*/ 2952750 w 5070"/>
              <a:gd name="T77" fmla="*/ 1543050 h 1542"/>
              <a:gd name="T78" fmla="*/ 2609850 w 5070"/>
              <a:gd name="T79" fmla="*/ 1485900 h 1542"/>
              <a:gd name="T80" fmla="*/ 2324100 w 5070"/>
              <a:gd name="T81" fmla="*/ 1428750 h 1542"/>
              <a:gd name="T82" fmla="*/ 2028825 w 5070"/>
              <a:gd name="T83" fmla="*/ 1362075 h 1542"/>
              <a:gd name="T84" fmla="*/ 1781175 w 5070"/>
              <a:gd name="T85" fmla="*/ 1543050 h 1542"/>
              <a:gd name="T86" fmla="*/ 1333500 w 5070"/>
              <a:gd name="T87" fmla="*/ 1609725 h 1542"/>
              <a:gd name="T88" fmla="*/ 790575 w 5070"/>
              <a:gd name="T89" fmla="*/ 1495425 h 1542"/>
              <a:gd name="T90" fmla="*/ 133350 w 5070"/>
              <a:gd name="T91" fmla="*/ 1362075 h 1542"/>
              <a:gd name="T92" fmla="*/ 0 w 5070"/>
              <a:gd name="T93" fmla="*/ 1171575 h 1542"/>
              <a:gd name="T94" fmla="*/ 9525 w 5070"/>
              <a:gd name="T95" fmla="*/ 923925 h 1542"/>
              <a:gd name="T96" fmla="*/ 104775 w 5070"/>
              <a:gd name="T97" fmla="*/ 609600 h 1542"/>
              <a:gd name="T98" fmla="*/ 152400 w 5070"/>
              <a:gd name="T99" fmla="*/ 304800 h 154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070" h="1542">
                <a:moveTo>
                  <a:pt x="126" y="126"/>
                </a:moveTo>
                <a:lnTo>
                  <a:pt x="174" y="54"/>
                </a:lnTo>
                <a:lnTo>
                  <a:pt x="240" y="12"/>
                </a:lnTo>
                <a:lnTo>
                  <a:pt x="306" y="0"/>
                </a:lnTo>
                <a:lnTo>
                  <a:pt x="426" y="12"/>
                </a:lnTo>
                <a:lnTo>
                  <a:pt x="492" y="18"/>
                </a:lnTo>
                <a:lnTo>
                  <a:pt x="540" y="66"/>
                </a:lnTo>
                <a:lnTo>
                  <a:pt x="600" y="126"/>
                </a:lnTo>
                <a:lnTo>
                  <a:pt x="1050" y="300"/>
                </a:lnTo>
                <a:lnTo>
                  <a:pt x="1182" y="384"/>
                </a:lnTo>
                <a:lnTo>
                  <a:pt x="1266" y="444"/>
                </a:lnTo>
                <a:lnTo>
                  <a:pt x="1404" y="444"/>
                </a:lnTo>
                <a:lnTo>
                  <a:pt x="1458" y="432"/>
                </a:lnTo>
                <a:lnTo>
                  <a:pt x="1566" y="462"/>
                </a:lnTo>
                <a:lnTo>
                  <a:pt x="1626" y="468"/>
                </a:lnTo>
                <a:lnTo>
                  <a:pt x="1686" y="432"/>
                </a:lnTo>
                <a:lnTo>
                  <a:pt x="1758" y="420"/>
                </a:lnTo>
                <a:lnTo>
                  <a:pt x="1920" y="420"/>
                </a:lnTo>
                <a:lnTo>
                  <a:pt x="1992" y="378"/>
                </a:lnTo>
                <a:lnTo>
                  <a:pt x="2088" y="312"/>
                </a:lnTo>
                <a:lnTo>
                  <a:pt x="2208" y="222"/>
                </a:lnTo>
                <a:lnTo>
                  <a:pt x="2316" y="330"/>
                </a:lnTo>
                <a:lnTo>
                  <a:pt x="2412" y="414"/>
                </a:lnTo>
                <a:lnTo>
                  <a:pt x="2508" y="402"/>
                </a:lnTo>
                <a:lnTo>
                  <a:pt x="2562" y="462"/>
                </a:lnTo>
                <a:lnTo>
                  <a:pt x="2688" y="624"/>
                </a:lnTo>
                <a:lnTo>
                  <a:pt x="2802" y="654"/>
                </a:lnTo>
                <a:lnTo>
                  <a:pt x="2906" y="727"/>
                </a:lnTo>
                <a:lnTo>
                  <a:pt x="2869" y="867"/>
                </a:lnTo>
                <a:lnTo>
                  <a:pt x="3000" y="762"/>
                </a:lnTo>
                <a:lnTo>
                  <a:pt x="3030" y="702"/>
                </a:lnTo>
                <a:lnTo>
                  <a:pt x="3102" y="600"/>
                </a:lnTo>
                <a:lnTo>
                  <a:pt x="3228" y="642"/>
                </a:lnTo>
                <a:lnTo>
                  <a:pt x="3294" y="690"/>
                </a:lnTo>
                <a:lnTo>
                  <a:pt x="3384" y="672"/>
                </a:lnTo>
                <a:lnTo>
                  <a:pt x="3486" y="642"/>
                </a:lnTo>
                <a:lnTo>
                  <a:pt x="3636" y="678"/>
                </a:lnTo>
                <a:lnTo>
                  <a:pt x="3810" y="696"/>
                </a:lnTo>
                <a:lnTo>
                  <a:pt x="4056" y="696"/>
                </a:lnTo>
                <a:lnTo>
                  <a:pt x="4122" y="702"/>
                </a:lnTo>
                <a:lnTo>
                  <a:pt x="4122" y="792"/>
                </a:lnTo>
                <a:lnTo>
                  <a:pt x="4272" y="822"/>
                </a:lnTo>
                <a:lnTo>
                  <a:pt x="4416" y="792"/>
                </a:lnTo>
                <a:lnTo>
                  <a:pt x="4488" y="756"/>
                </a:lnTo>
                <a:lnTo>
                  <a:pt x="4704" y="780"/>
                </a:lnTo>
                <a:lnTo>
                  <a:pt x="4872" y="792"/>
                </a:lnTo>
                <a:lnTo>
                  <a:pt x="5004" y="774"/>
                </a:lnTo>
                <a:lnTo>
                  <a:pt x="5070" y="804"/>
                </a:lnTo>
                <a:lnTo>
                  <a:pt x="5034" y="948"/>
                </a:lnTo>
                <a:lnTo>
                  <a:pt x="5046" y="1062"/>
                </a:lnTo>
                <a:lnTo>
                  <a:pt x="4956" y="1224"/>
                </a:lnTo>
                <a:lnTo>
                  <a:pt x="4818" y="1188"/>
                </a:lnTo>
                <a:lnTo>
                  <a:pt x="4710" y="1200"/>
                </a:lnTo>
                <a:lnTo>
                  <a:pt x="4626" y="1218"/>
                </a:lnTo>
                <a:lnTo>
                  <a:pt x="4578" y="1200"/>
                </a:lnTo>
                <a:lnTo>
                  <a:pt x="4482" y="1212"/>
                </a:lnTo>
                <a:lnTo>
                  <a:pt x="4386" y="1236"/>
                </a:lnTo>
                <a:lnTo>
                  <a:pt x="4248" y="1272"/>
                </a:lnTo>
                <a:lnTo>
                  <a:pt x="3846" y="1374"/>
                </a:lnTo>
                <a:lnTo>
                  <a:pt x="3786" y="1374"/>
                </a:lnTo>
                <a:lnTo>
                  <a:pt x="3678" y="1458"/>
                </a:lnTo>
                <a:lnTo>
                  <a:pt x="3540" y="1512"/>
                </a:lnTo>
                <a:lnTo>
                  <a:pt x="3420" y="1542"/>
                </a:lnTo>
                <a:lnTo>
                  <a:pt x="3312" y="1488"/>
                </a:lnTo>
                <a:lnTo>
                  <a:pt x="3246" y="1434"/>
                </a:lnTo>
                <a:lnTo>
                  <a:pt x="3192" y="1404"/>
                </a:lnTo>
                <a:lnTo>
                  <a:pt x="3084" y="1332"/>
                </a:lnTo>
                <a:lnTo>
                  <a:pt x="3054" y="1248"/>
                </a:lnTo>
                <a:lnTo>
                  <a:pt x="2976" y="1200"/>
                </a:lnTo>
                <a:lnTo>
                  <a:pt x="2970" y="1152"/>
                </a:lnTo>
                <a:lnTo>
                  <a:pt x="2958" y="1032"/>
                </a:lnTo>
                <a:lnTo>
                  <a:pt x="2922" y="930"/>
                </a:lnTo>
                <a:lnTo>
                  <a:pt x="2838" y="900"/>
                </a:lnTo>
                <a:lnTo>
                  <a:pt x="2628" y="990"/>
                </a:lnTo>
                <a:lnTo>
                  <a:pt x="2400" y="1050"/>
                </a:lnTo>
                <a:lnTo>
                  <a:pt x="2196" y="1104"/>
                </a:lnTo>
                <a:lnTo>
                  <a:pt x="2016" y="1104"/>
                </a:lnTo>
                <a:lnTo>
                  <a:pt x="1860" y="972"/>
                </a:lnTo>
                <a:lnTo>
                  <a:pt x="1728" y="906"/>
                </a:lnTo>
                <a:lnTo>
                  <a:pt x="1644" y="936"/>
                </a:lnTo>
                <a:lnTo>
                  <a:pt x="1596" y="942"/>
                </a:lnTo>
                <a:lnTo>
                  <a:pt x="1464" y="900"/>
                </a:lnTo>
                <a:lnTo>
                  <a:pt x="1392" y="876"/>
                </a:lnTo>
                <a:lnTo>
                  <a:pt x="1278" y="858"/>
                </a:lnTo>
                <a:lnTo>
                  <a:pt x="1218" y="960"/>
                </a:lnTo>
                <a:lnTo>
                  <a:pt x="1122" y="972"/>
                </a:lnTo>
                <a:lnTo>
                  <a:pt x="1050" y="1086"/>
                </a:lnTo>
                <a:lnTo>
                  <a:pt x="840" y="1014"/>
                </a:lnTo>
                <a:lnTo>
                  <a:pt x="636" y="966"/>
                </a:lnTo>
                <a:lnTo>
                  <a:pt x="498" y="942"/>
                </a:lnTo>
                <a:lnTo>
                  <a:pt x="336" y="912"/>
                </a:lnTo>
                <a:lnTo>
                  <a:pt x="84" y="858"/>
                </a:lnTo>
                <a:lnTo>
                  <a:pt x="30" y="810"/>
                </a:lnTo>
                <a:lnTo>
                  <a:pt x="0" y="738"/>
                </a:lnTo>
                <a:lnTo>
                  <a:pt x="30" y="666"/>
                </a:lnTo>
                <a:lnTo>
                  <a:pt x="6" y="582"/>
                </a:lnTo>
                <a:lnTo>
                  <a:pt x="6" y="486"/>
                </a:lnTo>
                <a:lnTo>
                  <a:pt x="66" y="384"/>
                </a:lnTo>
                <a:lnTo>
                  <a:pt x="90" y="300"/>
                </a:lnTo>
                <a:lnTo>
                  <a:pt x="96" y="192"/>
                </a:lnTo>
                <a:lnTo>
                  <a:pt x="126" y="126"/>
                </a:lnTo>
                <a:close/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1153" name="Line 17"/>
          <p:cNvSpPr>
            <a:spLocks noChangeShapeType="1"/>
          </p:cNvSpPr>
          <p:nvPr/>
        </p:nvSpPr>
        <p:spPr bwMode="auto">
          <a:xfrm>
            <a:off x="666751" y="2180906"/>
            <a:ext cx="828675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lgDash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1154" name="Text Box 18"/>
          <p:cNvSpPr txBox="1">
            <a:spLocks noChangeArrowheads="1"/>
          </p:cNvSpPr>
          <p:nvPr/>
        </p:nvSpPr>
        <p:spPr bwMode="auto">
          <a:xfrm>
            <a:off x="4194177" y="1749418"/>
            <a:ext cx="748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FF3300"/>
                </a:solidFill>
              </a:rPr>
              <a:t>13km</a:t>
            </a:r>
          </a:p>
        </p:txBody>
      </p:sp>
      <p:sp>
        <p:nvSpPr>
          <p:cNvPr id="91155" name="Text Box 19"/>
          <p:cNvSpPr txBox="1">
            <a:spLocks noChangeArrowheads="1"/>
          </p:cNvSpPr>
          <p:nvPr/>
        </p:nvSpPr>
        <p:spPr bwMode="auto">
          <a:xfrm>
            <a:off x="508000" y="5886471"/>
            <a:ext cx="41902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2 x 17km BRT Circuit or “10 mile lasso”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Dartford  –   Ebbsfleet   –  Gravesend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80" b="1" dirty="0"/>
              <a:t>Thinking Big</a:t>
            </a:r>
            <a:r>
              <a:rPr lang="en-GB" altLang="en-US" sz="2880" dirty="0"/>
              <a:t>:</a:t>
            </a:r>
            <a:br>
              <a:rPr lang="en-GB" altLang="en-US" sz="2880" dirty="0"/>
            </a:br>
            <a:r>
              <a:rPr lang="en-GB" altLang="en-US" sz="2880" dirty="0"/>
              <a:t>A Compelling Diagram and a Regional 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1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5" grpId="0" animBg="1"/>
      <p:bldP spid="91153" grpId="0" animBg="1"/>
      <p:bldP spid="91154" grpId="0"/>
      <p:bldP spid="9115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Recent History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RPG9A  Thames Gateway – a strategy for area-wide regeneration</a:t>
            </a:r>
          </a:p>
          <a:p>
            <a:r>
              <a:rPr lang="en-GB" dirty="0" smtClean="0"/>
              <a:t>Led to the Kent </a:t>
            </a:r>
            <a:r>
              <a:rPr lang="en-GB" dirty="0" err="1" smtClean="0"/>
              <a:t>Thameside</a:t>
            </a:r>
            <a:r>
              <a:rPr lang="en-GB" dirty="0" smtClean="0"/>
              <a:t> Partnership</a:t>
            </a:r>
          </a:p>
          <a:p>
            <a:r>
              <a:rPr lang="en-GB" dirty="0"/>
              <a:t>HS1 </a:t>
            </a:r>
            <a:r>
              <a:rPr lang="en-GB" dirty="0" smtClean="0"/>
              <a:t>(CTRL) and </a:t>
            </a:r>
            <a:r>
              <a:rPr lang="en-GB" dirty="0"/>
              <a:t>Javelin – </a:t>
            </a:r>
            <a:r>
              <a:rPr lang="en-GB" dirty="0" err="1"/>
              <a:t>Ebbsfleet</a:t>
            </a:r>
            <a:r>
              <a:rPr lang="en-GB" dirty="0"/>
              <a:t> </a:t>
            </a:r>
            <a:r>
              <a:rPr lang="en-GB" dirty="0" smtClean="0"/>
              <a:t>Station</a:t>
            </a:r>
          </a:p>
          <a:p>
            <a:r>
              <a:rPr lang="en-GB" dirty="0" smtClean="0"/>
              <a:t>”Fast-Track”</a:t>
            </a:r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9636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81000" y="1272224"/>
            <a:ext cx="9144000" cy="53933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8078790" y="5514976"/>
            <a:ext cx="320675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4343" name="Picture 9" descr="SCN_0004_Page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5450" y="3442335"/>
            <a:ext cx="1519238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SCN_0004_Page_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0513" y="1783398"/>
            <a:ext cx="1528762" cy="216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80" b="1" dirty="0"/>
              <a:t>Thinking Big</a:t>
            </a:r>
            <a:r>
              <a:rPr lang="en-GB" altLang="en-US" sz="2880" dirty="0"/>
              <a:t>:</a:t>
            </a:r>
            <a:br>
              <a:rPr lang="en-GB" altLang="en-US" sz="2880" dirty="0"/>
            </a:br>
            <a:r>
              <a:rPr lang="en-GB" altLang="en-US" sz="2880" dirty="0"/>
              <a:t>A Compelling Diagram and a Regional Plan		</a:t>
            </a:r>
            <a:endParaRPr lang="en-GB" dirty="0"/>
          </a:p>
        </p:txBody>
      </p:sp>
      <p:pic>
        <p:nvPicPr>
          <p:cNvPr id="14342" name="Picture 7" descr="SCN_0004_Page_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9" y="1268416"/>
            <a:ext cx="727392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78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47600" y="260648"/>
            <a:ext cx="10515600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Background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361040" cy="47407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Research into the Duty to Cooperate conducted by Shared Intelligence (Si) in 2015.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Involving interviews with over 100 planning officers, chief executives, lead members, leaders, and industry professionals.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Aiming to understand what concerns authorities have regarding the duty, and their current and future support needs.</a:t>
            </a:r>
          </a:p>
        </p:txBody>
      </p:sp>
    </p:spTree>
    <p:extLst>
      <p:ext uri="{BB962C8B-B14F-4D97-AF65-F5344CB8AC3E}">
        <p14:creationId xmlns:p14="http://schemas.microsoft.com/office/powerpoint/2010/main" val="4554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!PLAN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835" y="0"/>
            <a:ext cx="8700164" cy="666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15848" y="6229331"/>
            <a:ext cx="3470815" cy="338554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solidFill>
                  <a:srgbClr val="333399"/>
                </a:solidFill>
              </a:rPr>
              <a:t>Ebbsfleet </a:t>
            </a:r>
            <a:r>
              <a:rPr lang="en-GB" altLang="en-US" sz="1600">
                <a:solidFill>
                  <a:srgbClr val="333399"/>
                </a:solidFill>
              </a:rPr>
              <a:t>Planning Application </a:t>
            </a:r>
            <a:r>
              <a:rPr lang="en-GB" altLang="en-US" sz="1600" dirty="0">
                <a:solidFill>
                  <a:srgbClr val="333399"/>
                </a:solidFill>
              </a:rPr>
              <a:t>1995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0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 descr="040629-Map-AONB GA's-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26" y="1249826"/>
            <a:ext cx="782955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Multi Modal Studies and the Growth Areas Plan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32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2512" y="1284963"/>
            <a:ext cx="9032489" cy="5480050"/>
            <a:chOff x="111511" y="1284963"/>
            <a:chExt cx="9032489" cy="5480050"/>
          </a:xfrm>
        </p:grpSpPr>
        <p:pic>
          <p:nvPicPr>
            <p:cNvPr id="20485" name="Picture 6" descr="City of Mercia P Hall C Ward Socialable Cities pub 199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11" y="1284963"/>
              <a:ext cx="5151438" cy="548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7" descr="City of Mercia P Hall C Ward Socialable Cities pub 199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638" y="5887087"/>
              <a:ext cx="3789362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7" name="Picture 8" descr="BBD006 007 2005-12-05 - ODPM Sustainable Communities Diagra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450" y="1278420"/>
            <a:ext cx="3511550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5906612" y="1278422"/>
            <a:ext cx="197167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MKSM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 dirty="0">
                <a:solidFill>
                  <a:srgbClr val="000000"/>
                </a:solidFill>
              </a:rPr>
              <a:t>Sustainable Communities Plan</a:t>
            </a:r>
            <a:r>
              <a:rPr lang="en-GB" altLang="en-US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 dirty="0">
                <a:solidFill>
                  <a:srgbClr val="000000"/>
                </a:solidFill>
              </a:rPr>
              <a:t>2003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360" dirty="0"/>
              <a:t>A Regional Strategy – </a:t>
            </a:r>
            <a:r>
              <a:rPr lang="en-GB" altLang="en-US" sz="3360" dirty="0"/>
              <a:t>Sustainable Communities 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7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BBD001 - BOARD 1 - Location and Wider Context - Jan 200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63" y="1237124"/>
            <a:ext cx="2867026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BBD006 004 Ladder diagram  July 2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574" y="1248534"/>
            <a:ext cx="3911426" cy="444487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1511" name="Picture 12" descr="SCN_0004_Page_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64" y="5485275"/>
            <a:ext cx="890627" cy="125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4" descr="SCN_0004_Page_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578" y="5485274"/>
            <a:ext cx="892151" cy="126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5" descr="North Northants Transport 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237" y="1248536"/>
            <a:ext cx="2463802" cy="444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3" descr="SCN_0004_Page_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514" y="5485275"/>
            <a:ext cx="887577" cy="125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360" dirty="0"/>
              <a:t>An Area-Wide Strategy: The </a:t>
            </a:r>
            <a:r>
              <a:rPr lang="en-GB" altLang="en-US" sz="3360" dirty="0"/>
              <a:t>Principles Applied in North Northamptonshire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66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960" b="42364"/>
          <a:stretch/>
        </p:blipFill>
        <p:spPr>
          <a:xfrm>
            <a:off x="614363" y="1268415"/>
            <a:ext cx="3552574" cy="5427438"/>
          </a:xfrm>
          <a:prstGeom prst="rect">
            <a:avLst/>
          </a:prstGeom>
        </p:spPr>
      </p:pic>
      <p:sp>
        <p:nvSpPr>
          <p:cNvPr id="22533" name="Rectangle 22"/>
          <p:cNvSpPr>
            <a:spLocks noChangeArrowheads="1"/>
          </p:cNvSpPr>
          <p:nvPr/>
        </p:nvSpPr>
        <p:spPr bwMode="auto">
          <a:xfrm>
            <a:off x="5046663" y="0"/>
            <a:ext cx="44783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2538" name="Line 34"/>
          <p:cNvSpPr>
            <a:spLocks noChangeShapeType="1"/>
          </p:cNvSpPr>
          <p:nvPr/>
        </p:nvSpPr>
        <p:spPr bwMode="auto">
          <a:xfrm flipH="1" flipV="1">
            <a:off x="2830003" y="1971567"/>
            <a:ext cx="3380767" cy="3412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39" name="Line 35"/>
          <p:cNvSpPr>
            <a:spLocks noChangeShapeType="1"/>
          </p:cNvSpPr>
          <p:nvPr/>
        </p:nvSpPr>
        <p:spPr bwMode="auto">
          <a:xfrm flipH="1" flipV="1">
            <a:off x="2360613" y="4379298"/>
            <a:ext cx="38163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540" name="Line 36"/>
          <p:cNvSpPr>
            <a:spLocks noChangeShapeType="1"/>
          </p:cNvSpPr>
          <p:nvPr/>
        </p:nvSpPr>
        <p:spPr bwMode="auto">
          <a:xfrm flipH="1" flipV="1">
            <a:off x="1928813" y="5784410"/>
            <a:ext cx="42481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dirty="0"/>
              <a:t>An Area-Wide Strategy: The Principles Applied in North Northamptonshire</a:t>
            </a:r>
            <a:endParaRPr lang="en-GB" dirty="0"/>
          </a:p>
        </p:txBody>
      </p:sp>
      <p:pic>
        <p:nvPicPr>
          <p:cNvPr id="22531" name="Picture 27" descr="Wellingborough Illustrative Masterplan 25 October 20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965" y="4960003"/>
            <a:ext cx="2584560" cy="182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5" descr="Priors Hall --  2006 rev b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965" y="1268730"/>
            <a:ext cx="2584560" cy="170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6" descr="East Kettering in perspectiv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966" y="3216697"/>
            <a:ext cx="2584561" cy="150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 Box 37"/>
          <p:cNvSpPr txBox="1">
            <a:spLocks noChangeArrowheads="1"/>
          </p:cNvSpPr>
          <p:nvPr/>
        </p:nvSpPr>
        <p:spPr bwMode="auto">
          <a:xfrm>
            <a:off x="6950722" y="2671863"/>
            <a:ext cx="187583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>
                <a:solidFill>
                  <a:srgbClr val="000000"/>
                </a:solidFill>
              </a:rPr>
              <a:t>Priors Hall 5100 homes</a:t>
            </a:r>
          </a:p>
        </p:txBody>
      </p:sp>
      <p:sp>
        <p:nvSpPr>
          <p:cNvPr id="22542" name="Text Box 38"/>
          <p:cNvSpPr txBox="1">
            <a:spLocks noChangeArrowheads="1"/>
          </p:cNvSpPr>
          <p:nvPr/>
        </p:nvSpPr>
        <p:spPr bwMode="auto">
          <a:xfrm>
            <a:off x="6645923" y="4427776"/>
            <a:ext cx="214834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>
                <a:solidFill>
                  <a:srgbClr val="000000"/>
                </a:solidFill>
              </a:rPr>
              <a:t>East Kettering 5500 homes</a:t>
            </a:r>
          </a:p>
        </p:txBody>
      </p:sp>
      <p:sp>
        <p:nvSpPr>
          <p:cNvPr id="22543" name="Text Box 39"/>
          <p:cNvSpPr txBox="1">
            <a:spLocks noChangeArrowheads="1"/>
          </p:cNvSpPr>
          <p:nvPr/>
        </p:nvSpPr>
        <p:spPr bwMode="auto">
          <a:xfrm>
            <a:off x="6098233" y="6487566"/>
            <a:ext cx="273389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>
                <a:solidFill>
                  <a:srgbClr val="000000"/>
                </a:solidFill>
              </a:rPr>
              <a:t>North Wellingborough 3000 homes</a:t>
            </a:r>
          </a:p>
        </p:txBody>
      </p:sp>
    </p:spTree>
    <p:extLst>
      <p:ext uri="{BB962C8B-B14F-4D97-AF65-F5344CB8AC3E}">
        <p14:creationId xmlns:p14="http://schemas.microsoft.com/office/powerpoint/2010/main" val="125783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Thinking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7200" dirty="0"/>
              <a:t>Think Big</a:t>
            </a:r>
            <a:r>
              <a:rPr lang="is-IS" sz="7200" dirty="0"/>
              <a:t>.....</a:t>
            </a:r>
          </a:p>
          <a:p>
            <a:pPr marL="0" indent="0">
              <a:buNone/>
            </a:pPr>
            <a:endParaRPr lang="is-IS" dirty="0"/>
          </a:p>
          <a:p>
            <a:pPr marL="0" indent="0" algn="r">
              <a:buNone/>
            </a:pPr>
            <a:r>
              <a:rPr lang="is-IS" sz="4320" dirty="0"/>
              <a:t>.....act small</a:t>
            </a:r>
            <a:endParaRPr lang="en-GB" sz="4320" dirty="0"/>
          </a:p>
        </p:txBody>
      </p:sp>
    </p:spTree>
    <p:extLst>
      <p:ext uri="{BB962C8B-B14F-4D97-AF65-F5344CB8AC3E}">
        <p14:creationId xmlns:p14="http://schemas.microsoft.com/office/powerpoint/2010/main" val="236943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Thinking HS2: lessons </a:t>
            </a:r>
            <a:r>
              <a:rPr lang="en-GB" dirty="0"/>
              <a:t>from the Independent Transport </a:t>
            </a:r>
            <a:r>
              <a:rPr lang="en-GB" dirty="0" smtClean="0"/>
              <a:t>Commission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No one builds terminus stations anymore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Move from a “line” mentality to a “network” mentality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Integrate local PT planning from the beginning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HSR stations change geographies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HSR stations should be in city centre </a:t>
            </a:r>
            <a:r>
              <a:rPr lang="en-GB" dirty="0" smtClean="0"/>
              <a:t>locations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GB" dirty="0"/>
              <a:t>Development catalysed by the station should be undertaken in partnership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/>
              <a:t>Decisions of regional or national significance need a regional or national plan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/>
              <a:t>Plan for HS freight from the beginning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/>
              <a:t>Leaving airports off the HSR network is not an </a:t>
            </a:r>
            <a:r>
              <a:rPr lang="en-GB" dirty="0" smtClean="0"/>
              <a:t>option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53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Thinking HS2: </a:t>
            </a:r>
            <a:br>
              <a:rPr lang="en-GB" dirty="0" smtClean="0"/>
            </a:br>
            <a:r>
              <a:rPr lang="en-GB" dirty="0" smtClean="0"/>
              <a:t>The Spatial Impacts of High-Speed Rail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0388" y="1516444"/>
            <a:ext cx="7993062" cy="49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Thinking: </a:t>
            </a:r>
            <a:br>
              <a:rPr lang="en-GB" dirty="0" smtClean="0"/>
            </a:br>
            <a:r>
              <a:rPr lang="en-GB" dirty="0" smtClean="0"/>
              <a:t>Drive for new Settlements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 we keep “edge blobbing”?</a:t>
            </a:r>
          </a:p>
          <a:p>
            <a:r>
              <a:rPr lang="en-GB" dirty="0" smtClean="0"/>
              <a:t>New settlement proposals must have local support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88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 descr="garden-city-600x69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26" y="1916114"/>
            <a:ext cx="423703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75" name="Picture 23" descr="CambridgeEnvir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01825"/>
            <a:ext cx="5275264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Oval 16"/>
          <p:cNvSpPr>
            <a:spLocks noChangeArrowheads="1"/>
          </p:cNvSpPr>
          <p:nvPr/>
        </p:nvSpPr>
        <p:spPr bwMode="auto">
          <a:xfrm>
            <a:off x="1535114" y="2344740"/>
            <a:ext cx="4079875" cy="407987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224" name="Rectangle 20"/>
          <p:cNvSpPr>
            <a:spLocks noChangeArrowheads="1"/>
          </p:cNvSpPr>
          <p:nvPr/>
        </p:nvSpPr>
        <p:spPr bwMode="auto">
          <a:xfrm>
            <a:off x="5867402" y="1874840"/>
            <a:ext cx="2698431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66,000 acres/26,710 Ha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Total population 250,000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104,200 homes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Central City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12,000 acres/4,860 Ha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58,000 population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24,200 homes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Satellite Town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9,000 acres/3642 Ha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32000 population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FFFFFF"/>
                </a:solidFill>
              </a:rPr>
              <a:t>13,300 homes</a:t>
            </a:r>
          </a:p>
        </p:txBody>
      </p:sp>
      <p:pic>
        <p:nvPicPr>
          <p:cNvPr id="202777" name="Picture 25" descr="Social City Howard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714" y="1895476"/>
            <a:ext cx="4449762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4"/>
          <p:cNvSpPr txBox="1">
            <a:spLocks noChangeArrowheads="1"/>
          </p:cNvSpPr>
          <p:nvPr/>
        </p:nvSpPr>
        <p:spPr bwMode="auto">
          <a:xfrm>
            <a:off x="381002" y="6521450"/>
            <a:ext cx="5878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dirty="0">
                <a:solidFill>
                  <a:srgbClr val="333399"/>
                </a:solidFill>
              </a:rPr>
              <a:t>The Social City Region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80" b="1" dirty="0"/>
              <a:t>Thinking Big</a:t>
            </a:r>
            <a:r>
              <a:rPr lang="en-GB" altLang="en-US" sz="2880" dirty="0"/>
              <a:t>:</a:t>
            </a:r>
            <a:br>
              <a:rPr lang="en-GB" altLang="en-US" sz="2880" dirty="0"/>
            </a:br>
            <a:r>
              <a:rPr lang="en-GB" altLang="en-US" sz="2880" dirty="0"/>
              <a:t>The Power of a Compelling Diagram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62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Mixed views about the Duty 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Research unearthed a wide mix of views about the Duty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From hostility from some who saw it as a “half measure” in the absence of “proper strategic planning”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To a cautious welcome as a locally-led alternative to the old “top down way of doing things”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Introduction of the Duty – “dropped in…at the last moment” - had created considerable confusion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Common view that it would not survive after the May election…</a:t>
            </a:r>
          </a:p>
        </p:txBody>
      </p:sp>
    </p:spTree>
    <p:extLst>
      <p:ext uri="{BB962C8B-B14F-4D97-AF65-F5344CB8AC3E}">
        <p14:creationId xmlns:p14="http://schemas.microsoft.com/office/powerpoint/2010/main" val="7393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4" descr="CambridgeEnviron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09763"/>
            <a:ext cx="5275264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7" descr="composite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525" y="2160588"/>
            <a:ext cx="7810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val 16"/>
          <p:cNvSpPr>
            <a:spLocks noChangeArrowheads="1"/>
          </p:cNvSpPr>
          <p:nvPr/>
        </p:nvSpPr>
        <p:spPr bwMode="auto">
          <a:xfrm>
            <a:off x="1535114" y="2344740"/>
            <a:ext cx="4079875" cy="4079875"/>
          </a:xfrm>
          <a:prstGeom prst="ellipse">
            <a:avLst/>
          </a:prstGeom>
          <a:noFill/>
          <a:ln w="38100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247" name="Picture 22" descr="JJG003 Longstanton Aerial Perspectiv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975" y="2160588"/>
            <a:ext cx="1805675" cy="120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25"/>
          <p:cNvSpPr txBox="1">
            <a:spLocks noChangeArrowheads="1"/>
          </p:cNvSpPr>
          <p:nvPr/>
        </p:nvSpPr>
        <p:spPr bwMode="auto">
          <a:xfrm>
            <a:off x="3511551" y="4327525"/>
            <a:ext cx="12554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0070C0"/>
                </a:solidFill>
              </a:rPr>
              <a:t>Cambridge</a:t>
            </a:r>
          </a:p>
        </p:txBody>
      </p:sp>
      <p:sp>
        <p:nvSpPr>
          <p:cNvPr id="10250" name="Text Box 26"/>
          <p:cNvSpPr txBox="1">
            <a:spLocks noChangeArrowheads="1"/>
          </p:cNvSpPr>
          <p:nvPr/>
        </p:nvSpPr>
        <p:spPr bwMode="auto">
          <a:xfrm>
            <a:off x="636590" y="2336801"/>
            <a:ext cx="1595437" cy="46166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 err="1">
                <a:solidFill>
                  <a:srgbClr val="333399"/>
                </a:solidFill>
              </a:rPr>
              <a:t>Longstanton-Oakington</a:t>
            </a:r>
            <a:endParaRPr lang="en-GB" altLang="en-US" sz="1200" b="1">
              <a:solidFill>
                <a:srgbClr val="333399"/>
              </a:solidFill>
            </a:endParaRPr>
          </a:p>
        </p:txBody>
      </p:sp>
      <p:pic>
        <p:nvPicPr>
          <p:cNvPr id="10251" name="Picture 31" descr="Conceptual masterpla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828" y="3448050"/>
            <a:ext cx="3364812" cy="29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32" descr="masterpl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247" y="1252538"/>
            <a:ext cx="151765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4"/>
          <p:cNvSpPr txBox="1">
            <a:spLocks noChangeArrowheads="1"/>
          </p:cNvSpPr>
          <p:nvPr/>
        </p:nvSpPr>
        <p:spPr bwMode="auto">
          <a:xfrm>
            <a:off x="381002" y="6521450"/>
            <a:ext cx="5878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dirty="0">
                <a:solidFill>
                  <a:srgbClr val="333399"/>
                </a:solidFill>
              </a:rPr>
              <a:t>The Social City Region in Cambridge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360" b="1" dirty="0"/>
              <a:t>Thinking Big</a:t>
            </a:r>
            <a:r>
              <a:rPr lang="en-GB" altLang="en-US" sz="3360" dirty="0"/>
              <a:t>:</a:t>
            </a:r>
            <a:br>
              <a:rPr lang="en-GB" altLang="en-US" sz="3360" dirty="0"/>
            </a:br>
            <a:r>
              <a:rPr lang="en-GB" altLang="en-US" sz="3360" dirty="0"/>
              <a:t>The Power of a Compelling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52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STRATEGIC LOCATION CAMBRIDGE CORRID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0" y="1272519"/>
            <a:ext cx="8216900" cy="534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80" b="1" dirty="0"/>
              <a:t>Thinking Big</a:t>
            </a:r>
            <a:r>
              <a:rPr lang="en-GB" altLang="en-US" sz="2880" dirty="0"/>
              <a:t>:</a:t>
            </a:r>
            <a:br>
              <a:rPr lang="en-GB" altLang="en-US" sz="2880" dirty="0"/>
            </a:br>
            <a:r>
              <a:rPr lang="en-GB" altLang="en-US" sz="2880" dirty="0"/>
              <a:t>A Compelling Diagram and a Regional 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45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360" b="1" dirty="0"/>
              <a:t>Thinking Big</a:t>
            </a:r>
            <a:r>
              <a:rPr lang="en-GB" altLang="en-US" sz="3360" dirty="0"/>
              <a:t>:</a:t>
            </a:r>
            <a:br>
              <a:rPr lang="en-GB" altLang="en-US" sz="3360" dirty="0"/>
            </a:br>
            <a:r>
              <a:rPr lang="en-GB" altLang="en-US" sz="3360" dirty="0"/>
              <a:t>A Compelling Diagram and a Regional Plan</a:t>
            </a:r>
            <a:endParaRPr lang="en-GB" dirty="0"/>
          </a:p>
        </p:txBody>
      </p:sp>
      <p:pic>
        <p:nvPicPr>
          <p:cNvPr id="10" name="Picture 6" descr="JJG003 Longstanton - Plan 02 The Core Network low re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6"/>
          <a:stretch>
            <a:fillRect/>
          </a:stretch>
        </p:blipFill>
        <p:spPr bwMode="auto">
          <a:xfrm>
            <a:off x="1198565" y="1359403"/>
            <a:ext cx="7570787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3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Thinking: </a:t>
            </a:r>
            <a:br>
              <a:rPr lang="en-GB" dirty="0" smtClean="0"/>
            </a:br>
            <a:r>
              <a:rPr lang="en-GB" dirty="0" smtClean="0"/>
              <a:t>Drive for new Settlements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 we keep “edge blobbing”?</a:t>
            </a:r>
          </a:p>
          <a:p>
            <a:r>
              <a:rPr lang="en-GB" dirty="0" smtClean="0"/>
              <a:t>New settlement proposals must have local support</a:t>
            </a:r>
          </a:p>
          <a:p>
            <a:r>
              <a:rPr lang="en-GB" dirty="0" smtClean="0"/>
              <a:t>Leeds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13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…..and what of Yorkshire?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425" y="1175098"/>
            <a:ext cx="7209011" cy="5490499"/>
          </a:xfrm>
        </p:spPr>
      </p:pic>
    </p:spTree>
    <p:extLst>
      <p:ext uri="{BB962C8B-B14F-4D97-AF65-F5344CB8AC3E}">
        <p14:creationId xmlns:p14="http://schemas.microsoft.com/office/powerpoint/2010/main" val="2055381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Headley</a:t>
            </a:r>
            <a:r>
              <a:rPr lang="en-GB" dirty="0"/>
              <a:t> </a:t>
            </a:r>
            <a:r>
              <a:rPr lang="en-GB" dirty="0" smtClean="0"/>
              <a:t>- A New Yorkshire Town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35" y="1268730"/>
            <a:ext cx="7680936" cy="5400676"/>
          </a:xfrm>
        </p:spPr>
      </p:pic>
    </p:spTree>
    <p:extLst>
      <p:ext uri="{BB962C8B-B14F-4D97-AF65-F5344CB8AC3E}">
        <p14:creationId xmlns:p14="http://schemas.microsoft.com/office/powerpoint/2010/main" val="371586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Becca</a:t>
            </a:r>
            <a:r>
              <a:rPr lang="en-GB" dirty="0" smtClean="0"/>
              <a:t> Hall- A New Yorkshire Town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88" y="1517427"/>
            <a:ext cx="7993062" cy="490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3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Savings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Data collection, collation and analysis</a:t>
            </a:r>
          </a:p>
          <a:p>
            <a:r>
              <a:rPr lang="en-GB" dirty="0" smtClean="0"/>
              <a:t>Optimum staffing to forward plan, </a:t>
            </a:r>
            <a:r>
              <a:rPr lang="en-GB" dirty="0" err="1" smtClean="0"/>
              <a:t>inc</a:t>
            </a:r>
            <a:r>
              <a:rPr lang="en-GB" dirty="0" smtClean="0"/>
              <a:t> specialist inputs</a:t>
            </a:r>
          </a:p>
          <a:p>
            <a:r>
              <a:rPr lang="en-GB" dirty="0" smtClean="0"/>
              <a:t>Minimised cost of plan publication and consultation</a:t>
            </a:r>
          </a:p>
          <a:p>
            <a:r>
              <a:rPr lang="en-GB" dirty="0" smtClean="0"/>
              <a:t>Fewer, simplified </a:t>
            </a:r>
            <a:r>
              <a:rPr lang="en-GB" dirty="0" err="1" smtClean="0"/>
              <a:t>EiPs</a:t>
            </a:r>
            <a:endParaRPr lang="en-GB" dirty="0" smtClean="0"/>
          </a:p>
          <a:p>
            <a:r>
              <a:rPr lang="en-GB" dirty="0" smtClean="0"/>
              <a:t>Better and quicker reviews</a:t>
            </a:r>
          </a:p>
          <a:p>
            <a:r>
              <a:rPr lang="en-GB" dirty="0" smtClean="0"/>
              <a:t>Effective S106 and CIL negotiations related to strategic needs</a:t>
            </a:r>
          </a:p>
          <a:p>
            <a:r>
              <a:rPr lang="en-GB" dirty="0" smtClean="0"/>
              <a:t>Optimised investment:</a:t>
            </a:r>
          </a:p>
          <a:p>
            <a:pPr lvl="1"/>
            <a:r>
              <a:rPr lang="en-GB" dirty="0" smtClean="0"/>
              <a:t>Infrastructure</a:t>
            </a:r>
          </a:p>
          <a:p>
            <a:pPr lvl="1"/>
            <a:r>
              <a:rPr lang="en-GB" dirty="0" smtClean="0"/>
              <a:t>Services </a:t>
            </a:r>
          </a:p>
          <a:p>
            <a:r>
              <a:rPr lang="en-GB" dirty="0" smtClean="0"/>
              <a:t>Influencing strategic projects to maximise positive local impacts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Likely Pitfalls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Skills and perspective and the will to plan at scale and to negotiate </a:t>
            </a:r>
          </a:p>
          <a:p>
            <a:r>
              <a:rPr lang="en-GB" dirty="0" smtClean="0"/>
              <a:t>Not relying on a “call for sites”</a:t>
            </a:r>
          </a:p>
          <a:p>
            <a:r>
              <a:rPr lang="en-GB" dirty="0" smtClean="0"/>
              <a:t>The distribution of consequential development and politics</a:t>
            </a:r>
          </a:p>
          <a:p>
            <a:r>
              <a:rPr lang="en-GB" dirty="0" smtClean="0"/>
              <a:t>Dealing with controversy and its resolution</a:t>
            </a:r>
          </a:p>
          <a:p>
            <a:r>
              <a:rPr lang="en-GB" dirty="0" smtClean="0"/>
              <a:t>Maintaining planning objectivity</a:t>
            </a:r>
          </a:p>
          <a:p>
            <a:r>
              <a:rPr lang="en-GB" dirty="0" smtClean="0"/>
              <a:t>Clarity of CIL related to a delivery plan</a:t>
            </a:r>
          </a:p>
          <a:p>
            <a:r>
              <a:rPr lang="en-GB" dirty="0" smtClean="0"/>
              <a:t>Not realising potential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92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 to save to invest</a:t>
            </a:r>
            <a:br>
              <a:rPr lang="en-GB" dirty="0"/>
            </a:br>
            <a:r>
              <a:rPr lang="en-GB" sz="2200" cap="none" dirty="0"/>
              <a:t>Area-Wide Strategic Planning and Investment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80" b="1" dirty="0"/>
              <a:t>Thank You</a:t>
            </a:r>
          </a:p>
          <a:p>
            <a:endParaRPr lang="en-GB" sz="2880" b="1" dirty="0"/>
          </a:p>
          <a:p>
            <a:endParaRPr lang="en-GB" sz="2880" b="1" dirty="0"/>
          </a:p>
        </p:txBody>
      </p:sp>
      <p:pic>
        <p:nvPicPr>
          <p:cNvPr id="3" name="Picture 2" descr="DLA Logo full colou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008" y="518136"/>
            <a:ext cx="294894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4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In that context, authorities had been on a steep learning curve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Initial perception that the Duty was a narrow process requirement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Replaced by an understanding that the Duty was a “pretty fundamental test”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Many officers faced an internal task of raising awareness amongst senior officers and elected members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447600" y="188640"/>
            <a:ext cx="10515600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Learning curve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16496" y="2204864"/>
            <a:ext cx="8915040" cy="1157032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Panel Q &amp; A </a:t>
            </a:r>
            <a:endParaRPr lang="en-GB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80" y="836712"/>
            <a:ext cx="8915040" cy="1143000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Where can I get some help?</a:t>
            </a:r>
            <a:endParaRPr lang="en-GB" sz="40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44488" y="3356992"/>
            <a:ext cx="8915040" cy="1143000"/>
          </a:xfrm>
        </p:spPr>
        <p:txBody>
          <a:bodyPr/>
          <a:lstStyle/>
          <a:p>
            <a:pPr algn="ctr"/>
            <a:r>
              <a:rPr lang="en-GB" sz="4000" dirty="0" smtClean="0"/>
              <a:t>Andrew Pritchard</a:t>
            </a:r>
          </a:p>
          <a:p>
            <a:pPr algn="ctr"/>
            <a:r>
              <a:rPr lang="en-GB" sz="4000" dirty="0" smtClean="0"/>
              <a:t>PAS Principal Consultant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875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87468" y="980728"/>
            <a:ext cx="8915040" cy="1143000"/>
          </a:xfrm>
        </p:spPr>
        <p:txBody>
          <a:bodyPr/>
          <a:lstStyle/>
          <a:p>
            <a:pPr algn="ctr"/>
            <a:r>
              <a:rPr lang="en-GB" sz="4800" b="1" dirty="0" smtClean="0">
                <a:solidFill>
                  <a:schemeClr val="accent3"/>
                </a:solidFill>
              </a:rPr>
              <a:t>For More information… </a:t>
            </a:r>
            <a:endParaRPr lang="en-GB" sz="4800" b="1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6616" y="3284984"/>
            <a:ext cx="66967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000000"/>
                </a:solidFill>
              </a:rPr>
              <a:t>www.pas.gov.uk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2024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Learning curve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“They thought regional officers had been abolished. It wasn’t – it was delegated”.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 removal of top-down planning, whatever you thought of it, created a void”.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“Most now appreciate that the Duty is a pretty fundamental test”.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thought we were doing everything right. Up until the point we failed”.</a:t>
            </a:r>
          </a:p>
        </p:txBody>
      </p:sp>
    </p:spTree>
    <p:extLst>
      <p:ext uri="{BB962C8B-B14F-4D97-AF65-F5344CB8AC3E}">
        <p14:creationId xmlns:p14="http://schemas.microsoft.com/office/powerpoint/2010/main" val="2514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The response to the Duty was shaped by local context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a history of cooperation and a shared / emerging vision, the Duty was a continuation of business as normal </a:t>
            </a:r>
          </a:p>
          <a:p>
            <a:pPr marL="0" indent="0">
              <a:buFontTx/>
              <a:buNone/>
            </a:pPr>
            <a:endParaRPr lang="en-GB" sz="2700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have a strong bond [with neighbours]. The Duty just gives us another reason for talking at that strategic level, for seeing out inter-relationships”.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Local context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DE Presentation 2015">
  <a:themeElements>
    <a:clrScheme name="PBA_Sept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BA_Sept 20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BA_Sept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9B123E4-594F-456A-8DE3-2D5B88069A87}" vid="{F90D6CC2-093B-4F02-BA08-7EE45C675740}"/>
    </a:ext>
  </a:extLst>
</a:theme>
</file>

<file path=ppt/theme/theme4.xml><?xml version="1.0" encoding="utf-8"?>
<a:theme xmlns:a="http://schemas.openxmlformats.org/drawingml/2006/main" name="LG Group 2">
  <a:themeElements>
    <a:clrScheme name="LG Group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G Group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G Group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2585</Words>
  <Application>Microsoft Office PowerPoint</Application>
  <PresentationFormat>A4 Paper (210x297 mm)</PresentationFormat>
  <Paragraphs>396</Paragraphs>
  <Slides>72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ＭＳ Ｐゴシック</vt:lpstr>
      <vt:lpstr>Arial</vt:lpstr>
      <vt:lpstr>Calibri</vt:lpstr>
      <vt:lpstr>DejaVu Sans</vt:lpstr>
      <vt:lpstr>StarSymbol</vt:lpstr>
      <vt:lpstr>Times</vt:lpstr>
      <vt:lpstr>Times New Roman</vt:lpstr>
      <vt:lpstr>Wingdings</vt:lpstr>
      <vt:lpstr>Office Theme</vt:lpstr>
      <vt:lpstr>Office Theme</vt:lpstr>
      <vt:lpstr>PDE Presentation 2015</vt:lpstr>
      <vt:lpstr>LG Group 2</vt:lpstr>
      <vt:lpstr>Default Design</vt:lpstr>
      <vt:lpstr>PowerPoint Presentation</vt:lpstr>
      <vt:lpstr>PowerPoint Presentation</vt:lpstr>
      <vt:lpstr>The Story So Far…</vt:lpstr>
      <vt:lpstr>Beyond the Duty to Co-operate… …and towards effective strategic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Beyond the Duty to Co-operate…   Strategic Planning under Devolution</vt:lpstr>
      <vt:lpstr>Emergence of the devolution agenda with new local governance models means opportunities for new forms of strategic planning? </vt:lpstr>
      <vt:lpstr>Lessons from…</vt:lpstr>
      <vt:lpstr>Keep in mind.. </vt:lpstr>
      <vt:lpstr> </vt:lpstr>
      <vt:lpstr>New strategic planning emerging -  </vt:lpstr>
      <vt:lpstr>Economics, SEPs, SIPs and Frameworks</vt:lpstr>
      <vt:lpstr> </vt:lpstr>
      <vt:lpstr> </vt:lpstr>
      <vt:lpstr>Devo governance and DTC #1 </vt:lpstr>
      <vt:lpstr>Devo governance and DTC #2 </vt:lpstr>
      <vt:lpstr>Pause - cautionary thoughts</vt:lpstr>
      <vt:lpstr>Example of approach</vt:lpstr>
      <vt:lpstr>Key lessons from Devo Experience   …and some observations </vt:lpstr>
      <vt:lpstr>Rule #1 Simple is transparent  </vt:lpstr>
      <vt:lpstr>Rule #2  Evidence is not policy  </vt:lpstr>
      <vt:lpstr>Rule #3 Avoid Framework creep </vt:lpstr>
      <vt:lpstr>Rule #4 Remember this will                be semi-voluntary </vt:lpstr>
      <vt:lpstr>Conclusions #1</vt:lpstr>
      <vt:lpstr>Conclusions #2</vt:lpstr>
      <vt:lpstr>  </vt:lpstr>
      <vt:lpstr>Invest to save to invest Area-Wide Strategic Planning and Investment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that so?</vt:lpstr>
      <vt:lpstr>And yet…..</vt:lpstr>
      <vt:lpstr>PowerPoint Presentation</vt:lpstr>
      <vt:lpstr>Some Recent History</vt:lpstr>
      <vt:lpstr>Thinking Big: A Compelling Diagram and a Regional Plan</vt:lpstr>
      <vt:lpstr>Some Recent History</vt:lpstr>
      <vt:lpstr>Thinking Big: A Compelling Diagram and a Regional Plan  </vt:lpstr>
      <vt:lpstr>PowerPoint Presentation</vt:lpstr>
      <vt:lpstr>Multi Modal Studies and the Growth Areas Plan </vt:lpstr>
      <vt:lpstr>A Regional Strategy – Sustainable Communities Plan</vt:lpstr>
      <vt:lpstr>An Area-Wide Strategy: The Principles Applied in North Northamptonshire</vt:lpstr>
      <vt:lpstr>An Area-Wide Strategy: The Principles Applied in North Northamptonshire</vt:lpstr>
      <vt:lpstr>Current Thinking</vt:lpstr>
      <vt:lpstr>Current Thinking HS2: lessons from the Independent Transport Commission</vt:lpstr>
      <vt:lpstr>Current Thinking HS2:  The Spatial Impacts of High-Speed Rail</vt:lpstr>
      <vt:lpstr>Current Thinking:  Drive for new Settlements</vt:lpstr>
      <vt:lpstr>Thinking Big: The Power of a Compelling Diagram</vt:lpstr>
      <vt:lpstr>Thinking Big: The Power of a Compelling Diagram</vt:lpstr>
      <vt:lpstr>Thinking Big: A Compelling Diagram and a Regional Plan</vt:lpstr>
      <vt:lpstr>Thinking Big: A Compelling Diagram and a Regional Plan</vt:lpstr>
      <vt:lpstr>Current Thinking:  Drive for new Settlements</vt:lpstr>
      <vt:lpstr>…..and what of Yorkshire?</vt:lpstr>
      <vt:lpstr>Headley - A New Yorkshire Town</vt:lpstr>
      <vt:lpstr>Becca Hall- A New Yorkshire Town</vt:lpstr>
      <vt:lpstr>Potential Savings</vt:lpstr>
      <vt:lpstr>Likely Pitfalls</vt:lpstr>
      <vt:lpstr>Invest to save to invest Area-Wide Strategic Planning and Investment</vt:lpstr>
      <vt:lpstr>PowerPoint Presentation</vt:lpstr>
      <vt:lpstr>Where can I get some help?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Lester</dc:creator>
  <cp:lastModifiedBy>Scott Phillips</cp:lastModifiedBy>
  <cp:revision>46</cp:revision>
  <cp:lastPrinted>2015-12-17T10:32:09Z</cp:lastPrinted>
  <dcterms:modified xsi:type="dcterms:W3CDTF">2016-03-07T15:46:23Z</dcterms:modified>
</cp:coreProperties>
</file>