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5"/>
  </p:notesMasterIdLst>
  <p:handoutMasterIdLst>
    <p:handoutMasterId r:id="rId36"/>
  </p:handoutMasterIdLst>
  <p:sldIdLst>
    <p:sldId id="257" r:id="rId3"/>
    <p:sldId id="308" r:id="rId4"/>
    <p:sldId id="383" r:id="rId5"/>
    <p:sldId id="384" r:id="rId6"/>
    <p:sldId id="385" r:id="rId7"/>
    <p:sldId id="325" r:id="rId8"/>
    <p:sldId id="352" r:id="rId9"/>
    <p:sldId id="389" r:id="rId10"/>
    <p:sldId id="387" r:id="rId11"/>
    <p:sldId id="395" r:id="rId12"/>
    <p:sldId id="396" r:id="rId13"/>
    <p:sldId id="390" r:id="rId14"/>
    <p:sldId id="410" r:id="rId15"/>
    <p:sldId id="408" r:id="rId16"/>
    <p:sldId id="392" r:id="rId17"/>
    <p:sldId id="399" r:id="rId18"/>
    <p:sldId id="393" r:id="rId19"/>
    <p:sldId id="321" r:id="rId20"/>
    <p:sldId id="394" r:id="rId21"/>
    <p:sldId id="391" r:id="rId22"/>
    <p:sldId id="358" r:id="rId23"/>
    <p:sldId id="359" r:id="rId24"/>
    <p:sldId id="411" r:id="rId25"/>
    <p:sldId id="360" r:id="rId26"/>
    <p:sldId id="361" r:id="rId27"/>
    <p:sldId id="363" r:id="rId28"/>
    <p:sldId id="405" r:id="rId29"/>
    <p:sldId id="406" r:id="rId30"/>
    <p:sldId id="402" r:id="rId31"/>
    <p:sldId id="403" r:id="rId32"/>
    <p:sldId id="401" r:id="rId33"/>
    <p:sldId id="283" r:id="rId34"/>
  </p:sldIdLst>
  <p:sldSz cx="9144000" cy="6858000" type="screen4x3"/>
  <p:notesSz cx="6797675" cy="9926638"/>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A5C"/>
    <a:srgbClr val="000000"/>
    <a:srgbClr val="427730"/>
    <a:srgbClr val="EBECED"/>
    <a:srgbClr val="D5D5D5"/>
    <a:srgbClr val="D5D5D2"/>
    <a:srgbClr val="E00371"/>
    <a:srgbClr val="005E82"/>
    <a:srgbClr val="A30B35"/>
    <a:srgbClr val="7C3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5" autoAdjust="0"/>
    <p:restoredTop sz="94660" autoAdjust="0"/>
  </p:normalViewPr>
  <p:slideViewPr>
    <p:cSldViewPr snapToGrid="0">
      <p:cViewPr>
        <p:scale>
          <a:sx n="110" d="100"/>
          <a:sy n="110" d="100"/>
        </p:scale>
        <p:origin x="-1170" y="-84"/>
      </p:cViewPr>
      <p:guideLst>
        <p:guide orient="horz" pos="2165"/>
        <p:guide pos="2858"/>
      </p:guideLst>
    </p:cSldViewPr>
  </p:slideViewPr>
  <p:outlineViewPr>
    <p:cViewPr>
      <p:scale>
        <a:sx n="33" d="100"/>
        <a:sy n="33" d="100"/>
      </p:scale>
      <p:origin x="0" y="178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34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9B54F0-1D7F-4045-8213-B7D9C7FFB374}" type="datetimeFigureOut">
              <a:rPr lang="en-GB" smtClean="0"/>
              <a:t>14/07/2015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34632E1-11D0-46CC-8676-7C313BB9F556}" type="slidenum">
              <a:rPr lang="en-GB" smtClean="0"/>
              <a:t>‹#›</a:t>
            </a:fld>
            <a:endParaRPr lang="en-GB"/>
          </a:p>
        </p:txBody>
      </p:sp>
    </p:spTree>
    <p:extLst>
      <p:ext uri="{BB962C8B-B14F-4D97-AF65-F5344CB8AC3E}">
        <p14:creationId xmlns:p14="http://schemas.microsoft.com/office/powerpoint/2010/main" val="72632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D77633BE-0766-4701-97A4-87960AEAA15B}" type="datetimeFigureOut">
              <a:rPr lang="en-US" smtClean="0"/>
              <a:pPr/>
              <a:t>7/14/2015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0" tIns="47780" rIns="95560" bIns="4778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0" tIns="47780" rIns="95560" bIns="477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5560" tIns="47780" rIns="95560" bIns="47780"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0" tIns="47780" rIns="95560" bIns="47780" rtlCol="0" anchor="b"/>
          <a:lstStyle>
            <a:lvl1pPr algn="r">
              <a:defRPr sz="1300"/>
            </a:lvl1pPr>
          </a:lstStyle>
          <a:p>
            <a:fld id="{A2B71D9D-C59C-46A3-89DC-993D8C59CBB9}" type="slidenum">
              <a:rPr lang="en-US" smtClean="0"/>
              <a:pPr/>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urple Cover Background ONLY FINAL for PPT.png"/>
          <p:cNvPicPr>
            <a:picLocks/>
          </p:cNvPicPr>
          <p:nvPr userDrawn="1"/>
        </p:nvPicPr>
        <p:blipFill>
          <a:blip r:embed="rId2"/>
          <a:srcRect t="20976" r="16551" b="13945"/>
          <a:stretch>
            <a:fillRect/>
          </a:stretch>
        </p:blipFill>
        <p:spPr>
          <a:xfrm>
            <a:off x="132588" y="132588"/>
            <a:ext cx="8878824" cy="6592824"/>
          </a:xfrm>
          <a:prstGeom prst="rect">
            <a:avLst/>
          </a:prstGeom>
        </p:spPr>
      </p:pic>
      <p:pic>
        <p:nvPicPr>
          <p:cNvPr id="12" name="Picture 11" descr="Dentons_Logo_White_RGB_300.png"/>
          <p:cNvPicPr>
            <a:picLocks noChangeAspect="1"/>
          </p:cNvPicPr>
          <p:nvPr userDrawn="1"/>
        </p:nvPicPr>
        <p:blipFill>
          <a:blip r:embed="rId3"/>
          <a:stretch>
            <a:fillRect/>
          </a:stretch>
        </p:blipFill>
        <p:spPr>
          <a:xfrm>
            <a:off x="7310548" y="443927"/>
            <a:ext cx="1561464" cy="565790"/>
          </a:xfrm>
          <a:prstGeom prst="rect">
            <a:avLst/>
          </a:prstGeom>
        </p:spPr>
      </p:pic>
      <p:sp>
        <p:nvSpPr>
          <p:cNvPr id="2" name="Title 1"/>
          <p:cNvSpPr>
            <a:spLocks noGrp="1"/>
          </p:cNvSpPr>
          <p:nvPr>
            <p:ph type="ctrTitle"/>
          </p:nvPr>
        </p:nvSpPr>
        <p:spPr bwMode="gray">
          <a:xfrm>
            <a:off x="431800" y="2178030"/>
            <a:ext cx="6876200" cy="553998"/>
          </a:xfrm>
        </p:spPr>
        <p:txBody>
          <a:bodyPr wrap="square" lIns="0" tIns="0" rIns="0" bIns="0" anchor="b" anchorCtr="0">
            <a:spAutoFit/>
          </a:bodyPr>
          <a:lstStyle>
            <a:lvl1pPr algn="l">
              <a:lnSpc>
                <a:spcPct val="100000"/>
              </a:lnSpc>
              <a:defRPr sz="36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31800" y="2788920"/>
            <a:ext cx="6876200" cy="1280160"/>
          </a:xfrm>
        </p:spPr>
        <p:txBody>
          <a:bodyPr wrap="square" lIns="0" tIns="0" rIns="0" bIns="0">
            <a:noAutofit/>
          </a:bodyPr>
          <a:lstStyle>
            <a:lvl1pPr marL="0" indent="0" algn="l">
              <a:lnSpc>
                <a:spcPct val="90000"/>
              </a:lnSpc>
              <a:spcBef>
                <a:spcPts val="0"/>
              </a:spcBef>
              <a:buNone/>
              <a:defRPr sz="3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5"/>
          <p:cNvSpPr>
            <a:spLocks noGrp="1"/>
          </p:cNvSpPr>
          <p:nvPr>
            <p:ph type="dt" sz="half" idx="10"/>
          </p:nvPr>
        </p:nvSpPr>
        <p:spPr>
          <a:xfrm>
            <a:off x="469276" y="6086729"/>
            <a:ext cx="1620000" cy="138499"/>
          </a:xfrm>
        </p:spPr>
        <p:txBody>
          <a:bodyPr/>
          <a:lstStyle>
            <a:lvl1pPr>
              <a:defRPr b="1">
                <a:solidFill>
                  <a:schemeClr val="bg1"/>
                </a:solidFill>
              </a:defRPr>
            </a:lvl1pPr>
          </a:lstStyle>
          <a:p>
            <a:fld id="{4517C748-D56B-4E95-BE99-AC9E24FD396C}" type="datetime1">
              <a:rPr lang="en-GB" smtClean="0"/>
              <a:t>14/07/2015</a:t>
            </a:fld>
            <a:endParaRPr lang="en-US" dirty="0"/>
          </a:p>
        </p:txBody>
      </p:sp>
      <p:sp>
        <p:nvSpPr>
          <p:cNvPr id="7" name="Slide Number Placeholder 6"/>
          <p:cNvSpPr>
            <a:spLocks noGrp="1"/>
          </p:cNvSpPr>
          <p:nvPr>
            <p:ph type="sldNum" sz="quarter" idx="11"/>
          </p:nvPr>
        </p:nvSpPr>
        <p:spPr/>
        <p:txBody>
          <a:bodyPr/>
          <a:lstStyle/>
          <a:p>
            <a:fld id="{D34DACC3-9742-4940-92E6-4CAB853A321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BF1A47-75F0-477D-9E8B-893D4C11E5FE}" type="datetime1">
              <a:rPr lang="en-GB" smtClean="0"/>
              <a:t>14/07/2015</a:t>
            </a:fld>
            <a:endParaRPr lang="en-US"/>
          </a:p>
        </p:txBody>
      </p:sp>
      <p:sp>
        <p:nvSpPr>
          <p:cNvPr id="5" name="Slide Number Placeholder 4"/>
          <p:cNvSpPr>
            <a:spLocks noGrp="1"/>
          </p:cNvSpPr>
          <p:nvPr>
            <p:ph type="sldNum" sz="quarter" idx="12"/>
          </p:nvPr>
        </p:nvSpPr>
        <p:spPr/>
        <p:txBody>
          <a:bodyPr/>
          <a:lstStyle/>
          <a:p>
            <a:fld id="{D34DACC3-9742-4940-92E6-4CAB853A3218}" type="slidenum">
              <a:rPr lang="en-US" smtClean="0"/>
              <a:pPr/>
              <a:t>‹#›</a:t>
            </a:fld>
            <a:endParaRPr lang="en-US"/>
          </a:p>
        </p:txBody>
      </p:sp>
      <p:sp>
        <p:nvSpPr>
          <p:cNvPr id="8"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FD665-FEF9-42A3-B489-B839E9928C1D}"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ndo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solidFill>
                  <a:srgbClr val="565A5C"/>
                </a:solidFill>
              </a:rPr>
              <a:t>Dentons</a:t>
            </a:r>
            <a:r>
              <a:rPr lang="en-US" baseline="0" dirty="0" smtClean="0">
                <a:solidFill>
                  <a:srgbClr val="565A5C"/>
                </a:solidFill>
              </a:rPr>
              <a:t> </a:t>
            </a:r>
            <a:r>
              <a:rPr lang="en-US" baseline="0" dirty="0" err="1" smtClean="0">
                <a:solidFill>
                  <a:srgbClr val="565A5C"/>
                </a:solidFill>
              </a:rPr>
              <a:t>UKMEA</a:t>
            </a:r>
            <a:r>
              <a:rPr lang="en-US" baseline="0" dirty="0" smtClean="0">
                <a:solidFill>
                  <a:srgbClr val="565A5C"/>
                </a:solidFill>
              </a:rPr>
              <a:t> LLP</a:t>
            </a:r>
            <a:endParaRPr lang="en-US" dirty="0" smtClean="0">
              <a:solidFill>
                <a:srgbClr val="565A5C"/>
              </a:solidFill>
            </a:endParaRPr>
          </a:p>
          <a:p>
            <a:pPr>
              <a:spcBef>
                <a:spcPts val="600"/>
              </a:spcBef>
            </a:pPr>
            <a:r>
              <a:rPr lang="en-US" dirty="0" smtClean="0">
                <a:solidFill>
                  <a:srgbClr val="565A5C"/>
                </a:solidFill>
              </a:rPr>
              <a:t>One Fleet Place</a:t>
            </a:r>
          </a:p>
          <a:p>
            <a:pPr lvl="1">
              <a:spcBef>
                <a:spcPts val="600"/>
              </a:spcBef>
            </a:pPr>
            <a:r>
              <a:rPr lang="en-US" dirty="0" smtClean="0">
                <a:solidFill>
                  <a:srgbClr val="565A5C"/>
                </a:solidFill>
              </a:rPr>
              <a:t>London</a:t>
            </a:r>
          </a:p>
          <a:p>
            <a:pPr lvl="1">
              <a:spcBef>
                <a:spcPts val="600"/>
              </a:spcBef>
            </a:pPr>
            <a:r>
              <a:rPr lang="en-US" dirty="0" smtClean="0">
                <a:solidFill>
                  <a:srgbClr val="565A5C"/>
                </a:solidFill>
              </a:rPr>
              <a:t>EC4M 7WS</a:t>
            </a:r>
          </a:p>
          <a:p>
            <a:pPr lvl="1">
              <a:spcBef>
                <a:spcPts val="600"/>
              </a:spcBef>
            </a:pPr>
            <a:r>
              <a:rPr lang="en-US" dirty="0" smtClean="0">
                <a:solidFill>
                  <a:srgbClr val="565A5C"/>
                </a:solidFill>
              </a:rPr>
              <a:t>United Kingdom</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A list of its members is open for inspection at its registered office: One Fleet Place, London EC4M 7WS.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u Dhabi">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&amp; Co </a:t>
            </a:r>
          </a:p>
          <a:p>
            <a:pPr eaLnBrk="1" hangingPunct="1">
              <a:spcAft>
                <a:spcPct val="35000"/>
              </a:spcAft>
              <a:buClr>
                <a:srgbClr val="739600"/>
              </a:buClr>
            </a:pPr>
            <a:r>
              <a:rPr lang="en-GB" sz="1800" dirty="0" smtClean="0">
                <a:solidFill>
                  <a:srgbClr val="565A5C"/>
                </a:solidFill>
                <a:cs typeface="Times New Roman" charset="0"/>
              </a:rPr>
              <a:t>Suite 1204 Al </a:t>
            </a:r>
            <a:r>
              <a:rPr lang="en-GB" sz="1800" dirty="0" err="1" smtClean="0">
                <a:solidFill>
                  <a:srgbClr val="565A5C"/>
                </a:solidFill>
                <a:cs typeface="Times New Roman" charset="0"/>
              </a:rPr>
              <a:t>Ghaith</a:t>
            </a:r>
            <a:r>
              <a:rPr lang="en-GB" sz="1800" dirty="0" smtClean="0">
                <a:solidFill>
                  <a:srgbClr val="565A5C"/>
                </a:solidFill>
                <a:cs typeface="Times New Roman" charset="0"/>
              </a:rPr>
              <a:t> Tower</a:t>
            </a:r>
          </a:p>
          <a:p>
            <a:pPr eaLnBrk="1" hangingPunct="1">
              <a:spcAft>
                <a:spcPct val="35000"/>
              </a:spcAft>
              <a:buClr>
                <a:srgbClr val="739600"/>
              </a:buClr>
            </a:pPr>
            <a:r>
              <a:rPr lang="en-GB" sz="1800" dirty="0" err="1" smtClean="0">
                <a:solidFill>
                  <a:srgbClr val="565A5C"/>
                </a:solidFill>
                <a:cs typeface="Times New Roman" charset="0"/>
              </a:rPr>
              <a:t>Hamdan</a:t>
            </a:r>
            <a:r>
              <a:rPr lang="en-GB" sz="1800" dirty="0" smtClean="0">
                <a:solidFill>
                  <a:srgbClr val="565A5C"/>
                </a:solidFill>
                <a:cs typeface="Times New Roman" charset="0"/>
              </a:rPr>
              <a:t> Street</a:t>
            </a:r>
          </a:p>
          <a:p>
            <a:pPr eaLnBrk="1" hangingPunct="1">
              <a:spcAft>
                <a:spcPct val="35000"/>
              </a:spcAft>
              <a:buClr>
                <a:srgbClr val="739600"/>
              </a:buClr>
            </a:pPr>
            <a:r>
              <a:rPr lang="en-GB" sz="1800" dirty="0" smtClean="0">
                <a:solidFill>
                  <a:srgbClr val="565A5C"/>
                </a:solidFill>
                <a:cs typeface="Times New Roman" charset="0"/>
              </a:rPr>
              <a:t>PO Box 47656</a:t>
            </a:r>
          </a:p>
          <a:p>
            <a:pPr eaLnBrk="1" hangingPunct="1">
              <a:spcAft>
                <a:spcPct val="35000"/>
              </a:spcAft>
              <a:buClr>
                <a:srgbClr val="739600"/>
              </a:buClr>
            </a:pPr>
            <a:r>
              <a:rPr lang="en-GB" sz="1800" dirty="0" smtClean="0">
                <a:solidFill>
                  <a:srgbClr val="565A5C"/>
                </a:solidFill>
                <a:cs typeface="Times New Roman" charset="0"/>
              </a:rPr>
              <a:t>Abu Dhabi</a:t>
            </a:r>
          </a:p>
          <a:p>
            <a:pPr eaLnBrk="1" hangingPunct="1">
              <a:spcAft>
                <a:spcPct val="35000"/>
              </a:spcAft>
              <a:buClr>
                <a:srgbClr val="739600"/>
              </a:buClr>
            </a:pPr>
            <a:r>
              <a:rPr lang="en-GB" sz="1800" dirty="0" smtClean="0">
                <a:solidFill>
                  <a:srgbClr val="565A5C"/>
                </a:solidFill>
                <a:cs typeface="Times New Roman" charset="0"/>
              </a:rPr>
              <a:t>United Arab Emirates</a:t>
            </a:r>
            <a:endParaRPr lang="en-US" dirty="0" smtClean="0">
              <a:solidFill>
                <a:srgbClr val="565A5C"/>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600"/>
              </a:spcBef>
              <a:spcAft>
                <a:spcPts val="0"/>
              </a:spcAft>
              <a:buClr>
                <a:schemeClr val="bg1"/>
              </a:buClr>
              <a:buSzTx/>
              <a:buFont typeface="Arial" pitchFamily="34" charset="0"/>
              <a:buNone/>
              <a:tabLst/>
              <a:defRPr/>
            </a:pPr>
            <a:r>
              <a:rPr lang="en-GB" dirty="0" smtClean="0">
                <a:solidFill>
                  <a:srgbClr val="565A5C"/>
                </a:solidFill>
              </a:rPr>
              <a:t>© 2015 Dentons. This publication is not designed to provide legal or other advice and you should not take, or refrain from taking, action based on its content. Attorney Advertising. </a:t>
            </a:r>
            <a:r>
              <a:rPr lang="en-GB" sz="600" kern="1200" dirty="0" smtClean="0">
                <a:solidFill>
                  <a:srgbClr val="565A5C"/>
                </a:solidFill>
                <a:effectLst/>
                <a:latin typeface="Arial" pitchFamily="34" charset="0"/>
                <a:ea typeface="+mn-ea"/>
                <a:cs typeface="Arial" pitchFamily="34" charset="0"/>
              </a:rPr>
              <a:t>Dentons is a global legal practice providing client services worldwide through its member firms and affiliates.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 Please see dentons.com for Legal Notices.</a:t>
            </a:r>
          </a:p>
        </p:txBody>
      </p:sp>
    </p:spTree>
    <p:extLst>
      <p:ext uri="{BB962C8B-B14F-4D97-AF65-F5344CB8AC3E}">
        <p14:creationId xmlns:p14="http://schemas.microsoft.com/office/powerpoint/2010/main" val="1133221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maty">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9525" algn="l" defTabSz="457200" rtl="0" eaLnBrk="1" fontAlgn="auto" latinLnBrk="0" hangingPunct="1">
              <a:lnSpc>
                <a:spcPts val="2000"/>
              </a:lnSpc>
              <a:spcBef>
                <a:spcPts val="0"/>
              </a:spcBef>
              <a:spcAft>
                <a:spcPct val="35000"/>
              </a:spcAft>
              <a:buClr>
                <a:srgbClr val="739600"/>
              </a:buClr>
              <a:buSzTx/>
              <a:buFont typeface="Arial"/>
              <a:buNone/>
              <a:tabLst/>
              <a:defRPr/>
            </a:pPr>
            <a:r>
              <a:rPr lang="en-GB" sz="1800" kern="1200" dirty="0" err="1" smtClean="0">
                <a:solidFill>
                  <a:srgbClr val="565A5C"/>
                </a:solidFill>
                <a:effectLst/>
                <a:latin typeface="Arial" pitchFamily="34" charset="0"/>
                <a:ea typeface="+mn-ea"/>
                <a:cs typeface="Arial" pitchFamily="34" charset="0"/>
              </a:rPr>
              <a:t>SNR</a:t>
            </a:r>
            <a:r>
              <a:rPr lang="en-GB" sz="1800" kern="1200" dirty="0" smtClean="0">
                <a:solidFill>
                  <a:srgbClr val="565A5C"/>
                </a:solidFill>
                <a:effectLst/>
                <a:latin typeface="Arial" pitchFamily="34" charset="0"/>
                <a:ea typeface="+mn-ea"/>
                <a:cs typeface="Arial" pitchFamily="34" charset="0"/>
              </a:rPr>
              <a:t> </a:t>
            </a:r>
            <a:r>
              <a:rPr lang="en-GB" sz="1800" kern="1200" dirty="0" err="1" smtClean="0">
                <a:solidFill>
                  <a:srgbClr val="565A5C"/>
                </a:solidFill>
                <a:effectLst/>
                <a:latin typeface="Arial" pitchFamily="34" charset="0"/>
                <a:ea typeface="+mn-ea"/>
                <a:cs typeface="Arial" pitchFamily="34" charset="0"/>
              </a:rPr>
              <a:t>Denton</a:t>
            </a:r>
            <a:r>
              <a:rPr lang="en-GB" sz="1800" kern="1200" dirty="0" smtClean="0">
                <a:solidFill>
                  <a:srgbClr val="565A5C"/>
                </a:solidFill>
                <a:effectLst/>
                <a:latin typeface="Arial" pitchFamily="34" charset="0"/>
                <a:ea typeface="+mn-ea"/>
                <a:cs typeface="Arial" pitchFamily="34" charset="0"/>
              </a:rPr>
              <a:t> Kazakhstan Limited</a:t>
            </a:r>
          </a:p>
          <a:p>
            <a:pPr eaLnBrk="1" hangingPunct="1">
              <a:spcAft>
                <a:spcPct val="35000"/>
              </a:spcAft>
              <a:buClr>
                <a:srgbClr val="739600"/>
              </a:buClr>
            </a:pPr>
            <a:r>
              <a:rPr lang="en-GB" sz="1800" kern="1200" dirty="0" smtClean="0">
                <a:solidFill>
                  <a:srgbClr val="565A5C"/>
                </a:solidFill>
                <a:effectLst/>
                <a:latin typeface="Arial" pitchFamily="34" charset="0"/>
                <a:ea typeface="+mn-ea"/>
                <a:cs typeface="Arial" pitchFamily="34" charset="0"/>
              </a:rPr>
              <a:t>13 </a:t>
            </a:r>
            <a:r>
              <a:rPr lang="en-GB" sz="1800" kern="1200" dirty="0" err="1" smtClean="0">
                <a:solidFill>
                  <a:srgbClr val="565A5C"/>
                </a:solidFill>
                <a:effectLst/>
                <a:latin typeface="Arial" pitchFamily="34" charset="0"/>
                <a:ea typeface="+mn-ea"/>
                <a:cs typeface="Arial" pitchFamily="34" charset="0"/>
              </a:rPr>
              <a:t>Zhambyl</a:t>
            </a:r>
            <a:r>
              <a:rPr lang="en-GB" sz="1800" kern="1200" dirty="0" smtClean="0">
                <a:solidFill>
                  <a:srgbClr val="565A5C"/>
                </a:solidFill>
                <a:effectLst/>
                <a:latin typeface="Arial" pitchFamily="34" charset="0"/>
                <a:ea typeface="+mn-ea"/>
                <a:cs typeface="Arial" pitchFamily="34" charset="0"/>
              </a:rPr>
              <a:t> St., room 24 </a:t>
            </a:r>
          </a:p>
          <a:p>
            <a:pPr eaLnBrk="1" hangingPunct="1">
              <a:spcAft>
                <a:spcPct val="35000"/>
              </a:spcAft>
              <a:buClr>
                <a:srgbClr val="739600"/>
              </a:buClr>
            </a:pPr>
            <a:r>
              <a:rPr lang="en-GB" sz="1800" dirty="0" smtClean="0">
                <a:solidFill>
                  <a:srgbClr val="565A5C"/>
                </a:solidFill>
                <a:cs typeface="Times New Roman" charset="0"/>
              </a:rPr>
              <a:t>Almaty </a:t>
            </a:r>
          </a:p>
          <a:p>
            <a:pPr eaLnBrk="1" hangingPunct="1">
              <a:spcAft>
                <a:spcPct val="35000"/>
              </a:spcAft>
              <a:buClr>
                <a:srgbClr val="739600"/>
              </a:buClr>
            </a:pPr>
            <a:r>
              <a:rPr lang="en-GB" sz="1800" dirty="0" smtClean="0">
                <a:solidFill>
                  <a:srgbClr val="565A5C"/>
                </a:solidFill>
                <a:cs typeface="Times New Roman" charset="0"/>
              </a:rPr>
              <a:t>050010</a:t>
            </a:r>
          </a:p>
          <a:p>
            <a:pPr eaLnBrk="1" hangingPunct="1">
              <a:spcAft>
                <a:spcPct val="35000"/>
              </a:spcAft>
              <a:buClr>
                <a:srgbClr val="739600"/>
              </a:buClr>
            </a:pPr>
            <a:r>
              <a:rPr lang="en-GB" sz="1800" dirty="0" smtClean="0">
                <a:solidFill>
                  <a:srgbClr val="565A5C"/>
                </a:solidFill>
                <a:cs typeface="Times New Roman" charset="0"/>
              </a:rPr>
              <a:t>Republic of Kazakhstan</a:t>
            </a:r>
            <a:endParaRPr lang="en-US" sz="1800" dirty="0" smtClean="0">
              <a:solidFill>
                <a:srgbClr val="565A5C"/>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rgbClr val="565A5C"/>
                </a:solidFill>
                <a:latin typeface="Arial" pitchFamily="34" charset="0"/>
                <a:ea typeface="+mn-ea"/>
                <a:cs typeface="Arial" pitchFamily="34" charset="0"/>
              </a:rPr>
              <a:t>© 2015 Dentons. This publication is not designed to provide legal or other advice and you should not take, or refrain from taking, action based on its content. Attorney Advertising. </a:t>
            </a:r>
            <a:r>
              <a:rPr lang="en-GB" sz="600" kern="1200" dirty="0" smtClean="0">
                <a:solidFill>
                  <a:srgbClr val="565A5C"/>
                </a:solidFill>
                <a:effectLst/>
                <a:latin typeface="Arial" pitchFamily="34" charset="0"/>
                <a:ea typeface="+mn-ea"/>
                <a:cs typeface="Arial" pitchFamily="34" charset="0"/>
              </a:rPr>
              <a:t>Dentons is a global law firm providing client services worldwide through its member firms and affiliates.  In Kazakhstan,  Dentons UKMEA LLP operates through  </a:t>
            </a:r>
            <a:r>
              <a:rPr lang="en-GB" sz="600" kern="1200" dirty="0" err="1" smtClean="0">
                <a:solidFill>
                  <a:srgbClr val="565A5C"/>
                </a:solidFill>
                <a:effectLst/>
                <a:latin typeface="Arial" pitchFamily="34" charset="0"/>
                <a:ea typeface="+mn-ea"/>
                <a:cs typeface="Arial" pitchFamily="34" charset="0"/>
              </a:rPr>
              <a:t>SNR</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Denton</a:t>
            </a:r>
            <a:r>
              <a:rPr lang="en-GB" sz="600" kern="1200" dirty="0" smtClean="0">
                <a:solidFill>
                  <a:srgbClr val="565A5C"/>
                </a:solidFill>
                <a:effectLst/>
                <a:latin typeface="Arial" pitchFamily="34" charset="0"/>
                <a:ea typeface="+mn-ea"/>
                <a:cs typeface="Arial" pitchFamily="34" charset="0"/>
              </a:rPr>
              <a:t> Kazakhstan Limited, an English company registered under no. 03603245. It is authorised and regulated by the Solicitors Regulation Authority.  A list of its directors and any persons designated as partners is displayed at its registered office: One Fleet Place, London EC4M 7WS. Any reference to a "partner" means a person who is a partner, member, consultant or employee with equivalent standing and qualifications in one of Dentons' affiliates. Please see dentons.com for Legal Notices.</a:t>
            </a:r>
            <a:endParaRPr lang="en-GB" sz="600" b="0" i="0" u="none" strike="noStrike" kern="1200" baseline="0" dirty="0" smtClean="0">
              <a:solidFill>
                <a:srgbClr val="565A5C"/>
              </a:solidFill>
              <a:latin typeface="Arial" pitchFamily="34" charset="0"/>
              <a:ea typeface="+mn-ea"/>
              <a:cs typeface="Arial" pitchFamily="34" charset="0"/>
            </a:endParaRPr>
          </a:p>
        </p:txBody>
      </p:sp>
    </p:spTree>
    <p:extLst>
      <p:ext uri="{BB962C8B-B14F-4D97-AF65-F5344CB8AC3E}">
        <p14:creationId xmlns:p14="http://schemas.microsoft.com/office/powerpoint/2010/main" val="32095795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mma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Bef>
                <a:spcPts val="600"/>
              </a:spcBef>
              <a:spcAft>
                <a:spcPts val="0"/>
              </a:spcAft>
            </a:pPr>
            <a:r>
              <a:rPr lang="en-GB" sz="1800" dirty="0" smtClean="0">
                <a:solidFill>
                  <a:srgbClr val="565A5C"/>
                </a:solidFill>
                <a:effectLst/>
                <a:latin typeface="Arial"/>
                <a:ea typeface="Arial"/>
                <a:cs typeface="Arial"/>
              </a:rPr>
              <a:t>The Law Firm of </a:t>
            </a:r>
            <a:r>
              <a:rPr lang="en-GB" sz="1800" dirty="0" err="1" smtClean="0">
                <a:solidFill>
                  <a:srgbClr val="565A5C"/>
                </a:solidFill>
                <a:effectLst/>
                <a:latin typeface="Arial"/>
                <a:ea typeface="Arial"/>
                <a:cs typeface="Arial"/>
              </a:rPr>
              <a:t>Safwan</a:t>
            </a:r>
            <a:r>
              <a:rPr lang="en-GB" sz="1800" dirty="0" smtClean="0">
                <a:solidFill>
                  <a:srgbClr val="565A5C"/>
                </a:solidFill>
                <a:effectLst/>
                <a:latin typeface="Arial"/>
                <a:ea typeface="Arial"/>
                <a:cs typeface="Arial"/>
              </a:rPr>
              <a:t> </a:t>
            </a:r>
            <a:r>
              <a:rPr lang="en-GB" sz="1800" dirty="0" err="1" smtClean="0">
                <a:solidFill>
                  <a:srgbClr val="565A5C"/>
                </a:solidFill>
                <a:effectLst/>
                <a:latin typeface="Arial"/>
                <a:ea typeface="Arial"/>
                <a:cs typeface="Arial"/>
              </a:rPr>
              <a:t>Moubaydeen</a:t>
            </a:r>
            <a:r>
              <a:rPr lang="en-GB" sz="1800" dirty="0" smtClean="0">
                <a:solidFill>
                  <a:srgbClr val="565A5C"/>
                </a:solidFill>
                <a:effectLst/>
                <a:latin typeface="Arial"/>
                <a:ea typeface="Arial"/>
                <a:cs typeface="Arial"/>
              </a:rPr>
              <a:t> </a:t>
            </a:r>
          </a:p>
          <a:p>
            <a:pPr>
              <a:lnSpc>
                <a:spcPts val="2000"/>
              </a:lnSpc>
              <a:spcBef>
                <a:spcPts val="600"/>
              </a:spcBef>
              <a:spcAft>
                <a:spcPts val="0"/>
              </a:spcAft>
            </a:pPr>
            <a:r>
              <a:rPr lang="en-GB" sz="1800" dirty="0" smtClean="0">
                <a:solidFill>
                  <a:srgbClr val="565A5C"/>
                </a:solidFill>
                <a:effectLst/>
                <a:latin typeface="Arial"/>
                <a:ea typeface="Arial"/>
                <a:cs typeface="Arial"/>
              </a:rPr>
              <a:t>in association with Dentons &amp; Co</a:t>
            </a:r>
          </a:p>
          <a:p>
            <a:pPr>
              <a:lnSpc>
                <a:spcPts val="2000"/>
              </a:lnSpc>
              <a:spcBef>
                <a:spcPts val="600"/>
              </a:spcBef>
              <a:spcAft>
                <a:spcPts val="0"/>
              </a:spcAft>
            </a:pPr>
            <a:r>
              <a:rPr lang="en-GB" sz="1800" dirty="0" err="1" smtClean="0">
                <a:solidFill>
                  <a:srgbClr val="565A5C"/>
                </a:solidFill>
                <a:effectLst/>
                <a:latin typeface="Arial"/>
                <a:ea typeface="Arial"/>
                <a:cs typeface="Arial"/>
              </a:rPr>
              <a:t>Emmar</a:t>
            </a:r>
            <a:r>
              <a:rPr lang="en-GB" sz="1800" dirty="0" smtClean="0">
                <a:solidFill>
                  <a:srgbClr val="565A5C"/>
                </a:solidFill>
                <a:effectLst/>
                <a:latin typeface="Arial"/>
                <a:ea typeface="Arial"/>
                <a:cs typeface="Arial"/>
              </a:rPr>
              <a:t> Towers Building B</a:t>
            </a:r>
          </a:p>
          <a:p>
            <a:pPr>
              <a:lnSpc>
                <a:spcPts val="2000"/>
              </a:lnSpc>
              <a:spcBef>
                <a:spcPts val="600"/>
              </a:spcBef>
              <a:spcAft>
                <a:spcPts val="0"/>
              </a:spcAft>
            </a:pPr>
            <a:r>
              <a:rPr lang="en-GB" sz="1800" dirty="0" smtClean="0">
                <a:solidFill>
                  <a:srgbClr val="565A5C"/>
                </a:solidFill>
                <a:effectLst/>
                <a:latin typeface="Arial"/>
                <a:ea typeface="Arial"/>
                <a:cs typeface="Arial"/>
              </a:rPr>
              <a:t>12th Floor </a:t>
            </a:r>
            <a:r>
              <a:rPr lang="en-GB" sz="1800" dirty="0" err="1" smtClean="0">
                <a:solidFill>
                  <a:srgbClr val="565A5C"/>
                </a:solidFill>
                <a:effectLst/>
                <a:latin typeface="Arial"/>
                <a:ea typeface="Arial"/>
                <a:cs typeface="Arial"/>
              </a:rPr>
              <a:t>Zahran</a:t>
            </a:r>
            <a:r>
              <a:rPr lang="en-GB" sz="1800" dirty="0" smtClean="0">
                <a:solidFill>
                  <a:srgbClr val="565A5C"/>
                </a:solidFill>
                <a:effectLst/>
                <a:latin typeface="Arial"/>
                <a:ea typeface="Arial"/>
                <a:cs typeface="Arial"/>
              </a:rPr>
              <a:t> Street</a:t>
            </a:r>
          </a:p>
          <a:p>
            <a:pPr>
              <a:lnSpc>
                <a:spcPts val="2000"/>
              </a:lnSpc>
              <a:spcBef>
                <a:spcPts val="600"/>
              </a:spcBef>
              <a:spcAft>
                <a:spcPts val="0"/>
              </a:spcAft>
            </a:pPr>
            <a:r>
              <a:rPr lang="en-GB" sz="1800" dirty="0" smtClean="0">
                <a:solidFill>
                  <a:srgbClr val="565A5C"/>
                </a:solidFill>
                <a:effectLst/>
                <a:latin typeface="Arial"/>
                <a:ea typeface="Arial"/>
                <a:cs typeface="Arial"/>
              </a:rPr>
              <a:t>PO Box 926442</a:t>
            </a:r>
          </a:p>
          <a:p>
            <a:pPr>
              <a:lnSpc>
                <a:spcPts val="2000"/>
              </a:lnSpc>
              <a:spcBef>
                <a:spcPts val="600"/>
              </a:spcBef>
              <a:spcAft>
                <a:spcPts val="0"/>
              </a:spcAft>
            </a:pPr>
            <a:r>
              <a:rPr lang="en-GB" sz="1800" dirty="0" smtClean="0">
                <a:solidFill>
                  <a:srgbClr val="565A5C"/>
                </a:solidFill>
                <a:effectLst/>
                <a:latin typeface="Arial"/>
                <a:ea typeface="Arial"/>
                <a:cs typeface="Arial"/>
              </a:rPr>
              <a:t>Amman 11190 Jordan</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The Law Firm of </a:t>
            </a:r>
            <a:r>
              <a:rPr lang="en-GB" dirty="0" err="1" smtClean="0">
                <a:solidFill>
                  <a:srgbClr val="565A5C"/>
                </a:solidFill>
              </a:rPr>
              <a:t>Safwan</a:t>
            </a:r>
            <a:r>
              <a:rPr lang="en-GB" dirty="0" smtClean="0">
                <a:solidFill>
                  <a:srgbClr val="565A5C"/>
                </a:solidFill>
              </a:rPr>
              <a:t> </a:t>
            </a:r>
            <a:r>
              <a:rPr lang="en-GB" dirty="0" err="1" smtClean="0">
                <a:solidFill>
                  <a:srgbClr val="565A5C"/>
                </a:solidFill>
              </a:rPr>
              <a:t>Moubaydeen</a:t>
            </a:r>
            <a:r>
              <a:rPr lang="en-GB" dirty="0" smtClean="0">
                <a:solidFill>
                  <a:srgbClr val="565A5C"/>
                </a:solidFill>
              </a:rPr>
              <a:t> operates in Jordan in association with Dentons &amp; Co.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3919731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hrai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&amp; Co </a:t>
            </a:r>
          </a:p>
          <a:p>
            <a:pPr eaLnBrk="1" hangingPunct="1">
              <a:spcAft>
                <a:spcPct val="35000"/>
              </a:spcAft>
              <a:buClr>
                <a:srgbClr val="739600"/>
              </a:buClr>
            </a:pPr>
            <a:r>
              <a:rPr lang="en-GB" sz="1800" dirty="0" smtClean="0">
                <a:solidFill>
                  <a:srgbClr val="565A5C"/>
                </a:solidFill>
                <a:cs typeface="Times New Roman" charset="0"/>
              </a:rPr>
              <a:t>PO Box 5852</a:t>
            </a:r>
          </a:p>
          <a:p>
            <a:pPr eaLnBrk="1" hangingPunct="1">
              <a:spcAft>
                <a:spcPct val="35000"/>
              </a:spcAft>
              <a:buClr>
                <a:srgbClr val="739600"/>
              </a:buClr>
            </a:pPr>
            <a:r>
              <a:rPr lang="en-GB" sz="1800" dirty="0" smtClean="0">
                <a:solidFill>
                  <a:srgbClr val="565A5C"/>
                </a:solidFill>
                <a:cs typeface="Times New Roman" charset="0"/>
              </a:rPr>
              <a:t>Bahrain Financial Harbour</a:t>
            </a:r>
          </a:p>
          <a:p>
            <a:pPr eaLnBrk="1" hangingPunct="1">
              <a:spcAft>
                <a:spcPct val="35000"/>
              </a:spcAft>
              <a:buClr>
                <a:srgbClr val="739600"/>
              </a:buClr>
            </a:pPr>
            <a:r>
              <a:rPr lang="en-GB" sz="1800" dirty="0" smtClean="0">
                <a:solidFill>
                  <a:srgbClr val="565A5C"/>
                </a:solidFill>
                <a:cs typeface="Times New Roman" charset="0"/>
              </a:rPr>
              <a:t>West Tower</a:t>
            </a:r>
          </a:p>
          <a:p>
            <a:pPr eaLnBrk="1" hangingPunct="1">
              <a:spcAft>
                <a:spcPct val="35000"/>
              </a:spcAft>
              <a:buClr>
                <a:srgbClr val="739600"/>
              </a:buClr>
            </a:pPr>
            <a:r>
              <a:rPr lang="en-GB" sz="1800" dirty="0" smtClean="0">
                <a:solidFill>
                  <a:srgbClr val="565A5C"/>
                </a:solidFill>
                <a:cs typeface="Times New Roman" charset="0"/>
              </a:rPr>
              <a:t>15th Floor Office 1501-1504</a:t>
            </a:r>
          </a:p>
          <a:p>
            <a:pPr eaLnBrk="1" hangingPunct="1">
              <a:spcAft>
                <a:spcPct val="35000"/>
              </a:spcAft>
              <a:buClr>
                <a:srgbClr val="739600"/>
              </a:buClr>
            </a:pPr>
            <a:r>
              <a:rPr lang="en-GB" sz="1800" dirty="0" smtClean="0">
                <a:solidFill>
                  <a:srgbClr val="565A5C"/>
                </a:solidFill>
                <a:cs typeface="Times New Roman" charset="0"/>
              </a:rPr>
              <a:t>Building 1459  Road 4626  Block 346</a:t>
            </a:r>
          </a:p>
          <a:p>
            <a:pPr eaLnBrk="1" hangingPunct="1">
              <a:spcAft>
                <a:spcPct val="35000"/>
              </a:spcAft>
              <a:buClr>
                <a:srgbClr val="739600"/>
              </a:buClr>
            </a:pPr>
            <a:r>
              <a:rPr lang="en-GB" sz="1800" dirty="0" smtClean="0">
                <a:solidFill>
                  <a:srgbClr val="565A5C"/>
                </a:solidFill>
                <a:cs typeface="Times New Roman" charset="0"/>
              </a:rPr>
              <a:t>Manama  Kingdom of Bahrain</a:t>
            </a:r>
            <a:endParaRPr lang="en-US" sz="1800" dirty="0">
              <a:solidFill>
                <a:srgbClr val="565A5C"/>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rgbClr val="565A5C"/>
                </a:solidFill>
                <a:latin typeface="Arial" pitchFamily="34" charset="0"/>
                <a:ea typeface="+mn-ea"/>
                <a:cs typeface="Arial" pitchFamily="34" charset="0"/>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SNR </a:t>
            </a:r>
            <a:r>
              <a:rPr lang="en-GB" sz="600" b="0" i="0" u="none" strike="noStrike" kern="1200" baseline="0" dirty="0" err="1" smtClean="0">
                <a:solidFill>
                  <a:srgbClr val="565A5C"/>
                </a:solidFill>
                <a:latin typeface="Arial" pitchFamily="34" charset="0"/>
                <a:ea typeface="+mn-ea"/>
                <a:cs typeface="Arial" pitchFamily="34" charset="0"/>
              </a:rPr>
              <a:t>Denton</a:t>
            </a:r>
            <a:r>
              <a:rPr lang="en-GB" sz="600" b="0" i="0" u="none" strike="noStrike" kern="1200" baseline="0" dirty="0" smtClean="0">
                <a:solidFill>
                  <a:srgbClr val="565A5C"/>
                </a:solidFill>
                <a:latin typeface="Arial" pitchFamily="34" charset="0"/>
                <a:ea typeface="+mn-ea"/>
                <a:cs typeface="Arial" pitchFamily="34" charset="0"/>
              </a:rPr>
              <a:t> &amp; Co has changed its name to Dentons &amp; Co but trades as SNR </a:t>
            </a:r>
            <a:r>
              <a:rPr lang="en-GB" sz="600" b="0" i="0" u="none" strike="noStrike" kern="1200" baseline="0" dirty="0" err="1" smtClean="0">
                <a:solidFill>
                  <a:srgbClr val="565A5C"/>
                </a:solidFill>
                <a:latin typeface="Arial" pitchFamily="34" charset="0"/>
                <a:ea typeface="+mn-ea"/>
                <a:cs typeface="Arial" pitchFamily="34" charset="0"/>
              </a:rPr>
              <a:t>Denton</a:t>
            </a:r>
            <a:r>
              <a:rPr lang="en-GB" sz="600" b="0" i="0" u="none" strike="noStrike" kern="1200" baseline="0" dirty="0" smtClean="0">
                <a:solidFill>
                  <a:srgbClr val="565A5C"/>
                </a:solidFill>
                <a:latin typeface="Arial" pitchFamily="34" charset="0"/>
                <a:ea typeface="+mn-ea"/>
                <a:cs typeface="Arial" pitchFamily="34" charset="0"/>
              </a:rPr>
              <a:t> &amp; Co in Bahrain. This change of name is a result of the combination of SNR </a:t>
            </a:r>
            <a:r>
              <a:rPr lang="en-GB" sz="600" b="0" i="0" u="none" strike="noStrike" kern="1200" baseline="0" dirty="0" err="1" smtClean="0">
                <a:solidFill>
                  <a:srgbClr val="565A5C"/>
                </a:solidFill>
                <a:latin typeface="Arial" pitchFamily="34" charset="0"/>
                <a:ea typeface="+mn-ea"/>
                <a:cs typeface="Arial" pitchFamily="34" charset="0"/>
              </a:rPr>
              <a:t>Denton</a:t>
            </a:r>
            <a:r>
              <a:rPr lang="en-GB" sz="600" b="0" i="0" u="none" strike="noStrike" kern="1200" baseline="0" dirty="0" smtClean="0">
                <a:solidFill>
                  <a:srgbClr val="565A5C"/>
                </a:solidFill>
                <a:latin typeface="Arial" pitchFamily="34" charset="0"/>
                <a:ea typeface="+mn-ea"/>
                <a:cs typeface="Arial" pitchFamily="34" charset="0"/>
              </a:rPr>
              <a:t>, </a:t>
            </a:r>
            <a:r>
              <a:rPr lang="en-GB" sz="600" b="0" i="0" u="none" strike="noStrike" kern="1200" baseline="0" dirty="0" err="1" smtClean="0">
                <a:solidFill>
                  <a:srgbClr val="565A5C"/>
                </a:solidFill>
                <a:latin typeface="Arial" pitchFamily="34" charset="0"/>
                <a:ea typeface="+mn-ea"/>
                <a:cs typeface="Arial" pitchFamily="34" charset="0"/>
              </a:rPr>
              <a:t>Salans</a:t>
            </a:r>
            <a:r>
              <a:rPr lang="en-GB" sz="600" b="0" i="0" u="none" strike="noStrike" kern="1200" baseline="0" dirty="0" smtClean="0">
                <a:solidFill>
                  <a:srgbClr val="565A5C"/>
                </a:solidFill>
                <a:latin typeface="Arial" pitchFamily="34" charset="0"/>
                <a:ea typeface="+mn-ea"/>
                <a:cs typeface="Arial" pitchFamily="34" charset="0"/>
              </a:rPr>
              <a:t> LLP and Fraser Milner </a:t>
            </a:r>
            <a:r>
              <a:rPr lang="en-GB" sz="600" b="0" i="0" u="none" strike="noStrike" kern="1200" baseline="0" dirty="0" err="1" smtClean="0">
                <a:solidFill>
                  <a:srgbClr val="565A5C"/>
                </a:solidFill>
                <a:latin typeface="Arial" pitchFamily="34" charset="0"/>
                <a:ea typeface="+mn-ea"/>
                <a:cs typeface="Arial" pitchFamily="34" charset="0"/>
              </a:rPr>
              <a:t>Casgrain</a:t>
            </a:r>
            <a:r>
              <a:rPr lang="en-GB" sz="600" b="0" i="0" u="none" strike="noStrike" kern="1200" baseline="0" dirty="0" smtClean="0">
                <a:solidFill>
                  <a:srgbClr val="565A5C"/>
                </a:solidFill>
                <a:latin typeface="Arial" pitchFamily="34" charset="0"/>
                <a:ea typeface="+mn-ea"/>
                <a:cs typeface="Arial" pitchFamily="34" charset="0"/>
              </a:rPr>
              <a:t> LLP on 28 March 2013. Dentons &amp; Co is a partnership comprising Dentons Middle East Partners LLP and Dentons Middle East Limited. It is authorised and regulated by the Solicitors Regulation Authority and by the Bahrain Ministry of Justice and Islamic Affairs.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590455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iro">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Egypt LLC</a:t>
            </a:r>
          </a:p>
          <a:p>
            <a:pPr eaLnBrk="1" hangingPunct="1">
              <a:spcAft>
                <a:spcPct val="35000"/>
              </a:spcAft>
              <a:buClr>
                <a:srgbClr val="739600"/>
              </a:buClr>
            </a:pPr>
            <a:r>
              <a:rPr lang="en-GB" sz="1800" dirty="0" smtClean="0">
                <a:solidFill>
                  <a:srgbClr val="565A5C"/>
                </a:solidFill>
                <a:cs typeface="Times New Roman" charset="0"/>
              </a:rPr>
              <a:t>In association with the </a:t>
            </a:r>
          </a:p>
          <a:p>
            <a:pPr eaLnBrk="1" hangingPunct="1">
              <a:spcAft>
                <a:spcPct val="35000"/>
              </a:spcAft>
              <a:buClr>
                <a:srgbClr val="739600"/>
              </a:buClr>
            </a:pPr>
            <a:r>
              <a:rPr lang="en-GB" sz="1800" dirty="0" err="1" smtClean="0">
                <a:solidFill>
                  <a:srgbClr val="565A5C"/>
                </a:solidFill>
                <a:cs typeface="Times New Roman" charset="0"/>
              </a:rPr>
              <a:t>Afifi</a:t>
            </a:r>
            <a:r>
              <a:rPr lang="en-GB" sz="1800" dirty="0" smtClean="0">
                <a:solidFill>
                  <a:srgbClr val="565A5C"/>
                </a:solidFill>
                <a:cs typeface="Times New Roman" charset="0"/>
              </a:rPr>
              <a:t> Law Office</a:t>
            </a:r>
          </a:p>
          <a:p>
            <a:pPr eaLnBrk="1" hangingPunct="1">
              <a:spcAft>
                <a:spcPct val="35000"/>
              </a:spcAft>
              <a:buClr>
                <a:srgbClr val="739600"/>
              </a:buClr>
            </a:pPr>
            <a:r>
              <a:rPr lang="en-GB" sz="1800" dirty="0" smtClean="0">
                <a:solidFill>
                  <a:srgbClr val="565A5C"/>
                </a:solidFill>
                <a:cs typeface="Times New Roman" charset="0"/>
              </a:rPr>
              <a:t>9 </a:t>
            </a:r>
            <a:r>
              <a:rPr lang="en-GB" sz="1800" dirty="0" err="1" smtClean="0">
                <a:solidFill>
                  <a:srgbClr val="565A5C"/>
                </a:solidFill>
                <a:cs typeface="Times New Roman" charset="0"/>
              </a:rPr>
              <a:t>Shagaret</a:t>
            </a:r>
            <a:r>
              <a:rPr lang="en-GB" sz="1800" dirty="0" smtClean="0">
                <a:solidFill>
                  <a:srgbClr val="565A5C"/>
                </a:solidFill>
                <a:cs typeface="Times New Roman" charset="0"/>
              </a:rPr>
              <a:t> El </a:t>
            </a:r>
            <a:r>
              <a:rPr lang="en-GB" sz="1800" dirty="0" err="1" smtClean="0">
                <a:solidFill>
                  <a:srgbClr val="565A5C"/>
                </a:solidFill>
                <a:cs typeface="Times New Roman" charset="0"/>
              </a:rPr>
              <a:t>Dor</a:t>
            </a:r>
            <a:r>
              <a:rPr lang="en-GB" sz="1800" dirty="0" smtClean="0">
                <a:solidFill>
                  <a:srgbClr val="565A5C"/>
                </a:solidFill>
                <a:cs typeface="Times New Roman" charset="0"/>
              </a:rPr>
              <a:t> Street</a:t>
            </a:r>
          </a:p>
          <a:p>
            <a:pPr eaLnBrk="1" hangingPunct="1">
              <a:spcAft>
                <a:spcPct val="35000"/>
              </a:spcAft>
              <a:buClr>
                <a:srgbClr val="739600"/>
              </a:buClr>
            </a:pPr>
            <a:r>
              <a:rPr lang="en-GB" sz="1800" dirty="0" err="1" smtClean="0">
                <a:solidFill>
                  <a:srgbClr val="565A5C"/>
                </a:solidFill>
                <a:cs typeface="Times New Roman" charset="0"/>
              </a:rPr>
              <a:t>Zamalek</a:t>
            </a:r>
            <a:endParaRPr lang="en-GB" sz="1800" dirty="0" smtClean="0">
              <a:solidFill>
                <a:srgbClr val="565A5C"/>
              </a:solidFill>
              <a:cs typeface="Times New Roman" charset="0"/>
            </a:endParaRPr>
          </a:p>
          <a:p>
            <a:pPr eaLnBrk="1" hangingPunct="1">
              <a:spcAft>
                <a:spcPct val="35000"/>
              </a:spcAft>
              <a:buClr>
                <a:srgbClr val="739600"/>
              </a:buClr>
            </a:pPr>
            <a:r>
              <a:rPr lang="en-GB" sz="1800" dirty="0" smtClean="0">
                <a:solidFill>
                  <a:srgbClr val="565A5C"/>
                </a:solidFill>
                <a:cs typeface="Times New Roman" charset="0"/>
              </a:rPr>
              <a:t>PO Box 35  </a:t>
            </a:r>
            <a:r>
              <a:rPr lang="en-GB" sz="1800" dirty="0" err="1" smtClean="0">
                <a:solidFill>
                  <a:srgbClr val="565A5C"/>
                </a:solidFill>
                <a:cs typeface="Times New Roman" charset="0"/>
              </a:rPr>
              <a:t>Agouza</a:t>
            </a:r>
            <a:endParaRPr lang="en-GB" sz="1800" dirty="0" smtClean="0">
              <a:solidFill>
                <a:srgbClr val="565A5C"/>
              </a:solidFill>
              <a:cs typeface="Times New Roman" charset="0"/>
            </a:endParaRPr>
          </a:p>
          <a:p>
            <a:pPr eaLnBrk="1" hangingPunct="1">
              <a:spcAft>
                <a:spcPct val="35000"/>
              </a:spcAft>
              <a:buClr>
                <a:srgbClr val="739600"/>
              </a:buClr>
            </a:pPr>
            <a:r>
              <a:rPr lang="en-GB" sz="1800" dirty="0" smtClean="0">
                <a:solidFill>
                  <a:srgbClr val="565A5C"/>
                </a:solidFill>
                <a:cs typeface="Times New Roman" charset="0"/>
              </a:rPr>
              <a:t>Cairo</a:t>
            </a:r>
          </a:p>
          <a:p>
            <a:pPr eaLnBrk="1" hangingPunct="1">
              <a:spcAft>
                <a:spcPct val="35000"/>
              </a:spcAft>
              <a:buClr>
                <a:srgbClr val="739600"/>
              </a:buClr>
            </a:pPr>
            <a:r>
              <a:rPr lang="en-GB" sz="1800" dirty="0" smtClean="0">
                <a:solidFill>
                  <a:srgbClr val="565A5C"/>
                </a:solidFill>
                <a:cs typeface="Times New Roman" charset="0"/>
              </a:rPr>
              <a:t>Egypt</a:t>
            </a:r>
            <a:endParaRPr lang="en-GB" sz="1800" dirty="0">
              <a:solidFill>
                <a:srgbClr val="565A5C"/>
              </a:solidFill>
              <a:cs typeface="Times New Roman"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SNR Denton Egypt LLC has changed its name to Dentons Egypt LLC but must continue to trade as SNR Denton Egypt LLC in Egypt until local registration requirements are completed. This change of name is a result of the combination of SNR Denton, </a:t>
            </a:r>
            <a:r>
              <a:rPr lang="en-GB" sz="600" kern="1200" dirty="0" err="1" smtClean="0">
                <a:solidFill>
                  <a:srgbClr val="565A5C"/>
                </a:solidFill>
                <a:effectLst/>
                <a:latin typeface="Arial" pitchFamily="34" charset="0"/>
                <a:ea typeface="+mn-ea"/>
                <a:cs typeface="Arial" pitchFamily="34" charset="0"/>
              </a:rPr>
              <a:t>Salans</a:t>
            </a:r>
            <a:r>
              <a:rPr lang="en-GB" sz="600" kern="1200" dirty="0" smtClean="0">
                <a:solidFill>
                  <a:srgbClr val="565A5C"/>
                </a:solidFill>
                <a:effectLst/>
                <a:latin typeface="Arial" pitchFamily="34" charset="0"/>
                <a:ea typeface="+mn-ea"/>
                <a:cs typeface="Arial" pitchFamily="34" charset="0"/>
              </a:rPr>
              <a:t> LLP and Fraser Milner </a:t>
            </a:r>
            <a:r>
              <a:rPr lang="en-GB" sz="600" kern="1200" dirty="0" err="1" smtClean="0">
                <a:solidFill>
                  <a:srgbClr val="565A5C"/>
                </a:solidFill>
                <a:effectLst/>
                <a:latin typeface="Arial" pitchFamily="34" charset="0"/>
                <a:ea typeface="+mn-ea"/>
                <a:cs typeface="Arial" pitchFamily="34" charset="0"/>
              </a:rPr>
              <a:t>Casgrain</a:t>
            </a:r>
            <a:r>
              <a:rPr lang="en-GB" sz="600" kern="1200" dirty="0" smtClean="0">
                <a:solidFill>
                  <a:srgbClr val="565A5C"/>
                </a:solidFill>
                <a:effectLst/>
                <a:latin typeface="Arial" pitchFamily="34" charset="0"/>
                <a:ea typeface="+mn-ea"/>
                <a:cs typeface="Arial" pitchFamily="34" charset="0"/>
              </a:rPr>
              <a:t> LLP on 28 March 2013. Dentons Egypt LLC is registered under Commercial Register no. 2946. It operates in Cairo in association with </a:t>
            </a:r>
            <a:r>
              <a:rPr lang="en-GB" sz="600" kern="1200" dirty="0" err="1" smtClean="0">
                <a:solidFill>
                  <a:srgbClr val="565A5C"/>
                </a:solidFill>
                <a:effectLst/>
                <a:latin typeface="Arial" pitchFamily="34" charset="0"/>
                <a:ea typeface="+mn-ea"/>
                <a:cs typeface="Arial" pitchFamily="34" charset="0"/>
              </a:rPr>
              <a:t>Afifi</a:t>
            </a:r>
            <a:r>
              <a:rPr lang="en-GB" sz="600" kern="1200" dirty="0" smtClean="0">
                <a:solidFill>
                  <a:srgbClr val="565A5C"/>
                </a:solidFill>
                <a:effectLst/>
                <a:latin typeface="Arial" pitchFamily="34" charset="0"/>
                <a:ea typeface="+mn-ea"/>
                <a:cs typeface="Arial" pitchFamily="34" charset="0"/>
              </a:rPr>
              <a:t> Law Office. Dentons Egypt LLC is wholly owned by 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which is authorised and regulated by the Solicitors Regulation Authority of England and Wales.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extLst>
      <p:ext uri="{BB962C8B-B14F-4D97-AF65-F5344CB8AC3E}">
        <p14:creationId xmlns:p14="http://schemas.microsoft.com/office/powerpoint/2010/main" val="40364563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oha">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GB" dirty="0" smtClean="0">
                <a:solidFill>
                  <a:srgbClr val="565A5C"/>
                </a:solidFill>
              </a:rPr>
              <a:t>Dentons &amp; Co</a:t>
            </a:r>
          </a:p>
          <a:p>
            <a:pPr>
              <a:spcBef>
                <a:spcPts val="600"/>
              </a:spcBef>
            </a:pPr>
            <a:r>
              <a:rPr lang="en-GB" dirty="0" smtClean="0">
                <a:solidFill>
                  <a:srgbClr val="565A5C"/>
                </a:solidFill>
              </a:rPr>
              <a:t>Floor 15 Al </a:t>
            </a:r>
            <a:r>
              <a:rPr lang="en-GB" dirty="0" err="1" smtClean="0">
                <a:solidFill>
                  <a:srgbClr val="565A5C"/>
                </a:solidFill>
              </a:rPr>
              <a:t>Fardan</a:t>
            </a:r>
            <a:r>
              <a:rPr lang="en-GB" dirty="0" smtClean="0">
                <a:solidFill>
                  <a:srgbClr val="565A5C"/>
                </a:solidFill>
              </a:rPr>
              <a:t> Office Tower</a:t>
            </a:r>
          </a:p>
          <a:p>
            <a:pPr>
              <a:spcBef>
                <a:spcPts val="600"/>
              </a:spcBef>
            </a:pPr>
            <a:r>
              <a:rPr lang="en-GB" dirty="0" smtClean="0">
                <a:solidFill>
                  <a:srgbClr val="565A5C"/>
                </a:solidFill>
              </a:rPr>
              <a:t>61 Al </a:t>
            </a:r>
            <a:r>
              <a:rPr lang="en-GB" dirty="0" err="1" smtClean="0">
                <a:solidFill>
                  <a:srgbClr val="565A5C"/>
                </a:solidFill>
              </a:rPr>
              <a:t>Funduq</a:t>
            </a:r>
            <a:r>
              <a:rPr lang="en-GB" dirty="0" smtClean="0">
                <a:solidFill>
                  <a:srgbClr val="565A5C"/>
                </a:solidFill>
              </a:rPr>
              <a:t> Street </a:t>
            </a:r>
          </a:p>
          <a:p>
            <a:pPr>
              <a:spcBef>
                <a:spcPts val="600"/>
              </a:spcBef>
            </a:pPr>
            <a:r>
              <a:rPr lang="en-GB" dirty="0" smtClean="0">
                <a:solidFill>
                  <a:srgbClr val="565A5C"/>
                </a:solidFill>
              </a:rPr>
              <a:t>West Bay</a:t>
            </a:r>
          </a:p>
          <a:p>
            <a:pPr>
              <a:spcBef>
                <a:spcPts val="600"/>
              </a:spcBef>
            </a:pPr>
            <a:r>
              <a:rPr lang="en-GB" dirty="0" smtClean="0">
                <a:solidFill>
                  <a:srgbClr val="565A5C"/>
                </a:solidFill>
              </a:rPr>
              <a:t>PO Box 64057</a:t>
            </a:r>
          </a:p>
          <a:p>
            <a:pPr>
              <a:spcBef>
                <a:spcPts val="600"/>
              </a:spcBef>
            </a:pPr>
            <a:r>
              <a:rPr lang="en-GB" dirty="0" smtClean="0">
                <a:solidFill>
                  <a:srgbClr val="565A5C"/>
                </a:solidFill>
              </a:rPr>
              <a:t>Doha </a:t>
            </a:r>
          </a:p>
          <a:p>
            <a:pPr>
              <a:spcBef>
                <a:spcPts val="600"/>
              </a:spcBef>
            </a:pPr>
            <a:r>
              <a:rPr lang="en-GB" dirty="0" smtClean="0">
                <a:solidFill>
                  <a:srgbClr val="565A5C"/>
                </a:solidFill>
              </a:rPr>
              <a:t>State of Qatar</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600"/>
              </a:spcBef>
              <a:spcAft>
                <a:spcPts val="0"/>
              </a:spcAft>
              <a:buClr>
                <a:schemeClr val="bg1"/>
              </a:buClr>
              <a:buSzTx/>
              <a:buFont typeface="Arial" pitchFamily="34" charset="0"/>
              <a:buNone/>
              <a:tabLst/>
              <a:defRPr/>
            </a:pPr>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&amp; Co, Qatar Financial Centre Branch, is the registered name of Dentons &amp; </a:t>
            </a:r>
            <a:r>
              <a:rPr lang="en-GB" sz="600" kern="1200" dirty="0" err="1" smtClean="0">
                <a:solidFill>
                  <a:srgbClr val="565A5C"/>
                </a:solidFill>
                <a:effectLst/>
                <a:latin typeface="Arial" pitchFamily="34" charset="0"/>
                <a:ea typeface="+mn-ea"/>
                <a:cs typeface="Arial" pitchFamily="34" charset="0"/>
              </a:rPr>
              <a:t>Co's</a:t>
            </a:r>
            <a:r>
              <a:rPr lang="en-GB" sz="600" kern="1200" dirty="0" smtClean="0">
                <a:solidFill>
                  <a:srgbClr val="565A5C"/>
                </a:solidFill>
                <a:effectLst/>
                <a:latin typeface="Arial" pitchFamily="34" charset="0"/>
                <a:ea typeface="+mn-ea"/>
                <a:cs typeface="Arial" pitchFamily="34" charset="0"/>
              </a:rPr>
              <a:t> branch in Qatar. Dentons &amp; Co is a partnership comprising Dentons Middle East Partners LLP and Dentons Middle East Limited.  It is licensed by the </a:t>
            </a:r>
            <a:r>
              <a:rPr lang="en-GB" sz="600" kern="1200" dirty="0" err="1" smtClean="0">
                <a:solidFill>
                  <a:srgbClr val="565A5C"/>
                </a:solidFill>
                <a:effectLst/>
                <a:latin typeface="Arial" pitchFamily="34" charset="0"/>
                <a:ea typeface="+mn-ea"/>
                <a:cs typeface="Arial" pitchFamily="34" charset="0"/>
              </a:rPr>
              <a:t>QFC</a:t>
            </a:r>
            <a:r>
              <a:rPr lang="en-GB" sz="600" kern="1200" dirty="0" smtClean="0">
                <a:solidFill>
                  <a:srgbClr val="565A5C"/>
                </a:solidFill>
                <a:effectLst/>
                <a:latin typeface="Arial" pitchFamily="34" charset="0"/>
                <a:ea typeface="+mn-ea"/>
                <a:cs typeface="Arial" pitchFamily="34" charset="0"/>
              </a:rPr>
              <a:t> Authority and is authorised and regulated by the Solicitors Regulation Authority.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extLst>
      <p:ext uri="{BB962C8B-B14F-4D97-AF65-F5344CB8AC3E}">
        <p14:creationId xmlns:p14="http://schemas.microsoft.com/office/powerpoint/2010/main" val="42756796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ubai">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err="1" smtClean="0">
                <a:solidFill>
                  <a:srgbClr val="565A5C"/>
                </a:solidFill>
                <a:cs typeface="Times New Roman" charset="0"/>
              </a:rPr>
              <a:t>Dentons</a:t>
            </a:r>
            <a:r>
              <a:rPr lang="en-GB" sz="1800" dirty="0" smtClean="0">
                <a:solidFill>
                  <a:srgbClr val="565A5C"/>
                </a:solidFill>
                <a:cs typeface="Times New Roman" charset="0"/>
              </a:rPr>
              <a:t> &amp; Co.</a:t>
            </a:r>
          </a:p>
          <a:p>
            <a:pPr eaLnBrk="1" hangingPunct="1">
              <a:spcAft>
                <a:spcPct val="35000"/>
              </a:spcAft>
              <a:buClr>
                <a:srgbClr val="739600"/>
              </a:buClr>
            </a:pPr>
            <a:r>
              <a:rPr lang="en-GB" sz="1800" dirty="0" smtClean="0">
                <a:solidFill>
                  <a:srgbClr val="565A5C"/>
                </a:solidFill>
                <a:cs typeface="Times New Roman" charset="0"/>
              </a:rPr>
              <a:t>Level 18, Boulevard Plaza 2</a:t>
            </a:r>
          </a:p>
          <a:p>
            <a:pPr eaLnBrk="1" hangingPunct="1">
              <a:spcAft>
                <a:spcPct val="35000"/>
              </a:spcAft>
              <a:buClr>
                <a:srgbClr val="739600"/>
              </a:buClr>
            </a:pPr>
            <a:r>
              <a:rPr lang="en-GB" sz="1800" dirty="0" err="1" smtClean="0">
                <a:solidFill>
                  <a:srgbClr val="565A5C"/>
                </a:solidFill>
                <a:cs typeface="Times New Roman" charset="0"/>
              </a:rPr>
              <a:t>Burj</a:t>
            </a:r>
            <a:r>
              <a:rPr lang="en-GB" sz="1800" dirty="0" smtClean="0">
                <a:solidFill>
                  <a:srgbClr val="565A5C"/>
                </a:solidFill>
                <a:cs typeface="Times New Roman" charset="0"/>
              </a:rPr>
              <a:t> </a:t>
            </a:r>
            <a:r>
              <a:rPr lang="en-GB" sz="1800" dirty="0" err="1" smtClean="0">
                <a:solidFill>
                  <a:srgbClr val="565A5C"/>
                </a:solidFill>
                <a:cs typeface="Times New Roman" charset="0"/>
              </a:rPr>
              <a:t>Khalifa</a:t>
            </a:r>
            <a:r>
              <a:rPr lang="en-GB" sz="1800" dirty="0" smtClean="0">
                <a:solidFill>
                  <a:srgbClr val="565A5C"/>
                </a:solidFill>
                <a:cs typeface="Times New Roman" charset="0"/>
              </a:rPr>
              <a:t> District</a:t>
            </a:r>
          </a:p>
          <a:p>
            <a:pPr eaLnBrk="1" hangingPunct="1">
              <a:spcAft>
                <a:spcPct val="35000"/>
              </a:spcAft>
              <a:buClr>
                <a:srgbClr val="739600"/>
              </a:buClr>
            </a:pPr>
            <a:r>
              <a:rPr lang="en-GB" sz="1800" dirty="0" smtClean="0">
                <a:solidFill>
                  <a:srgbClr val="565A5C"/>
                </a:solidFill>
                <a:cs typeface="Times New Roman" charset="0"/>
              </a:rPr>
              <a:t>PO Box 1756, Dubai</a:t>
            </a:r>
          </a:p>
          <a:p>
            <a:pPr eaLnBrk="1" hangingPunct="1">
              <a:spcAft>
                <a:spcPct val="35000"/>
              </a:spcAft>
              <a:buClr>
                <a:srgbClr val="739600"/>
              </a:buClr>
            </a:pPr>
            <a:r>
              <a:rPr lang="en-GB" sz="1800" dirty="0" smtClean="0">
                <a:solidFill>
                  <a:srgbClr val="565A5C"/>
                </a:solidFill>
                <a:cs typeface="Times New Roman" charset="0"/>
              </a:rPr>
              <a:t>United Arab Emirates</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a:t>
            </a:r>
            <a:r>
              <a:rPr lang="en-GB" dirty="0" err="1" smtClean="0">
                <a:solidFill>
                  <a:srgbClr val="565A5C"/>
                </a:solidFill>
              </a:rPr>
              <a:t>Dentons</a:t>
            </a:r>
            <a:r>
              <a:rPr lang="en-GB" dirty="0" smtClean="0">
                <a:solidFill>
                  <a:srgbClr val="565A5C"/>
                </a:solidFill>
              </a:rPr>
              <a:t> is  a global legal practice providing client services worldwide through its member firms and affiliates. </a:t>
            </a:r>
            <a:r>
              <a:rPr lang="en-GB" dirty="0" err="1" smtClean="0">
                <a:solidFill>
                  <a:srgbClr val="565A5C"/>
                </a:solidFill>
              </a:rPr>
              <a:t>Dentons</a:t>
            </a:r>
            <a:r>
              <a:rPr lang="en-GB" dirty="0" smtClean="0">
                <a:solidFill>
                  <a:srgbClr val="565A5C"/>
                </a:solidFill>
              </a:rPr>
              <a:t> &amp; Co is a partnership comprising </a:t>
            </a:r>
            <a:r>
              <a:rPr lang="en-GB" dirty="0" err="1" smtClean="0">
                <a:solidFill>
                  <a:srgbClr val="565A5C"/>
                </a:solidFill>
              </a:rPr>
              <a:t>Dentons</a:t>
            </a:r>
            <a:r>
              <a:rPr lang="en-GB" dirty="0" smtClean="0">
                <a:solidFill>
                  <a:srgbClr val="565A5C"/>
                </a:solidFill>
              </a:rPr>
              <a:t> Middle East Partners LLP and </a:t>
            </a:r>
            <a:r>
              <a:rPr lang="en-GB" dirty="0" err="1" smtClean="0">
                <a:solidFill>
                  <a:srgbClr val="565A5C"/>
                </a:solidFill>
              </a:rPr>
              <a:t>Dentons</a:t>
            </a:r>
            <a:r>
              <a:rPr lang="en-GB" dirty="0" smtClean="0">
                <a:solidFill>
                  <a:srgbClr val="565A5C"/>
                </a:solidFill>
              </a:rPr>
              <a:t> Middle East Limited.  It is registered with the </a:t>
            </a:r>
            <a:r>
              <a:rPr lang="en-GB" dirty="0" err="1" smtClean="0">
                <a:solidFill>
                  <a:srgbClr val="565A5C"/>
                </a:solidFill>
              </a:rPr>
              <a:t>DFSA</a:t>
            </a:r>
            <a:r>
              <a:rPr lang="en-GB" dirty="0" smtClean="0">
                <a:solidFill>
                  <a:srgbClr val="565A5C"/>
                </a:solidFill>
              </a:rPr>
              <a:t> and authorised and regulated by the Solicitors Regulation Authority.  Any reference to a "partner" means a person who is a partner, member, consultant or employee with equivalent standing and qualifications in one of </a:t>
            </a:r>
            <a:r>
              <a:rPr lang="en-GB" dirty="0" err="1" smtClean="0">
                <a:solidFill>
                  <a:srgbClr val="565A5C"/>
                </a:solidFill>
              </a:rPr>
              <a:t>Dentons</a:t>
            </a:r>
            <a:r>
              <a:rPr lang="en-GB" dirty="0" smtClean="0">
                <a:solidFill>
                  <a:srgbClr val="565A5C"/>
                </a:solidFill>
              </a:rPr>
              <a:t>' affiliates.</a:t>
            </a:r>
          </a:p>
        </p:txBody>
      </p:sp>
    </p:spTree>
    <p:extLst>
      <p:ext uri="{BB962C8B-B14F-4D97-AF65-F5344CB8AC3E}">
        <p14:creationId xmlns:p14="http://schemas.microsoft.com/office/powerpoint/2010/main" val="1773942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74386"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53763BA-FC3B-4DCF-8E44-C7967F1AE57A}" type="datetime1">
              <a:rPr lang="en-GB" smtClean="0"/>
              <a:t>14/07/2015</a:t>
            </a:fld>
            <a:endParaRPr lang="en-US" dirty="0"/>
          </a:p>
        </p:txBody>
      </p:sp>
      <p:sp>
        <p:nvSpPr>
          <p:cNvPr id="14" name="Slide Number Placeholder 13"/>
          <p:cNvSpPr>
            <a:spLocks noGrp="1"/>
          </p:cNvSpPr>
          <p:nvPr>
            <p:ph type="sldNum" sz="quarter" idx="16"/>
          </p:nvPr>
        </p:nvSpPr>
        <p:spPr/>
        <p:txBody>
          <a:bodyPr/>
          <a:lstStyle/>
          <a:p>
            <a:fld id="{D34DACC3-9742-4940-92E6-4CAB853A321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ndo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solidFill>
                  <a:srgbClr val="565A5C"/>
                </a:solidFill>
              </a:rPr>
              <a:t>Dentons</a:t>
            </a:r>
            <a:r>
              <a:rPr lang="en-US" baseline="0" dirty="0" smtClean="0">
                <a:solidFill>
                  <a:srgbClr val="565A5C"/>
                </a:solidFill>
              </a:rPr>
              <a:t> </a:t>
            </a:r>
            <a:r>
              <a:rPr lang="en-US" baseline="0" dirty="0" err="1" smtClean="0">
                <a:solidFill>
                  <a:srgbClr val="565A5C"/>
                </a:solidFill>
              </a:rPr>
              <a:t>UKMEA</a:t>
            </a:r>
            <a:r>
              <a:rPr lang="en-US" baseline="0" dirty="0" smtClean="0">
                <a:solidFill>
                  <a:srgbClr val="565A5C"/>
                </a:solidFill>
              </a:rPr>
              <a:t> LLP</a:t>
            </a:r>
            <a:endParaRPr lang="en-US" dirty="0" smtClean="0">
              <a:solidFill>
                <a:srgbClr val="565A5C"/>
              </a:solidFill>
            </a:endParaRPr>
          </a:p>
          <a:p>
            <a:pPr>
              <a:spcBef>
                <a:spcPts val="600"/>
              </a:spcBef>
            </a:pPr>
            <a:r>
              <a:rPr lang="en-US" dirty="0" smtClean="0">
                <a:solidFill>
                  <a:srgbClr val="565A5C"/>
                </a:solidFill>
              </a:rPr>
              <a:t>One Fleet Place</a:t>
            </a:r>
          </a:p>
          <a:p>
            <a:pPr lvl="1">
              <a:spcBef>
                <a:spcPts val="600"/>
              </a:spcBef>
            </a:pPr>
            <a:r>
              <a:rPr lang="en-US" dirty="0" smtClean="0">
                <a:solidFill>
                  <a:srgbClr val="565A5C"/>
                </a:solidFill>
              </a:rPr>
              <a:t>London</a:t>
            </a:r>
          </a:p>
          <a:p>
            <a:pPr lvl="1">
              <a:spcBef>
                <a:spcPts val="600"/>
              </a:spcBef>
            </a:pPr>
            <a:r>
              <a:rPr lang="en-US" dirty="0" smtClean="0">
                <a:solidFill>
                  <a:srgbClr val="565A5C"/>
                </a:solidFill>
              </a:rPr>
              <a:t>EC4M 7WS</a:t>
            </a:r>
          </a:p>
          <a:p>
            <a:pPr lvl="1">
              <a:spcBef>
                <a:spcPts val="600"/>
              </a:spcBef>
            </a:pPr>
            <a:r>
              <a:rPr lang="en-US" dirty="0" smtClean="0">
                <a:solidFill>
                  <a:srgbClr val="565A5C"/>
                </a:solidFill>
              </a:rPr>
              <a:t>United Kingdom</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A list of its members is open for inspection at its registered office: One Fleet Place, London EC4M 7WS.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ilton Keynes">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solidFill>
                  <a:srgbClr val="565A5C"/>
                </a:solidFill>
              </a:rPr>
              <a:t>Dentons</a:t>
            </a:r>
            <a:r>
              <a:rPr lang="en-US" baseline="0" dirty="0" smtClean="0">
                <a:solidFill>
                  <a:srgbClr val="565A5C"/>
                </a:solidFill>
              </a:rPr>
              <a:t> </a:t>
            </a:r>
            <a:r>
              <a:rPr lang="en-US" baseline="0" dirty="0" err="1" smtClean="0">
                <a:solidFill>
                  <a:srgbClr val="565A5C"/>
                </a:solidFill>
              </a:rPr>
              <a:t>UKMEA</a:t>
            </a:r>
            <a:r>
              <a:rPr lang="en-US" baseline="0" dirty="0" smtClean="0">
                <a:solidFill>
                  <a:srgbClr val="565A5C"/>
                </a:solidFill>
              </a:rPr>
              <a:t> LLP</a:t>
            </a:r>
            <a:endParaRPr lang="en-US" dirty="0" smtClean="0">
              <a:solidFill>
                <a:srgbClr val="565A5C"/>
              </a:solidFill>
            </a:endParaRPr>
          </a:p>
          <a:p>
            <a:pPr>
              <a:spcBef>
                <a:spcPts val="600"/>
              </a:spcBef>
            </a:pPr>
            <a:r>
              <a:rPr lang="en-US" dirty="0" smtClean="0">
                <a:solidFill>
                  <a:srgbClr val="565A5C"/>
                </a:solidFill>
              </a:rPr>
              <a:t>The Pinnacle</a:t>
            </a:r>
          </a:p>
          <a:p>
            <a:pPr>
              <a:spcBef>
                <a:spcPts val="600"/>
              </a:spcBef>
            </a:pPr>
            <a:r>
              <a:rPr lang="en-US" dirty="0" smtClean="0">
                <a:solidFill>
                  <a:srgbClr val="565A5C"/>
                </a:solidFill>
              </a:rPr>
              <a:t>170 Midsummer Boulevard</a:t>
            </a:r>
          </a:p>
          <a:p>
            <a:pPr>
              <a:spcBef>
                <a:spcPts val="600"/>
              </a:spcBef>
            </a:pPr>
            <a:r>
              <a:rPr lang="en-US" dirty="0" smtClean="0">
                <a:solidFill>
                  <a:srgbClr val="565A5C"/>
                </a:solidFill>
              </a:rPr>
              <a:t>Milton Keynes</a:t>
            </a:r>
          </a:p>
          <a:p>
            <a:pPr>
              <a:spcBef>
                <a:spcPts val="600"/>
              </a:spcBef>
            </a:pPr>
            <a:r>
              <a:rPr lang="en-US" dirty="0" smtClean="0">
                <a:solidFill>
                  <a:srgbClr val="565A5C"/>
                </a:solidFill>
              </a:rPr>
              <a:t>MK9 1FE</a:t>
            </a:r>
          </a:p>
          <a:p>
            <a:pPr>
              <a:spcBef>
                <a:spcPts val="600"/>
              </a:spcBef>
            </a:pPr>
            <a:r>
              <a:rPr lang="en-US" dirty="0" smtClean="0">
                <a:solidFill>
                  <a:srgbClr val="565A5C"/>
                </a:solidFill>
              </a:rPr>
              <a:t>United Kingdom</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A list of its members is open for inspection at its registered office: One Fleet Place, London EC4M 7WS.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extLst>
      <p:ext uri="{BB962C8B-B14F-4D97-AF65-F5344CB8AC3E}">
        <p14:creationId xmlns:p14="http://schemas.microsoft.com/office/powerpoint/2010/main" val="26873988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uscat">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kern="1200" dirty="0" err="1" smtClean="0">
                <a:solidFill>
                  <a:srgbClr val="565A5C"/>
                </a:solidFill>
                <a:latin typeface="Arial" pitchFamily="34" charset="0"/>
                <a:ea typeface="+mn-ea"/>
                <a:cs typeface="Arial" pitchFamily="34" charset="0"/>
              </a:rPr>
              <a:t>Dentons</a:t>
            </a:r>
            <a:r>
              <a:rPr lang="en-GB" sz="1800" kern="1200" dirty="0" smtClean="0">
                <a:solidFill>
                  <a:srgbClr val="565A5C"/>
                </a:solidFill>
                <a:latin typeface="Arial" pitchFamily="34" charset="0"/>
                <a:ea typeface="+mn-ea"/>
                <a:cs typeface="Arial" pitchFamily="34" charset="0"/>
              </a:rPr>
              <a:t> &amp; Co, Oman Branch </a:t>
            </a:r>
          </a:p>
          <a:p>
            <a:r>
              <a:rPr lang="en-GB" sz="1800" kern="1200" dirty="0" smtClean="0">
                <a:solidFill>
                  <a:srgbClr val="565A5C"/>
                </a:solidFill>
                <a:latin typeface="Arial" pitchFamily="34" charset="0"/>
                <a:ea typeface="+mn-ea"/>
                <a:cs typeface="Arial" pitchFamily="34" charset="0"/>
              </a:rPr>
              <a:t>Legal Consultants</a:t>
            </a:r>
          </a:p>
          <a:p>
            <a:r>
              <a:rPr lang="en-GB" sz="1800" kern="1200" dirty="0" smtClean="0">
                <a:solidFill>
                  <a:srgbClr val="565A5C"/>
                </a:solidFill>
                <a:latin typeface="Arial" pitchFamily="34" charset="0"/>
                <a:ea typeface="+mn-ea"/>
                <a:cs typeface="Arial" pitchFamily="34" charset="0"/>
              </a:rPr>
              <a:t>PO Box 3552</a:t>
            </a:r>
          </a:p>
          <a:p>
            <a:r>
              <a:rPr lang="en-GB" sz="1800" kern="1200" dirty="0" smtClean="0">
                <a:solidFill>
                  <a:srgbClr val="565A5C"/>
                </a:solidFill>
                <a:latin typeface="Arial" pitchFamily="34" charset="0"/>
                <a:ea typeface="+mn-ea"/>
                <a:cs typeface="Arial" pitchFamily="34" charset="0"/>
              </a:rPr>
              <a:t>PC 112 </a:t>
            </a:r>
            <a:r>
              <a:rPr lang="en-GB" sz="1800" kern="1200" dirty="0" err="1" smtClean="0">
                <a:solidFill>
                  <a:srgbClr val="565A5C"/>
                </a:solidFill>
                <a:latin typeface="Arial" pitchFamily="34" charset="0"/>
                <a:ea typeface="+mn-ea"/>
                <a:cs typeface="Arial" pitchFamily="34" charset="0"/>
              </a:rPr>
              <a:t>Ruwi</a:t>
            </a:r>
            <a:endParaRPr lang="en-GB" sz="1800" kern="1200" dirty="0" smtClean="0">
              <a:solidFill>
                <a:srgbClr val="565A5C"/>
              </a:solidFill>
              <a:latin typeface="Arial" pitchFamily="34" charset="0"/>
              <a:ea typeface="+mn-ea"/>
              <a:cs typeface="Arial" pitchFamily="34" charset="0"/>
            </a:endParaRPr>
          </a:p>
          <a:p>
            <a:r>
              <a:rPr lang="en-GB" sz="1800" kern="1200" dirty="0" smtClean="0">
                <a:solidFill>
                  <a:srgbClr val="565A5C"/>
                </a:solidFill>
                <a:latin typeface="Arial" pitchFamily="34" charset="0"/>
                <a:ea typeface="+mn-ea"/>
                <a:cs typeface="Arial" pitchFamily="34" charset="0"/>
              </a:rPr>
              <a:t>Sultanate of Oman</a:t>
            </a:r>
            <a:endParaRPr lang="en-GB" sz="1800" kern="1200" dirty="0">
              <a:solidFill>
                <a:srgbClr val="565A5C"/>
              </a:solidFill>
              <a:latin typeface="Arial" pitchFamily="34" charset="0"/>
              <a:ea typeface="+mn-ea"/>
              <a:cs typeface="Arial" pitchFamily="34"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dirty="0" smtClean="0">
                <a:solidFill>
                  <a:srgbClr val="565A5C"/>
                </a:solidFill>
              </a:rPr>
              <a:t>©</a:t>
            </a:r>
            <a:r>
              <a:rPr lang="en-GB" sz="600" b="0" i="0" u="none" strike="noStrike" kern="1200" baseline="0" dirty="0" smtClean="0">
                <a:solidFill>
                  <a:srgbClr val="565A5C"/>
                </a:solidFill>
                <a:latin typeface="Arial" pitchFamily="34" charset="0"/>
                <a:ea typeface="+mn-ea"/>
                <a:cs typeface="Arial" pitchFamily="34" charset="0"/>
              </a:rPr>
              <a:t> 2015 Dentons.  This publication is not designed to provide legal or other advice and you should not take, or refrain from taking, action based on its content.  Attorney Advertising.  Please see dentons.com for Legal Notices.  Dentons is a global legal practice providing client services worldwide through its member firms and affiliates.  Dentons &amp; Co, Oman Branch, is the registered name of Dentons &amp; </a:t>
            </a:r>
            <a:r>
              <a:rPr lang="en-GB" sz="600" b="0" i="0" u="none" strike="noStrike" kern="1200" baseline="0" dirty="0" err="1" smtClean="0">
                <a:solidFill>
                  <a:srgbClr val="565A5C"/>
                </a:solidFill>
                <a:latin typeface="Arial" pitchFamily="34" charset="0"/>
                <a:ea typeface="+mn-ea"/>
                <a:cs typeface="Arial" pitchFamily="34" charset="0"/>
              </a:rPr>
              <a:t>Co's</a:t>
            </a:r>
            <a:r>
              <a:rPr lang="en-GB" sz="600" b="0" i="0" u="none" strike="noStrike" kern="1200" baseline="0" dirty="0" smtClean="0">
                <a:solidFill>
                  <a:srgbClr val="565A5C"/>
                </a:solidFill>
                <a:latin typeface="Arial" pitchFamily="34" charset="0"/>
                <a:ea typeface="+mn-ea"/>
                <a:cs typeface="Arial" pitchFamily="34" charset="0"/>
              </a:rPr>
              <a:t> branch in the Sultanate of Oman.  Dentons &amp; Co is a partnership comprising Dentons Middle East Partners LLP and Dentons Middle East Limited.  It is registered in Oman under Commercial Registration no. 1/65635/0 and licensed to operate, and regulated, in Oman by the Ministry of Commerce and Industry.  It is also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31823083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yadh">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Bef>
                <a:spcPts val="600"/>
              </a:spcBef>
              <a:spcAft>
                <a:spcPts val="0"/>
              </a:spcAft>
            </a:pPr>
            <a:r>
              <a:rPr lang="en-GB" sz="1800" dirty="0" smtClean="0">
                <a:solidFill>
                  <a:srgbClr val="565A5C"/>
                </a:solidFill>
                <a:effectLst/>
                <a:latin typeface="Arial"/>
                <a:ea typeface="Arial"/>
                <a:cs typeface="Arial"/>
              </a:rPr>
              <a:t>The Law Firm of </a:t>
            </a:r>
            <a:r>
              <a:rPr lang="en-GB" sz="1800" dirty="0" err="1" smtClean="0">
                <a:solidFill>
                  <a:srgbClr val="565A5C"/>
                </a:solidFill>
                <a:effectLst/>
                <a:latin typeface="Arial"/>
                <a:ea typeface="Arial"/>
                <a:cs typeface="Arial"/>
              </a:rPr>
              <a:t>Wael</a:t>
            </a:r>
            <a:r>
              <a:rPr lang="en-GB" sz="1800" dirty="0" smtClean="0">
                <a:solidFill>
                  <a:srgbClr val="565A5C"/>
                </a:solidFill>
                <a:effectLst/>
                <a:latin typeface="Arial"/>
                <a:ea typeface="Arial"/>
                <a:cs typeface="Arial"/>
              </a:rPr>
              <a:t> A </a:t>
            </a:r>
            <a:r>
              <a:rPr lang="en-GB" sz="1800" dirty="0" err="1" smtClean="0">
                <a:solidFill>
                  <a:srgbClr val="565A5C"/>
                </a:solidFill>
                <a:effectLst/>
                <a:latin typeface="Arial"/>
                <a:ea typeface="Arial"/>
                <a:cs typeface="Arial"/>
              </a:rPr>
              <a:t>Alissa</a:t>
            </a:r>
            <a:endParaRPr lang="en-GB" sz="1800" dirty="0" smtClean="0">
              <a:solidFill>
                <a:srgbClr val="565A5C"/>
              </a:solidFill>
              <a:effectLst/>
              <a:latin typeface="Arial"/>
              <a:ea typeface="Arial"/>
              <a:cs typeface="Arial"/>
            </a:endParaRPr>
          </a:p>
          <a:p>
            <a:pPr>
              <a:lnSpc>
                <a:spcPts val="2000"/>
              </a:lnSpc>
              <a:spcBef>
                <a:spcPts val="600"/>
              </a:spcBef>
              <a:spcAft>
                <a:spcPts val="0"/>
              </a:spcAft>
            </a:pPr>
            <a:r>
              <a:rPr lang="en-GB" sz="1800" dirty="0" smtClean="0">
                <a:solidFill>
                  <a:srgbClr val="565A5C"/>
                </a:solidFill>
                <a:effectLst/>
                <a:latin typeface="Arial"/>
                <a:ea typeface="Arial"/>
                <a:cs typeface="Arial"/>
              </a:rPr>
              <a:t>In association with Dentons &amp; Co</a:t>
            </a:r>
          </a:p>
          <a:p>
            <a:pPr>
              <a:lnSpc>
                <a:spcPts val="2000"/>
              </a:lnSpc>
              <a:spcBef>
                <a:spcPts val="600"/>
              </a:spcBef>
              <a:spcAft>
                <a:spcPts val="0"/>
              </a:spcAft>
            </a:pPr>
            <a:r>
              <a:rPr lang="en-GB" sz="1800" dirty="0" err="1" smtClean="0">
                <a:solidFill>
                  <a:srgbClr val="565A5C"/>
                </a:solidFill>
                <a:effectLst/>
                <a:latin typeface="Arial"/>
                <a:ea typeface="Arial"/>
                <a:cs typeface="Arial"/>
              </a:rPr>
              <a:t>Tatweer</a:t>
            </a:r>
            <a:r>
              <a:rPr lang="en-GB" sz="1800" dirty="0" smtClean="0">
                <a:solidFill>
                  <a:srgbClr val="565A5C"/>
                </a:solidFill>
                <a:effectLst/>
                <a:latin typeface="Arial"/>
                <a:ea typeface="Arial"/>
                <a:cs typeface="Arial"/>
              </a:rPr>
              <a:t> Towers  Tower 1 Level 8 </a:t>
            </a:r>
          </a:p>
          <a:p>
            <a:pPr>
              <a:lnSpc>
                <a:spcPts val="2000"/>
              </a:lnSpc>
              <a:spcBef>
                <a:spcPts val="600"/>
              </a:spcBef>
              <a:spcAft>
                <a:spcPts val="0"/>
              </a:spcAft>
            </a:pPr>
            <a:r>
              <a:rPr lang="en-GB" sz="1800" dirty="0" smtClean="0">
                <a:solidFill>
                  <a:srgbClr val="565A5C"/>
                </a:solidFill>
                <a:effectLst/>
                <a:latin typeface="Arial"/>
                <a:ea typeface="Arial"/>
                <a:cs typeface="Arial"/>
              </a:rPr>
              <a:t>King </a:t>
            </a:r>
            <a:r>
              <a:rPr lang="en-GB" sz="1800" dirty="0" err="1" smtClean="0">
                <a:solidFill>
                  <a:srgbClr val="565A5C"/>
                </a:solidFill>
                <a:effectLst/>
                <a:latin typeface="Arial"/>
                <a:ea typeface="Arial"/>
                <a:cs typeface="Arial"/>
              </a:rPr>
              <a:t>Fahad</a:t>
            </a:r>
            <a:r>
              <a:rPr lang="en-GB" sz="1800" dirty="0" smtClean="0">
                <a:solidFill>
                  <a:srgbClr val="565A5C"/>
                </a:solidFill>
                <a:effectLst/>
                <a:latin typeface="Arial"/>
                <a:ea typeface="Arial"/>
                <a:cs typeface="Arial"/>
              </a:rPr>
              <a:t> Road</a:t>
            </a:r>
          </a:p>
          <a:p>
            <a:pPr>
              <a:lnSpc>
                <a:spcPts val="2000"/>
              </a:lnSpc>
              <a:spcBef>
                <a:spcPts val="600"/>
              </a:spcBef>
              <a:spcAft>
                <a:spcPts val="0"/>
              </a:spcAft>
            </a:pPr>
            <a:r>
              <a:rPr lang="en-GB" sz="1800" dirty="0" smtClean="0">
                <a:solidFill>
                  <a:srgbClr val="565A5C"/>
                </a:solidFill>
                <a:effectLst/>
                <a:latin typeface="Arial"/>
                <a:ea typeface="Arial"/>
                <a:cs typeface="Arial"/>
              </a:rPr>
              <a:t>PO Box 59490 </a:t>
            </a:r>
          </a:p>
          <a:p>
            <a:pPr>
              <a:lnSpc>
                <a:spcPts val="2000"/>
              </a:lnSpc>
              <a:spcBef>
                <a:spcPts val="600"/>
              </a:spcBef>
              <a:spcAft>
                <a:spcPts val="0"/>
              </a:spcAft>
            </a:pPr>
            <a:r>
              <a:rPr lang="en-GB" sz="1800" dirty="0" smtClean="0">
                <a:solidFill>
                  <a:srgbClr val="565A5C"/>
                </a:solidFill>
                <a:effectLst/>
                <a:latin typeface="Arial"/>
                <a:ea typeface="Arial"/>
                <a:cs typeface="Arial"/>
              </a:rPr>
              <a:t>Riyadh 11525</a:t>
            </a:r>
          </a:p>
          <a:p>
            <a:pPr>
              <a:lnSpc>
                <a:spcPts val="2000"/>
              </a:lnSpc>
              <a:spcBef>
                <a:spcPts val="600"/>
              </a:spcBef>
              <a:spcAft>
                <a:spcPts val="0"/>
              </a:spcAft>
            </a:pPr>
            <a:r>
              <a:rPr lang="en-GB" sz="1800" dirty="0" smtClean="0">
                <a:solidFill>
                  <a:srgbClr val="565A5C"/>
                </a:solidFill>
                <a:effectLst/>
                <a:latin typeface="Arial"/>
                <a:ea typeface="Arial"/>
                <a:cs typeface="Arial"/>
              </a:rPr>
              <a:t>Kingdom of Saudi Arabia</a:t>
            </a:r>
            <a:endParaRPr lang="en-GB" sz="1800" dirty="0">
              <a:solidFill>
                <a:srgbClr val="565A5C"/>
              </a:solidFill>
              <a:effectLst/>
              <a:latin typeface="Arial"/>
              <a:ea typeface="Arial"/>
              <a:cs typeface="Aria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rgbClr val="565A5C"/>
                </a:solidFill>
                <a:latin typeface="Arial" pitchFamily="34" charset="0"/>
                <a:ea typeface="+mn-ea"/>
                <a:cs typeface="Arial" pitchFamily="34" charset="0"/>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The Law Firm of </a:t>
            </a:r>
            <a:r>
              <a:rPr lang="en-GB" sz="600" b="0" i="0" u="none" strike="noStrike" kern="1200" baseline="0" dirty="0" err="1" smtClean="0">
                <a:solidFill>
                  <a:srgbClr val="565A5C"/>
                </a:solidFill>
                <a:latin typeface="Arial" pitchFamily="34" charset="0"/>
                <a:ea typeface="+mn-ea"/>
                <a:cs typeface="Arial" pitchFamily="34" charset="0"/>
              </a:rPr>
              <a:t>Wael</a:t>
            </a:r>
            <a:r>
              <a:rPr lang="en-GB" sz="600" b="0" i="0" u="none" strike="noStrike" kern="1200" baseline="0" dirty="0" smtClean="0">
                <a:solidFill>
                  <a:srgbClr val="565A5C"/>
                </a:solidFill>
                <a:latin typeface="Arial" pitchFamily="34" charset="0"/>
                <a:ea typeface="+mn-ea"/>
                <a:cs typeface="Arial" pitchFamily="34" charset="0"/>
              </a:rPr>
              <a:t> A. </a:t>
            </a:r>
            <a:r>
              <a:rPr lang="en-GB" sz="600" b="0" i="0" u="none" strike="noStrike" kern="1200" baseline="0" dirty="0" err="1" smtClean="0">
                <a:solidFill>
                  <a:srgbClr val="565A5C"/>
                </a:solidFill>
                <a:latin typeface="Arial" pitchFamily="34" charset="0"/>
                <a:ea typeface="+mn-ea"/>
                <a:cs typeface="Arial" pitchFamily="34" charset="0"/>
              </a:rPr>
              <a:t>Alissa</a:t>
            </a:r>
            <a:r>
              <a:rPr lang="en-GB" sz="600" b="0" i="0" u="none" strike="noStrike" kern="1200" baseline="0" dirty="0" smtClean="0">
                <a:solidFill>
                  <a:srgbClr val="565A5C"/>
                </a:solidFill>
                <a:latin typeface="Arial" pitchFamily="34" charset="0"/>
                <a:ea typeface="+mn-ea"/>
                <a:cs typeface="Arial" pitchFamily="34" charset="0"/>
              </a:rPr>
              <a:t> operates in Saudi Arabia in association with Dentons &amp; Co.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17235719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ngapore">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a:t>
            </a:r>
            <a:r>
              <a:rPr lang="en-GB" sz="1800" dirty="0" err="1" smtClean="0">
                <a:solidFill>
                  <a:srgbClr val="565A5C"/>
                </a:solidFill>
                <a:cs typeface="Times New Roman" charset="0"/>
              </a:rPr>
              <a:t>UKMEA</a:t>
            </a:r>
            <a:r>
              <a:rPr lang="en-GB" sz="1800" dirty="0" smtClean="0">
                <a:solidFill>
                  <a:srgbClr val="565A5C"/>
                </a:solidFill>
                <a:cs typeface="Times New Roman" charset="0"/>
              </a:rPr>
              <a:t> LLP</a:t>
            </a:r>
          </a:p>
          <a:p>
            <a:pPr eaLnBrk="1" hangingPunct="1">
              <a:spcAft>
                <a:spcPct val="35000"/>
              </a:spcAft>
              <a:buClr>
                <a:srgbClr val="739600"/>
              </a:buClr>
            </a:pPr>
            <a:r>
              <a:rPr lang="en-GB" sz="1800" dirty="0" smtClean="0">
                <a:solidFill>
                  <a:srgbClr val="565A5C"/>
                </a:solidFill>
                <a:cs typeface="Times New Roman" charset="0"/>
              </a:rPr>
              <a:t>Ocean Financial Centre</a:t>
            </a:r>
          </a:p>
          <a:p>
            <a:pPr eaLnBrk="1" hangingPunct="1">
              <a:spcAft>
                <a:spcPct val="35000"/>
              </a:spcAft>
              <a:buClr>
                <a:srgbClr val="739600"/>
              </a:buClr>
            </a:pPr>
            <a:r>
              <a:rPr lang="en-GB" sz="1800" dirty="0" smtClean="0">
                <a:solidFill>
                  <a:srgbClr val="565A5C"/>
                </a:solidFill>
                <a:cs typeface="Times New Roman" charset="0"/>
              </a:rPr>
              <a:t>10 </a:t>
            </a:r>
            <a:r>
              <a:rPr lang="en-GB" sz="1800" dirty="0" err="1" smtClean="0">
                <a:solidFill>
                  <a:srgbClr val="565A5C"/>
                </a:solidFill>
                <a:cs typeface="Times New Roman" charset="0"/>
              </a:rPr>
              <a:t>Collyer</a:t>
            </a:r>
            <a:r>
              <a:rPr lang="en-GB" sz="1800" dirty="0" smtClean="0">
                <a:solidFill>
                  <a:srgbClr val="565A5C"/>
                </a:solidFill>
                <a:cs typeface="Times New Roman" charset="0"/>
              </a:rPr>
              <a:t> Quay</a:t>
            </a:r>
          </a:p>
          <a:p>
            <a:pPr eaLnBrk="1" hangingPunct="1">
              <a:spcAft>
                <a:spcPct val="35000"/>
              </a:spcAft>
              <a:buClr>
                <a:srgbClr val="739600"/>
              </a:buClr>
            </a:pPr>
            <a:r>
              <a:rPr lang="en-GB" sz="1800" dirty="0" smtClean="0">
                <a:solidFill>
                  <a:srgbClr val="565A5C"/>
                </a:solidFill>
                <a:cs typeface="Times New Roman" charset="0"/>
              </a:rPr>
              <a:t>#26-06</a:t>
            </a:r>
          </a:p>
          <a:p>
            <a:pPr eaLnBrk="1" hangingPunct="1">
              <a:spcAft>
                <a:spcPct val="35000"/>
              </a:spcAft>
              <a:buClr>
                <a:srgbClr val="739600"/>
              </a:buClr>
            </a:pPr>
            <a:r>
              <a:rPr lang="en-GB" sz="1800" dirty="0" smtClean="0">
                <a:solidFill>
                  <a:srgbClr val="565A5C"/>
                </a:solidFill>
                <a:cs typeface="Times New Roman" charset="0"/>
              </a:rPr>
              <a:t>Singapore 049315</a:t>
            </a:r>
            <a:endParaRPr lang="en-US" sz="1800" dirty="0">
              <a:solidFill>
                <a:srgbClr val="565A5C"/>
              </a:solidFill>
              <a:cs typeface="Times New Roman"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of England and Wales. The Singapore branch of Dentons </a:t>
            </a:r>
            <a:r>
              <a:rPr lang="en-GB" sz="600" kern="1200" dirty="0" err="1" smtClean="0">
                <a:solidFill>
                  <a:srgbClr val="565A5C"/>
                </a:solidFill>
                <a:effectLst/>
                <a:latin typeface="Arial" pitchFamily="34" charset="0"/>
                <a:ea typeface="+mn-ea"/>
                <a:cs typeface="Arial" pitchFamily="34" charset="0"/>
              </a:rPr>
              <a:t>UKMEA</a:t>
            </a:r>
            <a:r>
              <a:rPr lang="en-GB" sz="600" kern="1200" dirty="0" smtClean="0">
                <a:solidFill>
                  <a:srgbClr val="565A5C"/>
                </a:solidFill>
                <a:effectLst/>
                <a:latin typeface="Arial" pitchFamily="34" charset="0"/>
                <a:ea typeface="+mn-ea"/>
                <a:cs typeface="Arial" pitchFamily="34" charset="0"/>
              </a:rPr>
              <a:t> LLP is licensed by the Singapore Attorney-General's Chambers. A list of its members is open for inspection at its registered office: One Fleet Place, London EC4M 7WS, England.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extLst>
      <p:ext uri="{BB962C8B-B14F-4D97-AF65-F5344CB8AC3E}">
        <p14:creationId xmlns:p14="http://schemas.microsoft.com/office/powerpoint/2010/main" val="392556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outh Africa">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3479250"/>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South Africa</a:t>
            </a:r>
          </a:p>
          <a:p>
            <a:pPr eaLnBrk="1" hangingPunct="1">
              <a:spcAft>
                <a:spcPct val="35000"/>
              </a:spcAft>
              <a:buClr>
                <a:srgbClr val="739600"/>
              </a:buClr>
            </a:pPr>
            <a:r>
              <a:rPr lang="en-GB" sz="1800" dirty="0" smtClean="0">
                <a:solidFill>
                  <a:srgbClr val="565A5C"/>
                </a:solidFill>
                <a:cs typeface="Times New Roman" charset="0"/>
              </a:rPr>
              <a:t>Ground Floor, Great </a:t>
            </a:r>
            <a:r>
              <a:rPr lang="en-GB" sz="1800" dirty="0" err="1" smtClean="0">
                <a:solidFill>
                  <a:srgbClr val="565A5C"/>
                </a:solidFill>
                <a:cs typeface="Times New Roman" charset="0"/>
              </a:rPr>
              <a:t>Westerford</a:t>
            </a:r>
            <a:endParaRPr lang="en-GB" sz="1800" dirty="0" smtClean="0">
              <a:solidFill>
                <a:srgbClr val="565A5C"/>
              </a:solidFill>
              <a:cs typeface="Times New Roman" charset="0"/>
            </a:endParaRPr>
          </a:p>
          <a:p>
            <a:pPr eaLnBrk="1" hangingPunct="1">
              <a:spcAft>
                <a:spcPct val="35000"/>
              </a:spcAft>
              <a:buClr>
                <a:srgbClr val="739600"/>
              </a:buClr>
            </a:pPr>
            <a:r>
              <a:rPr lang="en-GB" sz="1800" dirty="0" smtClean="0">
                <a:solidFill>
                  <a:srgbClr val="565A5C"/>
                </a:solidFill>
                <a:cs typeface="Times New Roman" charset="0"/>
              </a:rPr>
              <a:t>240 Main Road, </a:t>
            </a:r>
            <a:r>
              <a:rPr lang="en-GB" sz="1800" dirty="0" err="1" smtClean="0">
                <a:solidFill>
                  <a:srgbClr val="565A5C"/>
                </a:solidFill>
                <a:cs typeface="Times New Roman" charset="0"/>
              </a:rPr>
              <a:t>Rondebosch</a:t>
            </a:r>
            <a:endParaRPr lang="en-GB" sz="1800" dirty="0" smtClean="0">
              <a:solidFill>
                <a:srgbClr val="565A5C"/>
              </a:solidFill>
              <a:cs typeface="Times New Roman" charset="0"/>
            </a:endParaRPr>
          </a:p>
          <a:p>
            <a:pPr eaLnBrk="1" hangingPunct="1">
              <a:spcAft>
                <a:spcPct val="35000"/>
              </a:spcAft>
              <a:buClr>
                <a:srgbClr val="739600"/>
              </a:buClr>
            </a:pPr>
            <a:r>
              <a:rPr lang="en-GB" sz="1800" dirty="0" smtClean="0">
                <a:solidFill>
                  <a:srgbClr val="565A5C"/>
                </a:solidFill>
                <a:cs typeface="Times New Roman" charset="0"/>
              </a:rPr>
              <a:t>Cape Town – South Africa</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600"/>
              </a:spcBef>
              <a:spcAft>
                <a:spcPts val="0"/>
              </a:spcAft>
              <a:buClr>
                <a:schemeClr val="bg1"/>
              </a:buClr>
              <a:buSzTx/>
              <a:buFont typeface="Arial" pitchFamily="34" charset="0"/>
              <a:buNone/>
              <a:tabLst/>
              <a:defRPr/>
            </a:pPr>
            <a:r>
              <a:rPr lang="en-GB" sz="600" kern="1200" dirty="0" smtClean="0">
                <a:solidFill>
                  <a:srgbClr val="565A5C"/>
                </a:solidFill>
                <a:effectLst/>
                <a:latin typeface="Arial" pitchFamily="34" charset="0"/>
                <a:ea typeface="+mn-ea"/>
                <a:cs typeface="Arial" pitchFamily="34" charset="0"/>
              </a:rPr>
              <a:t>© 2015 Dentons. This publication is not designed to provide legal or other advice and you should not take, or refrain from taking, action based on its content. Attorney Advertising. Please see dentons.com for Legal Notices. Dentons is a global legal practice providing client services worldwide through its member firms and affiliates. Dentons South Africa is a company incorporated under the laws of South Africa and registered as </a:t>
            </a:r>
            <a:r>
              <a:rPr lang="en-GB" sz="600" kern="1200" dirty="0" err="1" smtClean="0">
                <a:solidFill>
                  <a:srgbClr val="565A5C"/>
                </a:solidFill>
                <a:effectLst/>
                <a:latin typeface="Arial" pitchFamily="34" charset="0"/>
                <a:ea typeface="+mn-ea"/>
                <a:cs typeface="Arial" pitchFamily="34" charset="0"/>
              </a:rPr>
              <a:t>KapdiTwala</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Inc</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Reg</a:t>
            </a:r>
            <a:r>
              <a:rPr lang="en-GB" sz="600" kern="1200" dirty="0" smtClean="0">
                <a:solidFill>
                  <a:srgbClr val="565A5C"/>
                </a:solidFill>
                <a:effectLst/>
                <a:latin typeface="Arial" pitchFamily="34" charset="0"/>
                <a:ea typeface="+mn-ea"/>
                <a:cs typeface="Arial" pitchFamily="34" charset="0"/>
              </a:rPr>
              <a:t> No 2012/184204/21. Directors: Mohamed Noor </a:t>
            </a:r>
            <a:r>
              <a:rPr lang="en-GB" sz="600" kern="1200" dirty="0" err="1" smtClean="0">
                <a:solidFill>
                  <a:srgbClr val="565A5C"/>
                </a:solidFill>
                <a:effectLst/>
                <a:latin typeface="Arial" pitchFamily="34" charset="0"/>
                <a:ea typeface="+mn-ea"/>
                <a:cs typeface="Arial" pitchFamily="34" charset="0"/>
              </a:rPr>
              <a:t>Kapdi</a:t>
            </a:r>
            <a:r>
              <a:rPr lang="en-GB" sz="600" kern="1200" dirty="0" smtClean="0">
                <a:solidFill>
                  <a:srgbClr val="565A5C"/>
                </a:solidFill>
                <a:effectLst/>
                <a:latin typeface="Arial" pitchFamily="34" charset="0"/>
                <a:ea typeface="+mn-ea"/>
                <a:cs typeface="Arial" pitchFamily="34" charset="0"/>
              </a:rPr>
              <a:t> (Managing), </a:t>
            </a:r>
            <a:r>
              <a:rPr lang="en-GB" sz="600" kern="1200" dirty="0" err="1" smtClean="0">
                <a:solidFill>
                  <a:srgbClr val="565A5C"/>
                </a:solidFill>
                <a:effectLst/>
                <a:latin typeface="Arial" pitchFamily="34" charset="0"/>
                <a:ea typeface="+mn-ea"/>
                <a:cs typeface="Arial" pitchFamily="34" charset="0"/>
              </a:rPr>
              <a:t>Zithulele</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Claudias</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Twala</a:t>
            </a:r>
            <a:r>
              <a:rPr lang="en-GB" sz="600" kern="1200" dirty="0" smtClean="0">
                <a:solidFill>
                  <a:srgbClr val="565A5C"/>
                </a:solidFill>
                <a:effectLst/>
                <a:latin typeface="Arial" pitchFamily="34" charset="0"/>
                <a:ea typeface="+mn-ea"/>
                <a:cs typeface="Arial" pitchFamily="34" charset="0"/>
              </a:rPr>
              <a:t> and Mohamed </a:t>
            </a:r>
            <a:r>
              <a:rPr lang="en-GB" sz="600" kern="1200" dirty="0" err="1" smtClean="0">
                <a:solidFill>
                  <a:srgbClr val="565A5C"/>
                </a:solidFill>
                <a:effectLst/>
                <a:latin typeface="Arial" pitchFamily="34" charset="0"/>
                <a:ea typeface="+mn-ea"/>
                <a:cs typeface="Arial" pitchFamily="34" charset="0"/>
              </a:rPr>
              <a:t>Shahid</a:t>
            </a:r>
            <a:r>
              <a:rPr lang="en-GB" sz="600" kern="1200" dirty="0" smtClean="0">
                <a:solidFill>
                  <a:srgbClr val="565A5C"/>
                </a:solidFill>
                <a:effectLst/>
                <a:latin typeface="Arial" pitchFamily="34" charset="0"/>
                <a:ea typeface="+mn-ea"/>
                <a:cs typeface="Arial" pitchFamily="34" charset="0"/>
              </a:rPr>
              <a:t> </a:t>
            </a:r>
            <a:r>
              <a:rPr lang="en-GB" sz="600" kern="1200" dirty="0" err="1" smtClean="0">
                <a:solidFill>
                  <a:srgbClr val="565A5C"/>
                </a:solidFill>
                <a:effectLst/>
                <a:latin typeface="Arial" pitchFamily="34" charset="0"/>
                <a:ea typeface="+mn-ea"/>
                <a:cs typeface="Arial" pitchFamily="34" charset="0"/>
              </a:rPr>
              <a:t>Sulaiman</a:t>
            </a:r>
            <a:r>
              <a:rPr lang="en-GB" sz="600" kern="1200" dirty="0" smtClean="0">
                <a:solidFill>
                  <a:srgbClr val="565A5C"/>
                </a:solidFill>
                <a:effectLst/>
                <a:latin typeface="Arial" pitchFamily="34" charset="0"/>
                <a:ea typeface="+mn-ea"/>
                <a:cs typeface="Arial" pitchFamily="34" charset="0"/>
              </a:rPr>
              <a:t>.</a:t>
            </a:r>
          </a:p>
        </p:txBody>
      </p:sp>
    </p:spTree>
    <p:extLst>
      <p:ext uri="{BB962C8B-B14F-4D97-AF65-F5344CB8AC3E}">
        <p14:creationId xmlns:p14="http://schemas.microsoft.com/office/powerpoint/2010/main" val="36547207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ashkent">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solidFill>
                  <a:srgbClr val="565A5C"/>
                </a:solidFill>
                <a:cs typeface="Times New Roman" charset="0"/>
              </a:rPr>
              <a:t>Dentons CA Limited </a:t>
            </a:r>
          </a:p>
          <a:p>
            <a:pPr eaLnBrk="1" hangingPunct="1">
              <a:spcAft>
                <a:spcPct val="35000"/>
              </a:spcAft>
              <a:buClr>
                <a:srgbClr val="739600"/>
              </a:buClr>
            </a:pPr>
            <a:r>
              <a:rPr lang="en-GB" sz="1800" dirty="0" smtClean="0">
                <a:solidFill>
                  <a:srgbClr val="565A5C"/>
                </a:solidFill>
                <a:cs typeface="Times New Roman" charset="0"/>
              </a:rPr>
              <a:t>90 Acad. </a:t>
            </a:r>
            <a:r>
              <a:rPr lang="en-GB" sz="1800" dirty="0" err="1" smtClean="0">
                <a:solidFill>
                  <a:srgbClr val="565A5C"/>
                </a:solidFill>
                <a:cs typeface="Times New Roman" charset="0"/>
              </a:rPr>
              <a:t>Vosit</a:t>
            </a:r>
            <a:r>
              <a:rPr lang="en-GB" sz="1800" dirty="0" smtClean="0">
                <a:solidFill>
                  <a:srgbClr val="565A5C"/>
                </a:solidFill>
                <a:cs typeface="Times New Roman" charset="0"/>
              </a:rPr>
              <a:t> </a:t>
            </a:r>
            <a:r>
              <a:rPr lang="en-GB" sz="1800" dirty="0" err="1" smtClean="0">
                <a:solidFill>
                  <a:srgbClr val="565A5C"/>
                </a:solidFill>
                <a:cs typeface="Times New Roman" charset="0"/>
              </a:rPr>
              <a:t>Vokhidov</a:t>
            </a:r>
            <a:r>
              <a:rPr lang="en-GB" sz="1800" dirty="0" smtClean="0">
                <a:solidFill>
                  <a:srgbClr val="565A5C"/>
                </a:solidFill>
                <a:cs typeface="Times New Roman" charset="0"/>
              </a:rPr>
              <a:t> St</a:t>
            </a:r>
          </a:p>
          <a:p>
            <a:pPr eaLnBrk="1" hangingPunct="1">
              <a:spcAft>
                <a:spcPct val="35000"/>
              </a:spcAft>
              <a:buClr>
                <a:srgbClr val="739600"/>
              </a:buClr>
            </a:pPr>
            <a:r>
              <a:rPr lang="en-GB" sz="1800" dirty="0" err="1" smtClean="0">
                <a:solidFill>
                  <a:srgbClr val="565A5C"/>
                </a:solidFill>
                <a:cs typeface="Times New Roman" charset="0"/>
              </a:rPr>
              <a:t>Yakkasarayskiy</a:t>
            </a:r>
            <a:r>
              <a:rPr lang="en-GB" sz="1800" dirty="0" smtClean="0">
                <a:solidFill>
                  <a:srgbClr val="565A5C"/>
                </a:solidFill>
                <a:cs typeface="Times New Roman" charset="0"/>
              </a:rPr>
              <a:t> District</a:t>
            </a:r>
          </a:p>
          <a:p>
            <a:pPr eaLnBrk="1" hangingPunct="1">
              <a:spcAft>
                <a:spcPct val="35000"/>
              </a:spcAft>
              <a:buClr>
                <a:srgbClr val="739600"/>
              </a:buClr>
            </a:pPr>
            <a:r>
              <a:rPr lang="en-GB" sz="1800" dirty="0" smtClean="0">
                <a:solidFill>
                  <a:srgbClr val="565A5C"/>
                </a:solidFill>
                <a:cs typeface="Times New Roman" charset="0"/>
              </a:rPr>
              <a:t>Tashkent</a:t>
            </a:r>
          </a:p>
          <a:p>
            <a:pPr eaLnBrk="1" hangingPunct="1">
              <a:spcAft>
                <a:spcPct val="35000"/>
              </a:spcAft>
              <a:buClr>
                <a:srgbClr val="739600"/>
              </a:buClr>
            </a:pPr>
            <a:r>
              <a:rPr lang="en-GB" sz="1800" dirty="0" smtClean="0">
                <a:solidFill>
                  <a:srgbClr val="565A5C"/>
                </a:solidFill>
                <a:cs typeface="Times New Roman" charset="0"/>
              </a:rPr>
              <a:t>100031</a:t>
            </a:r>
          </a:p>
          <a:p>
            <a:pPr eaLnBrk="1" hangingPunct="1">
              <a:spcAft>
                <a:spcPct val="35000"/>
              </a:spcAft>
              <a:buClr>
                <a:srgbClr val="739600"/>
              </a:buClr>
            </a:pPr>
            <a:r>
              <a:rPr lang="en-GB" sz="1800" dirty="0" smtClean="0">
                <a:solidFill>
                  <a:srgbClr val="565A5C"/>
                </a:solidFill>
                <a:cs typeface="Times New Roman" charset="0"/>
              </a:rPr>
              <a:t>Republic of Uzbekistan</a:t>
            </a:r>
            <a:endParaRPr lang="en-US" sz="1800" dirty="0">
              <a:solidFill>
                <a:srgbClr val="565A5C"/>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solidFill>
                  <a:srgbClr val="565A5C"/>
                </a:solidFill>
              </a:rPr>
              <a:t>© 2015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rgbClr val="565A5C"/>
                </a:solidFill>
                <a:effectLst/>
                <a:latin typeface="Arial" pitchFamily="34" charset="0"/>
                <a:ea typeface="+mn-ea"/>
                <a:cs typeface="Arial" pitchFamily="34" charset="0"/>
              </a:rPr>
              <a:t>Dentons CA Limited is registered in England and Wales under no. 04055729. It is authorised and regulated by the Solicitors Regulation Authority. A list of its directors and any persons designated as partners is displayed at its registered office: One Fleet Place, London EC4M 7WS. Any reference to a "partner" means a person who is a partner, member, consultant or employee with equivalent standing and qualifications in one of Dentons' affiliates.</a:t>
            </a:r>
            <a:endParaRPr lang="en-GB" dirty="0" smtClean="0">
              <a:solidFill>
                <a:srgbClr val="565A5C"/>
              </a:solidFill>
            </a:endParaRPr>
          </a:p>
        </p:txBody>
      </p:sp>
    </p:spTree>
    <p:extLst>
      <p:ext uri="{BB962C8B-B14F-4D97-AF65-F5344CB8AC3E}">
        <p14:creationId xmlns:p14="http://schemas.microsoft.com/office/powerpoint/2010/main" val="39255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2728B09-ADAD-4552-BD76-DC0EBEA5061E}" type="datetime1">
              <a:rPr lang="en-GB" smtClean="0"/>
              <a:t>14/07/2015</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0" name="Content Placeholder 9"/>
          <p:cNvSpPr>
            <a:spLocks noGrp="1"/>
          </p:cNvSpPr>
          <p:nvPr>
            <p:ph sz="quarter" idx="14"/>
          </p:nvPr>
        </p:nvSpPr>
        <p:spPr>
          <a:xfrm>
            <a:off x="368300"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072ED0-731B-4102-939B-47B17885C04A}" type="datetime1">
              <a:rPr lang="en-GB" smtClean="0"/>
              <a:t>14/07/2015</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7"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52ADAFB-10E5-4344-8188-3F95E883BD28}" type="datetime1">
              <a:rPr lang="en-GB" smtClean="0"/>
              <a:t>14/07/2015</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5C36AD4-DF4F-4D6D-8F9C-FE9D6FEC5713}" type="datetime1">
              <a:rPr lang="en-GB" smtClean="0"/>
              <a:t>14/07/2015</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rgbClr val="565A5C"/>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rgbClr val="565A5C"/>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rgbClr val="565A5C"/>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B8735E6D-FEC1-4974-8ACB-5BBD661C0B19}" type="datetime1">
              <a:rPr lang="en-GB" smtClean="0"/>
              <a:t>14/07/2015</a:t>
            </a:fld>
            <a:endParaRPr lang="en-US" dirty="0"/>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rgbClr val="565A5C"/>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2180" y="1600200"/>
            <a:ext cx="4038600" cy="4525963"/>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E1ED71-6F63-4154-B448-572EFB8F8FB9}" type="datetime1">
              <a:rPr lang="en-GB" smtClean="0"/>
              <a:t>14/07/2015</a:t>
            </a:fld>
            <a:endParaRPr lang="en-US" dirty="0"/>
          </a:p>
        </p:txBody>
      </p:sp>
      <p:sp>
        <p:nvSpPr>
          <p:cNvPr id="7" name="Slide Number Placeholder 6"/>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DC2BDB-FD2F-4F36-9B04-61350368B93B}" type="datetime1">
              <a:rPr lang="en-GB" smtClean="0"/>
              <a:t>14/07/2015</a:t>
            </a:fld>
            <a:endParaRPr lang="en-US"/>
          </a:p>
        </p:txBody>
      </p:sp>
      <p:sp>
        <p:nvSpPr>
          <p:cNvPr id="5" name="Slide Number Placeholder 4"/>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Placeholder 1"/>
          <p:cNvSpPr>
            <a:spLocks noGrp="1"/>
          </p:cNvSpPr>
          <p:nvPr>
            <p:ph type="title"/>
          </p:nvPr>
        </p:nvSpPr>
        <p:spPr>
          <a:xfrm>
            <a:off x="368300" y="365760"/>
            <a:ext cx="8412480" cy="40011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00200"/>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8" name="Picture 7" descr="Dentons_Logo_Purple_RGB_300.png"/>
          <p:cNvPicPr>
            <a:picLocks noChangeAspect="1"/>
          </p:cNvPicPr>
          <p:nvPr/>
        </p:nvPicPr>
        <p:blipFill>
          <a:blip r:embed="rId14"/>
          <a:stretch>
            <a:fillRect/>
          </a:stretch>
        </p:blipFill>
        <p:spPr>
          <a:xfrm>
            <a:off x="7902727" y="6431440"/>
            <a:ext cx="1003098" cy="363468"/>
          </a:xfrm>
          <a:prstGeom prst="rect">
            <a:avLst/>
          </a:prstGeom>
        </p:spPr>
      </p:pic>
      <p:sp>
        <p:nvSpPr>
          <p:cNvPr id="4" name="Date Placeholder 3"/>
          <p:cNvSpPr>
            <a:spLocks noGrp="1"/>
          </p:cNvSpPr>
          <p:nvPr>
            <p:ph type="dt" sz="half" idx="2"/>
          </p:nvPr>
        </p:nvSpPr>
        <p:spPr bwMode="gray">
          <a:xfrm>
            <a:off x="365759" y="6543925"/>
            <a:ext cx="162000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5A9028D3-825C-406A-849E-5CAB48039B41}" type="datetime1">
              <a:rPr lang="en-GB" smtClean="0"/>
              <a:t>14/07/2015</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 id="2147483658" r:id="rId5"/>
    <p:sldLayoutId id="2147483659" r:id="rId6"/>
    <p:sldLayoutId id="2147483651" r:id="rId7"/>
    <p:sldLayoutId id="2147483652" r:id="rId8"/>
    <p:sldLayoutId id="2147483654" r:id="rId9"/>
    <p:sldLayoutId id="2147483660" r:id="rId10"/>
    <p:sldLayoutId id="2147483655" r:id="rId11"/>
    <p:sldLayoutId id="2147483757" r:id="rId12"/>
  </p:sldLayoutIdLst>
  <p:timing>
    <p:tnLst>
      <p:par>
        <p:cTn id="1" dur="indefinite" restart="never" nodeType="tmRoot"/>
      </p:par>
    </p:tnLst>
  </p:timing>
  <p:hf hdr="0" ftr="0"/>
  <p:txStyles>
    <p:titleStyle>
      <a:lvl1pPr algn="l" defTabSz="457200" rtl="0" eaLnBrk="1" latinLnBrk="0" hangingPunct="1">
        <a:spcBef>
          <a:spcPct val="0"/>
        </a:spcBef>
        <a:buNone/>
        <a:defRPr sz="2600" b="1" kern="1200">
          <a:solidFill>
            <a:schemeClr val="accent1"/>
          </a:solidFill>
          <a:latin typeface="Arial" pitchFamily="34" charset="0"/>
          <a:ea typeface="+mj-ea"/>
          <a:cs typeface="Arial" pitchFamily="34" charset="0"/>
        </a:defRPr>
      </a:lvl1pPr>
    </p:titleStyle>
    <p:bodyStyle>
      <a:lvl1pPr marL="182880" indent="-182880" algn="l" defTabSz="457200" rtl="0" eaLnBrk="1" latinLnBrk="0" hangingPunct="1">
        <a:spcBef>
          <a:spcPts val="1000"/>
        </a:spcBef>
        <a:buClr>
          <a:schemeClr val="accent1"/>
        </a:buClr>
        <a:buFont typeface="Arial"/>
        <a:buChar char="•"/>
        <a:defRPr sz="2000" kern="1200">
          <a:solidFill>
            <a:schemeClr val="tx1"/>
          </a:solidFill>
          <a:latin typeface="Arial" pitchFamily="34" charset="0"/>
          <a:ea typeface="+mn-ea"/>
          <a:cs typeface="Arial" pitchFamily="34" charset="0"/>
        </a:defRPr>
      </a:lvl1pPr>
      <a:lvl2pPr marL="365760" indent="-179388" algn="l" defTabSz="457200" rtl="0" eaLnBrk="1" latinLnBrk="0" hangingPunct="1">
        <a:spcBef>
          <a:spcPts val="600"/>
        </a:spcBef>
        <a:buClr>
          <a:srgbClr val="565A5C"/>
        </a:buClr>
        <a:buFont typeface="Arial" pitchFamily="34" charset="0"/>
        <a:buChar char="•"/>
        <a:defRPr sz="18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63514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Placeholder 1"/>
          <p:cNvSpPr>
            <a:spLocks noGrp="1"/>
          </p:cNvSpPr>
          <p:nvPr>
            <p:ph type="title"/>
          </p:nvPr>
        </p:nvSpPr>
        <p:spPr>
          <a:xfrm>
            <a:off x="368300" y="365760"/>
            <a:ext cx="8412480" cy="40011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00200"/>
            <a:ext cx="8412480" cy="45702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bwMode="gray">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8" name="Picture 7" descr="Dentons_Logo_Purple_RGB_300.png"/>
          <p:cNvPicPr>
            <a:picLocks noChangeAspect="1"/>
          </p:cNvPicPr>
          <p:nvPr/>
        </p:nvPicPr>
        <p:blipFill>
          <a:blip r:embed="rId16"/>
          <a:stretch>
            <a:fillRect/>
          </a:stretch>
        </p:blipFill>
        <p:spPr>
          <a:xfrm>
            <a:off x="7902727" y="6431440"/>
            <a:ext cx="1003098" cy="363468"/>
          </a:xfrm>
          <a:prstGeom prst="rect">
            <a:avLst/>
          </a:prstGeom>
        </p:spPr>
      </p:pic>
      <p:sp>
        <p:nvSpPr>
          <p:cNvPr id="4" name="Date Placeholder 3"/>
          <p:cNvSpPr>
            <a:spLocks noGrp="1"/>
          </p:cNvSpPr>
          <p:nvPr>
            <p:ph type="dt" sz="half" idx="2"/>
          </p:nvPr>
        </p:nvSpPr>
        <p:spPr bwMode="gray">
          <a:xfrm>
            <a:off x="365760" y="654392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6B7EF637-94FC-471C-9437-B0A9B9D65C12}" type="datetime1">
              <a:rPr lang="en-GB" smtClean="0"/>
              <a:t>14/07/2015</a:t>
            </a:fld>
            <a:endParaRPr lang="en-US" dirty="0"/>
          </a:p>
        </p:txBody>
      </p:sp>
    </p:spTree>
    <p:extLst>
      <p:ext uri="{BB962C8B-B14F-4D97-AF65-F5344CB8AC3E}">
        <p14:creationId xmlns:p14="http://schemas.microsoft.com/office/powerpoint/2010/main" val="573638638"/>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72" r:id="rId3"/>
    <p:sldLayoutId id="2147483687" r:id="rId4"/>
    <p:sldLayoutId id="2147483671" r:id="rId5"/>
    <p:sldLayoutId id="2147483674" r:id="rId6"/>
    <p:sldLayoutId id="2147483688" r:id="rId7"/>
    <p:sldLayoutId id="2147483664" r:id="rId8"/>
    <p:sldLayoutId id="2147483669" r:id="rId9"/>
    <p:sldLayoutId id="2147483691" r:id="rId10"/>
    <p:sldLayoutId id="2147483670" r:id="rId11"/>
    <p:sldLayoutId id="2147483677" r:id="rId12"/>
    <p:sldLayoutId id="2147483692" r:id="rId13"/>
    <p:sldLayoutId id="2147483682" r:id="rId14"/>
  </p:sldLayoutIdLst>
  <p:timing>
    <p:tnLst>
      <p:par>
        <p:cTn id="1" dur="indefinite" restart="never" nodeType="tmRoot"/>
      </p:par>
    </p:tnLst>
  </p:timing>
  <p:hf hdr="0" ftr="0"/>
  <p:txStyles>
    <p:titleStyle>
      <a:lvl1pPr algn="l" defTabSz="457200" rtl="0" eaLnBrk="1" latinLnBrk="0" hangingPunct="1">
        <a:spcBef>
          <a:spcPct val="0"/>
        </a:spcBef>
        <a:buNone/>
        <a:defRPr sz="2600" b="1" kern="1200">
          <a:solidFill>
            <a:schemeClr val="accent1"/>
          </a:solidFill>
          <a:latin typeface="Arial" pitchFamily="34" charset="0"/>
          <a:ea typeface="+mj-ea"/>
          <a:cs typeface="Arial" pitchFamily="34" charset="0"/>
        </a:defRPr>
      </a:lvl1pPr>
    </p:titleStyle>
    <p:bodyStyle>
      <a:lvl1pPr marL="182880" indent="-182880" algn="l" defTabSz="457200" rtl="0" eaLnBrk="1" latinLnBrk="0" hangingPunct="1">
        <a:spcBef>
          <a:spcPts val="1000"/>
        </a:spcBef>
        <a:buClr>
          <a:schemeClr val="accent1"/>
        </a:buClr>
        <a:buFont typeface="Arial"/>
        <a:buChar char="•"/>
        <a:defRPr sz="2000" kern="1200">
          <a:solidFill>
            <a:srgbClr val="565A5C"/>
          </a:solidFill>
          <a:latin typeface="Arial" pitchFamily="34" charset="0"/>
          <a:ea typeface="+mn-ea"/>
          <a:cs typeface="Arial" pitchFamily="34" charset="0"/>
        </a:defRPr>
      </a:lvl1pPr>
      <a:lvl2pPr marL="365760" indent="-179388" algn="l" defTabSz="457200" rtl="0" eaLnBrk="1" latinLnBrk="0" hangingPunct="1">
        <a:spcBef>
          <a:spcPts val="600"/>
        </a:spcBef>
        <a:buClr>
          <a:srgbClr val="565A5C"/>
        </a:buClr>
        <a:buFont typeface="Arial" pitchFamily="34" charset="0"/>
        <a:buChar char="•"/>
        <a:defRPr sz="1800" kern="1200">
          <a:solidFill>
            <a:srgbClr val="565A5C"/>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rgbClr val="565A5C"/>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rgbClr val="565A5C"/>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rgbClr val="565A5C"/>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2178030"/>
            <a:ext cx="6876200" cy="553998"/>
          </a:xfrm>
        </p:spPr>
        <p:txBody>
          <a:bodyPr/>
          <a:lstStyle/>
          <a:p>
            <a:r>
              <a:rPr lang="en-US" dirty="0" smtClean="0"/>
              <a:t>S106 agreements</a:t>
            </a:r>
            <a:endParaRPr lang="en-GB" dirty="0"/>
          </a:p>
        </p:txBody>
      </p:sp>
      <p:sp>
        <p:nvSpPr>
          <p:cNvPr id="9" name="Subtitle 8"/>
          <p:cNvSpPr>
            <a:spLocks noGrp="1"/>
          </p:cNvSpPr>
          <p:nvPr>
            <p:ph type="subTitle" idx="1"/>
          </p:nvPr>
        </p:nvSpPr>
        <p:spPr/>
        <p:txBody>
          <a:bodyPr/>
          <a:lstStyle/>
          <a:p>
            <a:r>
              <a:rPr lang="en-US" dirty="0"/>
              <a:t>Issues and approaches</a:t>
            </a:r>
            <a:endParaRPr lang="en-GB" dirty="0"/>
          </a:p>
        </p:txBody>
      </p:sp>
      <p:sp>
        <p:nvSpPr>
          <p:cNvPr id="4" name="Date Placeholder 3"/>
          <p:cNvSpPr>
            <a:spLocks noGrp="1"/>
          </p:cNvSpPr>
          <p:nvPr>
            <p:ph type="dt" sz="half" idx="10"/>
          </p:nvPr>
        </p:nvSpPr>
        <p:spPr>
          <a:xfrm>
            <a:off x="452438" y="3956704"/>
            <a:ext cx="3869396" cy="1415772"/>
          </a:xfrm>
        </p:spPr>
        <p:txBody>
          <a:bodyPr/>
          <a:lstStyle/>
          <a:p>
            <a:r>
              <a:rPr lang="en-US" sz="2800" dirty="0" smtClean="0"/>
              <a:t>Stephen Ashworth</a:t>
            </a:r>
          </a:p>
          <a:p>
            <a:endParaRPr lang="en-US" sz="2800" dirty="0" smtClean="0"/>
          </a:p>
          <a:p>
            <a:endParaRPr lang="en-US" sz="1800" dirty="0"/>
          </a:p>
          <a:p>
            <a:r>
              <a:rPr lang="en-US" sz="1800" dirty="0" smtClean="0"/>
              <a:t>16 July 2015</a:t>
            </a:r>
            <a:endParaRPr lang="en-US" sz="1800" dirty="0"/>
          </a:p>
        </p:txBody>
      </p:sp>
      <p:sp>
        <p:nvSpPr>
          <p:cNvPr id="3" name="Slide Number Placeholder 2"/>
          <p:cNvSpPr>
            <a:spLocks noGrp="1"/>
          </p:cNvSpPr>
          <p:nvPr>
            <p:ph type="sldNum" sz="quarter" idx="11"/>
          </p:nvPr>
        </p:nvSpPr>
        <p:spPr/>
        <p:txBody>
          <a:bodyPr/>
          <a:lstStyle/>
          <a:p>
            <a:fld id="{D34DACC3-9742-4940-92E6-4CAB853A3218}"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Case </a:t>
            </a:r>
            <a:r>
              <a:rPr lang="en-GB" dirty="0" smtClean="0"/>
              <a:t>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10</a:t>
            </a:fld>
            <a:endParaRPr lang="en-US"/>
          </a:p>
        </p:txBody>
      </p:sp>
      <p:sp>
        <p:nvSpPr>
          <p:cNvPr id="5" name="Text Placeholder 4"/>
          <p:cNvSpPr>
            <a:spLocks noGrp="1"/>
          </p:cNvSpPr>
          <p:nvPr>
            <p:ph type="body" sz="quarter" idx="14"/>
          </p:nvPr>
        </p:nvSpPr>
        <p:spPr/>
        <p:txBody>
          <a:bodyPr/>
          <a:lstStyle/>
          <a:p>
            <a:r>
              <a:rPr lang="en-GB" dirty="0" smtClean="0"/>
              <a:t>Wokingham CIL charging schedule</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90" y="1233814"/>
            <a:ext cx="3690936" cy="50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563" y="1278512"/>
            <a:ext cx="3546288" cy="502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51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Case </a:t>
            </a:r>
            <a:r>
              <a:rPr lang="en-GB" dirty="0" smtClean="0"/>
              <a:t>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11</a:t>
            </a:fld>
            <a:endParaRPr lang="en-US"/>
          </a:p>
        </p:txBody>
      </p:sp>
      <p:sp>
        <p:nvSpPr>
          <p:cNvPr id="5" name="Text Placeholder 4"/>
          <p:cNvSpPr>
            <a:spLocks noGrp="1"/>
          </p:cNvSpPr>
          <p:nvPr>
            <p:ph type="body" sz="quarter" idx="14"/>
          </p:nvPr>
        </p:nvSpPr>
        <p:spPr/>
        <p:txBody>
          <a:bodyPr/>
          <a:lstStyle/>
          <a:p>
            <a:r>
              <a:rPr lang="en-GB" dirty="0" smtClean="0"/>
              <a:t>Tower Hamlets CIL charging schedule</a:t>
            </a:r>
            <a:endParaRPr lang="en-GB" dirty="0"/>
          </a:p>
        </p:txBody>
      </p:sp>
      <p:grpSp>
        <p:nvGrpSpPr>
          <p:cNvPr id="6" name="Group 5"/>
          <p:cNvGrpSpPr/>
          <p:nvPr/>
        </p:nvGrpSpPr>
        <p:grpSpPr>
          <a:xfrm>
            <a:off x="526823" y="1653006"/>
            <a:ext cx="3320972" cy="4272306"/>
            <a:chOff x="566739" y="1228725"/>
            <a:chExt cx="2999241" cy="3951399"/>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9" y="1228725"/>
              <a:ext cx="2999241"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53" y="4235276"/>
              <a:ext cx="2919411" cy="94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1916582" y="2509113"/>
            <a:ext cx="629172" cy="43159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2"/>
              </a:solidFill>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069" y="2023652"/>
            <a:ext cx="3475037" cy="260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25070" y="5000038"/>
            <a:ext cx="3475037" cy="307777"/>
          </a:xfrm>
          <a:prstGeom prst="rect">
            <a:avLst/>
          </a:prstGeom>
          <a:noFill/>
        </p:spPr>
        <p:txBody>
          <a:bodyPr wrap="square" rtlCol="0">
            <a:spAutoFit/>
          </a:bodyPr>
          <a:lstStyle/>
          <a:p>
            <a:pPr algn="ctr"/>
            <a:r>
              <a:rPr lang="en-GB" sz="1400" dirty="0" smtClean="0"/>
              <a:t>Nil rate zone around Canary Wharf</a:t>
            </a:r>
            <a:endParaRPr lang="en-GB" sz="1400" dirty="0"/>
          </a:p>
        </p:txBody>
      </p:sp>
    </p:spTree>
    <p:extLst>
      <p:ext uri="{BB962C8B-B14F-4D97-AF65-F5344CB8AC3E}">
        <p14:creationId xmlns:p14="http://schemas.microsoft.com/office/powerpoint/2010/main" val="324175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QUIZ</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12</a:t>
            </a:fld>
            <a:endParaRPr lang="en-US"/>
          </a:p>
        </p:txBody>
      </p:sp>
      <p:sp>
        <p:nvSpPr>
          <p:cNvPr id="5" name="Text Placeholder 4"/>
          <p:cNvSpPr>
            <a:spLocks noGrp="1"/>
          </p:cNvSpPr>
          <p:nvPr>
            <p:ph type="body" sz="quarter" idx="14"/>
          </p:nvPr>
        </p:nvSpPr>
        <p:spPr/>
        <p:txBody>
          <a:bodyPr/>
          <a:lstStyle/>
          <a:p>
            <a:r>
              <a:rPr lang="en-GB" dirty="0" smtClean="0"/>
              <a:t>Is it lawful?</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509588"/>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4494" y="1480848"/>
            <a:ext cx="5391150" cy="4524315"/>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Roundabout to serve 10 equally sized development sites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Scenario 1: Developer 1 gives obligation to pay for it all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Scenario 2: Developers 1-5 pay 10% each, developer 6 gives planning obligation to pay 10%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Scenario 3: Developer 1 wants to provide less affordable housing because of cost of roundabout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9749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QUIZ</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13</a:t>
            </a:fld>
            <a:endParaRPr lang="en-US"/>
          </a:p>
        </p:txBody>
      </p:sp>
      <p:sp>
        <p:nvSpPr>
          <p:cNvPr id="5" name="Text Placeholder 4"/>
          <p:cNvSpPr>
            <a:spLocks noGrp="1"/>
          </p:cNvSpPr>
          <p:nvPr>
            <p:ph type="body" sz="quarter" idx="14"/>
          </p:nvPr>
        </p:nvSpPr>
        <p:spPr/>
        <p:txBody>
          <a:bodyPr/>
          <a:lstStyle/>
          <a:p>
            <a:r>
              <a:rPr lang="en-GB" dirty="0" smtClean="0"/>
              <a:t>Is it infrastructure?</a:t>
            </a:r>
            <a:endParaRPr lang="en-GB" dirty="0"/>
          </a:p>
        </p:txBody>
      </p:sp>
      <p:sp>
        <p:nvSpPr>
          <p:cNvPr id="6" name="TextBox 5"/>
          <p:cNvSpPr txBox="1"/>
          <p:nvPr/>
        </p:nvSpPr>
        <p:spPr>
          <a:xfrm>
            <a:off x="646980" y="1552754"/>
            <a:ext cx="7004649" cy="2585323"/>
          </a:xfrm>
          <a:prstGeom prst="rect">
            <a:avLst/>
          </a:prstGeom>
          <a:noFill/>
        </p:spPr>
        <p:txBody>
          <a:bodyPr wrap="square" rtlCol="0">
            <a:spAutoFit/>
          </a:bodyPr>
          <a:lstStyle/>
          <a:p>
            <a:pPr marL="342900" indent="-342900">
              <a:buFont typeface="+mj-lt"/>
              <a:buAutoNum type="arabicPeriod"/>
            </a:pPr>
            <a:r>
              <a:rPr lang="en-GB" dirty="0" smtClean="0"/>
              <a:t>Green infrastructure?</a:t>
            </a:r>
          </a:p>
          <a:p>
            <a:pPr marL="342900" indent="-342900">
              <a:buFont typeface="+mj-lt"/>
              <a:buAutoNum type="arabicPeriod"/>
            </a:pPr>
            <a:endParaRPr lang="en-GB" dirty="0"/>
          </a:p>
          <a:p>
            <a:pPr marL="342900" indent="-342900">
              <a:buFont typeface="+mj-lt"/>
              <a:buAutoNum type="arabicPeriod"/>
            </a:pPr>
            <a:r>
              <a:rPr lang="en-GB" dirty="0" smtClean="0"/>
              <a:t>Public art?</a:t>
            </a:r>
          </a:p>
          <a:p>
            <a:pPr marL="342900" indent="-342900">
              <a:buFont typeface="+mj-lt"/>
              <a:buAutoNum type="arabicPeriod"/>
            </a:pPr>
            <a:endParaRPr lang="en-GB" dirty="0"/>
          </a:p>
          <a:p>
            <a:pPr marL="342900" indent="-342900">
              <a:buFont typeface="+mj-lt"/>
              <a:buAutoNum type="arabicPeriod"/>
            </a:pPr>
            <a:r>
              <a:rPr lang="en-GB" dirty="0" smtClean="0"/>
              <a:t>Town centre managers?</a:t>
            </a:r>
          </a:p>
          <a:p>
            <a:pPr marL="342900" indent="-342900">
              <a:buFont typeface="+mj-lt"/>
              <a:buAutoNum type="arabicPeriod"/>
            </a:pPr>
            <a:endParaRPr lang="en-GB" dirty="0"/>
          </a:p>
          <a:p>
            <a:pPr marL="342900" indent="-342900">
              <a:buFont typeface="+mj-lt"/>
              <a:buAutoNum type="arabicPeriod"/>
            </a:pPr>
            <a:r>
              <a:rPr lang="en-GB" dirty="0" smtClean="0"/>
              <a:t>Voluntary sector?</a:t>
            </a:r>
          </a:p>
          <a:p>
            <a:pPr marL="342900" indent="-342900">
              <a:buFont typeface="+mj-lt"/>
              <a:buAutoNum type="arabicPeriod"/>
            </a:pPr>
            <a:endParaRPr lang="en-GB" dirty="0"/>
          </a:p>
          <a:p>
            <a:pPr marL="342900" indent="-342900">
              <a:buFont typeface="+mj-lt"/>
              <a:buAutoNum type="arabicPeriod"/>
            </a:pPr>
            <a:r>
              <a:rPr lang="en-GB" dirty="0" smtClean="0"/>
              <a:t>Historic environment?</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034" y="583599"/>
            <a:ext cx="1794204" cy="134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77" y="2301428"/>
            <a:ext cx="2170621" cy="121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647" y="4423290"/>
            <a:ext cx="1667324" cy="195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498" y="3915788"/>
            <a:ext cx="2575479" cy="128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090" y="4559658"/>
            <a:ext cx="1734300" cy="147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2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QUIZ</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14</a:t>
            </a:fld>
            <a:endParaRPr lang="en-US"/>
          </a:p>
        </p:txBody>
      </p:sp>
      <p:sp>
        <p:nvSpPr>
          <p:cNvPr id="5" name="Text Placeholder 4"/>
          <p:cNvSpPr>
            <a:spLocks noGrp="1"/>
          </p:cNvSpPr>
          <p:nvPr>
            <p:ph type="body" sz="quarter" idx="14"/>
          </p:nvPr>
        </p:nvSpPr>
        <p:spPr/>
        <p:txBody>
          <a:bodyPr/>
          <a:lstStyle/>
          <a:p>
            <a:r>
              <a:rPr lang="en-GB" dirty="0" smtClean="0"/>
              <a:t>Is it infrastructure?</a:t>
            </a:r>
            <a:endParaRPr lang="en-GB" dirty="0"/>
          </a:p>
        </p:txBody>
      </p:sp>
      <p:sp>
        <p:nvSpPr>
          <p:cNvPr id="6" name="TextBox 5"/>
          <p:cNvSpPr txBox="1"/>
          <p:nvPr/>
        </p:nvSpPr>
        <p:spPr>
          <a:xfrm>
            <a:off x="603849" y="1500996"/>
            <a:ext cx="7392838" cy="5078313"/>
          </a:xfrm>
          <a:prstGeom prst="rect">
            <a:avLst/>
          </a:prstGeom>
          <a:noFill/>
        </p:spPr>
        <p:txBody>
          <a:bodyPr wrap="square" rtlCol="0">
            <a:spAutoFit/>
          </a:bodyPr>
          <a:lstStyle/>
          <a:p>
            <a:r>
              <a:rPr lang="en-GB" dirty="0" smtClean="0"/>
              <a:t>Definition in s216(2) Planning Act 2008, though </a:t>
            </a:r>
            <a:r>
              <a:rPr lang="en-GB" u="sng" dirty="0" smtClean="0"/>
              <a:t>not</a:t>
            </a:r>
            <a:r>
              <a:rPr lang="en-GB" dirty="0" smtClean="0"/>
              <a:t> exhaustive:</a:t>
            </a:r>
          </a:p>
          <a:p>
            <a:endParaRPr lang="en-GB" dirty="0"/>
          </a:p>
          <a:p>
            <a:r>
              <a:rPr lang="en-GB" i="1" dirty="0"/>
              <a:t>“infrastructure</a:t>
            </a:r>
            <a:r>
              <a:rPr lang="en-GB" i="1" dirty="0" smtClean="0"/>
              <a:t>” includes</a:t>
            </a:r>
            <a:r>
              <a:rPr lang="en-GB" i="1" dirty="0"/>
              <a:t>—</a:t>
            </a:r>
          </a:p>
          <a:p>
            <a:endParaRPr lang="en-GB" i="1" dirty="0"/>
          </a:p>
          <a:p>
            <a:r>
              <a:rPr lang="en-GB" i="1" dirty="0"/>
              <a:t>(a) roads and other transport facilities,</a:t>
            </a:r>
          </a:p>
          <a:p>
            <a:endParaRPr lang="en-GB" i="1" dirty="0"/>
          </a:p>
          <a:p>
            <a:r>
              <a:rPr lang="en-GB" i="1" dirty="0"/>
              <a:t>(b) flood defences,</a:t>
            </a:r>
          </a:p>
          <a:p>
            <a:endParaRPr lang="en-GB" i="1" dirty="0"/>
          </a:p>
          <a:p>
            <a:r>
              <a:rPr lang="en-GB" i="1" dirty="0"/>
              <a:t>(c) schools and other educational facilities,</a:t>
            </a:r>
          </a:p>
          <a:p>
            <a:endParaRPr lang="en-GB" i="1" dirty="0"/>
          </a:p>
          <a:p>
            <a:r>
              <a:rPr lang="en-GB" i="1" dirty="0"/>
              <a:t>(d) medical facilities,</a:t>
            </a:r>
          </a:p>
          <a:p>
            <a:endParaRPr lang="en-GB" i="1" dirty="0"/>
          </a:p>
          <a:p>
            <a:r>
              <a:rPr lang="en-GB" i="1" dirty="0"/>
              <a:t>(e) sporting and recreational facilities, </a:t>
            </a:r>
            <a:r>
              <a:rPr lang="en-GB" i="1" dirty="0" smtClean="0"/>
              <a:t>and</a:t>
            </a:r>
            <a:endParaRPr lang="en-GB" i="1" dirty="0"/>
          </a:p>
          <a:p>
            <a:endParaRPr lang="en-GB" i="1" dirty="0"/>
          </a:p>
          <a:p>
            <a:r>
              <a:rPr lang="en-GB" i="1" dirty="0"/>
              <a:t>(f) open </a:t>
            </a:r>
            <a:r>
              <a:rPr lang="en-GB" i="1" dirty="0" smtClean="0"/>
              <a:t>spaces</a:t>
            </a:r>
          </a:p>
          <a:p>
            <a:endParaRPr lang="en-GB" i="1" dirty="0"/>
          </a:p>
          <a:p>
            <a:r>
              <a:rPr lang="en-GB" i="1" dirty="0" smtClean="0"/>
              <a:t>[affordable housing?]. </a:t>
            </a:r>
            <a:endParaRPr lang="en-GB" i="1" dirty="0"/>
          </a:p>
          <a:p>
            <a:endParaRPr lang="en-GB" dirty="0"/>
          </a:p>
        </p:txBody>
      </p:sp>
    </p:spTree>
    <p:extLst>
      <p:ext uri="{BB962C8B-B14F-4D97-AF65-F5344CB8AC3E}">
        <p14:creationId xmlns:p14="http://schemas.microsoft.com/office/powerpoint/2010/main" val="30654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GB" dirty="0" smtClean="0"/>
              <a:t>Financial Viability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15</a:t>
            </a:fld>
            <a:endParaRPr lang="en-US"/>
          </a:p>
        </p:txBody>
      </p:sp>
      <p:sp>
        <p:nvSpPr>
          <p:cNvPr id="5" name="Text Placeholder 4"/>
          <p:cNvSpPr>
            <a:spLocks noGrp="1"/>
          </p:cNvSpPr>
          <p:nvPr>
            <p:ph type="body" sz="quarter" idx="14"/>
          </p:nvPr>
        </p:nvSpPr>
        <p:spPr/>
        <p:txBody>
          <a:bodyPr/>
          <a:lstStyle/>
          <a:p>
            <a:pPr lvl="1" indent="0">
              <a:buNone/>
            </a:pPr>
            <a:endParaRPr lang="en-GB" dirty="0" smtClean="0"/>
          </a:p>
          <a:p>
            <a:pPr marL="822960" lvl="1" indent="-457200"/>
            <a:endParaRPr lang="en-GB" dirty="0"/>
          </a:p>
          <a:p>
            <a:pPr marL="822960" lvl="1" indent="-457200"/>
            <a:r>
              <a:rPr lang="en-GB" dirty="0" smtClean="0"/>
              <a:t>Development plan policies assumed viable through development cycle</a:t>
            </a:r>
          </a:p>
          <a:p>
            <a:pPr marL="822960" lvl="1" indent="-457200"/>
            <a:r>
              <a:rPr lang="en-GB" dirty="0" smtClean="0"/>
              <a:t>Viability only relevant if departure from development plan policy</a:t>
            </a:r>
          </a:p>
          <a:p>
            <a:pPr marL="822960" lvl="1" indent="-457200"/>
            <a:r>
              <a:rPr lang="en-GB" dirty="0" smtClean="0"/>
              <a:t>What justification needs to be given to LPA?</a:t>
            </a:r>
          </a:p>
          <a:p>
            <a:pPr marL="822960" lvl="1" indent="-457200"/>
            <a:r>
              <a:rPr lang="en-GB" dirty="0" smtClean="0"/>
              <a:t>What justification needs to be given to Councillors?</a:t>
            </a:r>
          </a:p>
          <a:p>
            <a:pPr marL="822960" lvl="1" indent="-457200"/>
            <a:r>
              <a:rPr lang="en-GB" dirty="0" smtClean="0"/>
              <a:t>What information needs to be available to the public?</a:t>
            </a:r>
          </a:p>
          <a:p>
            <a:pPr marL="822960" lvl="1" indent="-457200"/>
            <a:r>
              <a:rPr lang="en-GB" dirty="0" smtClean="0"/>
              <a:t>What information needs to be given to the Secretary of State?</a:t>
            </a:r>
            <a:endParaRPr lang="en-GB" dirty="0"/>
          </a:p>
        </p:txBody>
      </p:sp>
    </p:spTree>
    <p:extLst>
      <p:ext uri="{BB962C8B-B14F-4D97-AF65-F5344CB8AC3E}">
        <p14:creationId xmlns:p14="http://schemas.microsoft.com/office/powerpoint/2010/main" val="395195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16</a:t>
            </a:fld>
            <a:endParaRPr lang="en-US"/>
          </a:p>
        </p:txBody>
      </p:sp>
      <p:sp>
        <p:nvSpPr>
          <p:cNvPr id="5" name="Text Placeholder 4"/>
          <p:cNvSpPr>
            <a:spLocks noGrp="1"/>
          </p:cNvSpPr>
          <p:nvPr>
            <p:ph type="body" sz="quarter" idx="14"/>
          </p:nvPr>
        </p:nvSpPr>
        <p:spPr/>
        <p:txBody>
          <a:bodyPr/>
          <a:lstStyle/>
          <a:p>
            <a:r>
              <a:rPr lang="en-GB" dirty="0" smtClean="0"/>
              <a:t>Greenwich</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560513"/>
            <a:ext cx="4986337"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61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17</a:t>
            </a:fld>
            <a:endParaRPr lang="en-US"/>
          </a:p>
        </p:txBody>
      </p:sp>
      <p:sp>
        <p:nvSpPr>
          <p:cNvPr id="5" name="Text Placeholder 4"/>
          <p:cNvSpPr>
            <a:spLocks noGrp="1"/>
          </p:cNvSpPr>
          <p:nvPr>
            <p:ph type="body" sz="quarter" idx="14"/>
          </p:nvPr>
        </p:nvSpPr>
        <p:spPr/>
        <p:txBody>
          <a:bodyPr/>
          <a:lstStyle/>
          <a:p>
            <a:r>
              <a:rPr lang="en-GB" dirty="0" smtClean="0"/>
              <a:t>Greenwich</a:t>
            </a:r>
            <a:endParaRPr lang="en-GB" dirty="0"/>
          </a:p>
        </p:txBody>
      </p:sp>
      <p:sp>
        <p:nvSpPr>
          <p:cNvPr id="6" name="TextBox 5"/>
          <p:cNvSpPr txBox="1"/>
          <p:nvPr/>
        </p:nvSpPr>
        <p:spPr>
          <a:xfrm>
            <a:off x="762000" y="1590675"/>
            <a:ext cx="6524625"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The Council's affordable housing target </a:t>
            </a:r>
            <a:r>
              <a:rPr lang="en-GB" dirty="0" smtClean="0"/>
              <a:t>is </a:t>
            </a:r>
            <a:r>
              <a:rPr lang="en-GB" dirty="0"/>
              <a:t>currently set at 35</a:t>
            </a:r>
            <a:r>
              <a:rPr lang="en-GB" dirty="0" smtClean="0"/>
              <a:t>%</a:t>
            </a:r>
          </a:p>
          <a:p>
            <a:endParaRPr lang="en-GB" dirty="0" smtClean="0"/>
          </a:p>
          <a:p>
            <a:pPr marL="285750" indent="-285750">
              <a:buFont typeface="Arial" panose="020B0604020202020204" pitchFamily="34" charset="0"/>
              <a:buChar char="•"/>
            </a:pPr>
            <a:r>
              <a:rPr lang="en-GB" dirty="0" smtClean="0"/>
              <a:t>If </a:t>
            </a:r>
            <a:r>
              <a:rPr lang="en-GB" dirty="0"/>
              <a:t>a developer's proposal does not meet this </a:t>
            </a:r>
            <a:r>
              <a:rPr lang="en-GB" dirty="0" smtClean="0"/>
              <a:t>target, the </a:t>
            </a:r>
            <a:r>
              <a:rPr lang="en-GB" dirty="0"/>
              <a:t>developer has to produce a viability report, which they can request to stay </a:t>
            </a:r>
            <a:r>
              <a:rPr lang="en-GB" dirty="0" smtClean="0"/>
              <a:t>confidential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May 2015, the Council published a </a:t>
            </a:r>
            <a:r>
              <a:rPr lang="en-GB" dirty="0"/>
              <a:t>consultation </a:t>
            </a:r>
            <a:r>
              <a:rPr lang="en-GB" dirty="0" smtClean="0"/>
              <a:t>document proposing </a:t>
            </a:r>
            <a:r>
              <a:rPr lang="en-GB" dirty="0"/>
              <a:t>that this viability report should be included in </a:t>
            </a:r>
            <a:r>
              <a:rPr lang="en-GB" dirty="0" smtClean="0"/>
              <a:t>the proposed </a:t>
            </a:r>
            <a:r>
              <a:rPr lang="en-GB" dirty="0"/>
              <a:t>new local information requirements list for planning applications (local list</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the applicant does not provide the information </a:t>
            </a:r>
            <a:r>
              <a:rPr lang="en-GB" dirty="0" smtClean="0"/>
              <a:t>specified, the </a:t>
            </a:r>
            <a:r>
              <a:rPr lang="en-GB" dirty="0"/>
              <a:t>application will be considered "invalid and will delay the processing of the application until the information is supplied." </a:t>
            </a:r>
            <a:endParaRPr lang="en-GB"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8054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18</a:t>
            </a:fld>
            <a:endParaRPr lang="en-US"/>
          </a:p>
        </p:txBody>
      </p:sp>
      <p:sp>
        <p:nvSpPr>
          <p:cNvPr id="5" name="Text Placeholder 4"/>
          <p:cNvSpPr>
            <a:spLocks noGrp="1"/>
          </p:cNvSpPr>
          <p:nvPr>
            <p:ph type="body" sz="quarter" idx="14"/>
          </p:nvPr>
        </p:nvSpPr>
        <p:spPr/>
        <p:txBody>
          <a:bodyPr/>
          <a:lstStyle/>
          <a:p>
            <a:r>
              <a:rPr lang="en-GB" dirty="0" smtClean="0"/>
              <a:t>Shell Centre</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19275"/>
            <a:ext cx="42862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88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19</a:t>
            </a:fld>
            <a:endParaRPr lang="en-US"/>
          </a:p>
        </p:txBody>
      </p:sp>
      <p:sp>
        <p:nvSpPr>
          <p:cNvPr id="5" name="Text Placeholder 4"/>
          <p:cNvSpPr>
            <a:spLocks noGrp="1"/>
          </p:cNvSpPr>
          <p:nvPr>
            <p:ph type="body" sz="quarter" idx="14"/>
          </p:nvPr>
        </p:nvSpPr>
        <p:spPr/>
        <p:txBody>
          <a:bodyPr/>
          <a:lstStyle/>
          <a:p>
            <a:r>
              <a:rPr lang="en-GB" dirty="0" smtClean="0"/>
              <a:t>Shell Centre</a:t>
            </a:r>
            <a:endParaRPr lang="en-GB" dirty="0"/>
          </a:p>
        </p:txBody>
      </p:sp>
      <p:sp>
        <p:nvSpPr>
          <p:cNvPr id="6" name="TextBox 5"/>
          <p:cNvSpPr txBox="1"/>
          <p:nvPr/>
        </p:nvSpPr>
        <p:spPr>
          <a:xfrm>
            <a:off x="603849" y="1492370"/>
            <a:ext cx="7375585"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Local resident, George Turner, mounted a legal challenge against the Shell Centre redevelopment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Turner </a:t>
            </a:r>
            <a:r>
              <a:rPr lang="en-GB" dirty="0"/>
              <a:t>argued that the planning inspector had failed to properly consider the viability of the proposed scheme and the level of affordable housing in coming to his </a:t>
            </a:r>
            <a:r>
              <a:rPr lang="en-GB" dirty="0" smtClean="0"/>
              <a:t>recommendation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He </a:t>
            </a:r>
            <a:r>
              <a:rPr lang="en-GB" dirty="0"/>
              <a:t>claimed that the inspector </a:t>
            </a:r>
            <a:r>
              <a:rPr lang="en-GB" dirty="0" smtClean="0"/>
              <a:t>should have </a:t>
            </a:r>
            <a:r>
              <a:rPr lang="en-GB" dirty="0"/>
              <a:t>insisted that a confidential viability report </a:t>
            </a:r>
            <a:r>
              <a:rPr lang="en-GB" dirty="0" smtClean="0"/>
              <a:t>was </a:t>
            </a:r>
            <a:r>
              <a:rPr lang="en-GB" dirty="0"/>
              <a:t>disclosed to the </a:t>
            </a:r>
            <a:r>
              <a:rPr lang="en-GB" dirty="0" smtClean="0"/>
              <a:t>inquiry, </a:t>
            </a:r>
            <a:r>
              <a:rPr lang="en-GB" dirty="0"/>
              <a:t>rather than relying on a review of the report produced </a:t>
            </a:r>
            <a:r>
              <a:rPr lang="en-GB" dirty="0" smtClean="0"/>
              <a:t>for the Council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June 2015 the Court of Appeal refused to quash permission</a:t>
            </a:r>
            <a:endParaRPr lang="en-GB" dirty="0"/>
          </a:p>
        </p:txBody>
      </p:sp>
    </p:spTree>
    <p:extLst>
      <p:ext uri="{BB962C8B-B14F-4D97-AF65-F5344CB8AC3E}">
        <p14:creationId xmlns:p14="http://schemas.microsoft.com/office/powerpoint/2010/main" val="178232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agreements - Issues and approaches</a:t>
            </a:r>
            <a:endParaRPr lang="en-GB" dirty="0"/>
          </a:p>
        </p:txBody>
      </p:sp>
      <p:sp>
        <p:nvSpPr>
          <p:cNvPr id="3" name="Date Placeholder 2"/>
          <p:cNvSpPr>
            <a:spLocks noGrp="1"/>
          </p:cNvSpPr>
          <p:nvPr>
            <p:ph type="dt" sz="half" idx="10"/>
          </p:nvPr>
        </p:nvSpPr>
        <p:spPr/>
        <p:txBody>
          <a:bodyPr/>
          <a:lstStyle/>
          <a:p>
            <a:r>
              <a:rPr lang="en-GB" dirty="0" smtClean="0"/>
              <a:t>16 July 2015</a:t>
            </a:r>
            <a:endParaRPr lang="en-US" dirty="0"/>
          </a:p>
        </p:txBody>
      </p:sp>
      <p:sp>
        <p:nvSpPr>
          <p:cNvPr id="4" name="Slide Number Placeholder 3"/>
          <p:cNvSpPr>
            <a:spLocks noGrp="1"/>
          </p:cNvSpPr>
          <p:nvPr>
            <p:ph type="sldNum" sz="quarter" idx="12"/>
          </p:nvPr>
        </p:nvSpPr>
        <p:spPr/>
        <p:txBody>
          <a:bodyPr/>
          <a:lstStyle/>
          <a:p>
            <a:fld id="{D34DACC3-9742-4940-92E6-4CAB853A3218}" type="slidenum">
              <a:rPr lang="en-US" smtClean="0"/>
              <a:pPr/>
              <a:t>2</a:t>
            </a:fld>
            <a:endParaRPr lang="en-US"/>
          </a:p>
        </p:txBody>
      </p:sp>
      <p:sp>
        <p:nvSpPr>
          <p:cNvPr id="6" name="TextBox 5"/>
          <p:cNvSpPr txBox="1"/>
          <p:nvPr/>
        </p:nvSpPr>
        <p:spPr>
          <a:xfrm>
            <a:off x="409575" y="1085850"/>
            <a:ext cx="7534275" cy="3693319"/>
          </a:xfrm>
          <a:prstGeom prst="rect">
            <a:avLst/>
          </a:prstGeom>
          <a:noFill/>
        </p:spPr>
        <p:txBody>
          <a:bodyPr wrap="square" rtlCol="0">
            <a:spAutoFit/>
          </a:bodyPr>
          <a:lstStyle/>
          <a:p>
            <a:pPr marL="342900" indent="-342900">
              <a:buFont typeface="+mj-lt"/>
              <a:buAutoNum type="arabicPeriod"/>
            </a:pPr>
            <a:r>
              <a:rPr lang="en-GB" dirty="0" smtClean="0"/>
              <a:t>Policy</a:t>
            </a:r>
          </a:p>
          <a:p>
            <a:pPr marL="342900" indent="-342900">
              <a:buFont typeface="+mj-lt"/>
              <a:buAutoNum type="arabicPeriod"/>
            </a:pPr>
            <a:endParaRPr lang="en-GB" dirty="0" smtClean="0"/>
          </a:p>
          <a:p>
            <a:pPr marL="342900" indent="-342900">
              <a:buFont typeface="+mj-lt"/>
              <a:buAutoNum type="arabicPeriod"/>
            </a:pPr>
            <a:r>
              <a:rPr lang="en-GB" dirty="0" smtClean="0"/>
              <a:t>CIL</a:t>
            </a:r>
          </a:p>
          <a:p>
            <a:pPr marL="342900" indent="-342900">
              <a:buFont typeface="+mj-lt"/>
              <a:buAutoNum type="arabicPeriod"/>
            </a:pPr>
            <a:endParaRPr lang="en-GB" dirty="0" smtClean="0"/>
          </a:p>
          <a:p>
            <a:pPr marL="342900" indent="-342900">
              <a:buFont typeface="+mj-lt"/>
              <a:buAutoNum type="arabicPeriod"/>
            </a:pPr>
            <a:r>
              <a:rPr lang="en-GB" dirty="0" smtClean="0"/>
              <a:t>Financial </a:t>
            </a:r>
            <a:r>
              <a:rPr lang="en-GB" dirty="0" smtClean="0"/>
              <a:t>viability</a:t>
            </a:r>
          </a:p>
          <a:p>
            <a:pPr marL="342900" indent="-342900">
              <a:buFont typeface="+mj-lt"/>
              <a:buAutoNum type="arabicPeriod"/>
            </a:pPr>
            <a:endParaRPr lang="en-GB" dirty="0" smtClean="0"/>
          </a:p>
          <a:p>
            <a:pPr marL="342900" indent="-342900">
              <a:buFont typeface="+mj-lt"/>
              <a:buAutoNum type="arabicPeriod"/>
            </a:pPr>
            <a:r>
              <a:rPr lang="en-GB" dirty="0" smtClean="0"/>
              <a:t>Clauses </a:t>
            </a:r>
            <a:r>
              <a:rPr lang="en-GB" dirty="0" smtClean="0"/>
              <a:t>and approaches</a:t>
            </a:r>
          </a:p>
          <a:p>
            <a:pPr marL="342900" indent="-342900">
              <a:buFont typeface="+mj-lt"/>
              <a:buAutoNum type="arabicPeriod"/>
            </a:pPr>
            <a:endParaRPr lang="en-GB" dirty="0" smtClean="0"/>
          </a:p>
          <a:p>
            <a:pPr marL="342900" indent="-342900">
              <a:buFont typeface="+mj-lt"/>
              <a:buAutoNum type="arabicPeriod"/>
            </a:pPr>
            <a:r>
              <a:rPr lang="en-GB" dirty="0" smtClean="0"/>
              <a:t>Soft options post-CIL</a:t>
            </a:r>
          </a:p>
          <a:p>
            <a:pPr marL="342900" indent="-342900">
              <a:buFont typeface="+mj-lt"/>
              <a:buAutoNum type="arabicPeriod"/>
            </a:pPr>
            <a:endParaRPr lang="en-GB" dirty="0" smtClean="0"/>
          </a:p>
          <a:p>
            <a:pPr marL="342900" indent="-342900">
              <a:buFont typeface="+mj-lt"/>
              <a:buAutoNum type="arabicPeriod"/>
            </a:pPr>
            <a:r>
              <a:rPr lang="en-GB" dirty="0" smtClean="0"/>
              <a:t>Boilerplate issues</a:t>
            </a:r>
          </a:p>
          <a:p>
            <a:pPr marL="342900" indent="-342900">
              <a:buFont typeface="+mj-lt"/>
              <a:buAutoNum type="arabicPeriod"/>
            </a:pPr>
            <a:endParaRPr lang="en-GB" dirty="0" smtClean="0"/>
          </a:p>
          <a:p>
            <a:pPr marL="342900" indent="-342900">
              <a:buFont typeface="+mj-lt"/>
              <a:buAutoNum type="arabicPeriod"/>
            </a:pPr>
            <a:r>
              <a:rPr lang="en-GB" dirty="0" smtClean="0"/>
              <a:t>Managing planning obligations</a:t>
            </a:r>
            <a:endParaRPr lang="en-GB" dirty="0"/>
          </a:p>
        </p:txBody>
      </p:sp>
    </p:spTree>
    <p:extLst>
      <p:ext uri="{BB962C8B-B14F-4D97-AF65-F5344CB8AC3E}">
        <p14:creationId xmlns:p14="http://schemas.microsoft.com/office/powerpoint/2010/main" val="27163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GB" dirty="0" smtClean="0"/>
              <a:t>Clauses and approaches</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20</a:t>
            </a:fld>
            <a:endParaRPr lang="en-US"/>
          </a:p>
        </p:txBody>
      </p:sp>
      <p:sp>
        <p:nvSpPr>
          <p:cNvPr id="6" name="TextBox 5"/>
          <p:cNvSpPr txBox="1"/>
          <p:nvPr/>
        </p:nvSpPr>
        <p:spPr>
          <a:xfrm>
            <a:off x="476250" y="1066800"/>
            <a:ext cx="5391150" cy="3139321"/>
          </a:xfrm>
          <a:prstGeom prst="rect">
            <a:avLst/>
          </a:prstGeom>
          <a:noFill/>
        </p:spPr>
        <p:txBody>
          <a:bodyPr wrap="square" rtlCol="0">
            <a:spAutoFit/>
          </a:bodyPr>
          <a:lstStyle/>
          <a:p>
            <a:r>
              <a:rPr lang="en-GB" b="1" dirty="0" smtClean="0"/>
              <a:t>Primary obligations</a:t>
            </a:r>
            <a:endParaRPr lang="en-GB" b="1" dirty="0" smtClean="0"/>
          </a:p>
          <a:p>
            <a:endParaRPr lang="en-GB" dirty="0" smtClean="0"/>
          </a:p>
          <a:p>
            <a:pPr marL="285750" indent="-285750">
              <a:buFont typeface="Arial" panose="020B0604020202020204" pitchFamily="34" charset="0"/>
              <a:buChar char="•"/>
            </a:pPr>
            <a:r>
              <a:rPr lang="en-GB" dirty="0" smtClean="0"/>
              <a:t>Affordable Housing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Transport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Education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Public Realm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7" y="1805464"/>
            <a:ext cx="35147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41" y="3900963"/>
            <a:ext cx="3099421" cy="184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5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Affordable Housing</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21</a:t>
            </a:fld>
            <a:endParaRPr lang="en-US"/>
          </a:p>
        </p:txBody>
      </p:sp>
      <p:sp>
        <p:nvSpPr>
          <p:cNvPr id="6" name="TextBox 5"/>
          <p:cNvSpPr txBox="1"/>
          <p:nvPr/>
        </p:nvSpPr>
        <p:spPr>
          <a:xfrm>
            <a:off x="698740" y="1069675"/>
            <a:ext cx="7090913"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Standard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Delayed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Clawed back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Clawed back cash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Payments in lieu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s106BA applications</a:t>
            </a:r>
          </a:p>
          <a:p>
            <a:endParaRPr lang="en-GB" dirty="0" smtClean="0"/>
          </a:p>
          <a:p>
            <a:pPr marL="285750" indent="-285750">
              <a:buFont typeface="Arial" panose="020B0604020202020204" pitchFamily="34" charset="0"/>
              <a:buChar char="•"/>
            </a:pPr>
            <a:r>
              <a:rPr lang="en-GB" dirty="0"/>
              <a:t>s</a:t>
            </a:r>
            <a:r>
              <a:rPr lang="en-GB" dirty="0" smtClean="0"/>
              <a:t>106BC appeals</a:t>
            </a:r>
            <a:r>
              <a:rPr lang="en-GB" dirty="0" smtClean="0"/>
              <a:t> </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580" y="2984565"/>
            <a:ext cx="4696186" cy="26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3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22</a:t>
            </a:fld>
            <a:endParaRPr lang="en-US"/>
          </a:p>
        </p:txBody>
      </p:sp>
      <p:sp>
        <p:nvSpPr>
          <p:cNvPr id="5" name="Text Placeholder 4"/>
          <p:cNvSpPr>
            <a:spLocks noGrp="1"/>
          </p:cNvSpPr>
          <p:nvPr>
            <p:ph type="body" sz="quarter" idx="14"/>
          </p:nvPr>
        </p:nvSpPr>
        <p:spPr/>
        <p:txBody>
          <a:bodyPr/>
          <a:lstStyle/>
          <a:p>
            <a:r>
              <a:rPr lang="en-GB" dirty="0" smtClean="0"/>
              <a:t>Eastern Quarry, Kent</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1604963"/>
            <a:ext cx="5462587"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70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800219"/>
          </a:xfrm>
        </p:spPr>
        <p:txBody>
          <a:bodyPr/>
          <a:lstStyle/>
          <a:p>
            <a:r>
              <a:rPr lang="en-GB" dirty="0" smtClean="0"/>
              <a:t>Clauses and approaches: Eastern Quarry</a:t>
            </a:r>
            <a:br>
              <a:rPr lang="en-GB" dirty="0" smtClean="0"/>
            </a:b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23</a:t>
            </a:fld>
            <a:endParaRPr lang="en-US"/>
          </a:p>
        </p:txBody>
      </p:sp>
      <p:sp>
        <p:nvSpPr>
          <p:cNvPr id="5" name="Text Placeholder 4"/>
          <p:cNvSpPr>
            <a:spLocks noGrp="1"/>
          </p:cNvSpPr>
          <p:nvPr>
            <p:ph type="body" sz="quarter" idx="14"/>
          </p:nvPr>
        </p:nvSpPr>
        <p:spPr/>
        <p:txBody>
          <a:bodyPr/>
          <a:lstStyle/>
          <a:p>
            <a:r>
              <a:rPr lang="en-GB" dirty="0" smtClean="0"/>
              <a:t>Transport</a:t>
            </a:r>
          </a:p>
          <a:p>
            <a:pPr lvl="1"/>
            <a:r>
              <a:rPr lang="en-GB" dirty="0" smtClean="0"/>
              <a:t>£40m towards strategic transport</a:t>
            </a:r>
          </a:p>
          <a:p>
            <a:pPr lvl="1"/>
            <a:r>
              <a:rPr lang="en-GB" dirty="0"/>
              <a:t>t</a:t>
            </a:r>
            <a:r>
              <a:rPr lang="en-GB" dirty="0" smtClean="0"/>
              <a:t>ransit routes</a:t>
            </a:r>
          </a:p>
          <a:p>
            <a:pPr lvl="1"/>
            <a:r>
              <a:rPr lang="en-GB" dirty="0" smtClean="0"/>
              <a:t>connection fees</a:t>
            </a:r>
          </a:p>
          <a:p>
            <a:r>
              <a:rPr lang="en-GB" dirty="0" smtClean="0"/>
              <a:t>Education</a:t>
            </a:r>
          </a:p>
          <a:p>
            <a:pPr lvl="1"/>
            <a:r>
              <a:rPr lang="en-GB" dirty="0"/>
              <a:t>s</a:t>
            </a:r>
            <a:r>
              <a:rPr lang="en-GB" dirty="0" smtClean="0"/>
              <a:t>chool provision</a:t>
            </a:r>
          </a:p>
          <a:p>
            <a:pPr lvl="1"/>
            <a:r>
              <a:rPr lang="en-GB" dirty="0"/>
              <a:t>o</a:t>
            </a:r>
            <a:r>
              <a:rPr lang="en-GB" dirty="0" smtClean="0"/>
              <a:t>ption to commute and </a:t>
            </a:r>
            <a:r>
              <a:rPr lang="en-GB" dirty="0" err="1" smtClean="0"/>
              <a:t>KCC</a:t>
            </a:r>
            <a:r>
              <a:rPr lang="en-GB" dirty="0" smtClean="0"/>
              <a:t> to build</a:t>
            </a:r>
          </a:p>
          <a:p>
            <a:pPr lvl="1"/>
            <a:r>
              <a:rPr lang="en-GB" dirty="0"/>
              <a:t>p</a:t>
            </a:r>
            <a:r>
              <a:rPr lang="en-GB" dirty="0" smtClean="0"/>
              <a:t>ayment by Council towards spare capacity, including land</a:t>
            </a:r>
          </a:p>
          <a:p>
            <a:pPr lvl="1"/>
            <a:r>
              <a:rPr lang="en-GB" dirty="0" smtClean="0"/>
              <a:t>co-location</a:t>
            </a:r>
          </a:p>
          <a:p>
            <a:r>
              <a:rPr lang="en-GB" dirty="0" smtClean="0"/>
              <a:t>Public Realm</a:t>
            </a:r>
          </a:p>
          <a:p>
            <a:pPr lvl="1"/>
            <a:r>
              <a:rPr lang="en-GB" dirty="0" smtClean="0"/>
              <a:t>management companies</a:t>
            </a:r>
          </a:p>
          <a:p>
            <a:pPr lvl="1"/>
            <a:r>
              <a:rPr lang="en-GB" dirty="0" smtClean="0"/>
              <a:t>service charges</a:t>
            </a:r>
          </a:p>
          <a:p>
            <a:r>
              <a:rPr lang="en-GB" dirty="0" smtClean="0"/>
              <a:t>Affordable</a:t>
            </a:r>
          </a:p>
          <a:p>
            <a:pPr lvl="1"/>
            <a:endParaRPr lang="en-GB" dirty="0"/>
          </a:p>
        </p:txBody>
      </p:sp>
    </p:spTree>
    <p:extLst>
      <p:ext uri="{BB962C8B-B14F-4D97-AF65-F5344CB8AC3E}">
        <p14:creationId xmlns:p14="http://schemas.microsoft.com/office/powerpoint/2010/main" val="101392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Realm and Long term maintenance</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24</a:t>
            </a:fld>
            <a:endParaRPr lang="en-US"/>
          </a:p>
        </p:txBody>
      </p:sp>
      <p:sp>
        <p:nvSpPr>
          <p:cNvPr id="6" name="TextBox 5"/>
          <p:cNvSpPr txBox="1"/>
          <p:nvPr/>
        </p:nvSpPr>
        <p:spPr>
          <a:xfrm>
            <a:off x="923026" y="1043796"/>
            <a:ext cx="7151299"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Public/private maintenance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Controls on access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Quality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a:t>
            </a:r>
            <a:r>
              <a:rPr lang="en-GB" dirty="0" smtClean="0"/>
              <a:t>se</a:t>
            </a:r>
            <a:endParaRPr lang="en-GB" dirty="0" smtClean="0"/>
          </a:p>
          <a:p>
            <a:pPr marL="285750" indent="-285750">
              <a:buFont typeface="Arial" panose="020B0604020202020204" pitchFamily="34" charset="0"/>
              <a:buChar char="•"/>
            </a:pPr>
            <a:endParaRPr lang="en-GB" dirty="0" smtClean="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770" y="1543050"/>
            <a:ext cx="2734393" cy="212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26" y="4114800"/>
            <a:ext cx="3603716" cy="16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9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25</a:t>
            </a:fld>
            <a:endParaRPr lang="en-US"/>
          </a:p>
        </p:txBody>
      </p:sp>
      <p:sp>
        <p:nvSpPr>
          <p:cNvPr id="5" name="Text Placeholder 4"/>
          <p:cNvSpPr>
            <a:spLocks noGrp="1"/>
          </p:cNvSpPr>
          <p:nvPr>
            <p:ph type="body" sz="quarter" idx="14"/>
          </p:nvPr>
        </p:nvSpPr>
        <p:spPr/>
        <p:txBody>
          <a:bodyPr/>
          <a:lstStyle/>
          <a:p>
            <a:r>
              <a:rPr lang="en-GB" dirty="0" smtClean="0"/>
              <a:t>Granary Square, Kings Cross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06" y="1843358"/>
            <a:ext cx="6199517" cy="348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6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of </a:t>
            </a:r>
            <a:r>
              <a:rPr lang="en-GB" dirty="0" smtClean="0"/>
              <a:t>non-infrastructure obligations</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26</a:t>
            </a:fld>
            <a:endParaRPr lang="en-US"/>
          </a:p>
        </p:txBody>
      </p:sp>
      <p:sp>
        <p:nvSpPr>
          <p:cNvPr id="6" name="TextBox 5"/>
          <p:cNvSpPr txBox="1"/>
          <p:nvPr/>
        </p:nvSpPr>
        <p:spPr>
          <a:xfrm>
            <a:off x="664234" y="1250830"/>
            <a:ext cx="7841411"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Local labour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Sustainability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Apprenticeships</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961" y="129827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19" y="4390845"/>
            <a:ext cx="4398395" cy="15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106" y="3935713"/>
            <a:ext cx="21240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4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Boilerplate issues</a:t>
            </a:r>
            <a:endParaRPr lang="en-GB" dirty="0"/>
          </a:p>
        </p:txBody>
      </p:sp>
      <p:sp>
        <p:nvSpPr>
          <p:cNvPr id="3" name="Content Placeholder 2"/>
          <p:cNvSpPr>
            <a:spLocks noGrp="1"/>
          </p:cNvSpPr>
          <p:nvPr>
            <p:ph sz="quarter" idx="13"/>
          </p:nvPr>
        </p:nvSpPr>
        <p:spPr/>
        <p:txBody>
          <a:bodyPr/>
          <a:lstStyle/>
          <a:p>
            <a:r>
              <a:rPr lang="en-GB" dirty="0" smtClean="0"/>
              <a:t>Interest</a:t>
            </a:r>
          </a:p>
          <a:p>
            <a:endParaRPr lang="en-GB" dirty="0" smtClean="0"/>
          </a:p>
          <a:p>
            <a:r>
              <a:rPr lang="en-GB" dirty="0" smtClean="0"/>
              <a:t>Indexation</a:t>
            </a:r>
            <a:endParaRPr lang="en-GB" dirty="0" smtClean="0"/>
          </a:p>
          <a:p>
            <a:endParaRPr lang="en-GB" dirty="0" smtClean="0"/>
          </a:p>
          <a:p>
            <a:r>
              <a:rPr lang="en-GB" dirty="0" smtClean="0"/>
              <a:t>Repayments</a:t>
            </a:r>
            <a:endParaRPr lang="en-GB" dirty="0" smtClean="0"/>
          </a:p>
          <a:p>
            <a:endParaRPr lang="en-GB" dirty="0" smtClean="0"/>
          </a:p>
          <a:p>
            <a:r>
              <a:rPr lang="en-GB" dirty="0" smtClean="0"/>
              <a:t>Use </a:t>
            </a:r>
            <a:r>
              <a:rPr lang="en-GB" dirty="0" smtClean="0"/>
              <a:t>of </a:t>
            </a:r>
            <a:r>
              <a:rPr lang="en-GB" dirty="0" smtClean="0"/>
              <a:t>money</a:t>
            </a:r>
          </a:p>
          <a:p>
            <a:endParaRPr lang="en-GB" dirty="0" smtClean="0"/>
          </a:p>
          <a:p>
            <a:r>
              <a:rPr lang="en-GB" dirty="0" smtClean="0"/>
              <a:t>Enforcement</a:t>
            </a:r>
            <a:endParaRPr lang="en-GB" dirty="0"/>
          </a:p>
        </p:txBody>
      </p:sp>
      <p:sp>
        <p:nvSpPr>
          <p:cNvPr id="4" name="Date Placeholder 3"/>
          <p:cNvSpPr>
            <a:spLocks noGrp="1"/>
          </p:cNvSpPr>
          <p:nvPr>
            <p:ph type="dt" sz="half" idx="14"/>
          </p:nvPr>
        </p:nvSpPr>
        <p:spPr/>
        <p:txBody>
          <a:bodyPr/>
          <a:lstStyle/>
          <a:p>
            <a:fld id="{253763BA-FC3B-4DCF-8E44-C7967F1AE57A}" type="datetime1">
              <a:rPr lang="en-GB" smtClean="0"/>
              <a:t>14/07/2015</a:t>
            </a:fld>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pPr/>
              <a:t>27</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466" y="1276701"/>
            <a:ext cx="2102453" cy="152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919" y="2803577"/>
            <a:ext cx="1914958" cy="190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919" y="4512066"/>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66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800219"/>
          </a:xfrm>
        </p:spPr>
        <p:txBody>
          <a:bodyPr/>
          <a:lstStyle/>
          <a:p>
            <a:r>
              <a:rPr lang="en-GB" dirty="0" smtClean="0"/>
              <a:t>Enforcement protocols/</a:t>
            </a:r>
            <a:br>
              <a:rPr lang="en-GB" dirty="0" smtClean="0"/>
            </a:br>
            <a:r>
              <a:rPr lang="en-GB" dirty="0" smtClean="0"/>
              <a:t>Section 106 - Practical Examples III</a:t>
            </a:r>
            <a:endParaRPr lang="en-GB" dirty="0"/>
          </a:p>
        </p:txBody>
      </p:sp>
      <p:sp>
        <p:nvSpPr>
          <p:cNvPr id="3" name="Content Placeholder 2"/>
          <p:cNvSpPr>
            <a:spLocks noGrp="1"/>
          </p:cNvSpPr>
          <p:nvPr>
            <p:ph sz="quarter" idx="13"/>
          </p:nvPr>
        </p:nvSpPr>
        <p:spPr/>
        <p:txBody>
          <a:bodyPr/>
          <a:lstStyle/>
          <a:p>
            <a:r>
              <a:rPr lang="en-GB" dirty="0" smtClean="0"/>
              <a:t>Croydon - Development of </a:t>
            </a:r>
            <a:r>
              <a:rPr lang="en-GB" dirty="0" err="1" smtClean="0"/>
              <a:t>Whitgift</a:t>
            </a:r>
            <a:r>
              <a:rPr lang="en-GB" dirty="0" smtClean="0"/>
              <a:t> Centre </a:t>
            </a:r>
          </a:p>
          <a:p>
            <a:r>
              <a:rPr lang="en-GB" dirty="0" smtClean="0"/>
              <a:t>Hierarchy of Enforcement</a:t>
            </a:r>
          </a:p>
        </p:txBody>
      </p:sp>
      <p:sp>
        <p:nvSpPr>
          <p:cNvPr id="4" name="Date Placeholder 3"/>
          <p:cNvSpPr>
            <a:spLocks noGrp="1"/>
          </p:cNvSpPr>
          <p:nvPr>
            <p:ph type="dt" sz="half" idx="14"/>
          </p:nvPr>
        </p:nvSpPr>
        <p:spPr/>
        <p:txBody>
          <a:bodyPr/>
          <a:lstStyle/>
          <a:p>
            <a:fld id="{0E3495D2-F435-4FE6-A470-6FA315818D8D}" type="datetime1">
              <a:rPr lang="en-GB" smtClean="0"/>
              <a:t>14/07/2015</a:t>
            </a:fld>
            <a:endParaRPr lang="en-US" dirty="0"/>
          </a:p>
        </p:txBody>
      </p:sp>
      <p:sp>
        <p:nvSpPr>
          <p:cNvPr id="5" name="Rectangle 4"/>
          <p:cNvSpPr/>
          <p:nvPr/>
        </p:nvSpPr>
        <p:spPr>
          <a:xfrm>
            <a:off x="566056" y="3477691"/>
            <a:ext cx="2020388" cy="4441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Council</a:t>
            </a:r>
          </a:p>
        </p:txBody>
      </p:sp>
      <p:sp>
        <p:nvSpPr>
          <p:cNvPr id="6" name="Rectangle 5"/>
          <p:cNvSpPr/>
          <p:nvPr/>
        </p:nvSpPr>
        <p:spPr>
          <a:xfrm>
            <a:off x="4450080" y="2362995"/>
            <a:ext cx="1968137" cy="505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Developer</a:t>
            </a:r>
          </a:p>
        </p:txBody>
      </p:sp>
      <p:sp>
        <p:nvSpPr>
          <p:cNvPr id="7" name="Rectangle 6"/>
          <p:cNvSpPr/>
          <p:nvPr/>
        </p:nvSpPr>
        <p:spPr>
          <a:xfrm>
            <a:off x="4450080" y="3399315"/>
            <a:ext cx="1968137" cy="5225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Leaseholder</a:t>
            </a:r>
          </a:p>
        </p:txBody>
      </p:sp>
      <p:sp>
        <p:nvSpPr>
          <p:cNvPr id="8" name="Rectangle 7"/>
          <p:cNvSpPr/>
          <p:nvPr/>
        </p:nvSpPr>
        <p:spPr>
          <a:xfrm>
            <a:off x="4511040" y="4557555"/>
            <a:ext cx="2011680"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Landowner</a:t>
            </a:r>
          </a:p>
        </p:txBody>
      </p:sp>
      <p:cxnSp>
        <p:nvCxnSpPr>
          <p:cNvPr id="10" name="Elbow Connector 9"/>
          <p:cNvCxnSpPr/>
          <p:nvPr/>
        </p:nvCxnSpPr>
        <p:spPr>
          <a:xfrm flipV="1">
            <a:off x="2673531" y="2615544"/>
            <a:ext cx="1628503" cy="957943"/>
          </a:xfrm>
          <a:prstGeom prst="bentConnector3">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082834" y="2746173"/>
            <a:ext cx="217715" cy="21771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1</a:t>
            </a:r>
          </a:p>
        </p:txBody>
      </p:sp>
      <p:cxnSp>
        <p:nvCxnSpPr>
          <p:cNvPr id="13" name="Straight Arrow Connector 12"/>
          <p:cNvCxnSpPr/>
          <p:nvPr/>
        </p:nvCxnSpPr>
        <p:spPr>
          <a:xfrm>
            <a:off x="2673531" y="3765075"/>
            <a:ext cx="1628503" cy="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796937" y="3477691"/>
            <a:ext cx="217714" cy="182880"/>
          </a:xfrm>
          <a:prstGeom prst="ellipse">
            <a:avLst/>
          </a:prstGeom>
          <a:solidFill>
            <a:schemeClr val="accent4"/>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2</a:t>
            </a:r>
          </a:p>
        </p:txBody>
      </p:sp>
      <p:cxnSp>
        <p:nvCxnSpPr>
          <p:cNvPr id="16" name="Elbow Connector 15"/>
          <p:cNvCxnSpPr/>
          <p:nvPr/>
        </p:nvCxnSpPr>
        <p:spPr>
          <a:xfrm>
            <a:off x="2673531" y="3852161"/>
            <a:ext cx="1689463" cy="979714"/>
          </a:xfrm>
          <a:prstGeom prst="bentConnector3">
            <a:avLst/>
          </a:prstGeom>
          <a:ln>
            <a:solidFill>
              <a:srgbClr val="42773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082834" y="4731727"/>
            <a:ext cx="217715" cy="191588"/>
          </a:xfrm>
          <a:prstGeom prst="ellipse">
            <a:avLst/>
          </a:prstGeom>
          <a:solidFill>
            <a:srgbClr val="427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2"/>
                </a:solidFill>
              </a:rPr>
              <a:t>3</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869" y="4942936"/>
            <a:ext cx="1643993" cy="104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705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Reminders</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29</a:t>
            </a:fld>
            <a:endParaRPr lang="en-US"/>
          </a:p>
        </p:txBody>
      </p:sp>
      <p:sp>
        <p:nvSpPr>
          <p:cNvPr id="5" name="Text Placeholder 4"/>
          <p:cNvSpPr>
            <a:spLocks noGrp="1"/>
          </p:cNvSpPr>
          <p:nvPr>
            <p:ph type="body" sz="quarter" idx="14"/>
          </p:nvPr>
        </p:nvSpPr>
        <p:spPr/>
        <p:txBody>
          <a:bodyPr/>
          <a:lstStyle/>
          <a:p>
            <a:r>
              <a:rPr lang="en-GB" dirty="0" smtClean="0"/>
              <a:t>Land values</a:t>
            </a:r>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354347"/>
            <a:ext cx="3332521" cy="489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3</a:t>
            </a:fld>
            <a:endParaRPr lang="en-US"/>
          </a:p>
        </p:txBody>
      </p:sp>
      <p:sp>
        <p:nvSpPr>
          <p:cNvPr id="6" name="TextBox 5"/>
          <p:cNvSpPr txBox="1"/>
          <p:nvPr/>
        </p:nvSpPr>
        <p:spPr>
          <a:xfrm>
            <a:off x="476250" y="1085850"/>
            <a:ext cx="6438900" cy="4801314"/>
          </a:xfrm>
          <a:prstGeom prst="rect">
            <a:avLst/>
          </a:prstGeom>
          <a:noFill/>
        </p:spPr>
        <p:txBody>
          <a:bodyPr wrap="square" rtlCol="0">
            <a:spAutoFit/>
          </a:bodyPr>
          <a:lstStyle/>
          <a:p>
            <a:r>
              <a:rPr lang="en-GB" b="1" dirty="0" smtClean="0"/>
              <a:t>Development Plan</a:t>
            </a:r>
          </a:p>
          <a:p>
            <a:endParaRPr lang="en-GB" b="1" dirty="0" smtClean="0"/>
          </a:p>
          <a:p>
            <a:pPr marL="285750" indent="-285750">
              <a:buFont typeface="Arial" panose="020B0604020202020204" pitchFamily="34" charset="0"/>
              <a:buChar char="•"/>
            </a:pPr>
            <a:r>
              <a:rPr lang="en-GB" dirty="0" smtClean="0"/>
              <a:t>What does the development plan say?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What standards/requirements are set?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What happens if standards/requirements are not met?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Neighbourhood plan</a:t>
            </a:r>
          </a:p>
          <a:p>
            <a:pPr marL="285750" indent="-285750">
              <a:buFont typeface="Arial" panose="020B0604020202020204" pitchFamily="34" charset="0"/>
              <a:buChar char="•"/>
            </a:pPr>
            <a:endParaRPr lang="en-GB" dirty="0"/>
          </a:p>
          <a:p>
            <a:r>
              <a:rPr lang="en-GB" b="1" dirty="0" smtClean="0"/>
              <a:t>Other Guidance</a:t>
            </a:r>
          </a:p>
          <a:p>
            <a:endParaRPr lang="en-GB" b="1" dirty="0" smtClean="0"/>
          </a:p>
          <a:p>
            <a:pPr marL="285750" indent="-285750">
              <a:buFont typeface="Arial" panose="020B0604020202020204" pitchFamily="34" charset="0"/>
              <a:buChar char="•"/>
            </a:pPr>
            <a:r>
              <a:rPr lang="en-GB" dirty="0" smtClean="0"/>
              <a:t>NPPF</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err="1" smtClean="0"/>
              <a:t>NPPG</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err="1" smtClean="0"/>
              <a:t>SPD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393" y="3403560"/>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2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Reminders </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30</a:t>
            </a:fld>
            <a:endParaRPr lang="en-US"/>
          </a:p>
        </p:txBody>
      </p:sp>
      <p:sp>
        <p:nvSpPr>
          <p:cNvPr id="5" name="Text Placeholder 4"/>
          <p:cNvSpPr>
            <a:spLocks noGrp="1"/>
          </p:cNvSpPr>
          <p:nvPr>
            <p:ph type="body" sz="quarter" idx="14"/>
          </p:nvPr>
        </p:nvSpPr>
        <p:spPr/>
        <p:txBody>
          <a:bodyPr/>
          <a:lstStyle/>
          <a:p>
            <a:r>
              <a:rPr lang="en-GB" dirty="0" smtClean="0"/>
              <a:t>Planning not viability</a:t>
            </a:r>
            <a:endParaRPr lang="en-GB"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357141"/>
            <a:ext cx="3166793" cy="493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75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31</a:t>
            </a:fld>
            <a:endParaRPr lang="en-US"/>
          </a:p>
        </p:txBody>
      </p:sp>
      <p:sp>
        <p:nvSpPr>
          <p:cNvPr id="6" name="TextBox 5"/>
          <p:cNvSpPr txBox="1"/>
          <p:nvPr/>
        </p:nvSpPr>
        <p:spPr>
          <a:xfrm>
            <a:off x="1639016" y="2540153"/>
            <a:ext cx="5934973" cy="646331"/>
          </a:xfrm>
          <a:prstGeom prst="rect">
            <a:avLst/>
          </a:prstGeom>
          <a:noFill/>
        </p:spPr>
        <p:txBody>
          <a:bodyPr wrap="square" rtlCol="0">
            <a:spAutoFit/>
          </a:bodyPr>
          <a:lstStyle/>
          <a:p>
            <a:pPr algn="ctr"/>
            <a:r>
              <a:rPr lang="en-GB" sz="3600" dirty="0" smtClean="0">
                <a:solidFill>
                  <a:schemeClr val="accent1"/>
                </a:solidFill>
              </a:rPr>
              <a:t>Questions?</a:t>
            </a:r>
            <a:endParaRPr lang="en-GB" sz="3600" dirty="0">
              <a:solidFill>
                <a:schemeClr val="accent1"/>
              </a:solidFill>
            </a:endParaRPr>
          </a:p>
        </p:txBody>
      </p:sp>
    </p:spTree>
    <p:extLst>
      <p:ext uri="{BB962C8B-B14F-4D97-AF65-F5344CB8AC3E}">
        <p14:creationId xmlns:p14="http://schemas.microsoft.com/office/powerpoint/2010/main" val="387222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29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4</a:t>
            </a:fld>
            <a:endParaRPr lang="en-US"/>
          </a:p>
        </p:txBody>
      </p:sp>
      <p:sp>
        <p:nvSpPr>
          <p:cNvPr id="8" name="TextBox 7"/>
          <p:cNvSpPr txBox="1"/>
          <p:nvPr/>
        </p:nvSpPr>
        <p:spPr>
          <a:xfrm>
            <a:off x="609600" y="1145697"/>
            <a:ext cx="7134225" cy="6186309"/>
          </a:xfrm>
          <a:prstGeom prst="rect">
            <a:avLst/>
          </a:prstGeom>
          <a:noFill/>
        </p:spPr>
        <p:txBody>
          <a:bodyPr wrap="square" rtlCol="0">
            <a:spAutoFit/>
          </a:bodyPr>
          <a:lstStyle/>
          <a:p>
            <a:r>
              <a:rPr lang="en-GB" b="1" dirty="0" smtClean="0"/>
              <a:t>Case Study</a:t>
            </a:r>
          </a:p>
          <a:p>
            <a:r>
              <a:rPr lang="en-GB" b="1" dirty="0" smtClean="0"/>
              <a:t>Mid Devon Council</a:t>
            </a:r>
          </a:p>
          <a:p>
            <a:endParaRPr lang="en-GB" b="1" dirty="0"/>
          </a:p>
          <a:p>
            <a:pPr marL="285750" indent="-285750">
              <a:buFont typeface="Arial" panose="020B0604020202020204" pitchFamily="34" charset="0"/>
              <a:buChar char="•"/>
            </a:pPr>
            <a:r>
              <a:rPr lang="en-GB" dirty="0" smtClean="0"/>
              <a:t>The Council's development plan set an affordable housing requirement of 35%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its draft charging schedule in 2013, the Council used an affordable </a:t>
            </a:r>
            <a:r>
              <a:rPr lang="en-GB" dirty="0"/>
              <a:t>housing proportion </a:t>
            </a:r>
            <a:r>
              <a:rPr lang="en-GB" dirty="0" smtClean="0"/>
              <a:t>of 22.5% to calculate CIL rates, arguing it was the average amount currently being achieved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inspector was very critical of this approach</a:t>
            </a:r>
            <a:r>
              <a:rPr lang="en-GB" dirty="0"/>
              <a:t>, </a:t>
            </a:r>
            <a:r>
              <a:rPr lang="en-GB" dirty="0" smtClean="0"/>
              <a:t>stating the resulting CIL rate was so high it was a ‘</a:t>
            </a:r>
            <a:r>
              <a:rPr lang="en-GB" dirty="0"/>
              <a:t>serious </a:t>
            </a:r>
            <a:r>
              <a:rPr lang="en-GB" dirty="0" smtClean="0"/>
              <a:t>risk to </a:t>
            </a:r>
            <a:r>
              <a:rPr lang="en-GB" dirty="0"/>
              <a:t>affordable housing </a:t>
            </a:r>
            <a:r>
              <a:rPr lang="en-GB" dirty="0" smtClean="0"/>
              <a:t> provision’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He ordered the Council </a:t>
            </a:r>
            <a:r>
              <a:rPr lang="en-GB" dirty="0"/>
              <a:t>to slash </a:t>
            </a:r>
            <a:r>
              <a:rPr lang="en-GB" dirty="0" smtClean="0"/>
              <a:t>the charge for dwelling houses from £90 to £40 per </a:t>
            </a:r>
            <a:r>
              <a:rPr lang="en-GB" dirty="0" err="1" smtClean="0"/>
              <a:t>sq</a:t>
            </a:r>
            <a:r>
              <a:rPr lang="en-GB" dirty="0" smtClean="0"/>
              <a:t> m (which the Council acknowledged was a viable CIL rate if 35% affordable housing provision was assumed)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2465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5</a:t>
            </a:fld>
            <a:endParaRPr lang="en-US"/>
          </a:p>
        </p:txBody>
      </p:sp>
      <p:sp>
        <p:nvSpPr>
          <p:cNvPr id="7" name="TextBox 6"/>
          <p:cNvSpPr txBox="1"/>
          <p:nvPr/>
        </p:nvSpPr>
        <p:spPr>
          <a:xfrm>
            <a:off x="604570" y="1120012"/>
            <a:ext cx="7305675" cy="5632311"/>
          </a:xfrm>
          <a:prstGeom prst="rect">
            <a:avLst/>
          </a:prstGeom>
          <a:noFill/>
        </p:spPr>
        <p:txBody>
          <a:bodyPr wrap="square" rtlCol="0">
            <a:spAutoFit/>
          </a:bodyPr>
          <a:lstStyle/>
          <a:p>
            <a:r>
              <a:rPr lang="en-GB" b="1" dirty="0" smtClean="0"/>
              <a:t>Case Study</a:t>
            </a:r>
          </a:p>
          <a:p>
            <a:r>
              <a:rPr lang="en-GB" b="1" dirty="0" smtClean="0"/>
              <a:t>Contrast with Exeter Council</a:t>
            </a:r>
          </a:p>
          <a:p>
            <a:endParaRPr lang="en-GB" dirty="0" smtClean="0"/>
          </a:p>
          <a:p>
            <a:pPr marL="285750" indent="-285750">
              <a:buFont typeface="Arial" panose="020B0604020202020204" pitchFamily="34" charset="0"/>
              <a:buChar char="•"/>
            </a:pPr>
            <a:r>
              <a:rPr lang="en-GB" dirty="0" smtClean="0"/>
              <a:t>The Council's policy also had a target to affordable housing provision of 35% subject to viability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Council decided to use a 25% affordable housing percentage from a </a:t>
            </a:r>
            <a:r>
              <a:rPr lang="en-GB" dirty="0" err="1" smtClean="0"/>
              <a:t>SPD</a:t>
            </a:r>
            <a:r>
              <a:rPr lang="en-GB" dirty="0" smtClean="0"/>
              <a:t> to calculate its CIL rate, resulting in £80 per sq 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Initially the inspector said it would 'not </a:t>
            </a:r>
            <a:r>
              <a:rPr lang="en-GB" dirty="0"/>
              <a:t>be </a:t>
            </a:r>
            <a:r>
              <a:rPr lang="en-GB" dirty="0" smtClean="0"/>
              <a:t>appropriate' </a:t>
            </a:r>
            <a:r>
              <a:rPr lang="en-GB" dirty="0"/>
              <a:t>for her to accept a CIL rate based on the </a:t>
            </a:r>
            <a:r>
              <a:rPr lang="en-GB" dirty="0" err="1"/>
              <a:t>SPD</a:t>
            </a:r>
            <a:r>
              <a:rPr lang="en-GB" dirty="0"/>
              <a:t> rather than the adopted core </a:t>
            </a:r>
            <a:r>
              <a:rPr lang="en-GB" dirty="0" smtClean="0"/>
              <a:t>strategy</a:t>
            </a:r>
            <a:r>
              <a:rPr lang="en-GB" dirty="0"/>
              <a:t> </a:t>
            </a:r>
            <a:r>
              <a:rPr lang="en-GB" dirty="0" smtClean="0"/>
              <a:t>and asked </a:t>
            </a:r>
            <a:r>
              <a:rPr lang="en-GB" dirty="0"/>
              <a:t>the </a:t>
            </a:r>
            <a:r>
              <a:rPr lang="en-GB" dirty="0" smtClean="0"/>
              <a:t>Council </a:t>
            </a:r>
            <a:r>
              <a:rPr lang="en-GB" dirty="0"/>
              <a:t>to </a:t>
            </a:r>
            <a:r>
              <a:rPr lang="en-GB" dirty="0" smtClean="0"/>
              <a:t>review the </a:t>
            </a:r>
            <a:r>
              <a:rPr lang="en-GB" dirty="0"/>
              <a:t>implications of </a:t>
            </a:r>
            <a:r>
              <a:rPr lang="en-GB" dirty="0" smtClean="0"/>
              <a:t>35% affordable </a:t>
            </a:r>
            <a:r>
              <a:rPr lang="en-GB" dirty="0"/>
              <a:t>housing for site </a:t>
            </a:r>
            <a:r>
              <a:rPr lang="en-GB" dirty="0" smtClean="0"/>
              <a:t>viability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inspector decided that the Council's subsequent calculations </a:t>
            </a:r>
            <a:r>
              <a:rPr lang="en-GB" dirty="0"/>
              <a:t>suggested </a:t>
            </a:r>
            <a:r>
              <a:rPr lang="en-GB" dirty="0" smtClean="0"/>
              <a:t>there </a:t>
            </a:r>
            <a:r>
              <a:rPr lang="en-GB" dirty="0"/>
              <a:t>would be sufficient development value to support </a:t>
            </a:r>
            <a:r>
              <a:rPr lang="en-GB" dirty="0" smtClean="0"/>
              <a:t>35% affordable </a:t>
            </a:r>
            <a:r>
              <a:rPr lang="en-GB" dirty="0"/>
              <a:t>housing </a:t>
            </a:r>
            <a:r>
              <a:rPr lang="en-GB" u="sng" dirty="0"/>
              <a:t>and</a:t>
            </a:r>
            <a:r>
              <a:rPr lang="en-GB" dirty="0"/>
              <a:t> </a:t>
            </a:r>
            <a:r>
              <a:rPr lang="en-GB" dirty="0" smtClean="0"/>
              <a:t>a residential </a:t>
            </a:r>
            <a:r>
              <a:rPr lang="en-GB" dirty="0"/>
              <a:t>CIL rate of </a:t>
            </a:r>
            <a:r>
              <a:rPr lang="en-GB" dirty="0" smtClean="0"/>
              <a:t>£80 per </a:t>
            </a:r>
            <a:r>
              <a:rPr lang="en-GB" dirty="0" err="1" smtClean="0"/>
              <a:t>sq</a:t>
            </a:r>
            <a:r>
              <a:rPr lang="en-GB" dirty="0" smtClean="0"/>
              <a:t> m</a:t>
            </a:r>
            <a:r>
              <a:rPr lang="en-GB" dirty="0"/>
              <a:t/>
            </a:r>
            <a:br>
              <a:rPr lang="en-GB" dirty="0"/>
            </a:b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070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97" y="4011283"/>
            <a:ext cx="3113748" cy="190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9728" y="1039375"/>
            <a:ext cx="7893170" cy="4247317"/>
          </a:xfrm>
          <a:prstGeom prst="rect">
            <a:avLst/>
          </a:prstGeom>
          <a:noFill/>
        </p:spPr>
        <p:txBody>
          <a:bodyPr wrap="square" rtlCol="0">
            <a:spAutoFit/>
          </a:bodyPr>
          <a:lstStyle/>
          <a:p>
            <a:r>
              <a:rPr lang="en-GB" b="1" dirty="0" smtClean="0"/>
              <a:t>CIL Regulations</a:t>
            </a:r>
          </a:p>
          <a:p>
            <a:endParaRPr lang="en-GB" dirty="0" smtClean="0"/>
          </a:p>
          <a:p>
            <a:pPr marL="285750" indent="-285750">
              <a:buFont typeface="Arial" panose="020B0604020202020204" pitchFamily="34" charset="0"/>
              <a:buChar char="•"/>
            </a:pPr>
            <a:r>
              <a:rPr lang="en-GB" dirty="0" smtClean="0"/>
              <a:t>CIL </a:t>
            </a:r>
            <a:r>
              <a:rPr lang="en-GB" dirty="0" smtClean="0"/>
              <a:t>should be a </a:t>
            </a:r>
            <a:r>
              <a:rPr lang="en-GB" dirty="0" smtClean="0"/>
              <a:t>residual figure </a:t>
            </a:r>
            <a:r>
              <a:rPr lang="en-GB" u="sng" dirty="0" smtClean="0"/>
              <a:t>after</a:t>
            </a:r>
            <a:r>
              <a:rPr lang="en-GB" dirty="0" smtClean="0"/>
              <a:t> development plan requirements are met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Charging schedules </a:t>
            </a:r>
            <a:endParaRPr lang="en-GB" dirty="0" smtClean="0"/>
          </a:p>
          <a:p>
            <a:endParaRPr lang="en-GB" dirty="0" smtClean="0"/>
          </a:p>
          <a:p>
            <a:pPr marL="742950" lvl="1" indent="-285750">
              <a:buFont typeface="Arial" panose="020B0604020202020204" pitchFamily="34" charset="0"/>
              <a:buChar char="•"/>
            </a:pPr>
            <a:r>
              <a:rPr lang="en-GB" dirty="0"/>
              <a:t>b</a:t>
            </a:r>
            <a:r>
              <a:rPr lang="en-GB" dirty="0" smtClean="0"/>
              <a:t>y area</a:t>
            </a:r>
          </a:p>
          <a:p>
            <a:pPr marL="742950" lvl="1" indent="-285750">
              <a:buFont typeface="Arial" panose="020B0604020202020204" pitchFamily="34" charset="0"/>
              <a:buChar char="•"/>
            </a:pPr>
            <a:r>
              <a:rPr lang="en-GB" dirty="0"/>
              <a:t>b</a:t>
            </a:r>
            <a:r>
              <a:rPr lang="en-GB" dirty="0" smtClean="0"/>
              <a:t>y intended use</a:t>
            </a:r>
          </a:p>
          <a:p>
            <a:pPr marL="742950" lvl="1" indent="-285750">
              <a:buFont typeface="Arial" panose="020B0604020202020204" pitchFamily="34" charset="0"/>
              <a:buChar char="•"/>
            </a:pPr>
            <a:r>
              <a:rPr lang="en-GB" dirty="0"/>
              <a:t>b</a:t>
            </a:r>
            <a:r>
              <a:rPr lang="en-GB" dirty="0" smtClean="0"/>
              <a:t>y size</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Regulation 123 lists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8587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Regulation </a:t>
            </a:r>
            <a:r>
              <a:rPr lang="en-GB" dirty="0" smtClean="0"/>
              <a:t>122/123 </a:t>
            </a:r>
            <a:r>
              <a:rPr lang="en-GB" dirty="0" smtClean="0"/>
              <a:t>tests</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7</a:t>
            </a:fld>
            <a:endParaRPr lang="en-US"/>
          </a:p>
        </p:txBody>
      </p:sp>
      <p:sp>
        <p:nvSpPr>
          <p:cNvPr id="6" name="TextBox 5"/>
          <p:cNvSpPr txBox="1"/>
          <p:nvPr/>
        </p:nvSpPr>
        <p:spPr>
          <a:xfrm>
            <a:off x="526211" y="1121434"/>
            <a:ext cx="7565366" cy="4524315"/>
          </a:xfrm>
          <a:prstGeom prst="rect">
            <a:avLst/>
          </a:prstGeom>
          <a:noFill/>
        </p:spPr>
        <p:txBody>
          <a:bodyPr wrap="square" rtlCol="0">
            <a:spAutoFit/>
          </a:bodyPr>
          <a:lstStyle/>
          <a:p>
            <a:r>
              <a:rPr lang="en-GB" b="1" dirty="0" smtClean="0"/>
              <a:t>Regulation 122</a:t>
            </a:r>
          </a:p>
          <a:p>
            <a:endParaRPr lang="en-GB" dirty="0" smtClean="0"/>
          </a:p>
          <a:p>
            <a:pPr marL="285750" indent="-285750">
              <a:buFont typeface="Arial" panose="020B0604020202020204" pitchFamily="34" charset="0"/>
              <a:buChar char="•"/>
            </a:pPr>
            <a:r>
              <a:rPr lang="en-GB" dirty="0" smtClean="0"/>
              <a:t>Regulation </a:t>
            </a:r>
            <a:r>
              <a:rPr lang="en-GB" dirty="0"/>
              <a:t>122 compliance </a:t>
            </a:r>
            <a:r>
              <a:rPr lang="en-GB" dirty="0" smtClean="0"/>
              <a:t>required where obligation is a </a:t>
            </a:r>
            <a:r>
              <a:rPr lang="en-GB" dirty="0"/>
              <a:t>"reason for granting planning permission</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Decision making process/S106 </a:t>
            </a:r>
            <a:r>
              <a:rPr lang="en-GB" dirty="0" smtClean="0"/>
              <a:t>confirmation</a:t>
            </a:r>
          </a:p>
          <a:p>
            <a:pPr marL="285750" indent="-285750">
              <a:buFont typeface="Arial" panose="020B0604020202020204" pitchFamily="34" charset="0"/>
              <a:buChar char="•"/>
            </a:pPr>
            <a:endParaRPr lang="en-GB" dirty="0" smtClean="0"/>
          </a:p>
          <a:p>
            <a:r>
              <a:rPr lang="en-GB" b="1" dirty="0" smtClean="0"/>
              <a:t>Regulation 123</a:t>
            </a:r>
            <a:endParaRPr lang="en-GB" b="1"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Reduces ability to "pool" funds - no more than 5 obligations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Seeks to prevent no "fake tariffs" </a:t>
            </a:r>
          </a:p>
          <a:p>
            <a:pPr marL="285750" indent="-285750">
              <a:buFont typeface="Arial" panose="020B0604020202020204" pitchFamily="34" charset="0"/>
              <a:buChar char="•"/>
            </a:pPr>
            <a:r>
              <a:rPr lang="en-GB" dirty="0" smtClean="0"/>
              <a:t>Reduces </a:t>
            </a:r>
            <a:r>
              <a:rPr lang="en-GB" dirty="0"/>
              <a:t>ability to "double dip</a:t>
            </a:r>
            <a:r>
              <a:rPr lang="en-GB" dirty="0" smtClean="0"/>
              <a:t>" by reference to "relevant infrastructure"</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703" y="2413942"/>
            <a:ext cx="1389438" cy="204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21" y="4845649"/>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0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Case </a:t>
            </a:r>
            <a:r>
              <a:rPr lang="en-GB" dirty="0" smtClean="0"/>
              <a:t>study</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8</a:t>
            </a:fld>
            <a:endParaRPr lang="en-US"/>
          </a:p>
        </p:txBody>
      </p:sp>
      <p:sp>
        <p:nvSpPr>
          <p:cNvPr id="5" name="Text Placeholder 4"/>
          <p:cNvSpPr>
            <a:spLocks noGrp="1"/>
          </p:cNvSpPr>
          <p:nvPr>
            <p:ph type="body" sz="quarter" idx="14"/>
          </p:nvPr>
        </p:nvSpPr>
        <p:spPr/>
        <p:txBody>
          <a:bodyPr/>
          <a:lstStyle/>
          <a:p>
            <a:r>
              <a:rPr lang="en-GB" dirty="0" smtClean="0"/>
              <a:t>Greenwich Regulation 123 list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64268"/>
            <a:ext cx="6662738" cy="441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24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Regulation </a:t>
            </a:r>
            <a:r>
              <a:rPr lang="en-GB" dirty="0" smtClean="0"/>
              <a:t>123 list</a:t>
            </a:r>
            <a:endParaRPr lang="en-GB" dirty="0"/>
          </a:p>
        </p:txBody>
      </p:sp>
      <p:sp>
        <p:nvSpPr>
          <p:cNvPr id="3" name="Date Placeholder 2"/>
          <p:cNvSpPr>
            <a:spLocks noGrp="1"/>
          </p:cNvSpPr>
          <p:nvPr>
            <p:ph type="dt" sz="half" idx="10"/>
          </p:nvPr>
        </p:nvSpPr>
        <p:spPr/>
        <p:txBody>
          <a:bodyPr/>
          <a:lstStyle/>
          <a:p>
            <a:fld id="{B7072ED0-731B-4102-939B-47B17885C04A}" type="datetime1">
              <a:rPr lang="en-GB" smtClean="0"/>
              <a:t>14/07/2015</a:t>
            </a:fld>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9</a:t>
            </a:fld>
            <a:endParaRPr lang="en-US"/>
          </a:p>
        </p:txBody>
      </p:sp>
      <p:sp>
        <p:nvSpPr>
          <p:cNvPr id="6" name="TextBox 5"/>
          <p:cNvSpPr txBox="1"/>
          <p:nvPr/>
        </p:nvSpPr>
        <p:spPr>
          <a:xfrm>
            <a:off x="676275" y="1152525"/>
            <a:ext cx="6838950"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How detailed should the list 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more you include, the harder it is to craft </a:t>
            </a:r>
            <a:r>
              <a:rPr lang="en-GB" dirty="0" smtClean="0"/>
              <a:t>residual s106 </a:t>
            </a:r>
            <a:r>
              <a:rPr lang="en-GB" dirty="0" smtClean="0"/>
              <a:t>obligations </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38463"/>
            <a:ext cx="2854726" cy="257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08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blank">
  <a:themeElements>
    <a:clrScheme name="Custom 1">
      <a:dk1>
        <a:srgbClr val="565A5C"/>
      </a:dk1>
      <a:lt1>
        <a:srgbClr val="FFFFFF"/>
      </a:lt1>
      <a:dk2>
        <a:srgbClr val="5B1F69"/>
      </a:dk2>
      <a:lt2>
        <a:srgbClr val="FFFFFF"/>
      </a:lt2>
      <a:accent1>
        <a:srgbClr val="6E2D91"/>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ddress and Disclaimer">
  <a:themeElements>
    <a:clrScheme name="Denton">
      <a:dk1>
        <a:srgbClr val="565A5C"/>
      </a:dk1>
      <a:lt1>
        <a:srgbClr val="6E2D91"/>
      </a:lt1>
      <a:dk2>
        <a:srgbClr val="5B1F69"/>
      </a:dk2>
      <a:lt2>
        <a:srgbClr val="FFFFFF"/>
      </a:lt2>
      <a:accent1>
        <a:srgbClr val="6E2D91"/>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1069</Words>
  <Application>Microsoft Office PowerPoint</Application>
  <PresentationFormat>On-screen Show (4:3)</PresentationFormat>
  <Paragraphs>312</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blank</vt:lpstr>
      <vt:lpstr>Office Address and Disclaimer</vt:lpstr>
      <vt:lpstr>S106 agreements</vt:lpstr>
      <vt:lpstr>S106 agreements - Issues and approaches</vt:lpstr>
      <vt:lpstr>Policy</vt:lpstr>
      <vt:lpstr>Policy</vt:lpstr>
      <vt:lpstr>Policy</vt:lpstr>
      <vt:lpstr>CIL</vt:lpstr>
      <vt:lpstr>CIL: Regulation 122/123 tests</vt:lpstr>
      <vt:lpstr>CIL Case study</vt:lpstr>
      <vt:lpstr>CIL Regulation 123 list</vt:lpstr>
      <vt:lpstr>CIL Case study</vt:lpstr>
      <vt:lpstr>CIL Case Study</vt:lpstr>
      <vt:lpstr>CIL QUIZ</vt:lpstr>
      <vt:lpstr>CIL QUIZ</vt:lpstr>
      <vt:lpstr>CIL QUIZ</vt:lpstr>
      <vt:lpstr>Financial Viability</vt:lpstr>
      <vt:lpstr>Case study</vt:lpstr>
      <vt:lpstr>Case study </vt:lpstr>
      <vt:lpstr>Case study</vt:lpstr>
      <vt:lpstr>Case study</vt:lpstr>
      <vt:lpstr>Clauses and approaches</vt:lpstr>
      <vt:lpstr>Affordable Housing</vt:lpstr>
      <vt:lpstr>Case study</vt:lpstr>
      <vt:lpstr>Clauses and approaches: Eastern Quarry </vt:lpstr>
      <vt:lpstr>Public Realm and Long term maintenance</vt:lpstr>
      <vt:lpstr>Case study</vt:lpstr>
      <vt:lpstr>Growth of non-infrastructure obligations</vt:lpstr>
      <vt:lpstr>Boilerplate issues</vt:lpstr>
      <vt:lpstr>Enforcement protocols/ Section 106 - Practical Examples III</vt:lpstr>
      <vt:lpstr>Conclusions and Reminders</vt:lpstr>
      <vt:lpstr>Conclusions and Reminders </vt:lpstr>
      <vt:lpstr>PowerPoint Presentation</vt:lpstr>
      <vt:lpstr>PowerPoint Presentation</vt:lpstr>
    </vt:vector>
  </TitlesOfParts>
  <Company>Dentons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S106 agreements</dc:title>
  <dc:creator>Dentons</dc:creator>
  <cp:lastModifiedBy>Dentons</cp:lastModifiedBy>
  <cp:revision>72</cp:revision>
  <cp:lastPrinted>2015-07-14T16:03:54Z</cp:lastPrinted>
  <dcterms:created xsi:type="dcterms:W3CDTF">2015-07-07T18:34:42Z</dcterms:created>
  <dcterms:modified xsi:type="dcterms:W3CDTF">2015-07-14T16:57:12Z</dcterms:modified>
</cp:coreProperties>
</file>