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handoutMasterIdLst>
    <p:handoutMasterId r:id="rId24"/>
  </p:handoutMasterIdLst>
  <p:sldIdLst>
    <p:sldId id="256" r:id="rId6"/>
    <p:sldId id="258" r:id="rId7"/>
    <p:sldId id="259" r:id="rId8"/>
    <p:sldId id="260" r:id="rId9"/>
    <p:sldId id="262" r:id="rId10"/>
    <p:sldId id="264" r:id="rId11"/>
    <p:sldId id="265" r:id="rId12"/>
    <p:sldId id="266" r:id="rId13"/>
    <p:sldId id="267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68" r:id="rId23"/>
  </p:sldIdLst>
  <p:sldSz cx="9144000" cy="6858000" type="screen4x3"/>
  <p:notesSz cx="6810375" cy="99425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28" autoAdjust="0"/>
  </p:normalViewPr>
  <p:slideViewPr>
    <p:cSldViewPr>
      <p:cViewPr varScale="1">
        <p:scale>
          <a:sx n="65" d="100"/>
          <a:sy n="65" d="100"/>
        </p:scale>
        <p:origin x="-13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CBB3D-C5CA-4755-BA94-1131775A6DB4}" type="datetimeFigureOut">
              <a:rPr lang="en-GB" smtClean="0"/>
              <a:t>10/03/2015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0A79A-B413-4381-AD4D-DDDA621AD1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882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Description: POS%20Logo%20-%206x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150" y="620713"/>
            <a:ext cx="326231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Title Placeholder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30375"/>
          </a:xfrm>
        </p:spPr>
        <p:txBody>
          <a:bodyPr/>
          <a:lstStyle>
            <a:lvl1pPr algn="ctr">
              <a:defRPr smtClean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 smtClean="0"/>
          </a:p>
        </p:txBody>
      </p:sp>
      <p:sp>
        <p:nvSpPr>
          <p:cNvPr id="18435" name="Text Placeholder 2"/>
          <p:cNvSpPr>
            <a:spLocks noGrp="1"/>
          </p:cNvSpPr>
          <p:nvPr>
            <p:ph type="subTitle" idx="1"/>
          </p:nvPr>
        </p:nvSpPr>
        <p:spPr>
          <a:xfrm>
            <a:off x="1371600" y="4221163"/>
            <a:ext cx="6400800" cy="1417637"/>
          </a:xfrm>
        </p:spPr>
        <p:txBody>
          <a:bodyPr/>
          <a:lstStyle>
            <a:lvl1pPr marL="0" indent="0" algn="ctr">
              <a:buFont typeface="Arial" charset="0"/>
              <a:buNone/>
              <a:defRPr smtClean="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27AEADA-D6D5-4DA9-BAB0-E8ABF69EFC46}" type="datetimeFigureOut">
              <a:rPr lang="en-GB"/>
              <a:pPr>
                <a:defRPr/>
              </a:pPr>
              <a:t>10/03/2015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2BCAB08-24F8-49F4-A52E-2E523F289C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90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E2430-1B46-42B5-8C14-6DF936092C3E}" type="datetimeFigureOut">
              <a:rPr lang="en-GB"/>
              <a:pPr>
                <a:defRPr/>
              </a:pPr>
              <a:t>10/03/2015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4B052-3DC5-4B21-9DC4-AC9601DD13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62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30884-53FF-4E94-B8B8-F733CDAFE84B}" type="datetimeFigureOut">
              <a:rPr lang="en-GB"/>
              <a:pPr>
                <a:defRPr/>
              </a:pPr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B41B-65AF-47E5-9145-2CFC25CA28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920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EDC99-721C-45B7-834A-EF1E7480A5DF}" type="datetimeFigureOut">
              <a:rPr lang="en-GB"/>
              <a:pPr>
                <a:defRPr/>
              </a:pPr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F1080-5B0F-48A3-B3F3-A8EED40510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94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19BB8-4A3F-4990-86CE-A69491629BF9}" type="datetimeFigureOut">
              <a:rPr lang="en-GB"/>
              <a:pPr>
                <a:defRPr/>
              </a:pPr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25775-6DC7-4996-BFBD-6744809A8E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20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55311-3B8C-4FE3-A483-8B4B3F5B3CD4}" type="datetimeFigureOut">
              <a:rPr lang="en-GB"/>
              <a:pPr>
                <a:defRPr/>
              </a:pPr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30C00-EA68-4966-908B-9017F9083F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25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94557-C109-45A7-B577-FC2F2145E011}" type="datetimeFigureOut">
              <a:rPr lang="en-GB"/>
              <a:pPr>
                <a:defRPr/>
              </a:pPr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AA890-E62F-4F94-88FD-A9909B2677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4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04031-FE14-48E8-9FC1-3512DCE7A51E}" type="datetimeFigureOut">
              <a:rPr lang="en-GB"/>
              <a:pPr>
                <a:defRPr/>
              </a:pPr>
              <a:t>10/03/2015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0B549-6D03-4D0A-8E64-B12A0ED900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819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5D0A9-80BA-4A14-B691-9BD7B3558086}" type="datetimeFigureOut">
              <a:rPr lang="en-GB"/>
              <a:pPr>
                <a:defRPr/>
              </a:pPr>
              <a:t>10/03/2015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5B10F-8FB8-46FB-82E1-F9A9D0FC2D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738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DC26E-F2A1-4362-B49A-403B098204A0}" type="datetimeFigureOut">
              <a:rPr lang="en-GB"/>
              <a:pPr>
                <a:defRPr/>
              </a:pPr>
              <a:t>10/03/2015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E046D-102E-4013-9296-A6665D17A0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498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F3CCA-671F-4E81-B63D-EAFC2B1CE43F}" type="datetimeFigureOut">
              <a:rPr lang="en-GB"/>
              <a:pPr>
                <a:defRPr/>
              </a:pPr>
              <a:t>10/03/2015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26A2-695F-49ED-B96A-FFD33F18AA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49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7A78C-2B3B-4AC0-8EFC-2CC50F8BE09B}" type="datetimeFigureOut">
              <a:rPr lang="en-GB"/>
              <a:pPr>
                <a:defRPr/>
              </a:pPr>
              <a:t>10/03/2015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50F32-B88B-4319-A03B-FD772887A4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436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62753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7F6E0C-7602-4EB0-8F4F-6EC073E1C3B1}" type="datetimeFigureOut">
              <a:rPr lang="en-GB"/>
              <a:pPr>
                <a:defRPr/>
              </a:pPr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CD9373-7F45-4A68-A495-51C125819E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1" name="Picture 1" descr="Description: POS%20Logo%20-%206x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175" y="476250"/>
            <a:ext cx="19939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00999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99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99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99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99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9999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9999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9999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9999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89898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898989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898989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898989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89898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/>
          <a:lstStyle/>
          <a:p>
            <a:pPr algn="ctr"/>
            <a:r>
              <a:rPr lang="en-US" altLang="en-US" dirty="0" smtClean="0"/>
              <a:t>S106, Developer Contributions &amp; Delivering Infrastructure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subTitle" idx="1"/>
          </p:nvPr>
        </p:nvSpPr>
        <p:spPr>
          <a:xfrm>
            <a:off x="1403648" y="2924944"/>
            <a:ext cx="6400800" cy="1752600"/>
          </a:xfrm>
        </p:spPr>
        <p:txBody>
          <a:bodyPr/>
          <a:lstStyle/>
          <a:p>
            <a:r>
              <a:rPr lang="en-US" altLang="en-US" dirty="0" smtClean="0">
                <a:solidFill>
                  <a:srgbClr val="898989"/>
                </a:solidFill>
              </a:rPr>
              <a:t>Steve Dennington</a:t>
            </a:r>
            <a:endParaRPr lang="en-US" altLang="en-US" dirty="0" smtClean="0">
              <a:solidFill>
                <a:srgbClr val="898989"/>
              </a:solidFill>
            </a:endParaRPr>
          </a:p>
          <a:p>
            <a:r>
              <a:rPr lang="en-US" altLang="en-US" dirty="0" smtClean="0">
                <a:solidFill>
                  <a:srgbClr val="898989"/>
                </a:solidFill>
              </a:rPr>
              <a:t>Plan Making Team Leader (Deputy Service Head – Spatial Planning) </a:t>
            </a:r>
          </a:p>
          <a:p>
            <a:r>
              <a:rPr lang="en-US" altLang="en-US" dirty="0" smtClean="0">
                <a:solidFill>
                  <a:srgbClr val="898989"/>
                </a:solidFill>
              </a:rPr>
              <a:t>LB </a:t>
            </a:r>
            <a:r>
              <a:rPr lang="en-US" altLang="en-US" dirty="0" smtClean="0">
                <a:solidFill>
                  <a:srgbClr val="898989"/>
                </a:solidFill>
              </a:rPr>
              <a:t>Croydon</a:t>
            </a:r>
          </a:p>
          <a:p>
            <a:r>
              <a:rPr lang="en-US" altLang="en-US" dirty="0" smtClean="0">
                <a:solidFill>
                  <a:srgbClr val="898989"/>
                </a:solidFill>
              </a:rPr>
              <a:t>Chair </a:t>
            </a:r>
            <a:r>
              <a:rPr lang="en-US" altLang="en-US" dirty="0" smtClean="0">
                <a:solidFill>
                  <a:srgbClr val="898989"/>
                </a:solidFill>
              </a:rPr>
              <a:t>ALBPO London – Development Plans </a:t>
            </a:r>
            <a:endParaRPr lang="en-US" altLang="en-US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6275388" cy="1143000"/>
          </a:xfrm>
        </p:spPr>
        <p:txBody>
          <a:bodyPr/>
          <a:lstStyle/>
          <a:p>
            <a:r>
              <a:rPr lang="en-GB" sz="4000" dirty="0" smtClean="0"/>
              <a:t>S106 &amp; CIL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634" y="1484784"/>
            <a:ext cx="7848600" cy="4896544"/>
          </a:xfrm>
        </p:spPr>
        <p:txBody>
          <a:bodyPr/>
          <a:lstStyle/>
          <a:p>
            <a:pPr marL="342900" lvl="1" indent="-342900">
              <a:buFont typeface="Wingdings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</a:rPr>
              <a:t>CIL was introduced as a solution to S106 with provisions in the legislation that sought to “put a spanner in the works” of S106 (ie the limits on pooling) 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</a:rPr>
              <a:t>CIL and S106 are good at different things: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</a:rPr>
              <a:t>CIL is an efficient up-front pooling </a:t>
            </a:r>
            <a:r>
              <a:rPr lang="en-GB" sz="2000" dirty="0" smtClean="0">
                <a:latin typeface="Calibri" panose="020F0502020204030204" pitchFamily="34" charset="0"/>
              </a:rPr>
              <a:t>mechanism – brings </a:t>
            </a:r>
            <a:r>
              <a:rPr lang="en-GB" sz="2000" dirty="0">
                <a:latin typeface="Calibri" panose="020F0502020204030204" pitchFamily="34" charset="0"/>
              </a:rPr>
              <a:t>in more money to an LPA because nearly everyone pays something, rather than just a few paying; as little as 7% of developments have S106 …</a:t>
            </a:r>
            <a:br>
              <a:rPr lang="en-GB" sz="2000" dirty="0">
                <a:latin typeface="Calibri" panose="020F0502020204030204" pitchFamily="34" charset="0"/>
              </a:rPr>
            </a:br>
            <a:r>
              <a:rPr lang="en-GB" sz="2000" dirty="0">
                <a:latin typeface="Calibri" panose="020F0502020204030204" pitchFamily="34" charset="0"/>
              </a:rPr>
              <a:t>… however, CIL does have a high set-up cost that can make it uneconomic for many small local planning authorities to implement.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</a:rPr>
              <a:t>S106 can be a good, flexible tool to deal with specific issues that are related to the actual development, rather than development generally …</a:t>
            </a:r>
            <a:br>
              <a:rPr lang="en-GB" sz="2000" dirty="0">
                <a:latin typeface="Calibri" panose="020F0502020204030204" pitchFamily="34" charset="0"/>
              </a:rPr>
            </a:br>
            <a:r>
              <a:rPr lang="en-GB" sz="2000" dirty="0">
                <a:latin typeface="Calibri" panose="020F0502020204030204" pitchFamily="34" charset="0"/>
              </a:rPr>
              <a:t>… however, S106 does have high transaction costs (eg legal fees and negotiation time) that render it uneconomic for small developments.</a:t>
            </a:r>
          </a:p>
        </p:txBody>
      </p:sp>
    </p:spTree>
    <p:extLst>
      <p:ext uri="{BB962C8B-B14F-4D97-AF65-F5344CB8AC3E}">
        <p14:creationId xmlns:p14="http://schemas.microsoft.com/office/powerpoint/2010/main" val="62440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5" y="476672"/>
            <a:ext cx="6275388" cy="1143000"/>
          </a:xfrm>
        </p:spPr>
        <p:txBody>
          <a:bodyPr/>
          <a:lstStyle/>
          <a:p>
            <a:r>
              <a:rPr lang="en-GB" sz="4000" dirty="0" smtClean="0"/>
              <a:t>The challenges</a:t>
            </a:r>
            <a:endParaRPr lang="en-GB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549371" y="2996951"/>
            <a:ext cx="1920281" cy="1584177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Infrastructure that is necessary because of development generally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596689" y="2992899"/>
            <a:ext cx="1920281" cy="1547746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Infrastructure that is necessary because the need for it is caused by a particular development or group of developments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644007" y="2992899"/>
            <a:ext cx="1926108" cy="1588563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Mitigation or compensation that is necessary to enable a development to proceed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655933" y="2996951"/>
            <a:ext cx="1926108" cy="1584177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Securing affordable housing to meet the housing needs of an area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58023" y="2420887"/>
            <a:ext cx="3936429" cy="410845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INFRASTRUCTURE</a:t>
            </a: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644008" y="2420887"/>
            <a:ext cx="3927371" cy="410845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OTHER (NON-INFRASTRUCTURE) MITIGATION</a:t>
            </a:r>
            <a:endParaRPr lang="en-GB" sz="14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28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How might we fix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7848600" cy="37338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>
                <a:latin typeface="Calibri" panose="020F0502020204030204" pitchFamily="34" charset="0"/>
              </a:rPr>
              <a:t>POS </a:t>
            </a:r>
            <a:r>
              <a:rPr lang="en-GB" sz="2400" dirty="0">
                <a:latin typeface="Calibri" panose="020F0502020204030204" pitchFamily="34" charset="0"/>
              </a:rPr>
              <a:t>believes that any solution should have the following characteristics: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</a:rPr>
              <a:t>The intention for CIL to be funded via the land value rather than through development finance should be clearly stated by government and become a clear feature of the CIL setting process and Development Management viability assessments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</a:rPr>
              <a:t>There should be a basic national levy rate that can be easily adopted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</a:rPr>
              <a:t>Alternative levy rates should follow the current CIL setting process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</a:rPr>
              <a:t>Flexibility between levy and agreements should be a standard feature of the system subject always to the levy amount being the minimum payable in any </a:t>
            </a:r>
            <a:r>
              <a:rPr lang="en-GB" sz="2000" dirty="0" smtClean="0">
                <a:latin typeface="Calibri" panose="020F0502020204030204" pitchFamily="34" charset="0"/>
              </a:rPr>
              <a:t>circumstances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 smtClean="0">
                <a:latin typeface="Calibri" panose="020F0502020204030204" pitchFamily="34" charset="0"/>
              </a:rPr>
              <a:t>A new combined system needs a new name to give it a fresh start</a:t>
            </a:r>
            <a:endParaRPr lang="en-GB" sz="2000" dirty="0">
              <a:latin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94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 bwMode="auto">
          <a:xfrm>
            <a:off x="520601" y="40055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4000" dirty="0">
                <a:solidFill>
                  <a:srgbClr val="009999"/>
                </a:solidFill>
              </a:rPr>
              <a:t>What would it look like?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596689" y="4742629"/>
            <a:ext cx="5945970" cy="606639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Development Management Agreement</a:t>
            </a: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34842" y="4741707"/>
            <a:ext cx="1934810" cy="607561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Development Management Levy</a:t>
            </a: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49371" y="2996951"/>
            <a:ext cx="1920281" cy="1584177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Infrastructure that is necessary because of development generally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596689" y="2992899"/>
            <a:ext cx="1920281" cy="1547746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Infrastructure that is necessary because the need for it is caused by a particular development or group of developments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644007" y="2992899"/>
            <a:ext cx="1926108" cy="1588563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Mitigation or compensation that is necessary to enable a development to proceed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655933" y="2996951"/>
            <a:ext cx="1926108" cy="1584177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Securing affordable housing to meet the housing needs of an area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58023" y="2420887"/>
            <a:ext cx="3936429" cy="410845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INFRASTRUCTURE</a:t>
            </a: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644008" y="2420887"/>
            <a:ext cx="3927371" cy="410845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OTHER (NON-INFRASTRUCTURE) MITIGATION</a:t>
            </a:r>
            <a:endParaRPr lang="en-GB" sz="14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09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Options for levy LPAs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472934" cy="4035896"/>
          </a:xfrm>
        </p:spPr>
        <p:txBody>
          <a:bodyPr/>
          <a:lstStyle/>
          <a:p>
            <a:pPr lvl="0">
              <a:buFont typeface="Wingdings" pitchFamily="2" charset="2"/>
              <a:buChar char="§"/>
            </a:pPr>
            <a:r>
              <a:rPr lang="en-GB" sz="2400" dirty="0">
                <a:latin typeface="Calibri" panose="020F0502020204030204" pitchFamily="34" charset="0"/>
              </a:rPr>
              <a:t>For non-major development, a compulsory levy would apply for infrastructure. An agreement could apply to: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Mitigation or compensation that is directly necessary to enable a development to </a:t>
            </a:r>
            <a:r>
              <a:rPr lang="en-GB" sz="1800" dirty="0" smtClean="0">
                <a:latin typeface="Calibri" panose="020F0502020204030204" pitchFamily="34" charset="0"/>
              </a:rPr>
              <a:t>proceed 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 smtClean="0">
                <a:latin typeface="Calibri" panose="020F0502020204030204" pitchFamily="34" charset="0"/>
              </a:rPr>
              <a:t>Securing </a:t>
            </a:r>
            <a:r>
              <a:rPr lang="en-GB" sz="1800" dirty="0">
                <a:latin typeface="Calibri" panose="020F0502020204030204" pitchFamily="34" charset="0"/>
              </a:rPr>
              <a:t>affordable housing</a:t>
            </a:r>
          </a:p>
          <a:p>
            <a:pPr lvl="0">
              <a:buFont typeface="Wingdings" pitchFamily="2" charset="2"/>
              <a:buChar char="§"/>
            </a:pPr>
            <a:r>
              <a:rPr lang="en-GB" sz="2400" dirty="0">
                <a:latin typeface="Calibri" panose="020F0502020204030204" pitchFamily="34" charset="0"/>
              </a:rPr>
              <a:t>For major development, the levy would apply plus an agreement to secure: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Infrastructure that is necessary because the need for it is caused by a particular development or group of </a:t>
            </a:r>
            <a:r>
              <a:rPr lang="en-GB" sz="1800" dirty="0" smtClean="0">
                <a:latin typeface="Calibri" panose="020F0502020204030204" pitchFamily="34" charset="0"/>
              </a:rPr>
              <a:t>developments 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 smtClean="0">
                <a:latin typeface="Calibri" panose="020F0502020204030204" pitchFamily="34" charset="0"/>
              </a:rPr>
              <a:t>Mitigation </a:t>
            </a:r>
            <a:r>
              <a:rPr lang="en-GB" sz="1800" dirty="0">
                <a:latin typeface="Calibri" panose="020F0502020204030204" pitchFamily="34" charset="0"/>
              </a:rPr>
              <a:t>or compensation that is directly necessary to enable a development to proceed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Securing affordable </a:t>
            </a:r>
            <a:r>
              <a:rPr lang="en-GB" sz="1800" dirty="0" smtClean="0">
                <a:latin typeface="Calibri" panose="020F0502020204030204" pitchFamily="34" charset="0"/>
              </a:rPr>
              <a:t>housing</a:t>
            </a:r>
          </a:p>
          <a:p>
            <a:pPr marL="0" indent="0">
              <a:buNone/>
            </a:pPr>
            <a:r>
              <a:rPr lang="en-GB" sz="1800" dirty="0" smtClean="0">
                <a:latin typeface="Calibri" panose="020F0502020204030204" pitchFamily="34" charset="0"/>
              </a:rPr>
              <a:t>Plus </a:t>
            </a:r>
            <a:r>
              <a:rPr lang="en-GB" sz="1800" dirty="0">
                <a:latin typeface="Calibri" panose="020F0502020204030204" pitchFamily="34" charset="0"/>
              </a:rPr>
              <a:t>if the LPA considered it appropriate adjustment could be made in response to viability issues between the levy and the agreement, subject always to the levy sum being the minimum payable</a:t>
            </a:r>
            <a:r>
              <a:rPr lang="en-GB" sz="1800" dirty="0" smtClean="0">
                <a:latin typeface="Calibri" panose="020F0502020204030204" pitchFamily="34" charset="0"/>
              </a:rPr>
              <a:t>.</a:t>
            </a:r>
            <a:endParaRPr lang="en-GB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1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Options for non-levy LPAs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8112893" cy="4035896"/>
          </a:xfrm>
        </p:spPr>
        <p:txBody>
          <a:bodyPr/>
          <a:lstStyle/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For </a:t>
            </a:r>
            <a:r>
              <a:rPr lang="en-GB" sz="2400" dirty="0">
                <a:latin typeface="Calibri" panose="020F0502020204030204" pitchFamily="34" charset="0"/>
              </a:rPr>
              <a:t>non-major development, neither the levy nor an agreement would apply for infrastructure. An agreement could apply to: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Mitigation or compensation that is directly necessary to enable a development to proceed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Securing affordable housing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>
                <a:latin typeface="Calibri" panose="020F0502020204030204" pitchFamily="34" charset="0"/>
              </a:rPr>
              <a:t>For major developments, an agreement to </a:t>
            </a:r>
            <a:r>
              <a:rPr lang="en-GB" sz="2400" dirty="0" smtClean="0">
                <a:latin typeface="Calibri" panose="020F0502020204030204" pitchFamily="34" charset="0"/>
              </a:rPr>
              <a:t>secure:</a:t>
            </a:r>
            <a:endParaRPr lang="en-GB" sz="2400" dirty="0">
              <a:latin typeface="Calibri" panose="020F0502020204030204" pitchFamily="34" charset="0"/>
            </a:endParaRP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Infrastructure that is necessary because the need for it is caused by a particular development or group of developments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Mitigation or compensation that is directly necessary to enable a development to proceed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Securing affordable housing</a:t>
            </a:r>
          </a:p>
          <a:p>
            <a:pPr>
              <a:buFont typeface="Wingdings" pitchFamily="2" charset="2"/>
              <a:buChar char="§"/>
            </a:pPr>
            <a:endParaRPr lang="en-GB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19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S106 Updates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112893" cy="5112568"/>
          </a:xfrm>
        </p:spPr>
        <p:txBody>
          <a:bodyPr/>
          <a:lstStyle/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S106 Monitoring Fees – Oxfordshire Judgement </a:t>
            </a:r>
          </a:p>
          <a:p>
            <a:pPr lvl="1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Monitoring fee not justified under CIL </a:t>
            </a:r>
            <a:r>
              <a:rPr lang="en-GB" sz="2400" dirty="0" err="1" smtClean="0">
                <a:latin typeface="Calibri" panose="020F0502020204030204" pitchFamily="34" charset="0"/>
              </a:rPr>
              <a:t>Reg</a:t>
            </a:r>
            <a:r>
              <a:rPr lang="en-GB" sz="2400" dirty="0" smtClean="0">
                <a:latin typeface="Calibri" panose="020F0502020204030204" pitchFamily="34" charset="0"/>
              </a:rPr>
              <a:t> 122</a:t>
            </a:r>
          </a:p>
          <a:p>
            <a:pPr lvl="1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Monitoring of S106 in most cases is a function of the Council</a:t>
            </a:r>
          </a:p>
          <a:p>
            <a:pPr lvl="1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Standardised monitoring fees with no relationship to the scale of the development, or the monitoring task involved are unjustified </a:t>
            </a:r>
          </a:p>
          <a:p>
            <a:pPr lvl="1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Monitoring fees, could be justified if the </a:t>
            </a:r>
            <a:r>
              <a:rPr lang="en-GB" sz="2400" dirty="0">
                <a:latin typeface="Calibri" panose="020F0502020204030204" pitchFamily="34" charset="0"/>
              </a:rPr>
              <a:t>scale of the development, or the monitoring task </a:t>
            </a:r>
            <a:r>
              <a:rPr lang="en-GB" sz="2400" dirty="0" smtClean="0">
                <a:latin typeface="Calibri" panose="020F0502020204030204" pitchFamily="34" charset="0"/>
              </a:rPr>
              <a:t>involved justify a specific monitoring fee</a:t>
            </a:r>
          </a:p>
          <a:p>
            <a:pPr lvl="1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Implications remain to be seen as many Councils </a:t>
            </a:r>
            <a:r>
              <a:rPr lang="en-GB" sz="2400" dirty="0">
                <a:latin typeface="Calibri" panose="020F0502020204030204" pitchFamily="34" charset="0"/>
              </a:rPr>
              <a:t>operate Standardised monitoring fees </a:t>
            </a:r>
            <a:endParaRPr lang="en-GB" sz="2400" dirty="0">
              <a:latin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GB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9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S106 Updates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112893" cy="5112568"/>
          </a:xfrm>
        </p:spPr>
        <p:txBody>
          <a:bodyPr/>
          <a:lstStyle/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S106 speeding up negotiations – DCLG consultation </a:t>
            </a:r>
          </a:p>
          <a:p>
            <a:pPr lvl="1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Belief agreeing S106s is delaying the planning process</a:t>
            </a:r>
          </a:p>
          <a:p>
            <a:pPr lvl="1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Expectation of early S106 engagement </a:t>
            </a:r>
          </a:p>
          <a:p>
            <a:pPr lvl="1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Greater use of standardised clauses </a:t>
            </a:r>
            <a:endParaRPr lang="en-GB" sz="2400" dirty="0" smtClean="0">
              <a:latin typeface="Calibri" panose="020F0502020204030204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Support for local S106 signing time limits</a:t>
            </a:r>
          </a:p>
          <a:p>
            <a:pPr lvl="1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Agreeing time extension is advocated </a:t>
            </a:r>
          </a:p>
          <a:p>
            <a:pPr lvl="1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S106 monitoring and assignment transparency </a:t>
            </a:r>
          </a:p>
          <a:p>
            <a:pPr lvl="1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Entertaining primary legislation to unbl</a:t>
            </a:r>
            <a:r>
              <a:rPr lang="en-GB" sz="2400" dirty="0" smtClean="0">
                <a:latin typeface="Calibri" panose="020F0502020204030204" pitchFamily="34" charset="0"/>
              </a:rPr>
              <a:t>ock</a:t>
            </a:r>
            <a:r>
              <a:rPr lang="en-GB" sz="2400" dirty="0" smtClean="0">
                <a:latin typeface="Calibri" panose="020F0502020204030204" pitchFamily="34" charset="0"/>
              </a:rPr>
              <a:t> stalled S106s</a:t>
            </a:r>
          </a:p>
          <a:p>
            <a:pPr lvl="2">
              <a:buFont typeface="Wingdings" pitchFamily="2" charset="2"/>
              <a:buChar char="§"/>
            </a:pPr>
            <a:r>
              <a:rPr lang="en-GB" dirty="0" smtClean="0">
                <a:latin typeface="Calibri" panose="020F0502020204030204" pitchFamily="34" charset="0"/>
              </a:rPr>
              <a:t>An automatic / deemed solution – workable though </a:t>
            </a:r>
          </a:p>
          <a:p>
            <a:pPr lvl="2">
              <a:buFont typeface="Wingdings" pitchFamily="2" charset="2"/>
              <a:buChar char="§"/>
            </a:pPr>
            <a:r>
              <a:rPr lang="en-GB" dirty="0" smtClean="0">
                <a:latin typeface="Calibri" panose="020F0502020204030204" pitchFamily="34" charset="0"/>
              </a:rPr>
              <a:t>Engage external dispute resolution – mediation – final </a:t>
            </a:r>
            <a:r>
              <a:rPr lang="en-GB" smtClean="0">
                <a:latin typeface="Calibri" panose="020F0502020204030204" pitchFamily="34" charset="0"/>
              </a:rPr>
              <a:t>conclusion on the matters </a:t>
            </a:r>
            <a:endParaRPr lang="en-GB" dirty="0">
              <a:latin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GB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50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5576" y="2492896"/>
            <a:ext cx="7772400" cy="1362075"/>
          </a:xfrm>
        </p:spPr>
        <p:txBody>
          <a:bodyPr/>
          <a:lstStyle/>
          <a:p>
            <a:pPr algn="ctr"/>
            <a:r>
              <a:rPr lang="en-GB" cap="none" dirty="0" smtClean="0"/>
              <a:t>Questions</a:t>
            </a:r>
            <a:endParaRPr lang="en-GB" cap="none" dirty="0"/>
          </a:p>
        </p:txBody>
      </p:sp>
    </p:spTree>
    <p:extLst>
      <p:ext uri="{BB962C8B-B14F-4D97-AF65-F5344CB8AC3E}">
        <p14:creationId xmlns:p14="http://schemas.microsoft.com/office/powerpoint/2010/main" val="341520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S106 Origins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sz="2000" dirty="0">
                <a:latin typeface="Calibri" panose="020F0502020204030204" pitchFamily="34" charset="0"/>
              </a:rPr>
              <a:t>The history of various compensation and betterment laws is not a happy one, as generally they have not been successful. The main milestones have been:</a:t>
            </a:r>
          </a:p>
          <a:p>
            <a:pPr lvl="0">
              <a:buFont typeface="Wingdings" pitchFamily="2" charset="2"/>
              <a:buChar char="§"/>
            </a:pPr>
            <a:r>
              <a:rPr lang="en-GB" altLang="en-US" sz="2000" dirty="0">
                <a:latin typeface="Calibri" panose="020F0502020204030204" pitchFamily="34" charset="0"/>
              </a:rPr>
              <a:t>The </a:t>
            </a:r>
            <a:r>
              <a:rPr lang="en-GB" altLang="en-US" sz="2000" dirty="0" err="1">
                <a:latin typeface="Calibri" panose="020F0502020204030204" pitchFamily="34" charset="0"/>
              </a:rPr>
              <a:t>Uthwatt</a:t>
            </a:r>
            <a:r>
              <a:rPr lang="en-GB" altLang="en-US" sz="2000" dirty="0">
                <a:latin typeface="Calibri" panose="020F0502020204030204" pitchFamily="34" charset="0"/>
              </a:rPr>
              <a:t> Committee into compensation and betterment (1942)</a:t>
            </a:r>
          </a:p>
          <a:p>
            <a:pPr lvl="0">
              <a:buFont typeface="Wingdings" pitchFamily="2" charset="2"/>
              <a:buChar char="§"/>
            </a:pPr>
            <a:r>
              <a:rPr lang="en-GB" altLang="en-US" sz="2000" dirty="0">
                <a:latin typeface="Calibri" panose="020F0502020204030204" pitchFamily="34" charset="0"/>
              </a:rPr>
              <a:t>The 1947 Planning Act, introduced a development charge to capture planning gain – abolished by the 1954 Town and Country Planning Act</a:t>
            </a:r>
          </a:p>
          <a:p>
            <a:pPr>
              <a:buFont typeface="Wingdings" pitchFamily="2" charset="2"/>
              <a:buChar char="§"/>
            </a:pPr>
            <a:r>
              <a:rPr lang="en-GB" altLang="en-US" sz="2000" dirty="0">
                <a:latin typeface="Calibri" panose="020F0502020204030204" pitchFamily="34" charset="0"/>
              </a:rPr>
              <a:t>Compulsory Purchase Act 1965 introduces compulsory purchase provisions</a:t>
            </a:r>
          </a:p>
          <a:p>
            <a:pPr lvl="0">
              <a:buFont typeface="Wingdings" pitchFamily="2" charset="2"/>
              <a:buChar char="§"/>
            </a:pPr>
            <a:r>
              <a:rPr lang="en-GB" altLang="en-US" sz="2000" dirty="0">
                <a:latin typeface="Calibri" panose="020F0502020204030204" pitchFamily="34" charset="0"/>
              </a:rPr>
              <a:t>Town and Country Planning Act 1971 – introduced S52 agreements (now S106 of 1990 Act)</a:t>
            </a:r>
          </a:p>
          <a:p>
            <a:pPr lvl="0">
              <a:buFont typeface="Wingdings" pitchFamily="2" charset="2"/>
              <a:buChar char="§"/>
            </a:pPr>
            <a:r>
              <a:rPr lang="en-GB" altLang="en-US" sz="2000" dirty="0">
                <a:latin typeface="Calibri" panose="020F0502020204030204" pitchFamily="34" charset="0"/>
              </a:rPr>
              <a:t>Community Land Act 1975 allowed for the taking into public control of development land</a:t>
            </a:r>
          </a:p>
          <a:p>
            <a:pPr>
              <a:buFont typeface="Wingdings" pitchFamily="2" charset="2"/>
              <a:buChar char="§"/>
            </a:pPr>
            <a:r>
              <a:rPr lang="en-GB" altLang="en-US" sz="2000" dirty="0">
                <a:latin typeface="Calibri" panose="020F0502020204030204" pitchFamily="34" charset="0"/>
              </a:rPr>
              <a:t>Development Land Tax Act 1976 attempted to tax development value from land</a:t>
            </a:r>
          </a:p>
        </p:txBody>
      </p:sp>
    </p:spTree>
    <p:extLst>
      <p:ext uri="{BB962C8B-B14F-4D97-AF65-F5344CB8AC3E}">
        <p14:creationId xmlns:p14="http://schemas.microsoft.com/office/powerpoint/2010/main" val="364415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S106</a:t>
            </a:r>
            <a:r>
              <a:rPr lang="en-GB" dirty="0" smtClean="0"/>
              <a:t>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/>
              <a:t>Statutory </a:t>
            </a:r>
            <a:r>
              <a:rPr lang="en-GB" sz="2400" dirty="0"/>
              <a:t>tests (</a:t>
            </a:r>
            <a:r>
              <a:rPr lang="en-GB" sz="2400" dirty="0" err="1"/>
              <a:t>Reg</a:t>
            </a:r>
            <a:r>
              <a:rPr lang="en-GB" sz="2400" dirty="0"/>
              <a:t> 122 of 2010 CIL </a:t>
            </a:r>
            <a:r>
              <a:rPr lang="en-GB" sz="2400" dirty="0" err="1" smtClean="0"/>
              <a:t>Regs</a:t>
            </a:r>
            <a:r>
              <a:rPr lang="en-GB" sz="2400" dirty="0" smtClean="0"/>
              <a:t> as amended):</a:t>
            </a:r>
            <a:endParaRPr lang="en-GB" sz="2400" dirty="0"/>
          </a:p>
          <a:p>
            <a:pPr marL="828211" lvl="1" indent="-44181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Necessary to make the development acceptable in planning terms</a:t>
            </a:r>
          </a:p>
          <a:p>
            <a:pPr marL="828211" lvl="1" indent="-44181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Directly related to the development</a:t>
            </a:r>
          </a:p>
          <a:p>
            <a:pPr marL="828211" lvl="1" indent="-44181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Fairly and reasonably related in scale and kind to the development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/>
              <a:t>What </a:t>
            </a:r>
            <a:r>
              <a:rPr lang="en-GB" sz="2400" dirty="0"/>
              <a:t>they can do: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Mitigating harm (eg highway works or education &amp; health contributions)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Compensating for loss (eg public open space and play equipment)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Properly controlling the development (eg securing social housing </a:t>
            </a:r>
            <a:r>
              <a:rPr lang="en-GB" sz="2000" dirty="0" smtClean="0"/>
              <a:t>element)</a:t>
            </a:r>
            <a:endParaRPr lang="en-GB" sz="2000" dirty="0" smtClean="0"/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/>
              <a:t>Relationship with CIL:</a:t>
            </a:r>
            <a:endParaRPr lang="en-GB" sz="2400" dirty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 smtClean="0"/>
              <a:t>Regulation 123 List of infrastructure items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 smtClean="0"/>
              <a:t>Pooling restrictions (post March 2015 from </a:t>
            </a:r>
            <a:r>
              <a:rPr lang="en-GB" sz="2000" dirty="0"/>
              <a:t>2010 )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1381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Setting</a:t>
            </a:r>
            <a:r>
              <a:rPr lang="en-GB" sz="4000" dirty="0" smtClean="0"/>
              <a:t> </a:t>
            </a:r>
            <a:r>
              <a:rPr lang="en-GB" sz="4000" dirty="0" smtClean="0"/>
              <a:t>S106 </a:t>
            </a:r>
            <a:r>
              <a:rPr lang="en-GB" sz="4000" dirty="0" smtClean="0"/>
              <a:t>formulae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Works well when </a:t>
            </a:r>
            <a:r>
              <a:rPr lang="en-GB" sz="2400" dirty="0" smtClean="0"/>
              <a:t>there </a:t>
            </a:r>
            <a:r>
              <a:rPr lang="en-GB" sz="2400" dirty="0"/>
              <a:t>is a close relationship between development generally and the need for additional infrastructure</a:t>
            </a:r>
          </a:p>
          <a:p>
            <a:pPr marL="342900" lvl="1" indent="-34290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Having formulae makes the negotiation process much easier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You must demonstrate two things:</a:t>
            </a:r>
          </a:p>
          <a:p>
            <a:pPr marL="742950" lvl="2" indent="-34290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dirty="0"/>
              <a:t>There is no existing capacity that can serve the development</a:t>
            </a:r>
          </a:p>
          <a:p>
            <a:pPr marL="742950" lvl="2" indent="-34290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dirty="0"/>
              <a:t>The development creates the need for that infrastructure</a:t>
            </a:r>
          </a:p>
          <a:p>
            <a:pPr marL="342900" lvl="1" indent="-34290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HUDU model in London</a:t>
            </a:r>
          </a:p>
          <a:p>
            <a:pPr marL="342900" lvl="1" indent="-34290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The benefits of publishing your approach</a:t>
            </a:r>
          </a:p>
        </p:txBody>
      </p:sp>
    </p:spTree>
    <p:extLst>
      <p:ext uri="{BB962C8B-B14F-4D97-AF65-F5344CB8AC3E}">
        <p14:creationId xmlns:p14="http://schemas.microsoft.com/office/powerpoint/2010/main" val="11539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Negotiation</a:t>
            </a:r>
            <a:r>
              <a:rPr lang="en-GB" dirty="0" smtClean="0"/>
              <a:t> tips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libri" panose="020F0502020204030204" pitchFamily="34" charset="0"/>
              </a:rPr>
              <a:t>Start negotiations as early as </a:t>
            </a:r>
            <a:r>
              <a:rPr lang="en-GB" sz="2800" dirty="0" smtClean="0">
                <a:latin typeface="Calibri" panose="020F0502020204030204" pitchFamily="34" charset="0"/>
              </a:rPr>
              <a:t>possible – Pre App / S106 &amp; CIL guidance / model S106 Agreements </a:t>
            </a:r>
            <a:endParaRPr lang="en-GB" sz="2800" dirty="0" smtClean="0">
              <a:latin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libri" panose="020F0502020204030204" pitchFamily="34" charset="0"/>
              </a:rPr>
              <a:t>Frontloading </a:t>
            </a:r>
            <a:r>
              <a:rPr lang="en-GB" sz="2800" dirty="0">
                <a:latin typeface="Calibri" panose="020F0502020204030204" pitchFamily="34" charset="0"/>
              </a:rPr>
              <a:t>contributions reduces the potential S106 </a:t>
            </a:r>
            <a:r>
              <a:rPr lang="en-GB" sz="2800" dirty="0" smtClean="0">
                <a:latin typeface="Calibri" panose="020F0502020204030204" pitchFamily="34" charset="0"/>
              </a:rPr>
              <a:t>pot – think cash flow and when obligation are actually needed</a:t>
            </a:r>
            <a:endParaRPr lang="en-GB" sz="2800" dirty="0">
              <a:latin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libri" panose="020F0502020204030204" pitchFamily="34" charset="0"/>
              </a:rPr>
              <a:t>Viability: the </a:t>
            </a:r>
            <a:r>
              <a:rPr lang="en-GB" sz="2800" dirty="0">
                <a:latin typeface="Calibri" panose="020F0502020204030204" pitchFamily="34" charset="0"/>
              </a:rPr>
              <a:t>three most important things to remember: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2400" dirty="0">
                <a:latin typeface="Calibri" panose="020F0502020204030204" pitchFamily="34" charset="0"/>
              </a:rPr>
              <a:t>It’s an opinion and not a fact </a:t>
            </a:r>
            <a:r>
              <a:rPr lang="en-GB" sz="2400" dirty="0" smtClean="0">
                <a:latin typeface="Calibri" panose="020F0502020204030204" pitchFamily="34" charset="0"/>
              </a:rPr>
              <a:t>– basic understanding needed 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It’s </a:t>
            </a:r>
            <a:r>
              <a:rPr lang="en-GB" sz="2400" dirty="0">
                <a:latin typeface="Calibri" panose="020F0502020204030204" pitchFamily="34" charset="0"/>
              </a:rPr>
              <a:t>dynamic – the numbers will change over time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2400" dirty="0">
                <a:latin typeface="Calibri" panose="020F0502020204030204" pitchFamily="34" charset="0"/>
              </a:rPr>
              <a:t>Impacts still have to be mitigated – its not a get-out-of-jail-free </a:t>
            </a:r>
            <a:r>
              <a:rPr lang="en-GB" sz="2400" dirty="0" smtClean="0">
                <a:latin typeface="Calibri" panose="020F0502020204030204" pitchFamily="34" charset="0"/>
              </a:rPr>
              <a:t>card</a:t>
            </a:r>
          </a:p>
        </p:txBody>
      </p:sp>
    </p:spTree>
    <p:extLst>
      <p:ext uri="{BB962C8B-B14F-4D97-AF65-F5344CB8AC3E}">
        <p14:creationId xmlns:p14="http://schemas.microsoft.com/office/powerpoint/2010/main" val="123352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Getting it drafted &amp; signed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Negotiate the heads of agreement in pre-application stage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Draft the agreement in the application stage so it’s ready to sign once a decision is </a:t>
            </a:r>
            <a:r>
              <a:rPr lang="en-GB" sz="2400" dirty="0" smtClean="0"/>
              <a:t>taken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Use the Planning Bar </a:t>
            </a:r>
            <a:r>
              <a:rPr lang="en-GB" sz="2400" dirty="0" smtClean="0"/>
              <a:t>proforma for the main body and publish your </a:t>
            </a:r>
            <a:r>
              <a:rPr lang="en-GB" sz="2400" dirty="0"/>
              <a:t>obligation proforma on your website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Be firm with your lawyers and if necessary get the applicant to do the same – they can waste a lot of time arguing about marginal issues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/>
              <a:t>Developers </a:t>
            </a:r>
            <a:r>
              <a:rPr lang="en-GB" sz="2400" dirty="0"/>
              <a:t>can “take their foot off the metal” once a scheme has been to planning committee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Having a resolution “That, if by [X date] the legal agreement has not been completed, the Director of Planning is delegated authority to refuse planning permission” will focus their </a:t>
            </a:r>
            <a:r>
              <a:rPr lang="en-GB" sz="2400" dirty="0" smtClean="0"/>
              <a:t>attention, </a:t>
            </a:r>
            <a:r>
              <a:rPr lang="en-GB" sz="2400" dirty="0"/>
              <a:t>provided you stick to it!</a:t>
            </a:r>
          </a:p>
        </p:txBody>
      </p:sp>
    </p:spTree>
    <p:extLst>
      <p:ext uri="{BB962C8B-B14F-4D97-AF65-F5344CB8AC3E}">
        <p14:creationId xmlns:p14="http://schemas.microsoft.com/office/powerpoint/2010/main" val="181537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Collecting the cash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/>
              <a:t>You </a:t>
            </a:r>
            <a:r>
              <a:rPr lang="en-GB" sz="2800" dirty="0" smtClean="0"/>
              <a:t>MUST monitor </a:t>
            </a:r>
            <a:r>
              <a:rPr lang="en-GB" sz="2800" dirty="0"/>
              <a:t>your S106 agreements so that you know what you are owed and when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/>
              <a:t>Monitoring also enables you to manage the number of pooled contributions when CIL is in place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/>
              <a:t>Since putting this in place in </a:t>
            </a:r>
            <a:r>
              <a:rPr lang="en-GB" sz="2800" dirty="0" smtClean="0"/>
              <a:t>Croydon </a:t>
            </a:r>
            <a:r>
              <a:rPr lang="en-GB" sz="2800" dirty="0"/>
              <a:t>we have recovered circa £3.5M that was owed to us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/>
              <a:t>A simple set of proforma letters will often work without the need to get heavy with solicitors, especially when interest and indexation is attached to the agreement. </a:t>
            </a:r>
          </a:p>
        </p:txBody>
      </p:sp>
    </p:spTree>
    <p:extLst>
      <p:ext uri="{BB962C8B-B14F-4D97-AF65-F5344CB8AC3E}">
        <p14:creationId xmlns:p14="http://schemas.microsoft.com/office/powerpoint/2010/main" val="90846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Spending the money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/>
              <a:t>Bizarrely, this seems to be the hardest bit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/>
              <a:t>It is a whole Council task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/>
              <a:t>Set up a body (Infrastructure Finance Group) that can act as the place where these discussions </a:t>
            </a:r>
            <a:r>
              <a:rPr lang="en-GB" sz="2800" dirty="0" smtClean="0"/>
              <a:t>/ approvals take </a:t>
            </a:r>
            <a:r>
              <a:rPr lang="en-GB" sz="2800" dirty="0"/>
              <a:t>place and ensure conformity with the S106 agreement </a:t>
            </a:r>
            <a:r>
              <a:rPr lang="en-GB" sz="2800" dirty="0" smtClean="0"/>
              <a:t>and </a:t>
            </a:r>
            <a:r>
              <a:rPr lang="en-GB" sz="2800" dirty="0"/>
              <a:t>legislation 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/>
              <a:t>It’s about delivering your Council’s strategic capital priorities and the Infrastructure Delivery Plan that supports your Local Plan 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/>
              <a:t>Also involves engagement with third parties who have responsibility for delivering infrastructure </a:t>
            </a:r>
          </a:p>
        </p:txBody>
      </p:sp>
    </p:spTree>
    <p:extLst>
      <p:ext uri="{BB962C8B-B14F-4D97-AF65-F5344CB8AC3E}">
        <p14:creationId xmlns:p14="http://schemas.microsoft.com/office/powerpoint/2010/main" val="117684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Review &amp; monitoring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/>
              <a:t>Authority’s Monitoring Report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/>
              <a:t>You must report collection and spending of CIL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/>
              <a:t>Reporting (voluntarily) collection and spending of S106 is a very good discipline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/>
              <a:t>Whilst increased development values may enable you to increase your CIL rates, being able to negotiate a greater affordable housing contribution may be a better </a:t>
            </a:r>
            <a:r>
              <a:rPr lang="en-GB" sz="2800" dirty="0" smtClean="0"/>
              <a:t>policy option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800" dirty="0" smtClean="0"/>
              <a:t>What are your plans for S106 post March 2015?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3779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ebcb389c47c4530afe6acfa103de16c xmlns="e4ee1351-6712-4df0-b39f-026aba693b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Spatial planning</TermName>
          <TermId xmlns="http://schemas.microsoft.com/office/infopath/2007/PartnerControls">a6d567cf-062e-4347-9605-3d5dff1879a6</TermId>
        </TermInfo>
      </Terms>
    </febcb389c47c4530afe6acfa103de16c>
    <i9dc985d90004f50a2097030b3ff6703 xmlns="c034045a-541b-45cc-beed-6f411551a923">
      <Terms xmlns="http://schemas.microsoft.com/office/infopath/2007/PartnerControls"/>
    </i9dc985d90004f50a2097030b3ff6703>
    <TaxCatchAll xmlns="e4ee1351-6712-4df0-b39f-026aba693b5d">
      <Value>1</Value>
    </TaxCatchAll>
    <ProtectiveClassification xmlns="c034045a-541b-45cc-beed-6f411551a923">NOT CLASSIFIED</Protective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09b920bb-4f15-4fae-9738-82eeb8e0e1a0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MS Word document" ma:contentTypeID="0x010100ED1D04D207AC894ABFC86CBC59DE3DAB009F821E25B461DC468EC4B723A0CA7453" ma:contentTypeVersion="13" ma:contentTypeDescription="MS Word 2010 document for general use in Spatial Planning" ma:contentTypeScope="" ma:versionID="e224b02bd44b5769ec151a49eb51a410">
  <xsd:schema xmlns:xsd="http://www.w3.org/2001/XMLSchema" xmlns:xs="http://www.w3.org/2001/XMLSchema" xmlns:p="http://schemas.microsoft.com/office/2006/metadata/properties" xmlns:ns2="c034045a-541b-45cc-beed-6f411551a923" xmlns:ns3="e4ee1351-6712-4df0-b39f-026aba693b5d" targetNamespace="http://schemas.microsoft.com/office/2006/metadata/properties" ma:root="true" ma:fieldsID="54010d5ffe5c54d5420375704dee7aec" ns2:_="" ns3:_="">
    <xsd:import namespace="c034045a-541b-45cc-beed-6f411551a923"/>
    <xsd:import namespace="e4ee1351-6712-4df0-b39f-026aba693b5d"/>
    <xsd:element name="properties">
      <xsd:complexType>
        <xsd:sequence>
          <xsd:element name="documentManagement">
            <xsd:complexType>
              <xsd:all>
                <xsd:element ref="ns2:ProtectiveClassification"/>
                <xsd:element ref="ns3:TaxCatchAll" minOccurs="0"/>
                <xsd:element ref="ns3:TaxCatchAllLabel" minOccurs="0"/>
                <xsd:element ref="ns3:febcb389c47c4530afe6acfa103de16c" minOccurs="0"/>
                <xsd:element ref="ns2:i9dc985d90004f50a2097030b3ff6703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34045a-541b-45cc-beed-6f411551a923" elementFormDefault="qualified">
    <xsd:import namespace="http://schemas.microsoft.com/office/2006/documentManagement/types"/>
    <xsd:import namespace="http://schemas.microsoft.com/office/infopath/2007/PartnerControls"/>
    <xsd:element name="ProtectiveClassification" ma:index="2" ma:displayName="Protective Marking" ma:default="NOT CLASSIFIED" ma:description="Protective Marking scheme for LBC is being reviewed and will be available at a later date. NOT CLASSIFIED means that no Protective Marking decision has been made." ma:format="Dropdown" ma:internalName="ProtectiveClassification" ma:readOnly="false">
      <xsd:simpleType>
        <xsd:restriction base="dms:Choice">
          <xsd:enumeration value="NOT CLASSIFIED"/>
        </xsd:restriction>
      </xsd:simpleType>
    </xsd:element>
    <xsd:element name="i9dc985d90004f50a2097030b3ff6703" ma:index="13" nillable="true" ma:taxonomy="true" ma:internalName="i9dc985d90004f50a2097030b3ff6703" ma:taxonomyFieldName="Additional_Information_SP" ma:displayName="Additional_Information_SP" ma:indexed="true" ma:default="" ma:fieldId="{29dc985d-9000-4f50-a209-7030b3ff6703}" ma:sspId="09b920bb-4f15-4fae-9738-82eeb8e0e1a0" ma:termSetId="dd65d82a-cec4-4baa-9ff4-921d6b4bab99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ee1351-6712-4df0-b39f-026aba693b5d" elementFormDefault="qualified">
    <xsd:import namespace="http://schemas.microsoft.com/office/2006/documentManagement/types"/>
    <xsd:import namespace="http://schemas.microsoft.com/office/infopath/2007/PartnerControls"/>
    <xsd:element name="TaxCatchAll" ma:index="6" nillable="true" ma:displayName="Taxonomy Catch All Column" ma:description="" ma:hidden="true" ma:list="{780100b4-8773-4f39-a2cb-8349fb22c0a3}" ma:internalName="TaxCatchAll" ma:showField="CatchAllData" ma:web="c034045a-541b-45cc-beed-6f411551a9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7" nillable="true" ma:displayName="Taxonomy Catch All Column1" ma:description="" ma:hidden="true" ma:list="{780100b4-8773-4f39-a2cb-8349fb22c0a3}" ma:internalName="TaxCatchAllLabel" ma:readOnly="true" ma:showField="CatchAllDataLabel" ma:web="c034045a-541b-45cc-beed-6f411551a9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ebcb389c47c4530afe6acfa103de16c" ma:index="8" ma:taxonomy="true" ma:internalName="febcb389c47c4530afe6acfa103de16c" ma:taxonomyFieldName="OrganisationalUnit" ma:displayName="Organisational Unit" ma:readOnly="false" ma:default="" ma:fieldId="{febcb389-c47c-4530-afe6-acfa103de16c}" ma:sspId="09b920bb-4f15-4fae-9738-82eeb8e0e1a0" ma:termSetId="78ff6660-95be-4a3d-b23f-866811dcb0c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0A6895-87E4-4B46-8BE3-7DEAF705DE1D}"/>
</file>

<file path=customXml/itemProps2.xml><?xml version="1.0" encoding="utf-8"?>
<ds:datastoreItem xmlns:ds="http://schemas.openxmlformats.org/officeDocument/2006/customXml" ds:itemID="{FAFA6F54-383C-46AF-9ACC-4321F2EE5964}"/>
</file>

<file path=customXml/itemProps3.xml><?xml version="1.0" encoding="utf-8"?>
<ds:datastoreItem xmlns:ds="http://schemas.openxmlformats.org/officeDocument/2006/customXml" ds:itemID="{AE5B0353-54D1-4CF7-A13F-536B4D11415B}"/>
</file>

<file path=customXml/itemProps4.xml><?xml version="1.0" encoding="utf-8"?>
<ds:datastoreItem xmlns:ds="http://schemas.openxmlformats.org/officeDocument/2006/customXml" ds:itemID="{1C9E3AA9-6896-4798-AD4D-929AFC898F5A}"/>
</file>

<file path=docProps/app.xml><?xml version="1.0" encoding="utf-8"?>
<Properties xmlns="http://schemas.openxmlformats.org/officeDocument/2006/extended-properties" xmlns:vt="http://schemas.openxmlformats.org/officeDocument/2006/docPropsVTypes">
  <Template>POS template</Template>
  <TotalTime>270</TotalTime>
  <Words>1366</Words>
  <Application>Microsoft Office PowerPoint</Application>
  <PresentationFormat>On-screen Show (4:3)</PresentationFormat>
  <Paragraphs>128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POS template</vt:lpstr>
      <vt:lpstr>S106, Developer Contributions &amp; Delivering Infrastructure</vt:lpstr>
      <vt:lpstr>S106 Origins</vt:lpstr>
      <vt:lpstr>S106 Rules</vt:lpstr>
      <vt:lpstr>Setting S106 formulae</vt:lpstr>
      <vt:lpstr>Negotiation tips</vt:lpstr>
      <vt:lpstr>Getting it drafted &amp; signed</vt:lpstr>
      <vt:lpstr>Collecting the cash</vt:lpstr>
      <vt:lpstr>Spending the money</vt:lpstr>
      <vt:lpstr>Review &amp; monitoring</vt:lpstr>
      <vt:lpstr>S106 &amp; CIL</vt:lpstr>
      <vt:lpstr>The challenges</vt:lpstr>
      <vt:lpstr>How might we fix it?</vt:lpstr>
      <vt:lpstr>PowerPoint Presentation</vt:lpstr>
      <vt:lpstr>Options for levy LPAs</vt:lpstr>
      <vt:lpstr>Options for non-levy LPAs</vt:lpstr>
      <vt:lpstr>S106 Updates </vt:lpstr>
      <vt:lpstr>S106 Updates </vt:lpstr>
      <vt:lpstr>Questions</vt:lpstr>
    </vt:vector>
  </TitlesOfParts>
  <Company>London Borough of Croydon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S106, Developer Contributions &amp; Delivering Infrastructure</dc:title>
  <dc:creator>London Borough Of Croydon User</dc:creator>
  <cp:lastModifiedBy>Dennington, Steve</cp:lastModifiedBy>
  <cp:revision>31</cp:revision>
  <cp:lastPrinted>2015-03-10T11:27:42Z</cp:lastPrinted>
  <dcterms:created xsi:type="dcterms:W3CDTF">2014-12-01T15:45:30Z</dcterms:created>
  <dcterms:modified xsi:type="dcterms:W3CDTF">2015-03-10T13:23:30Z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OrganisationalUnit">
    <vt:lpwstr>1;#Spatial planning|a6d567cf-062e-4347-9605-3d5dff1879a6</vt:lpwstr>
  </property>
  <property fmtid="{D5CDD505-2E9C-101B-9397-08002B2CF9AE}" pid="4" name="ContentTypeId">
    <vt:lpwstr>0x010100ED1D04D207AC894ABFC86CBC59DE3DAB009F821E25B461DC468EC4B723A0CA7453</vt:lpwstr>
  </property>
  <property fmtid="{D5CDD505-2E9C-101B-9397-08002B2CF9AE}" pid="5" name="TaxKeywordTaxHTField">
    <vt:lpwstr/>
  </property>
</Properties>
</file>