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61" r:id="rId4"/>
    <p:sldId id="262" r:id="rId5"/>
    <p:sldId id="257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A48BE-73F0-3B43-8816-025B4CB9B68F}" type="datetimeFigureOut">
              <a:rPr lang="en-US" smtClean="0"/>
              <a:t>2/4/2015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8406A-393C-FD4E-8E6C-8BBB05F412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26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FADE28-3C1D-9543-B231-D3D572CCBC75}" type="slidenum">
              <a:rPr lang="en-GB">
                <a:solidFill>
                  <a:srgbClr val="000000"/>
                </a:solidFill>
                <a:latin typeface="Arial" pitchFamily="-106" charset="0"/>
              </a:rPr>
              <a:pPr/>
              <a:t>1</a:t>
            </a:fld>
            <a:endParaRPr lang="en-GB" dirty="0">
              <a:solidFill>
                <a:srgbClr val="000000"/>
              </a:solidFill>
              <a:latin typeface="Arial" pitchFamily="-106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dirty="0"/>
          </a:p>
          <a:p>
            <a:pPr eaLnBrk="1" hangingPunct="1"/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AF0263-B648-8748-A138-835D7D32A6BF}" type="slidenum">
              <a:rPr lang="en-GB">
                <a:latin typeface="Arial" pitchFamily="-106" charset="0"/>
              </a:rPr>
              <a:pPr/>
              <a:t>2</a:t>
            </a:fld>
            <a:endParaRPr lang="en-GB" dirty="0">
              <a:latin typeface="Arial" pitchFamily="-106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7373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7373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73734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BE643C-3299-F749-A276-BD78EC955BE7}" type="slidenum">
              <a:rPr lang="en-GB">
                <a:latin typeface="Arial" pitchFamily="-106" charset="0"/>
              </a:rPr>
              <a:pPr/>
              <a:t>3</a:t>
            </a:fld>
            <a:endParaRPr lang="en-GB" dirty="0">
              <a:latin typeface="Arial" pitchFamily="-10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934" y="990600"/>
            <a:ext cx="8229600" cy="12954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800">
                <a:solidFill>
                  <a:schemeClr val="accent5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778934" y="2286000"/>
            <a:ext cx="6400800" cy="6096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778934" y="3657600"/>
            <a:ext cx="3141662" cy="304800"/>
          </a:xfrm>
          <a:prstGeom prst="rect">
            <a:avLst/>
          </a:prstGeom>
        </p:spPr>
        <p:txBody>
          <a:bodyPr vert="horz" anchor="t"/>
          <a:lstStyle>
            <a:lvl1pPr algn="l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778934" y="3962400"/>
            <a:ext cx="5140325" cy="304800"/>
          </a:xfrm>
          <a:prstGeom prst="rect">
            <a:avLst/>
          </a:prstGeom>
        </p:spPr>
        <p:txBody>
          <a:bodyPr vert="horz" anchor="t"/>
          <a:lstStyle>
            <a:lvl1pPr algn="l">
              <a:buNone/>
              <a:defRPr sz="18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04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268" y="274638"/>
            <a:ext cx="8229600" cy="1020762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58850" y="1447800"/>
            <a:ext cx="8229600" cy="441960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5"/>
              </a:buClr>
              <a:buFont typeface="Wingdings" charset="2"/>
              <a:buChar char="§"/>
              <a:defRPr sz="2200"/>
            </a:lvl1pPr>
            <a:lvl2pPr>
              <a:buClr>
                <a:schemeClr val="accent5"/>
              </a:buClr>
              <a:defRPr sz="1800"/>
            </a:lvl2pPr>
            <a:lvl3pPr>
              <a:buClr>
                <a:schemeClr val="accent5"/>
              </a:buClr>
              <a:defRPr sz="1600"/>
            </a:lvl3pPr>
            <a:lvl4pPr>
              <a:buClr>
                <a:schemeClr val="accent5"/>
              </a:buClr>
              <a:defRPr sz="1400"/>
            </a:lvl4pPr>
            <a:lvl5pPr>
              <a:buClr>
                <a:schemeClr val="accent5"/>
              </a:buClr>
              <a:defRPr sz="14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F2A0C-BCE4-4D4F-BDAF-2E1E9FC4AE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217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5 PPoint Template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064" y="120295"/>
            <a:ext cx="5691336" cy="457200"/>
          </a:xfrm>
          <a:prstGeom prst="rect">
            <a:avLst/>
          </a:prstGeom>
        </p:spPr>
        <p:txBody>
          <a:bodyPr vert="horz"/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48381" y="1066800"/>
            <a:ext cx="8128000" cy="541020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5"/>
              </a:buClr>
              <a:buFont typeface="Wingdings" charset="2"/>
              <a:buChar char="§"/>
              <a:defRPr/>
            </a:lvl1pPr>
          </a:lstStyle>
          <a:p>
            <a:pPr lvl="0"/>
            <a:r>
              <a:rPr lang="en-GB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1461B8-0E8D-304F-A4BE-DADB6734FB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396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22A0A-86F9-9B4E-A039-F52A3B75BE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3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EBE4F9-DFB3-C54F-85FF-37D07FE5F089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82676-CE54-664D-B4D6-4D70BD208F0C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B7A2DB-5E09-884C-9F0B-845E0458F51F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988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324600"/>
            <a:ext cx="2133600" cy="365125"/>
          </a:xfrm>
          <a:prstGeom prst="rect">
            <a:avLst/>
          </a:prstGeom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5C1F325A-BFD0-704D-A762-BF435D6F6D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2" r:id="rId2"/>
    <p:sldLayoutId id="2147483735" r:id="rId3"/>
    <p:sldLayoutId id="2147483733" r:id="rId4"/>
    <p:sldLayoutId id="2147483736" r:id="rId5"/>
    <p:sldLayoutId id="2147483737" r:id="rId6"/>
    <p:sldLayoutId id="2147483738" r:id="rId7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kern="1200">
          <a:solidFill>
            <a:srgbClr val="4BACC6"/>
          </a:solidFill>
          <a:latin typeface="Arial"/>
          <a:ea typeface="MS PGothic" pitchFamily="34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4BACC6"/>
          </a:solidFill>
          <a:latin typeface="Arial" pitchFamily="26" charset="0"/>
          <a:ea typeface="MS PGothic" pitchFamily="34" charset="-128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4BACC6"/>
          </a:solidFill>
          <a:latin typeface="Arial" pitchFamily="26" charset="0"/>
          <a:ea typeface="MS PGothic" pitchFamily="34" charset="-128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4BACC6"/>
          </a:solidFill>
          <a:latin typeface="Arial" pitchFamily="26" charset="0"/>
          <a:ea typeface="MS PGothic" pitchFamily="34" charset="-128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4BACC6"/>
          </a:solidFill>
          <a:latin typeface="Arial" pitchFamily="26" charset="0"/>
          <a:ea typeface="MS PGothic" pitchFamily="34" charset="-128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4BACC6"/>
          </a:solidFill>
          <a:latin typeface="Arial" pitchFamily="26" charset="0"/>
          <a:ea typeface="ＭＳ Ｐゴシック" pitchFamily="26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4BACC6"/>
          </a:solidFill>
          <a:latin typeface="Arial" pitchFamily="26" charset="0"/>
          <a:ea typeface="ＭＳ Ｐゴシック" pitchFamily="26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4BACC6"/>
          </a:solidFill>
          <a:latin typeface="Arial" pitchFamily="26" charset="0"/>
          <a:ea typeface="ＭＳ Ｐゴシック" pitchFamily="26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4BACC6"/>
          </a:solidFill>
          <a:latin typeface="Arial" pitchFamily="26" charset="0"/>
          <a:ea typeface="ＭＳ Ｐゴシック" pitchFamily="2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ptaylor@rics.or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934" y="990600"/>
            <a:ext cx="8229600" cy="110866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Suggestions based upon Experience of Examination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8934" y="2099260"/>
            <a:ext cx="6400800" cy="962600"/>
          </a:xfrm>
        </p:spPr>
        <p:txBody>
          <a:bodyPr>
            <a:normAutofit/>
          </a:bodyPr>
          <a:lstStyle/>
          <a:p>
            <a:r>
              <a:rPr lang="en-GB" b="1" dirty="0" smtClean="0"/>
              <a:t>PAS Neighbourhood Planning Workshop 3</a:t>
            </a:r>
            <a:r>
              <a:rPr lang="en-GB" b="1" baseline="30000" dirty="0" smtClean="0"/>
              <a:t>rd</a:t>
            </a:r>
            <a:r>
              <a:rPr lang="en-GB" b="1" dirty="0" smtClean="0"/>
              <a:t> February 2015 Birmingham</a:t>
            </a:r>
            <a:endParaRPr lang="en-GB" dirty="0" smtClean="0"/>
          </a:p>
          <a:p>
            <a:endParaRPr lang="en-GB" dirty="0">
              <a:solidFill>
                <a:srgbClr val="48B2C3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78933" y="3657600"/>
            <a:ext cx="4664093" cy="1604264"/>
          </a:xfrm>
        </p:spPr>
        <p:txBody>
          <a:bodyPr/>
          <a:lstStyle/>
          <a:p>
            <a:r>
              <a:rPr lang="en-GB" b="1" dirty="0" smtClean="0"/>
              <a:t>Presented By Tim Jones, </a:t>
            </a:r>
          </a:p>
          <a:p>
            <a:r>
              <a:rPr lang="en-GB" b="1" dirty="0" smtClean="0"/>
              <a:t>Barrister, NDP &amp; NDO Examiner</a:t>
            </a:r>
          </a:p>
          <a:p>
            <a:r>
              <a:rPr lang="en-GB" b="1" dirty="0" smtClean="0"/>
              <a:t>	(with thanks to fellow examiner Chris Collinson for substantial input into this presentation)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07272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for the examination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8850" y="884537"/>
            <a:ext cx="8229600" cy="4982863"/>
          </a:xfrm>
        </p:spPr>
        <p:txBody>
          <a:bodyPr/>
          <a:lstStyle/>
          <a:p>
            <a:r>
              <a:rPr lang="en-GB" dirty="0" smtClean="0"/>
              <a:t>LPA and examiner contract directly</a:t>
            </a:r>
          </a:p>
          <a:p>
            <a:r>
              <a:rPr lang="en-GB" dirty="0" smtClean="0"/>
              <a:t>agree invoicing arrangements with Examiner (or relevant employee, e.g. barrister’s clerk)</a:t>
            </a:r>
          </a:p>
          <a:p>
            <a:r>
              <a:rPr lang="en-GB" dirty="0" smtClean="0"/>
              <a:t>nominate a single LPA point of contact</a:t>
            </a:r>
          </a:p>
          <a:p>
            <a:r>
              <a:rPr lang="en-GB" dirty="0" smtClean="0"/>
              <a:t>agree means of communication</a:t>
            </a:r>
          </a:p>
          <a:p>
            <a:r>
              <a:rPr lang="en-GB" dirty="0" smtClean="0"/>
              <a:t>agree anticipated timeline</a:t>
            </a:r>
          </a:p>
          <a:p>
            <a:r>
              <a:rPr lang="en-GB" dirty="0" smtClean="0"/>
              <a:t>examiner will usually (but not necessarily) visit the area – may be accompanied or unaccompanied - consider access</a:t>
            </a:r>
          </a:p>
          <a:p>
            <a:r>
              <a:rPr lang="en-GB" dirty="0" smtClean="0"/>
              <a:t>LPA and QB should provide a list of relevant documents –identify relevant parts of lengthy documents (</a:t>
            </a:r>
            <a:r>
              <a:rPr lang="en-GB" i="1" dirty="0" smtClean="0"/>
              <a:t>e.g.</a:t>
            </a:r>
            <a:r>
              <a:rPr lang="en-GB" dirty="0" smtClean="0"/>
              <a:t> the following policies only of the LP together with the supporting text &amp; proposals map).</a:t>
            </a:r>
            <a:br>
              <a:rPr lang="en-GB" dirty="0" smtClean="0"/>
            </a:br>
            <a:r>
              <a:rPr lang="en-GB" dirty="0" smtClean="0"/>
              <a:t>These documents should be provided.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F2A0C-BCE4-4D4F-BDAF-2E1E9FC4AED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Written Representations only or hearing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Examination by written representations is the general rule</a:t>
            </a:r>
          </a:p>
          <a:p>
            <a:r>
              <a:rPr lang="en-GB" dirty="0" smtClean="0"/>
              <a:t>LPA should issue guidance (or ask the Examiner to do so) - representations to address the basic conditions and other tests</a:t>
            </a:r>
          </a:p>
          <a:p>
            <a:r>
              <a:rPr lang="en-GB" dirty="0" smtClean="0"/>
              <a:t>late representations are not normally considered </a:t>
            </a:r>
          </a:p>
          <a:p>
            <a:r>
              <a:rPr lang="en-GB" dirty="0" smtClean="0"/>
              <a:t>However a hearing may be required because of:</a:t>
            </a:r>
          </a:p>
          <a:p>
            <a:r>
              <a:rPr lang="en-GB" dirty="0" smtClean="0"/>
              <a:t>(1) complexity;</a:t>
            </a:r>
          </a:p>
          <a:p>
            <a:r>
              <a:rPr lang="en-GB" dirty="0" smtClean="0"/>
              <a:t>(2) lack of literacy on the part of appropriate participants.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F2A0C-BCE4-4D4F-BDAF-2E1E9FC4AED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If examiner decides a hearing is necessary LPA and examiner must agree roles</a:t>
            </a:r>
          </a:p>
          <a:p>
            <a:r>
              <a:rPr lang="en-GB" dirty="0" smtClean="0"/>
              <a:t>Examiner role’s -  identify topic(s) for consideration, parties to speak in addition to LPA and QB, take charge of proceedings including recording, social media rules</a:t>
            </a:r>
          </a:p>
          <a:p>
            <a:r>
              <a:rPr lang="en-GB" dirty="0" smtClean="0"/>
              <a:t>LPA role - notice, venue, invitations, also consider accessibility, parking, toilets, refreshments, PA equipment, interpreters</a:t>
            </a:r>
          </a:p>
          <a:p>
            <a:r>
              <a:rPr lang="en-GB" dirty="0" smtClean="0"/>
              <a:t>Examiner may request the LPA to note take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F2A0C-BCE4-4D4F-BDAF-2E1E9FC4AED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stages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The Examiner may ask for fact-checking of a confidential draft </a:t>
            </a:r>
          </a:p>
          <a:p>
            <a:r>
              <a:rPr lang="en-GB" dirty="0" smtClean="0"/>
              <a:t>Electoral services will be involved </a:t>
            </a:r>
          </a:p>
          <a:p>
            <a:r>
              <a:rPr lang="en-GB" dirty="0" smtClean="0"/>
              <a:t>The Examiner may have recommended a referendum area that extends beyond the neighbourhood</a:t>
            </a:r>
          </a:p>
          <a:p>
            <a:r>
              <a:rPr lang="en-GB" dirty="0" smtClean="0"/>
              <a:t>Consider relevant meeting cycles of both LPA and QB (subject to delegated powers)</a:t>
            </a:r>
          </a:p>
          <a:p>
            <a:r>
              <a:rPr lang="en-GB" dirty="0" smtClean="0"/>
              <a:t>Notify participants, (NPIERS), DCLG</a:t>
            </a:r>
          </a:p>
          <a:p>
            <a:r>
              <a:rPr lang="en-GB" dirty="0" smtClean="0"/>
              <a:t>Press and publicity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F2A0C-BCE4-4D4F-BDAF-2E1E9FC4AED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Tim Jones</a:t>
            </a:r>
          </a:p>
          <a:p>
            <a:r>
              <a:rPr lang="en-GB" dirty="0" smtClean="0"/>
              <a:t>No 5 Chambers</a:t>
            </a:r>
          </a:p>
          <a:p>
            <a:r>
              <a:rPr lang="en-GB" dirty="0" smtClean="0"/>
              <a:t>tj@no5.com</a:t>
            </a:r>
          </a:p>
          <a:p>
            <a:r>
              <a:rPr lang="en-GB" dirty="0" smtClean="0"/>
              <a:t>www.no5.com</a:t>
            </a:r>
          </a:p>
          <a:p>
            <a:r>
              <a:rPr lang="en-GB" dirty="0" smtClean="0"/>
              <a:t>0845 210 5555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Paul Taylor</a:t>
            </a:r>
          </a:p>
          <a:p>
            <a:r>
              <a:rPr lang="en-GB" dirty="0" smtClean="0"/>
              <a:t>NPIERS Product Manager</a:t>
            </a:r>
          </a:p>
          <a:p>
            <a:r>
              <a:rPr lang="en-GB" dirty="0" smtClean="0">
                <a:hlinkClick r:id="rId2"/>
              </a:rPr>
              <a:t>ptaylor@rics.org</a:t>
            </a:r>
            <a:r>
              <a:rPr lang="en-GB" dirty="0" smtClean="0"/>
              <a:t> </a:t>
            </a:r>
          </a:p>
          <a:p>
            <a:r>
              <a:rPr lang="en-GB" dirty="0" smtClean="0"/>
              <a:t>02076 951735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F2A0C-BCE4-4D4F-BDAF-2E1E9FC4AED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934" y="990600"/>
            <a:ext cx="8229600" cy="110866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Suggestions based upon Experience of Examination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8934" y="2099260"/>
            <a:ext cx="6400800" cy="962600"/>
          </a:xfrm>
        </p:spPr>
        <p:txBody>
          <a:bodyPr>
            <a:normAutofit/>
          </a:bodyPr>
          <a:lstStyle/>
          <a:p>
            <a:r>
              <a:rPr lang="en-GB" b="1" dirty="0" smtClean="0"/>
              <a:t>PAS Neighbourhood Planning Workshop 3</a:t>
            </a:r>
            <a:r>
              <a:rPr lang="en-GB" b="1" baseline="30000" dirty="0" smtClean="0"/>
              <a:t>rd</a:t>
            </a:r>
            <a:r>
              <a:rPr lang="en-GB" b="1" dirty="0" smtClean="0"/>
              <a:t> February 2015 Birmingham</a:t>
            </a:r>
            <a:endParaRPr lang="en-GB" dirty="0" smtClean="0"/>
          </a:p>
          <a:p>
            <a:endParaRPr lang="en-GB" dirty="0">
              <a:solidFill>
                <a:srgbClr val="48B2C3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78933" y="3657600"/>
            <a:ext cx="4664093" cy="1604264"/>
          </a:xfrm>
        </p:spPr>
        <p:txBody>
          <a:bodyPr/>
          <a:lstStyle/>
          <a:p>
            <a:r>
              <a:rPr lang="en-GB" b="1" dirty="0" smtClean="0"/>
              <a:t>Presented By Tim Jones, </a:t>
            </a:r>
          </a:p>
          <a:p>
            <a:r>
              <a:rPr lang="en-GB" b="1" dirty="0" smtClean="0"/>
              <a:t>Barrister, NDP &amp; NDO Examiner</a:t>
            </a:r>
          </a:p>
          <a:p>
            <a:r>
              <a:rPr lang="en-GB" b="1" dirty="0" smtClean="0"/>
              <a:t>	(with thanks to fellow examiner Chris Collinson for substantial input into this presentation)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07272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50825" y="5576888"/>
            <a:ext cx="4176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400" dirty="0">
                <a:latin typeface="Arial" pitchFamily="-106" charset="0"/>
              </a:rPr>
              <a:t>This data was informally gathered from internet monitoring and is being constantly updated</a:t>
            </a:r>
          </a:p>
        </p:txBody>
      </p:sp>
      <p:pic>
        <p:nvPicPr>
          <p:cNvPr id="13315" name="Picture 7" descr="DCLG_CMYK_A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2017713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2575" y="1196975"/>
            <a:ext cx="36195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700338" y="352425"/>
            <a:ext cx="5975350" cy="6477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600" b="1" dirty="0">
                <a:solidFill>
                  <a:srgbClr val="BFBFBF"/>
                </a:solidFill>
                <a:ea typeface="Ebrima" pitchFamily="2" charset="0"/>
                <a:cs typeface="Ebrima" pitchFamily="2" charset="0"/>
              </a:rPr>
              <a:t>The state of play…</a:t>
            </a:r>
          </a:p>
        </p:txBody>
      </p:sp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9700" y="2027238"/>
            <a:ext cx="5253038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143625"/>
          </a:xfrm>
          <a:noFill/>
        </p:spPr>
      </p:pic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0" y="609282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sz="2800" b="1" i="1" dirty="0">
                <a:solidFill>
                  <a:srgbClr val="0070C0"/>
                </a:solidFill>
                <a:latin typeface="Georgia" pitchFamily="-106" charset="0"/>
              </a:rPr>
              <a:t>Meeting need &amp; supporting growth 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25" y="261938"/>
            <a:ext cx="8861425" cy="626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Collaborate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LPA’s specialist input to a NDP’s/NDO’s production </a:t>
            </a:r>
            <a:r>
              <a:rPr lang="en-GB" i="1" dirty="0" smtClean="0"/>
              <a:t>e.g.</a:t>
            </a:r>
            <a:r>
              <a:rPr lang="en-GB" dirty="0" smtClean="0"/>
              <a:t> SEA expertise, development management’s review of policies </a:t>
            </a:r>
          </a:p>
          <a:p>
            <a:r>
              <a:rPr lang="en-GB" dirty="0" smtClean="0"/>
              <a:t>LPA should help ensure basic conditions and other requirements are met before the examination</a:t>
            </a:r>
          </a:p>
          <a:p>
            <a:r>
              <a:rPr lang="en-GB" dirty="0" smtClean="0"/>
              <a:t>Try to resolve any differences between the LPA &amp; QB before submission plan stage – the examiner’s power to modify is limited to meeting the basic conditions and Convention rights</a:t>
            </a:r>
          </a:p>
          <a:p>
            <a:r>
              <a:rPr lang="en-GB" dirty="0" smtClean="0"/>
              <a:t>Co-ordinate LPA and QB publicity/websites</a:t>
            </a:r>
          </a:p>
          <a:p>
            <a:r>
              <a:rPr lang="en-GB" dirty="0" smtClean="0"/>
              <a:t>Collaboration with other principle players – the worst problem at Cringleford was an unnecessarily late intervention by the highway authority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F2A0C-BCE4-4D4F-BDAF-2E1E9FC4AED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43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Preparation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Benefits an independent ‘health check’ – usually undertaken in a few days</a:t>
            </a:r>
          </a:p>
          <a:p>
            <a:r>
              <a:rPr lang="en-GB" dirty="0" smtClean="0"/>
              <a:t>Look at other examiner’s reports</a:t>
            </a:r>
          </a:p>
          <a:p>
            <a:r>
              <a:rPr lang="en-GB" dirty="0" smtClean="0"/>
              <a:t>Ensure that the issues are clear</a:t>
            </a:r>
          </a:p>
          <a:p>
            <a:r>
              <a:rPr lang="en-GB" dirty="0" smtClean="0"/>
              <a:t>Help QB if its English is poor or its use or terminology wrong or ambiguous</a:t>
            </a:r>
          </a:p>
          <a:p>
            <a:r>
              <a:rPr lang="en-GB" dirty="0" smtClean="0"/>
              <a:t>Consider if a NDP or NDO can help achieve an aspiration that the LPA has not had the resources to fulfil (</a:t>
            </a:r>
            <a:r>
              <a:rPr lang="en-GB" i="1" dirty="0" smtClean="0"/>
              <a:t>e.g.</a:t>
            </a:r>
            <a:r>
              <a:rPr lang="en-GB" dirty="0" smtClean="0"/>
              <a:t> a locally listed buildings, improving take-up of employment land) </a:t>
            </a:r>
          </a:p>
          <a:p>
            <a:r>
              <a:rPr lang="en-GB" dirty="0" smtClean="0"/>
              <a:t>Warn of problems (</a:t>
            </a:r>
            <a:r>
              <a:rPr lang="en-GB" i="1" dirty="0" smtClean="0"/>
              <a:t>e.g.</a:t>
            </a:r>
            <a:r>
              <a:rPr lang="en-GB" dirty="0" smtClean="0"/>
              <a:t> local green space designation of land not used by the community).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F2A0C-BCE4-4D4F-BDAF-2E1E9FC4AED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Check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An independent desk-based review undertaken by a qualified examiner</a:t>
            </a:r>
          </a:p>
          <a:p>
            <a:r>
              <a:rPr lang="en-GB" dirty="0" smtClean="0"/>
              <a:t>Should be at pre-submission stage</a:t>
            </a:r>
          </a:p>
          <a:p>
            <a:r>
              <a:rPr lang="en-GB" dirty="0" smtClean="0"/>
              <a:t>To identifies issues that may cause delay or rejection at examination</a:t>
            </a:r>
          </a:p>
          <a:p>
            <a:r>
              <a:rPr lang="en-GB" dirty="0" smtClean="0"/>
              <a:t>Considers problems in meeting the basic conditions and other requirements</a:t>
            </a:r>
          </a:p>
          <a:p>
            <a:r>
              <a:rPr lang="en-GB" dirty="0" smtClean="0"/>
              <a:t>Provides general advice on changes that need to be made</a:t>
            </a:r>
          </a:p>
          <a:p>
            <a:r>
              <a:rPr lang="en-GB" dirty="0" smtClean="0"/>
              <a:t>May comment on drafting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F2A0C-BCE4-4D4F-BDAF-2E1E9FC4AED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Appointment of Examiner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8850" y="895878"/>
            <a:ext cx="8229600" cy="4971522"/>
          </a:xfrm>
        </p:spPr>
        <p:txBody>
          <a:bodyPr/>
          <a:lstStyle/>
          <a:p>
            <a:r>
              <a:rPr lang="en-GB" dirty="0" smtClean="0"/>
              <a:t>begin search after pre-submission consultation</a:t>
            </a:r>
          </a:p>
          <a:p>
            <a:r>
              <a:rPr lang="en-GB" dirty="0" smtClean="0"/>
              <a:t>LPA’s appointment - but QB’s consent required </a:t>
            </a:r>
          </a:p>
          <a:p>
            <a:r>
              <a:rPr lang="en-GB" dirty="0" smtClean="0"/>
              <a:t>the LPA/QB should complete the request form together</a:t>
            </a:r>
          </a:p>
          <a:p>
            <a:r>
              <a:rPr lang="en-GB" dirty="0" smtClean="0"/>
              <a:t>highlight key issues and particular areas of expertise required – e.g. housing, rural, heritage </a:t>
            </a:r>
          </a:p>
          <a:p>
            <a:r>
              <a:rPr lang="en-GB" dirty="0" smtClean="0"/>
              <a:t>indicate timing of examination - assists checking the examiner’s availability</a:t>
            </a:r>
          </a:p>
          <a:p>
            <a:r>
              <a:rPr lang="en-GB" dirty="0" smtClean="0"/>
              <a:t>consider level of professional indemnity insurance required &amp; tell potential examiners this</a:t>
            </a:r>
          </a:p>
          <a:p>
            <a:r>
              <a:rPr lang="en-GB" dirty="0" smtClean="0"/>
              <a:t>Give enough information to enable any conflict of interest to be ascertained (including the identity of possible house-builder objectors)</a:t>
            </a:r>
          </a:p>
          <a:p>
            <a:r>
              <a:rPr lang="en-GB" dirty="0" smtClean="0"/>
              <a:t>Give LPA/QB view on whether hearing and/or SV required.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F2A0C-BCE4-4D4F-BDAF-2E1E9FC4AED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the Examiner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Applications should be sufficient to appoint provided you have said what you want - NPIERS provide CV, photo, and suitability statement from 3 potential examiners </a:t>
            </a:r>
          </a:p>
          <a:p>
            <a:r>
              <a:rPr lang="en-GB" dirty="0" smtClean="0"/>
              <a:t>if questions - consider email or phone</a:t>
            </a:r>
          </a:p>
          <a:p>
            <a:r>
              <a:rPr lang="en-GB" dirty="0" smtClean="0"/>
              <a:t>if interview essential - LPA and QB should be represented- deal with process, skills and experience - not the merits of the plan</a:t>
            </a:r>
          </a:p>
          <a:p>
            <a:r>
              <a:rPr lang="en-GB" dirty="0" smtClean="0"/>
              <a:t>try to feedback to unsuccessful candidates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F2A0C-BCE4-4D4F-BDAF-2E1E9FC4AED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WERPOINT (them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(theme).thmx</Template>
  <TotalTime>95</TotalTime>
  <Words>790</Words>
  <Application>Microsoft Office PowerPoint</Application>
  <PresentationFormat>On-screen Show (4:3)</PresentationFormat>
  <Paragraphs>99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POWERPOINT (theme)</vt:lpstr>
      <vt:lpstr>Suggestions based upon Experience of Examination</vt:lpstr>
      <vt:lpstr>PowerPoint Presentation</vt:lpstr>
      <vt:lpstr>PowerPoint Presentation</vt:lpstr>
      <vt:lpstr>PowerPoint Presentation</vt:lpstr>
      <vt:lpstr>Collaborate</vt:lpstr>
      <vt:lpstr>Early Preparation</vt:lpstr>
      <vt:lpstr>Health Check</vt:lpstr>
      <vt:lpstr>Appointment of Examiner</vt:lpstr>
      <vt:lpstr>Selecting the Examiner</vt:lpstr>
      <vt:lpstr>Preparation for the examination</vt:lpstr>
      <vt:lpstr>Written Representations only or hearing</vt:lpstr>
      <vt:lpstr>Hearing</vt:lpstr>
      <vt:lpstr>Final stages</vt:lpstr>
      <vt:lpstr>Contact</vt:lpstr>
      <vt:lpstr>Suggestions based upon Experience of Examination</vt:lpstr>
    </vt:vector>
  </TitlesOfParts>
  <Company>No5 Chambers (Birmingham - London - Bristol - Leicester)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Jones, Barrister</dc:creator>
  <cp:keywords>NDP NDO</cp:keywords>
  <cp:lastModifiedBy>Nicholas Wardle</cp:lastModifiedBy>
  <cp:revision>7</cp:revision>
  <dcterms:created xsi:type="dcterms:W3CDTF">2015-01-30T09:10:12Z</dcterms:created>
  <dcterms:modified xsi:type="dcterms:W3CDTF">2015-02-04T14:40:20Z</dcterms:modified>
</cp:coreProperties>
</file>