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57" r:id="rId2"/>
    <p:sldId id="270" r:id="rId3"/>
    <p:sldId id="272" r:id="rId4"/>
    <p:sldId id="273" r:id="rId5"/>
    <p:sldId id="280" r:id="rId6"/>
    <p:sldId id="281" r:id="rId7"/>
    <p:sldId id="279" r:id="rId8"/>
    <p:sldId id="278" r:id="rId9"/>
    <p:sldId id="277" r:id="rId10"/>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dle, Barry"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B0FF"/>
    <a:srgbClr val="502E8B"/>
    <a:srgbClr val="08A4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2718" autoAdjust="0"/>
  </p:normalViewPr>
  <p:slideViewPr>
    <p:cSldViewPr snapToGrid="0" snapToObjects="1">
      <p:cViewPr>
        <p:scale>
          <a:sx n="106" d="100"/>
          <a:sy n="106" d="100"/>
        </p:scale>
        <p:origin x="-114" y="-1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p:scale>
          <a:sx n="87" d="100"/>
          <a:sy n="87" d="100"/>
        </p:scale>
        <p:origin x="-1854" y="2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D0668A8B-39C0-46B6-84E6-557AC6E5BDA0}" type="datetimeFigureOut">
              <a:rPr lang="en-GB" smtClean="0"/>
              <a:t>01/12/2014</a:t>
            </a:fld>
            <a:endParaRPr lang="en-GB" dirty="0"/>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E627C560-A15D-4FF8-93C2-5B53D0DBEF5C}" type="slidenum">
              <a:rPr lang="en-GB" smtClean="0"/>
              <a:t>‹#›</a:t>
            </a:fld>
            <a:endParaRPr lang="en-GB" dirty="0"/>
          </a:p>
        </p:txBody>
      </p:sp>
    </p:spTree>
    <p:extLst>
      <p:ext uri="{BB962C8B-B14F-4D97-AF65-F5344CB8AC3E}">
        <p14:creationId xmlns:p14="http://schemas.microsoft.com/office/powerpoint/2010/main" val="14411140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DDCEEC78-EB34-412B-96B5-4A52635F48AA}" type="datetimeFigureOut">
              <a:rPr lang="en-GB" smtClean="0"/>
              <a:t>01/12/2014</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D4F65A4E-C334-4256-B856-9522122E6ED0}" type="slidenum">
              <a:rPr lang="en-GB" smtClean="0"/>
              <a:t>‹#›</a:t>
            </a:fld>
            <a:endParaRPr lang="en-GB" dirty="0"/>
          </a:p>
        </p:txBody>
      </p:sp>
    </p:spTree>
    <p:extLst>
      <p:ext uri="{BB962C8B-B14F-4D97-AF65-F5344CB8AC3E}">
        <p14:creationId xmlns:p14="http://schemas.microsoft.com/office/powerpoint/2010/main" val="1103301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4F65A4E-C334-4256-B856-9522122E6ED0}" type="slidenum">
              <a:rPr lang="en-GB" smtClean="0"/>
              <a:t>1</a:t>
            </a:fld>
            <a:endParaRPr lang="en-GB" dirty="0"/>
          </a:p>
        </p:txBody>
      </p:sp>
    </p:spTree>
    <p:extLst>
      <p:ext uri="{BB962C8B-B14F-4D97-AF65-F5344CB8AC3E}">
        <p14:creationId xmlns:p14="http://schemas.microsoft.com/office/powerpoint/2010/main" val="3118327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a:defRPr sz="2400">
                <a:solidFill>
                  <a:schemeClr val="tx1"/>
                </a:solidFill>
                <a:latin typeface="Arial Narrow" pitchFamily="34" charset="0"/>
              </a:defRPr>
            </a:lvl1pPr>
            <a:lvl2pPr marL="742950" indent="-285750">
              <a:defRPr sz="2400">
                <a:solidFill>
                  <a:schemeClr val="tx1"/>
                </a:solidFill>
                <a:latin typeface="Arial Narrow" pitchFamily="34" charset="0"/>
              </a:defRPr>
            </a:lvl2pPr>
            <a:lvl3pPr marL="1143000" indent="-228600">
              <a:defRPr sz="2400">
                <a:solidFill>
                  <a:schemeClr val="tx1"/>
                </a:solidFill>
                <a:latin typeface="Arial Narrow" pitchFamily="34" charset="0"/>
              </a:defRPr>
            </a:lvl3pPr>
            <a:lvl4pPr marL="1600200" indent="-228600">
              <a:defRPr sz="2400">
                <a:solidFill>
                  <a:schemeClr val="tx1"/>
                </a:solidFill>
                <a:latin typeface="Arial Narrow" pitchFamily="34" charset="0"/>
              </a:defRPr>
            </a:lvl4pPr>
            <a:lvl5pPr marL="2057400" indent="-228600">
              <a:defRPr sz="2400">
                <a:solidFill>
                  <a:schemeClr val="tx1"/>
                </a:solidFill>
                <a:latin typeface="Arial Narrow" pitchFamily="34" charset="0"/>
              </a:defRPr>
            </a:lvl5pPr>
            <a:lvl6pPr marL="2514600" indent="-228600" eaLnBrk="0" fontAlgn="base" hangingPunct="0">
              <a:spcBef>
                <a:spcPct val="0"/>
              </a:spcBef>
              <a:spcAft>
                <a:spcPct val="0"/>
              </a:spcAft>
              <a:defRPr sz="2400">
                <a:solidFill>
                  <a:schemeClr val="tx1"/>
                </a:solidFill>
                <a:latin typeface="Arial Narrow" pitchFamily="34" charset="0"/>
              </a:defRPr>
            </a:lvl6pPr>
            <a:lvl7pPr marL="2971800" indent="-228600" eaLnBrk="0" fontAlgn="base" hangingPunct="0">
              <a:spcBef>
                <a:spcPct val="0"/>
              </a:spcBef>
              <a:spcAft>
                <a:spcPct val="0"/>
              </a:spcAft>
              <a:defRPr sz="2400">
                <a:solidFill>
                  <a:schemeClr val="tx1"/>
                </a:solidFill>
                <a:latin typeface="Arial Narrow" pitchFamily="34" charset="0"/>
              </a:defRPr>
            </a:lvl7pPr>
            <a:lvl8pPr marL="3429000" indent="-228600" eaLnBrk="0" fontAlgn="base" hangingPunct="0">
              <a:spcBef>
                <a:spcPct val="0"/>
              </a:spcBef>
              <a:spcAft>
                <a:spcPct val="0"/>
              </a:spcAft>
              <a:defRPr sz="2400">
                <a:solidFill>
                  <a:schemeClr val="tx1"/>
                </a:solidFill>
                <a:latin typeface="Arial Narrow" pitchFamily="34" charset="0"/>
              </a:defRPr>
            </a:lvl8pPr>
            <a:lvl9pPr marL="3886200" indent="-228600" eaLnBrk="0" fontAlgn="base" hangingPunct="0">
              <a:spcBef>
                <a:spcPct val="0"/>
              </a:spcBef>
              <a:spcAft>
                <a:spcPct val="0"/>
              </a:spcAft>
              <a:defRPr sz="2400">
                <a:solidFill>
                  <a:schemeClr val="tx1"/>
                </a:solidFill>
                <a:latin typeface="Arial Narrow" pitchFamily="34" charset="0"/>
              </a:defRPr>
            </a:lvl9pPr>
          </a:lstStyle>
          <a:p>
            <a:fld id="{373E9E8A-B562-4CBE-8317-2864CEA31FC4}" type="slidenum">
              <a:rPr lang="en-US" sz="1200" smtClean="0">
                <a:latin typeface="Times New Roman" pitchFamily="18" charset="0"/>
              </a:rPr>
              <a:pPr/>
              <a:t>4</a:t>
            </a:fld>
            <a:endParaRPr lang="en-US" sz="1200" dirty="0" smtClean="0">
              <a:latin typeface="Times New Roman" pitchFamily="18" charset="0"/>
            </a:endParaRPr>
          </a:p>
        </p:txBody>
      </p:sp>
      <p:sp>
        <p:nvSpPr>
          <p:cNvPr id="17411" name="Rectangle 2"/>
          <p:cNvSpPr>
            <a:spLocks noGrp="1" noRot="1" noChangeAspect="1" noChangeArrowheads="1" noTextEdit="1"/>
          </p:cNvSpPr>
          <p:nvPr>
            <p:ph type="sldImg"/>
          </p:nvPr>
        </p:nvSpPr>
        <p:spPr>
          <a:xfrm>
            <a:off x="1582738" y="382588"/>
            <a:ext cx="3830637" cy="2873375"/>
          </a:xfrm>
          <a:ln/>
        </p:spPr>
      </p:sp>
      <p:sp>
        <p:nvSpPr>
          <p:cNvPr id="17412" name="Rectangle 3"/>
          <p:cNvSpPr>
            <a:spLocks noGrp="1" noChangeArrowheads="1"/>
          </p:cNvSpPr>
          <p:nvPr>
            <p:ph type="body" idx="1"/>
          </p:nvPr>
        </p:nvSpPr>
        <p:spPr>
          <a:xfrm>
            <a:off x="619125" y="3460751"/>
            <a:ext cx="5600700" cy="5846763"/>
          </a:xfrm>
          <a:noFill/>
        </p:spPr>
        <p:txBody>
          <a:bodyPr lIns="93466" tIns="46732" rIns="93466" bIns="46732"/>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EFCEDFC-2639-447A-A15F-52EC91EDF449}" type="slidenum">
              <a:rPr lang="en-GB" smtClean="0"/>
              <a:t>6</a:t>
            </a:fld>
            <a:endParaRPr lang="en-GB"/>
          </a:p>
        </p:txBody>
      </p:sp>
    </p:spTree>
    <p:extLst>
      <p:ext uri="{BB962C8B-B14F-4D97-AF65-F5344CB8AC3E}">
        <p14:creationId xmlns:p14="http://schemas.microsoft.com/office/powerpoint/2010/main" val="18509212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F027F0F-1884-40A2-9044-B6E7451E99C7}" type="slidenum">
              <a:rPr lang="en-GB"/>
              <a:pPr/>
              <a:t>7</a:t>
            </a:fld>
            <a:endParaRPr lang="en-GB"/>
          </a:p>
        </p:txBody>
      </p:sp>
      <p:sp>
        <p:nvSpPr>
          <p:cNvPr id="21506" name="Rectangle 2"/>
          <p:cNvSpPr>
            <a:spLocks noRot="1" noChangeArrowheads="1" noTextEdit="1"/>
          </p:cNvSpPr>
          <p:nvPr>
            <p:ph type="sldImg"/>
          </p:nvPr>
        </p:nvSpPr>
        <p:spPr>
          <a:xfrm>
            <a:off x="916505" y="746520"/>
            <a:ext cx="4966251" cy="3723084"/>
          </a:xfrm>
          <a:ln/>
        </p:spPr>
      </p:sp>
      <p:sp>
        <p:nvSpPr>
          <p:cNvPr id="21507" name="Rectangle 3"/>
          <p:cNvSpPr>
            <a:spLocks noGrp="1" noChangeArrowheads="1"/>
          </p:cNvSpPr>
          <p:nvPr>
            <p:ph type="body" idx="1"/>
          </p:nvPr>
        </p:nvSpPr>
        <p:spPr>
          <a:xfrm>
            <a:off x="680244" y="4715274"/>
            <a:ext cx="5437188" cy="4466433"/>
          </a:xfrm>
        </p:spPr>
        <p:txBody>
          <a:bodyPr/>
          <a:lstStyle/>
          <a:p>
            <a:r>
              <a:rPr lang="en-GB"/>
              <a:t>I want to start the discussion with this table, which sets out what we call the ‘citizenship approach’ to ageing , contrasting it to ‘medical’ and ‘care service’ approaches that are commonplace in ageing narratives and services.</a:t>
            </a:r>
          </a:p>
          <a:p>
            <a:endParaRPr lang="en-GB"/>
          </a:p>
          <a:p>
            <a:r>
              <a:rPr lang="en-GB"/>
              <a:t>These narratives tend to describe older people in terms of dependency and deficit, defining older people in relationship to the health and care system rather focusing on the wider aspects of ageing.</a:t>
            </a:r>
          </a:p>
          <a:p>
            <a:endParaRPr lang="en-GB"/>
          </a:p>
          <a:p>
            <a:r>
              <a:rPr lang="en-GB"/>
              <a:t>Of course we need high-quality medical and care services, but we also need to address the issues in the right-hand column – what we might call the wider determinants of ageing – if we are to have an impact on the pressures grouped around the red dotted line – the health and social care interface. </a:t>
            </a:r>
          </a:p>
          <a:p>
            <a:endParaRPr lang="en-GB"/>
          </a:p>
          <a:p>
            <a:endParaRPr lang="en-GB"/>
          </a:p>
          <a:p>
            <a:endParaRPr lang="en-GB"/>
          </a:p>
          <a:p>
            <a:endParaRPr lang="en-GB"/>
          </a:p>
          <a:p>
            <a:endParaRPr lang="en-GB"/>
          </a:p>
        </p:txBody>
      </p:sp>
      <p:sp>
        <p:nvSpPr>
          <p:cNvPr id="21508" name="Text Box 4"/>
          <p:cNvSpPr txBox="1">
            <a:spLocks noChangeArrowheads="1"/>
          </p:cNvSpPr>
          <p:nvPr/>
        </p:nvSpPr>
        <p:spPr bwMode="auto">
          <a:xfrm>
            <a:off x="2966749" y="4246124"/>
            <a:ext cx="2806598" cy="244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85" tIns="45642" rIns="91285" bIns="45642">
            <a:spAutoFit/>
          </a:bodyPr>
          <a:lstStyle/>
          <a:p>
            <a:pPr>
              <a:spcBef>
                <a:spcPct val="50000"/>
              </a:spcBef>
            </a:pPr>
            <a:r>
              <a:rPr lang="en-GB" sz="1000" i="1"/>
              <a:t>Source: Valuing Older People, MCC 2012</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AA515CA3-D7ED-BB40-B126-020E6144B317}"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A2EF5-87EB-C443-B5FC-78C80B9A6935}" type="slidenum">
              <a:rPr lang="en-US" smtClean="0"/>
              <a:t>‹#›</a:t>
            </a:fld>
            <a:endParaRPr lang="en-US" dirty="0"/>
          </a:p>
        </p:txBody>
      </p:sp>
    </p:spTree>
    <p:extLst>
      <p:ext uri="{BB962C8B-B14F-4D97-AF65-F5344CB8AC3E}">
        <p14:creationId xmlns:p14="http://schemas.microsoft.com/office/powerpoint/2010/main" val="3074648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AA515CA3-D7ED-BB40-B126-020E6144B317}"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A2EF5-87EB-C443-B5FC-78C80B9A6935}" type="slidenum">
              <a:rPr lang="en-US" smtClean="0"/>
              <a:t>‹#›</a:t>
            </a:fld>
            <a:endParaRPr lang="en-US" dirty="0"/>
          </a:p>
        </p:txBody>
      </p:sp>
    </p:spTree>
    <p:extLst>
      <p:ext uri="{BB962C8B-B14F-4D97-AF65-F5344CB8AC3E}">
        <p14:creationId xmlns:p14="http://schemas.microsoft.com/office/powerpoint/2010/main" val="421214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AA515CA3-D7ED-BB40-B126-020E6144B317}"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A2EF5-87EB-C443-B5FC-78C80B9A6935}" type="slidenum">
              <a:rPr lang="en-US" smtClean="0"/>
              <a:t>‹#›</a:t>
            </a:fld>
            <a:endParaRPr lang="en-US" dirty="0"/>
          </a:p>
        </p:txBody>
      </p:sp>
    </p:spTree>
    <p:extLst>
      <p:ext uri="{BB962C8B-B14F-4D97-AF65-F5344CB8AC3E}">
        <p14:creationId xmlns:p14="http://schemas.microsoft.com/office/powerpoint/2010/main" val="934741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828800" y="457200"/>
            <a:ext cx="6629400" cy="609600"/>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1828800" y="1600200"/>
            <a:ext cx="6553200" cy="3962400"/>
          </a:xfrm>
        </p:spPr>
        <p:txBody>
          <a:bodyPr/>
          <a:lstStyle/>
          <a:p>
            <a:pPr lvl="0"/>
            <a:endParaRPr lang="en-GB" noProof="0" dirty="0" smtClean="0"/>
          </a:p>
        </p:txBody>
      </p:sp>
      <p:sp>
        <p:nvSpPr>
          <p:cNvPr id="4" name="Rectangle 23"/>
          <p:cNvSpPr>
            <a:spLocks noGrp="1" noChangeArrowheads="1"/>
          </p:cNvSpPr>
          <p:nvPr>
            <p:ph type="dt" sz="half" idx="10"/>
          </p:nvPr>
        </p:nvSpPr>
        <p:spPr>
          <a:ln/>
        </p:spPr>
        <p:txBody>
          <a:bodyPr/>
          <a:lstStyle>
            <a:lvl1pPr>
              <a:defRPr/>
            </a:lvl1pPr>
          </a:lstStyle>
          <a:p>
            <a:pPr>
              <a:defRPr/>
            </a:pPr>
            <a:endParaRPr lang="en-GB" dirty="0"/>
          </a:p>
        </p:txBody>
      </p:sp>
    </p:spTree>
    <p:extLst>
      <p:ext uri="{BB962C8B-B14F-4D97-AF65-F5344CB8AC3E}">
        <p14:creationId xmlns:p14="http://schemas.microsoft.com/office/powerpoint/2010/main" val="1089803858"/>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4E75BEEE-1858-40B8-BAAE-4174F749686B}" type="slidenum">
              <a:rPr lang="en-GB"/>
              <a:pPr/>
              <a:t>‹#›</a:t>
            </a:fld>
            <a:endParaRPr lang="en-GB"/>
          </a:p>
        </p:txBody>
      </p:sp>
    </p:spTree>
    <p:extLst>
      <p:ext uri="{BB962C8B-B14F-4D97-AF65-F5344CB8AC3E}">
        <p14:creationId xmlns:p14="http://schemas.microsoft.com/office/powerpoint/2010/main" val="40330247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774BE43-5E87-4F1C-9E58-E24629C304DC}" type="datetimeFigureOut">
              <a:rPr lang="en-GB" smtClean="0"/>
              <a:t>01/12/2014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05E5B1-B820-41F9-86A1-AAD62FE039F5}" type="slidenum">
              <a:rPr lang="en-GB" smtClean="0"/>
              <a:t>‹#›</a:t>
            </a:fld>
            <a:endParaRPr lang="en-GB"/>
          </a:p>
        </p:txBody>
      </p:sp>
    </p:spTree>
    <p:extLst>
      <p:ext uri="{BB962C8B-B14F-4D97-AF65-F5344CB8AC3E}">
        <p14:creationId xmlns:p14="http://schemas.microsoft.com/office/powerpoint/2010/main" val="1306538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AA515CA3-D7ED-BB40-B126-020E6144B317}"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A2EF5-87EB-C443-B5FC-78C80B9A6935}" type="slidenum">
              <a:rPr lang="en-US" smtClean="0"/>
              <a:t>‹#›</a:t>
            </a:fld>
            <a:endParaRPr lang="en-US" dirty="0"/>
          </a:p>
        </p:txBody>
      </p:sp>
    </p:spTree>
    <p:extLst>
      <p:ext uri="{BB962C8B-B14F-4D97-AF65-F5344CB8AC3E}">
        <p14:creationId xmlns:p14="http://schemas.microsoft.com/office/powerpoint/2010/main" val="82457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AA515CA3-D7ED-BB40-B126-020E6144B317}"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A2EF5-87EB-C443-B5FC-78C80B9A6935}" type="slidenum">
              <a:rPr lang="en-US" smtClean="0"/>
              <a:t>‹#›</a:t>
            </a:fld>
            <a:endParaRPr lang="en-US" dirty="0"/>
          </a:p>
        </p:txBody>
      </p:sp>
    </p:spTree>
    <p:extLst>
      <p:ext uri="{BB962C8B-B14F-4D97-AF65-F5344CB8AC3E}">
        <p14:creationId xmlns:p14="http://schemas.microsoft.com/office/powerpoint/2010/main" val="245898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AA515CA3-D7ED-BB40-B126-020E6144B317}" type="datetimeFigureOut">
              <a:rPr lang="en-US" smtClean="0"/>
              <a:t>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5A2EF5-87EB-C443-B5FC-78C80B9A6935}" type="slidenum">
              <a:rPr lang="en-US" smtClean="0"/>
              <a:t>‹#›</a:t>
            </a:fld>
            <a:endParaRPr lang="en-US" dirty="0"/>
          </a:p>
        </p:txBody>
      </p:sp>
    </p:spTree>
    <p:extLst>
      <p:ext uri="{BB962C8B-B14F-4D97-AF65-F5344CB8AC3E}">
        <p14:creationId xmlns:p14="http://schemas.microsoft.com/office/powerpoint/2010/main" val="252706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AA515CA3-D7ED-BB40-B126-020E6144B317}" type="datetimeFigureOut">
              <a:rPr lang="en-US" smtClean="0"/>
              <a:t>12/1/2014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65A2EF5-87EB-C443-B5FC-78C80B9A6935}" type="slidenum">
              <a:rPr lang="en-US" smtClean="0"/>
              <a:t>‹#›</a:t>
            </a:fld>
            <a:endParaRPr lang="en-US" dirty="0"/>
          </a:p>
        </p:txBody>
      </p:sp>
    </p:spTree>
    <p:extLst>
      <p:ext uri="{BB962C8B-B14F-4D97-AF65-F5344CB8AC3E}">
        <p14:creationId xmlns:p14="http://schemas.microsoft.com/office/powerpoint/2010/main" val="599034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AA515CA3-D7ED-BB40-B126-020E6144B317}" type="datetimeFigureOut">
              <a:rPr lang="en-US" smtClean="0"/>
              <a:t>12/1/2014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65A2EF5-87EB-C443-B5FC-78C80B9A6935}" type="slidenum">
              <a:rPr lang="en-US" smtClean="0"/>
              <a:t>‹#›</a:t>
            </a:fld>
            <a:endParaRPr lang="en-US" dirty="0"/>
          </a:p>
        </p:txBody>
      </p:sp>
    </p:spTree>
    <p:extLst>
      <p:ext uri="{BB962C8B-B14F-4D97-AF65-F5344CB8AC3E}">
        <p14:creationId xmlns:p14="http://schemas.microsoft.com/office/powerpoint/2010/main" val="1263257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515CA3-D7ED-BB40-B126-020E6144B317}" type="datetimeFigureOut">
              <a:rPr lang="en-US" smtClean="0"/>
              <a:t>12/1/2014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65A2EF5-87EB-C443-B5FC-78C80B9A6935}" type="slidenum">
              <a:rPr lang="en-US" smtClean="0"/>
              <a:t>‹#›</a:t>
            </a:fld>
            <a:endParaRPr lang="en-US" dirty="0"/>
          </a:p>
        </p:txBody>
      </p:sp>
    </p:spTree>
    <p:extLst>
      <p:ext uri="{BB962C8B-B14F-4D97-AF65-F5344CB8AC3E}">
        <p14:creationId xmlns:p14="http://schemas.microsoft.com/office/powerpoint/2010/main" val="605547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AA515CA3-D7ED-BB40-B126-020E6144B317}" type="datetimeFigureOut">
              <a:rPr lang="en-US" smtClean="0"/>
              <a:t>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5A2EF5-87EB-C443-B5FC-78C80B9A6935}" type="slidenum">
              <a:rPr lang="en-US" smtClean="0"/>
              <a:t>‹#›</a:t>
            </a:fld>
            <a:endParaRPr lang="en-US" dirty="0"/>
          </a:p>
        </p:txBody>
      </p:sp>
    </p:spTree>
    <p:extLst>
      <p:ext uri="{BB962C8B-B14F-4D97-AF65-F5344CB8AC3E}">
        <p14:creationId xmlns:p14="http://schemas.microsoft.com/office/powerpoint/2010/main" val="3151243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AA515CA3-D7ED-BB40-B126-020E6144B317}" type="datetimeFigureOut">
              <a:rPr lang="en-US" smtClean="0"/>
              <a:t>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5A2EF5-87EB-C443-B5FC-78C80B9A6935}" type="slidenum">
              <a:rPr lang="en-US" smtClean="0"/>
              <a:t>‹#›</a:t>
            </a:fld>
            <a:endParaRPr lang="en-US" dirty="0"/>
          </a:p>
        </p:txBody>
      </p:sp>
    </p:spTree>
    <p:extLst>
      <p:ext uri="{BB962C8B-B14F-4D97-AF65-F5344CB8AC3E}">
        <p14:creationId xmlns:p14="http://schemas.microsoft.com/office/powerpoint/2010/main" val="2673012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515CA3-D7ED-BB40-B126-020E6144B317}" type="datetimeFigureOut">
              <a:rPr lang="en-US" smtClean="0"/>
              <a:t>12/1/2014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5A2EF5-87EB-C443-B5FC-78C80B9A6935}" type="slidenum">
              <a:rPr lang="en-US" smtClean="0"/>
              <a:t>‹#›</a:t>
            </a:fld>
            <a:endParaRPr lang="en-US" dirty="0"/>
          </a:p>
        </p:txBody>
      </p:sp>
    </p:spTree>
    <p:extLst>
      <p:ext uri="{BB962C8B-B14F-4D97-AF65-F5344CB8AC3E}">
        <p14:creationId xmlns:p14="http://schemas.microsoft.com/office/powerpoint/2010/main" val="444428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 id="2147483663" r:id="rId1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721585" y="4208040"/>
            <a:ext cx="7014957" cy="1601090"/>
          </a:xfrm>
        </p:spPr>
        <p:txBody>
          <a:bodyPr>
            <a:normAutofit lnSpcReduction="10000"/>
          </a:bodyPr>
          <a:lstStyle/>
          <a:p>
            <a:pPr marL="0" indent="0">
              <a:spcBef>
                <a:spcPts val="0"/>
              </a:spcBef>
              <a:buNone/>
            </a:pPr>
            <a:r>
              <a:rPr lang="en-US" b="1" dirty="0" smtClean="0">
                <a:solidFill>
                  <a:srgbClr val="502E8B"/>
                </a:solidFill>
                <a:latin typeface="Tahoma" pitchFamily="34" charset="0"/>
                <a:ea typeface="Tahoma" pitchFamily="34" charset="0"/>
                <a:cs typeface="Tahoma" pitchFamily="34" charset="0"/>
              </a:rPr>
              <a:t>Mick Ward          </a:t>
            </a:r>
          </a:p>
          <a:p>
            <a:pPr marL="0" indent="0">
              <a:spcBef>
                <a:spcPts val="0"/>
              </a:spcBef>
              <a:buNone/>
            </a:pPr>
            <a:r>
              <a:rPr lang="en-GB" sz="1800" b="1" dirty="0">
                <a:solidFill>
                  <a:srgbClr val="502E8B"/>
                </a:solidFill>
                <a:latin typeface="Tahoma" pitchFamily="34" charset="0"/>
                <a:ea typeface="Tahoma" pitchFamily="34" charset="0"/>
                <a:cs typeface="Tahoma" pitchFamily="34" charset="0"/>
              </a:rPr>
              <a:t>Head of </a:t>
            </a:r>
            <a:r>
              <a:rPr lang="en-GB" sz="1800" b="1" dirty="0" smtClean="0">
                <a:solidFill>
                  <a:srgbClr val="502E8B"/>
                </a:solidFill>
                <a:latin typeface="Tahoma" pitchFamily="34" charset="0"/>
                <a:ea typeface="Tahoma" pitchFamily="34" charset="0"/>
                <a:cs typeface="Tahoma" pitchFamily="34" charset="0"/>
              </a:rPr>
              <a:t>Commissioning             </a:t>
            </a:r>
            <a:r>
              <a:rPr lang="en-GB" sz="1800" b="1" dirty="0">
                <a:solidFill>
                  <a:srgbClr val="502E8B"/>
                </a:solidFill>
                <a:latin typeface="Tahoma" pitchFamily="34" charset="0"/>
                <a:ea typeface="Tahoma" pitchFamily="34" charset="0"/>
                <a:cs typeface="Tahoma" pitchFamily="34" charset="0"/>
              </a:rPr>
              <a:t/>
            </a:r>
            <a:br>
              <a:rPr lang="en-GB" sz="1800" b="1" dirty="0">
                <a:solidFill>
                  <a:srgbClr val="502E8B"/>
                </a:solidFill>
                <a:latin typeface="Tahoma" pitchFamily="34" charset="0"/>
                <a:ea typeface="Tahoma" pitchFamily="34" charset="0"/>
                <a:cs typeface="Tahoma" pitchFamily="34" charset="0"/>
              </a:rPr>
            </a:br>
            <a:r>
              <a:rPr lang="en-GB" sz="1800" b="1" dirty="0">
                <a:solidFill>
                  <a:srgbClr val="502E8B"/>
                </a:solidFill>
                <a:latin typeface="Tahoma" pitchFamily="34" charset="0"/>
                <a:ea typeface="Tahoma" pitchFamily="34" charset="0"/>
                <a:cs typeface="Tahoma" pitchFamily="34" charset="0"/>
              </a:rPr>
              <a:t>Adult Social </a:t>
            </a:r>
            <a:r>
              <a:rPr lang="en-GB" sz="1800" b="1" dirty="0" smtClean="0">
                <a:solidFill>
                  <a:srgbClr val="502E8B"/>
                </a:solidFill>
                <a:latin typeface="Tahoma" pitchFamily="34" charset="0"/>
                <a:ea typeface="Tahoma" pitchFamily="34" charset="0"/>
                <a:cs typeface="Tahoma" pitchFamily="34" charset="0"/>
              </a:rPr>
              <a:t>Care                        </a:t>
            </a:r>
            <a:r>
              <a:rPr lang="en-GB" sz="1800" b="1" dirty="0">
                <a:solidFill>
                  <a:srgbClr val="502E8B"/>
                </a:solidFill>
                <a:latin typeface="Tahoma" pitchFamily="34" charset="0"/>
                <a:ea typeface="Tahoma" pitchFamily="34" charset="0"/>
                <a:cs typeface="Tahoma" pitchFamily="34" charset="0"/>
              </a:rPr>
              <a:t/>
            </a:r>
            <a:br>
              <a:rPr lang="en-GB" sz="1800" b="1" dirty="0">
                <a:solidFill>
                  <a:srgbClr val="502E8B"/>
                </a:solidFill>
                <a:latin typeface="Tahoma" pitchFamily="34" charset="0"/>
                <a:ea typeface="Tahoma" pitchFamily="34" charset="0"/>
                <a:cs typeface="Tahoma" pitchFamily="34" charset="0"/>
              </a:rPr>
            </a:br>
            <a:r>
              <a:rPr lang="en-GB" sz="1800" b="1" dirty="0">
                <a:solidFill>
                  <a:srgbClr val="502E8B"/>
                </a:solidFill>
                <a:latin typeface="Tahoma" pitchFamily="34" charset="0"/>
                <a:ea typeface="Tahoma" pitchFamily="34" charset="0"/>
                <a:cs typeface="Tahoma" pitchFamily="34" charset="0"/>
              </a:rPr>
              <a:t>Leeds City </a:t>
            </a:r>
            <a:r>
              <a:rPr lang="en-GB" sz="1800" b="1" dirty="0" smtClean="0">
                <a:solidFill>
                  <a:srgbClr val="502E8B"/>
                </a:solidFill>
                <a:latin typeface="Tahoma" pitchFamily="34" charset="0"/>
                <a:ea typeface="Tahoma" pitchFamily="34" charset="0"/>
                <a:cs typeface="Tahoma" pitchFamily="34" charset="0"/>
              </a:rPr>
              <a:t>Council   </a:t>
            </a:r>
          </a:p>
          <a:p>
            <a:pPr marL="0" indent="0">
              <a:spcBef>
                <a:spcPts val="0"/>
              </a:spcBef>
              <a:buNone/>
            </a:pPr>
            <a:r>
              <a:rPr lang="en-GB" sz="1800" b="1" dirty="0" smtClean="0">
                <a:solidFill>
                  <a:srgbClr val="502E8B"/>
                </a:solidFill>
                <a:latin typeface="Tahoma" pitchFamily="34" charset="0"/>
                <a:ea typeface="Tahoma" pitchFamily="34" charset="0"/>
                <a:cs typeface="Tahoma" pitchFamily="34" charset="0"/>
              </a:rPr>
              <a:t>(Co-Chair. Leeds Ageing Well Board)                   </a:t>
            </a:r>
            <a:endParaRPr lang="en-US" sz="1800" b="1" dirty="0">
              <a:solidFill>
                <a:srgbClr val="502E8B"/>
              </a:solidFill>
              <a:latin typeface="Tahoma" pitchFamily="34" charset="0"/>
              <a:ea typeface="Tahoma" pitchFamily="34" charset="0"/>
              <a:cs typeface="Tahoma" pitchFamily="34" charset="0"/>
            </a:endParaRPr>
          </a:p>
        </p:txBody>
      </p:sp>
      <p:sp>
        <p:nvSpPr>
          <p:cNvPr id="4" name="TextBox 3"/>
          <p:cNvSpPr txBox="1"/>
          <p:nvPr/>
        </p:nvSpPr>
        <p:spPr>
          <a:xfrm>
            <a:off x="1801907" y="3621590"/>
            <a:ext cx="5934636" cy="369332"/>
          </a:xfrm>
          <a:prstGeom prst="rect">
            <a:avLst/>
          </a:prstGeom>
          <a:solidFill>
            <a:schemeClr val="bg1"/>
          </a:solidFill>
        </p:spPr>
        <p:txBody>
          <a:bodyPr wrap="square" rtlCol="0">
            <a:spAutoFit/>
          </a:bodyPr>
          <a:lstStyle/>
          <a:p>
            <a:endParaRPr lang="en-GB" dirty="0"/>
          </a:p>
        </p:txBody>
      </p:sp>
      <p:sp>
        <p:nvSpPr>
          <p:cNvPr id="2" name="Rectangle 1"/>
          <p:cNvSpPr/>
          <p:nvPr/>
        </p:nvSpPr>
        <p:spPr>
          <a:xfrm>
            <a:off x="388408" y="1343816"/>
            <a:ext cx="7494359" cy="646331"/>
          </a:xfrm>
          <a:prstGeom prst="rect">
            <a:avLst/>
          </a:prstGeom>
        </p:spPr>
        <p:txBody>
          <a:bodyPr wrap="none">
            <a:spAutoFit/>
          </a:bodyPr>
          <a:lstStyle/>
          <a:p>
            <a:r>
              <a:rPr lang="en-GB" sz="3600" b="1" dirty="0">
                <a:solidFill>
                  <a:srgbClr val="502E8B"/>
                </a:solidFill>
                <a:latin typeface="Tahoma" pitchFamily="34" charset="0"/>
                <a:ea typeface="Tahoma" pitchFamily="34" charset="0"/>
                <a:cs typeface="Tahoma" pitchFamily="34" charset="0"/>
              </a:rPr>
              <a:t>Better Lives for People in Leeds</a:t>
            </a:r>
          </a:p>
        </p:txBody>
      </p:sp>
      <p:sp>
        <p:nvSpPr>
          <p:cNvPr id="3" name="Rectangle 2"/>
          <p:cNvSpPr/>
          <p:nvPr/>
        </p:nvSpPr>
        <p:spPr>
          <a:xfrm>
            <a:off x="388408" y="2132711"/>
            <a:ext cx="7064755" cy="1077218"/>
          </a:xfrm>
          <a:prstGeom prst="rect">
            <a:avLst/>
          </a:prstGeom>
        </p:spPr>
        <p:txBody>
          <a:bodyPr wrap="none">
            <a:spAutoFit/>
          </a:bodyPr>
          <a:lstStyle/>
          <a:p>
            <a:r>
              <a:rPr lang="en-GB" sz="3200" dirty="0">
                <a:solidFill>
                  <a:srgbClr val="502E8B"/>
                </a:solidFill>
                <a:latin typeface="Tahoma" pitchFamily="34" charset="0"/>
                <a:ea typeface="Tahoma" pitchFamily="34" charset="0"/>
                <a:cs typeface="Tahoma" pitchFamily="34" charset="0"/>
              </a:rPr>
              <a:t>The Time of Our </a:t>
            </a:r>
            <a:r>
              <a:rPr lang="en-GB" sz="3200" dirty="0" smtClean="0">
                <a:solidFill>
                  <a:srgbClr val="502E8B"/>
                </a:solidFill>
                <a:latin typeface="Tahoma" pitchFamily="34" charset="0"/>
                <a:ea typeface="Tahoma" pitchFamily="34" charset="0"/>
                <a:cs typeface="Tahoma" pitchFamily="34" charset="0"/>
              </a:rPr>
              <a:t>Lives: Making Leeds </a:t>
            </a:r>
          </a:p>
          <a:p>
            <a:r>
              <a:rPr lang="en-GB" sz="3200" dirty="0" smtClean="0">
                <a:solidFill>
                  <a:srgbClr val="502E8B"/>
                </a:solidFill>
                <a:latin typeface="Tahoma" pitchFamily="34" charset="0"/>
                <a:ea typeface="Tahoma" pitchFamily="34" charset="0"/>
                <a:cs typeface="Tahoma" pitchFamily="34" charset="0"/>
              </a:rPr>
              <a:t>the Best City in the UK to Grow Old</a:t>
            </a:r>
            <a:endParaRPr lang="en-GB" sz="3200" dirty="0">
              <a:solidFill>
                <a:srgbClr val="502E8B"/>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685436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95288" y="1246094"/>
            <a:ext cx="8497887" cy="609600"/>
          </a:xfrm>
        </p:spPr>
        <p:txBody>
          <a:bodyPr>
            <a:noAutofit/>
          </a:bodyPr>
          <a:lstStyle/>
          <a:p>
            <a:r>
              <a:rPr lang="en-GB" sz="3600" dirty="0" smtClean="0">
                <a:solidFill>
                  <a:srgbClr val="502E8B"/>
                </a:solidFill>
                <a:latin typeface="Tahoma" pitchFamily="34" charset="0"/>
                <a:ea typeface="Tahoma" pitchFamily="34" charset="0"/>
                <a:cs typeface="Tahoma" pitchFamily="34" charset="0"/>
              </a:rPr>
              <a:t>Support Across Partnerships in Leeds</a:t>
            </a:r>
          </a:p>
        </p:txBody>
      </p:sp>
      <p:sp>
        <p:nvSpPr>
          <p:cNvPr id="7171" name="Rectangle 3"/>
          <p:cNvSpPr>
            <a:spLocks noGrp="1" noChangeArrowheads="1"/>
          </p:cNvSpPr>
          <p:nvPr>
            <p:ph type="body" idx="1"/>
          </p:nvPr>
        </p:nvSpPr>
        <p:spPr>
          <a:xfrm>
            <a:off x="250825" y="2124635"/>
            <a:ext cx="8642350" cy="3953436"/>
          </a:xfrm>
        </p:spPr>
        <p:txBody>
          <a:bodyPr>
            <a:normAutofit/>
          </a:bodyPr>
          <a:lstStyle/>
          <a:p>
            <a:r>
              <a:rPr lang="en-GB" dirty="0" smtClean="0"/>
              <a:t>Identified as a priority area by older people in Leeds</a:t>
            </a:r>
          </a:p>
          <a:p>
            <a:r>
              <a:rPr lang="en-GB" dirty="0" smtClean="0"/>
              <a:t>Specific priorities and work plan </a:t>
            </a:r>
            <a:r>
              <a:rPr lang="en-GB" dirty="0"/>
              <a:t>c</a:t>
            </a:r>
            <a:r>
              <a:rPr lang="en-GB" dirty="0" smtClean="0"/>
              <a:t>o-produced with members of Health and Well Being Board, </a:t>
            </a:r>
            <a:r>
              <a:rPr lang="en-GB" dirty="0"/>
              <a:t>O</a:t>
            </a:r>
            <a:r>
              <a:rPr lang="en-GB" dirty="0" smtClean="0"/>
              <a:t>lder </a:t>
            </a:r>
            <a:r>
              <a:rPr lang="en-GB" dirty="0"/>
              <a:t>P</a:t>
            </a:r>
            <a:r>
              <a:rPr lang="en-GB" dirty="0" smtClean="0"/>
              <a:t>eople, Third Sector and others </a:t>
            </a:r>
          </a:p>
          <a:p>
            <a:r>
              <a:rPr lang="en-GB" dirty="0" smtClean="0"/>
              <a:t>Work now led by Ageing Well Board</a:t>
            </a:r>
          </a:p>
          <a:p>
            <a:r>
              <a:rPr lang="en-GB" dirty="0" smtClean="0"/>
              <a:t>Agreed as a Cross Council/Partners Priority</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13765" y="1092478"/>
            <a:ext cx="8229600" cy="700461"/>
          </a:xfrm>
        </p:spPr>
        <p:txBody>
          <a:bodyPr>
            <a:normAutofit/>
          </a:bodyPr>
          <a:lstStyle/>
          <a:p>
            <a:r>
              <a:rPr lang="en-GB" sz="3600" dirty="0" smtClean="0">
                <a:solidFill>
                  <a:srgbClr val="502E8B"/>
                </a:solidFill>
                <a:latin typeface="Tahoma" pitchFamily="34" charset="0"/>
                <a:ea typeface="Tahoma" pitchFamily="34" charset="0"/>
                <a:cs typeface="Tahoma" pitchFamily="34" charset="0"/>
              </a:rPr>
              <a:t>The Leeds Demographics 2</a:t>
            </a:r>
          </a:p>
        </p:txBody>
      </p:sp>
      <p:sp>
        <p:nvSpPr>
          <p:cNvPr id="8195" name="Rectangle 3"/>
          <p:cNvSpPr>
            <a:spLocks noGrp="1" noChangeArrowheads="1"/>
          </p:cNvSpPr>
          <p:nvPr>
            <p:ph type="body" sz="half" idx="1"/>
          </p:nvPr>
        </p:nvSpPr>
        <p:spPr>
          <a:xfrm>
            <a:off x="1828800" y="1600200"/>
            <a:ext cx="3219450" cy="3962400"/>
          </a:xfrm>
        </p:spPr>
        <p:txBody>
          <a:bodyPr/>
          <a:lstStyle/>
          <a:p>
            <a:pPr>
              <a:buFontTx/>
              <a:buNone/>
            </a:pPr>
            <a:endParaRPr lang="en-US" sz="2400" dirty="0" smtClean="0"/>
          </a:p>
        </p:txBody>
      </p:sp>
      <p:pic>
        <p:nvPicPr>
          <p:cNvPr id="207876" name="Picture 4" descr="155890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7247" y="2114524"/>
            <a:ext cx="4538132" cy="2717452"/>
          </a:xfrm>
          <a:prstGeom prst="rect">
            <a:avLst/>
          </a:prstGeom>
          <a:noFill/>
          <a:ln w="25400">
            <a:solidFill>
              <a:srgbClr val="502E8B"/>
            </a:solidFill>
            <a:miter lim="800000"/>
            <a:headEnd/>
            <a:tailEnd/>
          </a:ln>
          <a:extLst>
            <a:ext uri="{909E8E84-426E-40DD-AFC4-6F175D3DCCD1}">
              <a14:hiddenFill xmlns:a14="http://schemas.microsoft.com/office/drawing/2010/main">
                <a:solidFill>
                  <a:srgbClr val="FFFFFF"/>
                </a:solidFill>
              </a14:hiddenFill>
            </a:ext>
          </a:extLst>
        </p:spPr>
      </p:pic>
      <p:pic>
        <p:nvPicPr>
          <p:cNvPr id="207877" name="Picture 5" descr="2955 Final Posters small_Page_2"/>
          <p:cNvPicPr>
            <a:picLocks noGrp="1" noChangeAspect="1" noChangeArrowheads="1"/>
          </p:cNvPicPr>
          <p:nvPr>
            <p:ph type="body" sz="half" idx="2"/>
          </p:nvPr>
        </p:nvPicPr>
        <p:blipFill>
          <a:blip r:embed="rId3">
            <a:extLst>
              <a:ext uri="{28A0092B-C50C-407E-A947-70E740481C1C}">
                <a14:useLocalDpi xmlns:a14="http://schemas.microsoft.com/office/drawing/2010/main" val="0"/>
              </a:ext>
            </a:extLst>
          </a:blip>
          <a:srcRect/>
          <a:stretch>
            <a:fillRect/>
          </a:stretch>
        </p:blipFill>
        <p:spPr>
          <a:xfrm>
            <a:off x="600635" y="2114524"/>
            <a:ext cx="2949389" cy="3963547"/>
          </a:xfrm>
          <a:ln w="25400">
            <a:solidFill>
              <a:srgbClr val="502E8B"/>
            </a:solid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1971" name="Object 3"/>
          <p:cNvGraphicFramePr>
            <a:graphicFrameLocks noGrp="1" noChangeAspect="1"/>
          </p:cNvGraphicFramePr>
          <p:nvPr>
            <p:ph type="chart" idx="1"/>
            <p:extLst>
              <p:ext uri="{D42A27DB-BD31-4B8C-83A1-F6EECF244321}">
                <p14:modId xmlns:p14="http://schemas.microsoft.com/office/powerpoint/2010/main" val="2872485099"/>
              </p:ext>
            </p:extLst>
          </p:nvPr>
        </p:nvGraphicFramePr>
        <p:xfrm>
          <a:off x="361388" y="2050118"/>
          <a:ext cx="8119223" cy="3951876"/>
        </p:xfrm>
        <a:graphic>
          <a:graphicData uri="http://schemas.openxmlformats.org/presentationml/2006/ole">
            <mc:AlternateContent xmlns:mc="http://schemas.openxmlformats.org/markup-compatibility/2006">
              <mc:Choice xmlns:v="urn:schemas-microsoft-com:vml" Requires="v">
                <p:oleObj spid="_x0000_s3100" name="Chart" r:id="rId4" imgW="7658100" imgH="4276649" progId="MSGraph.Chart.8">
                  <p:embed followColorScheme="full"/>
                </p:oleObj>
              </mc:Choice>
              <mc:Fallback>
                <p:oleObj name="Chart" r:id="rId4" imgW="7658100" imgH="4276649" progId="MSGraph.Chart.8">
                  <p:embed followColorScheme="full"/>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1388" y="2050118"/>
                        <a:ext cx="8119223" cy="3951876"/>
                      </a:xfrm>
                      <a:prstGeom prst="rect">
                        <a:avLst/>
                      </a:prstGeom>
                      <a:noFill/>
                      <a:ln>
                        <a:noFill/>
                      </a:ln>
                    </p:spPr>
                  </p:pic>
                </p:oleObj>
              </mc:Fallback>
            </mc:AlternateContent>
          </a:graphicData>
        </a:graphic>
      </p:graphicFrame>
      <p:sp>
        <p:nvSpPr>
          <p:cNvPr id="9220" name="Text Box 4"/>
          <p:cNvSpPr txBox="1">
            <a:spLocks noChangeArrowheads="1"/>
          </p:cNvSpPr>
          <p:nvPr/>
        </p:nvSpPr>
        <p:spPr bwMode="auto">
          <a:xfrm>
            <a:off x="3236726" y="5990601"/>
            <a:ext cx="38893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Narrow" pitchFamily="34" charset="0"/>
              </a:defRPr>
            </a:lvl1pPr>
            <a:lvl2pPr marL="742950" indent="-285750">
              <a:defRPr sz="2400">
                <a:solidFill>
                  <a:schemeClr val="tx1"/>
                </a:solidFill>
                <a:latin typeface="Arial Narrow" pitchFamily="34" charset="0"/>
              </a:defRPr>
            </a:lvl2pPr>
            <a:lvl3pPr marL="1143000" indent="-228600">
              <a:defRPr sz="2400">
                <a:solidFill>
                  <a:schemeClr val="tx1"/>
                </a:solidFill>
                <a:latin typeface="Arial Narrow" pitchFamily="34" charset="0"/>
              </a:defRPr>
            </a:lvl3pPr>
            <a:lvl4pPr marL="1600200" indent="-228600">
              <a:defRPr sz="2400">
                <a:solidFill>
                  <a:schemeClr val="tx1"/>
                </a:solidFill>
                <a:latin typeface="Arial Narrow" pitchFamily="34" charset="0"/>
              </a:defRPr>
            </a:lvl4pPr>
            <a:lvl5pPr marL="2057400" indent="-228600">
              <a:defRPr sz="2400">
                <a:solidFill>
                  <a:schemeClr val="tx1"/>
                </a:solidFill>
                <a:latin typeface="Arial Narrow" pitchFamily="34" charset="0"/>
              </a:defRPr>
            </a:lvl5pPr>
            <a:lvl6pPr marL="2514600" indent="-228600" eaLnBrk="0" fontAlgn="base" hangingPunct="0">
              <a:spcBef>
                <a:spcPct val="0"/>
              </a:spcBef>
              <a:spcAft>
                <a:spcPct val="0"/>
              </a:spcAft>
              <a:defRPr sz="2400">
                <a:solidFill>
                  <a:schemeClr val="tx1"/>
                </a:solidFill>
                <a:latin typeface="Arial Narrow" pitchFamily="34" charset="0"/>
              </a:defRPr>
            </a:lvl6pPr>
            <a:lvl7pPr marL="2971800" indent="-228600" eaLnBrk="0" fontAlgn="base" hangingPunct="0">
              <a:spcBef>
                <a:spcPct val="0"/>
              </a:spcBef>
              <a:spcAft>
                <a:spcPct val="0"/>
              </a:spcAft>
              <a:defRPr sz="2400">
                <a:solidFill>
                  <a:schemeClr val="tx1"/>
                </a:solidFill>
                <a:latin typeface="Arial Narrow" pitchFamily="34" charset="0"/>
              </a:defRPr>
            </a:lvl7pPr>
            <a:lvl8pPr marL="3429000" indent="-228600" eaLnBrk="0" fontAlgn="base" hangingPunct="0">
              <a:spcBef>
                <a:spcPct val="0"/>
              </a:spcBef>
              <a:spcAft>
                <a:spcPct val="0"/>
              </a:spcAft>
              <a:defRPr sz="2400">
                <a:solidFill>
                  <a:schemeClr val="tx1"/>
                </a:solidFill>
                <a:latin typeface="Arial Narrow" pitchFamily="34" charset="0"/>
              </a:defRPr>
            </a:lvl8pPr>
            <a:lvl9pPr marL="3886200" indent="-228600" eaLnBrk="0" fontAlgn="base" hangingPunct="0">
              <a:spcBef>
                <a:spcPct val="0"/>
              </a:spcBef>
              <a:spcAft>
                <a:spcPct val="0"/>
              </a:spcAft>
              <a:defRPr sz="2400">
                <a:solidFill>
                  <a:schemeClr val="tx1"/>
                </a:solidFill>
                <a:latin typeface="Arial Narrow" pitchFamily="34" charset="0"/>
              </a:defRPr>
            </a:lvl9pPr>
          </a:lstStyle>
          <a:p>
            <a:pPr algn="r" eaLnBrk="1" hangingPunct="1">
              <a:spcBef>
                <a:spcPct val="50000"/>
              </a:spcBef>
            </a:pPr>
            <a:r>
              <a:rPr lang="en-GB" sz="1200" b="1" dirty="0">
                <a:latin typeface="Arial" charset="0"/>
              </a:rPr>
              <a:t>English Longitudinal Study of Ageing</a:t>
            </a:r>
          </a:p>
        </p:txBody>
      </p:sp>
      <p:sp>
        <p:nvSpPr>
          <p:cNvPr id="211974" name="Rectangle 6"/>
          <p:cNvSpPr>
            <a:spLocks noChangeArrowheads="1"/>
          </p:cNvSpPr>
          <p:nvPr/>
        </p:nvSpPr>
        <p:spPr bwMode="auto">
          <a:xfrm>
            <a:off x="3721287" y="2256306"/>
            <a:ext cx="518477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b="1" dirty="0">
                <a:solidFill>
                  <a:srgbClr val="21B0FF"/>
                </a:solidFill>
              </a:rPr>
              <a:t>Mean walking speed and wealth, </a:t>
            </a:r>
            <a:br>
              <a:rPr lang="en-GB" b="1" dirty="0">
                <a:solidFill>
                  <a:srgbClr val="21B0FF"/>
                </a:solidFill>
              </a:rPr>
            </a:br>
            <a:r>
              <a:rPr lang="en-GB" b="1" dirty="0">
                <a:solidFill>
                  <a:srgbClr val="21B0FF"/>
                </a:solidFill>
              </a:rPr>
              <a:t>people aged 60+</a:t>
            </a:r>
          </a:p>
        </p:txBody>
      </p:sp>
      <p:sp>
        <p:nvSpPr>
          <p:cNvPr id="2" name="Title 1"/>
          <p:cNvSpPr>
            <a:spLocks noGrp="1"/>
          </p:cNvSpPr>
          <p:nvPr>
            <p:ph type="title"/>
          </p:nvPr>
        </p:nvSpPr>
        <p:spPr>
          <a:xfrm>
            <a:off x="1111250" y="1247775"/>
            <a:ext cx="6629400" cy="609600"/>
          </a:xfrm>
        </p:spPr>
        <p:txBody>
          <a:bodyPr>
            <a:noAutofit/>
          </a:bodyPr>
          <a:lstStyle/>
          <a:p>
            <a:r>
              <a:rPr lang="en-GB" sz="3600" dirty="0" smtClean="0">
                <a:solidFill>
                  <a:srgbClr val="502E8B"/>
                </a:solidFill>
                <a:latin typeface="Tahoma" pitchFamily="34" charset="0"/>
                <a:ea typeface="Tahoma" pitchFamily="34" charset="0"/>
                <a:cs typeface="Tahoma" pitchFamily="34" charset="0"/>
              </a:rPr>
              <a:t>Inequalities in later life</a:t>
            </a:r>
            <a:endParaRPr lang="en-GB" sz="3600" dirty="0">
              <a:solidFill>
                <a:srgbClr val="502E8B"/>
              </a:solidFill>
              <a:latin typeface="Tahoma" pitchFamily="34" charset="0"/>
              <a:ea typeface="Tahoma" pitchFamily="34" charset="0"/>
              <a:cs typeface="Tahoma"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1974"/>
                                        </p:tgtEl>
                                        <p:attrNameLst>
                                          <p:attrName>style.visibility</p:attrName>
                                        </p:attrNameLst>
                                      </p:cBhvr>
                                      <p:to>
                                        <p:strVal val="visible"/>
                                      </p:to>
                                    </p:set>
                                    <p:anim calcmode="lin" valueType="num">
                                      <p:cBhvr additive="base">
                                        <p:cTn id="7" dur="500" fill="hold"/>
                                        <p:tgtEl>
                                          <p:spTgt spid="211974"/>
                                        </p:tgtEl>
                                        <p:attrNameLst>
                                          <p:attrName>ppt_x</p:attrName>
                                        </p:attrNameLst>
                                      </p:cBhvr>
                                      <p:tavLst>
                                        <p:tav tm="0">
                                          <p:val>
                                            <p:strVal val="#ppt_x"/>
                                          </p:val>
                                        </p:tav>
                                        <p:tav tm="100000">
                                          <p:val>
                                            <p:strVal val="#ppt_x"/>
                                          </p:val>
                                        </p:tav>
                                      </p:tavLst>
                                    </p:anim>
                                    <p:anim calcmode="lin" valueType="num">
                                      <p:cBhvr additive="base">
                                        <p:cTn id="8" dur="500" fill="hold"/>
                                        <p:tgtEl>
                                          <p:spTgt spid="2119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bwMode="auto">
          <a:xfrm>
            <a:off x="358775" y="404813"/>
            <a:ext cx="8785225" cy="7207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p>
            <a:r>
              <a:rPr lang="en-US" dirty="0" smtClean="0">
                <a:ea typeface="Geneva" pitchFamily="-111" charset="-128"/>
              </a:rPr>
              <a:t>Social Care Projections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188" y="1052737"/>
            <a:ext cx="8682037"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83752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1247482"/>
            <a:ext cx="5934418" cy="5349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1"/>
          <p:cNvSpPr txBox="1">
            <a:spLocks/>
          </p:cNvSpPr>
          <p:nvPr/>
        </p:nvSpPr>
        <p:spPr>
          <a:xfrm>
            <a:off x="683568" y="662831"/>
            <a:ext cx="7772400" cy="147002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dirty="0" smtClean="0">
                <a:solidFill>
                  <a:srgbClr val="F38F2C"/>
                </a:solidFill>
                <a:latin typeface="Arial Rounded MT Bold" pitchFamily="34" charset="0"/>
              </a:rPr>
              <a:t>Bringing health and </a:t>
            </a:r>
            <a:r>
              <a:rPr lang="en-GB" sz="3600" dirty="0">
                <a:solidFill>
                  <a:srgbClr val="F38F2C"/>
                </a:solidFill>
                <a:latin typeface="Arial Rounded MT Bold" pitchFamily="34" charset="0"/>
              </a:rPr>
              <a:t>c</a:t>
            </a:r>
            <a:r>
              <a:rPr lang="en-GB" sz="3600" dirty="0" smtClean="0">
                <a:solidFill>
                  <a:srgbClr val="F38F2C"/>
                </a:solidFill>
                <a:latin typeface="Arial Rounded MT Bold" pitchFamily="34" charset="0"/>
              </a:rPr>
              <a:t>are together</a:t>
            </a:r>
            <a:endParaRPr lang="en-GB" sz="3600" dirty="0">
              <a:solidFill>
                <a:srgbClr val="F38F2C"/>
              </a:solidFill>
              <a:latin typeface="Arial Rounded MT Bold" pitchFamily="34" charset="0"/>
            </a:endParaRPr>
          </a:p>
        </p:txBody>
      </p:sp>
    </p:spTree>
    <p:extLst>
      <p:ext uri="{BB962C8B-B14F-4D97-AF65-F5344CB8AC3E}">
        <p14:creationId xmlns:p14="http://schemas.microsoft.com/office/powerpoint/2010/main" val="10453170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Group 2"/>
          <p:cNvGraphicFramePr>
            <a:graphicFrameLocks noGrp="1"/>
          </p:cNvGraphicFramePr>
          <p:nvPr>
            <p:ph idx="1"/>
          </p:nvPr>
        </p:nvGraphicFramePr>
        <p:xfrm>
          <a:off x="611188" y="1412875"/>
          <a:ext cx="7772400" cy="5066348"/>
        </p:xfrm>
        <a:graphic>
          <a:graphicData uri="http://schemas.openxmlformats.org/drawingml/2006/table">
            <a:tbl>
              <a:tblPr/>
              <a:tblGrid>
                <a:gridCol w="2568575"/>
                <a:gridCol w="2501900"/>
                <a:gridCol w="2701925"/>
              </a:tblGrid>
              <a:tr h="490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sng" strike="noStrike" cap="none" normalizeH="0" baseline="0" smtClean="0">
                          <a:ln>
                            <a:noFill/>
                          </a:ln>
                          <a:solidFill>
                            <a:schemeClr val="tx1"/>
                          </a:solidFill>
                          <a:effectLst/>
                          <a:latin typeface="Arial" charset="0"/>
                        </a:rPr>
                        <a:t>Medical</a:t>
                      </a:r>
                    </a:p>
                  </a:txBody>
                  <a:tcPr horzOverflow="overflow">
                    <a:lnL w="12700" cap="flat" cmpd="sng" algn="ctr">
                      <a:solidFill>
                        <a:schemeClr val="tx1"/>
                      </a:solidFill>
                      <a:prstDash val="solid"/>
                      <a:round/>
                      <a:headEnd type="none" w="med" len="med"/>
                      <a:tailEnd type="none" w="med" len="med"/>
                    </a:lnL>
                    <a:lnR w="76200" cap="flat" cmpd="sng" algn="ctr">
                      <a:solidFill>
                        <a:srgbClr val="FF3300"/>
                      </a:solidFill>
                      <a:prstDash val="dash"/>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sng" strike="noStrike" cap="none" normalizeH="0" baseline="0" smtClean="0">
                          <a:ln>
                            <a:noFill/>
                          </a:ln>
                          <a:solidFill>
                            <a:schemeClr val="tx1"/>
                          </a:solidFill>
                          <a:effectLst/>
                          <a:latin typeface="Arial" charset="0"/>
                        </a:rPr>
                        <a:t>Care</a:t>
                      </a:r>
                    </a:p>
                  </a:txBody>
                  <a:tcPr horzOverflow="overflow">
                    <a:lnL w="76200" cap="flat" cmpd="sng" algn="ctr">
                      <a:solidFill>
                        <a:srgbClr val="FF3300"/>
                      </a:solidFill>
                      <a:prstDash val="dash"/>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sng" strike="noStrike" cap="none" normalizeH="0" baseline="0" smtClean="0">
                          <a:ln>
                            <a:noFill/>
                          </a:ln>
                          <a:solidFill>
                            <a:schemeClr val="tx1"/>
                          </a:solidFill>
                          <a:effectLst/>
                          <a:latin typeface="Arial" charset="0"/>
                        </a:rPr>
                        <a:t>Citizenship</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433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Patient</a:t>
                      </a:r>
                    </a:p>
                  </a:txBody>
                  <a:tcPr horzOverflow="overflow">
                    <a:lnL w="12700" cap="flat" cmpd="sng" algn="ctr">
                      <a:solidFill>
                        <a:schemeClr val="tx1"/>
                      </a:solidFill>
                      <a:prstDash val="solid"/>
                      <a:round/>
                      <a:headEnd type="none" w="med" len="med"/>
                      <a:tailEnd type="none" w="med" len="med"/>
                    </a:lnL>
                    <a:lnR w="76200" cap="flat" cmpd="sng" algn="ctr">
                      <a:solidFill>
                        <a:srgbClr val="FF3300"/>
                      </a:solidFill>
                      <a:prstDash val="dash"/>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Customer</a:t>
                      </a:r>
                    </a:p>
                  </a:txBody>
                  <a:tcPr horzOverflow="overflow">
                    <a:lnL w="76200" cap="flat" cmpd="sng" algn="ctr">
                      <a:solidFill>
                        <a:srgbClr val="FF3300"/>
                      </a:solidFill>
                      <a:prstDash val="dash"/>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Citizen</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860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Focus on individual</a:t>
                      </a:r>
                    </a:p>
                  </a:txBody>
                  <a:tcPr horzOverflow="overflow">
                    <a:lnL w="12700" cap="flat" cmpd="sng" algn="ctr">
                      <a:solidFill>
                        <a:schemeClr val="tx1"/>
                      </a:solidFill>
                      <a:prstDash val="solid"/>
                      <a:round/>
                      <a:headEnd type="none" w="med" len="med"/>
                      <a:tailEnd type="none" w="med" len="med"/>
                    </a:lnL>
                    <a:lnR w="76200" cap="flat" cmpd="sng" algn="ctr">
                      <a:solidFill>
                        <a:srgbClr val="FF3300"/>
                      </a:solidFill>
                      <a:prstDash val="dash"/>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Focus on individual, family and informal networks</a:t>
                      </a:r>
                    </a:p>
                  </a:txBody>
                  <a:tcPr horzOverflow="overflow">
                    <a:lnL w="76200" cap="flat" cmpd="sng" algn="ctr">
                      <a:solidFill>
                        <a:srgbClr val="FF3300"/>
                      </a:solidFill>
                      <a:prstDash val="dash"/>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Focus on neighbourhood and city</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6000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Clinical interventions</a:t>
                      </a:r>
                    </a:p>
                  </a:txBody>
                  <a:tcPr horzOverflow="overflow">
                    <a:lnL w="12700" cap="flat" cmpd="sng" algn="ctr">
                      <a:solidFill>
                        <a:schemeClr val="tx1"/>
                      </a:solidFill>
                      <a:prstDash val="solid"/>
                      <a:round/>
                      <a:headEnd type="none" w="med" len="med"/>
                      <a:tailEnd type="none" w="med" len="med"/>
                    </a:lnL>
                    <a:lnR w="76200" cap="flat" cmpd="sng" algn="ctr">
                      <a:solidFill>
                        <a:srgbClr val="FF3300"/>
                      </a:solidFill>
                      <a:prstDash val="dash"/>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Care interventions</a:t>
                      </a:r>
                    </a:p>
                  </a:txBody>
                  <a:tcPr horzOverflow="overflow">
                    <a:lnL w="76200" cap="flat" cmpd="sng" algn="ctr">
                      <a:solidFill>
                        <a:srgbClr val="FF3300"/>
                      </a:solidFill>
                      <a:prstDash val="dash"/>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Promoting social capital and participation</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598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Commission for ‘frail elderly’</a:t>
                      </a:r>
                    </a:p>
                  </a:txBody>
                  <a:tcPr horzOverflow="overflow">
                    <a:lnL w="12700" cap="flat" cmpd="sng" algn="ctr">
                      <a:solidFill>
                        <a:schemeClr val="tx1"/>
                      </a:solidFill>
                      <a:prstDash val="solid"/>
                      <a:round/>
                      <a:headEnd type="none" w="med" len="med"/>
                      <a:tailEnd type="none" w="med" len="med"/>
                    </a:lnL>
                    <a:lnR w="76200" cap="flat" cmpd="sng" algn="ctr">
                      <a:solidFill>
                        <a:srgbClr val="FF3300"/>
                      </a:solidFill>
                      <a:prstDash val="dash"/>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Commission for vulnerable people</a:t>
                      </a:r>
                    </a:p>
                  </a:txBody>
                  <a:tcPr horzOverflow="overflow">
                    <a:lnL w="76200" cap="flat" cmpd="sng" algn="ctr">
                      <a:solidFill>
                        <a:srgbClr val="FF3300"/>
                      </a:solidFill>
                      <a:prstDash val="dash"/>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Age-proofing universal services</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598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Prevention of entry to hospital</a:t>
                      </a:r>
                    </a:p>
                  </a:txBody>
                  <a:tcPr horzOverflow="overflow">
                    <a:lnL w="12700" cap="flat" cmpd="sng" algn="ctr">
                      <a:solidFill>
                        <a:schemeClr val="tx1"/>
                      </a:solidFill>
                      <a:prstDash val="solid"/>
                      <a:round/>
                      <a:headEnd type="none" w="med" len="med"/>
                      <a:tailEnd type="none" w="med" len="med"/>
                    </a:lnL>
                    <a:lnR w="76200" cap="flat" cmpd="sng" algn="ctr">
                      <a:solidFill>
                        <a:srgbClr val="FF3300"/>
                      </a:solidFill>
                      <a:prstDash val="dash"/>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Prevention to delay entry to care system</a:t>
                      </a:r>
                    </a:p>
                  </a:txBody>
                  <a:tcPr horzOverflow="overflow">
                    <a:lnL w="76200" cap="flat" cmpd="sng" algn="ctr">
                      <a:solidFill>
                        <a:srgbClr val="FF3300"/>
                      </a:solidFill>
                      <a:prstDash val="dash"/>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Reducing social exclusion</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506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Health (and care system)</a:t>
                      </a:r>
                    </a:p>
                  </a:txBody>
                  <a:tcPr horzOverflow="overflow">
                    <a:lnL w="12700" cap="flat" cmpd="sng" algn="ctr">
                      <a:solidFill>
                        <a:schemeClr val="tx1"/>
                      </a:solidFill>
                      <a:prstDash val="solid"/>
                      <a:round/>
                      <a:headEnd type="none" w="med" len="med"/>
                      <a:tailEnd type="none" w="med" len="med"/>
                    </a:lnL>
                    <a:lnR w="76200" cap="flat" cmpd="sng" algn="ctr">
                      <a:solidFill>
                        <a:srgbClr val="FF3300"/>
                      </a:solidFill>
                      <a:prstDash val="dash"/>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Whole system</a:t>
                      </a:r>
                    </a:p>
                  </a:txBody>
                  <a:tcPr horzOverflow="overflow">
                    <a:lnL w="76200" cap="flat" cmpd="sng" algn="ctr">
                      <a:solidFill>
                        <a:srgbClr val="FF3300"/>
                      </a:solidFill>
                      <a:prstDash val="dash"/>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charset="0"/>
                        </a:rPr>
                        <a:t>Changing social structure and attitudes</a:t>
                      </a: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509" name="Rectangle 29"/>
          <p:cNvSpPr>
            <a:spLocks noChangeArrowheads="1"/>
          </p:cNvSpPr>
          <p:nvPr>
            <p:ph type="title"/>
          </p:nvPr>
        </p:nvSpPr>
        <p:spPr>
          <a:xfrm>
            <a:off x="539750" y="188913"/>
            <a:ext cx="8207375" cy="1143000"/>
          </a:xfrm>
          <a:noFill/>
          <a:ln/>
        </p:spPr>
        <p:txBody>
          <a:bodyPr/>
          <a:lstStyle/>
          <a:p>
            <a:pPr algn="r"/>
            <a:r>
              <a:rPr lang="en-GB" sz="4000" u="sng">
                <a:latin typeface="Arial Unicode MS" pitchFamily="34" charset="-128"/>
              </a:rPr>
              <a:t>Citizenship-based policy approach </a:t>
            </a:r>
          </a:p>
        </p:txBody>
      </p:sp>
      <p:sp>
        <p:nvSpPr>
          <p:cNvPr id="20510" name="Text Box 30"/>
          <p:cNvSpPr txBox="1">
            <a:spLocks noChangeArrowheads="1"/>
          </p:cNvSpPr>
          <p:nvPr/>
        </p:nvSpPr>
        <p:spPr bwMode="auto">
          <a:xfrm>
            <a:off x="539750" y="981075"/>
            <a:ext cx="33131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1400" i="1"/>
              <a:t>Source: P.McGarry/MCC 2013</a:t>
            </a:r>
          </a:p>
        </p:txBody>
      </p:sp>
    </p:spTree>
    <p:extLst>
      <p:ext uri="{BB962C8B-B14F-4D97-AF65-F5344CB8AC3E}">
        <p14:creationId xmlns:p14="http://schemas.microsoft.com/office/powerpoint/2010/main" val="1476759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02024" y="717177"/>
            <a:ext cx="7956176" cy="1324442"/>
          </a:xfrm>
        </p:spPr>
        <p:txBody>
          <a:bodyPr>
            <a:normAutofit/>
          </a:bodyPr>
          <a:lstStyle/>
          <a:p>
            <a:r>
              <a:rPr lang="en-GB" sz="3200" dirty="0" smtClean="0">
                <a:solidFill>
                  <a:srgbClr val="502E8B"/>
                </a:solidFill>
                <a:latin typeface="Tahoma" pitchFamily="34" charset="0"/>
                <a:ea typeface="Tahoma" pitchFamily="34" charset="0"/>
                <a:cs typeface="Tahoma" pitchFamily="34" charset="0"/>
              </a:rPr>
              <a:t>Leeds – A World Health Organisation </a:t>
            </a:r>
            <a:br>
              <a:rPr lang="en-GB" sz="3200" dirty="0" smtClean="0">
                <a:solidFill>
                  <a:srgbClr val="502E8B"/>
                </a:solidFill>
                <a:latin typeface="Tahoma" pitchFamily="34" charset="0"/>
                <a:ea typeface="Tahoma" pitchFamily="34" charset="0"/>
                <a:cs typeface="Tahoma" pitchFamily="34" charset="0"/>
              </a:rPr>
            </a:br>
            <a:r>
              <a:rPr lang="en-GB" sz="3200" dirty="0" smtClean="0">
                <a:solidFill>
                  <a:srgbClr val="502E8B"/>
                </a:solidFill>
                <a:latin typeface="Tahoma" pitchFamily="34" charset="0"/>
                <a:ea typeface="Tahoma" pitchFamily="34" charset="0"/>
                <a:cs typeface="Tahoma" pitchFamily="34" charset="0"/>
              </a:rPr>
              <a:t>Age Friendly City</a:t>
            </a:r>
          </a:p>
        </p:txBody>
      </p:sp>
      <p:sp>
        <p:nvSpPr>
          <p:cNvPr id="14339" name="Rectangle 3"/>
          <p:cNvSpPr>
            <a:spLocks noGrp="1" noChangeArrowheads="1"/>
          </p:cNvSpPr>
          <p:nvPr>
            <p:ph type="body" idx="1"/>
          </p:nvPr>
        </p:nvSpPr>
        <p:spPr>
          <a:xfrm>
            <a:off x="401638" y="2140511"/>
            <a:ext cx="8713787" cy="4248150"/>
          </a:xfrm>
        </p:spPr>
        <p:txBody>
          <a:bodyPr>
            <a:normAutofit/>
          </a:bodyPr>
          <a:lstStyle/>
          <a:p>
            <a:r>
              <a:rPr lang="en-GB" sz="2400" dirty="0" smtClean="0"/>
              <a:t>1. outdoor spaces and buildings; </a:t>
            </a:r>
          </a:p>
          <a:p>
            <a:r>
              <a:rPr lang="en-GB" sz="2400" dirty="0" smtClean="0"/>
              <a:t>2. transportation; </a:t>
            </a:r>
          </a:p>
          <a:p>
            <a:r>
              <a:rPr lang="en-GB" sz="2400" dirty="0" smtClean="0"/>
              <a:t>3. housing; </a:t>
            </a:r>
          </a:p>
          <a:p>
            <a:r>
              <a:rPr lang="en-GB" sz="2400" dirty="0" smtClean="0"/>
              <a:t>4. social participation; </a:t>
            </a:r>
          </a:p>
          <a:p>
            <a:r>
              <a:rPr lang="en-GB" sz="2400" dirty="0" smtClean="0"/>
              <a:t>5. respect and social inclusion; </a:t>
            </a:r>
          </a:p>
          <a:p>
            <a:r>
              <a:rPr lang="en-GB" sz="2400" dirty="0" smtClean="0"/>
              <a:t>6. civic participation and employment; </a:t>
            </a:r>
          </a:p>
          <a:p>
            <a:r>
              <a:rPr lang="en-GB" sz="2400" dirty="0" smtClean="0"/>
              <a:t>7. communication and information; and </a:t>
            </a:r>
          </a:p>
          <a:p>
            <a:r>
              <a:rPr lang="en-GB" sz="2400" dirty="0" smtClean="0"/>
              <a:t>8. community support and health services.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672352"/>
            <a:ext cx="8229600" cy="1255059"/>
          </a:xfrm>
        </p:spPr>
        <p:txBody>
          <a:bodyPr>
            <a:normAutofit/>
          </a:bodyPr>
          <a:lstStyle/>
          <a:p>
            <a:pPr algn="l"/>
            <a:r>
              <a:rPr lang="en-GB" sz="3600" dirty="0" smtClean="0">
                <a:solidFill>
                  <a:srgbClr val="502E8B"/>
                </a:solidFill>
                <a:latin typeface="Tahoma" pitchFamily="34" charset="0"/>
                <a:ea typeface="Tahoma" pitchFamily="34" charset="0"/>
                <a:cs typeface="Tahoma" pitchFamily="34" charset="0"/>
              </a:rPr>
              <a:t>The Time of Our Lives: Implementation </a:t>
            </a:r>
            <a:br>
              <a:rPr lang="en-GB" sz="3600" dirty="0" smtClean="0">
                <a:solidFill>
                  <a:srgbClr val="502E8B"/>
                </a:solidFill>
                <a:latin typeface="Tahoma" pitchFamily="34" charset="0"/>
                <a:ea typeface="Tahoma" pitchFamily="34" charset="0"/>
                <a:cs typeface="Tahoma" pitchFamily="34" charset="0"/>
              </a:rPr>
            </a:br>
            <a:r>
              <a:rPr lang="en-GB" sz="2800" dirty="0" smtClean="0">
                <a:solidFill>
                  <a:srgbClr val="502E8B"/>
                </a:solidFill>
                <a:latin typeface="Tahoma" pitchFamily="34" charset="0"/>
                <a:ea typeface="Tahoma" pitchFamily="34" charset="0"/>
                <a:cs typeface="Tahoma" pitchFamily="34" charset="0"/>
              </a:rPr>
              <a:t>(some examples of priority work areas)</a:t>
            </a:r>
          </a:p>
        </p:txBody>
      </p:sp>
      <p:sp>
        <p:nvSpPr>
          <p:cNvPr id="13315" name="Rectangle 3"/>
          <p:cNvSpPr>
            <a:spLocks noGrp="1" noChangeArrowheads="1"/>
          </p:cNvSpPr>
          <p:nvPr>
            <p:ph type="body" idx="1"/>
          </p:nvPr>
        </p:nvSpPr>
        <p:spPr>
          <a:xfrm>
            <a:off x="457200" y="2032934"/>
            <a:ext cx="6553200" cy="3962400"/>
          </a:xfrm>
        </p:spPr>
        <p:txBody>
          <a:bodyPr>
            <a:normAutofit fontScale="85000" lnSpcReduction="20000"/>
          </a:bodyPr>
          <a:lstStyle/>
          <a:p>
            <a:endParaRPr lang="en-GB" sz="2400" dirty="0" smtClean="0"/>
          </a:p>
          <a:p>
            <a:r>
              <a:rPr lang="en-GB" sz="2400" dirty="0" smtClean="0"/>
              <a:t>Tackling Loneliness and Social Isolation </a:t>
            </a:r>
          </a:p>
          <a:p>
            <a:r>
              <a:rPr lang="en-GB" sz="2400" dirty="0" smtClean="0"/>
              <a:t>Preventing Excess Winter Deaths</a:t>
            </a:r>
          </a:p>
          <a:p>
            <a:r>
              <a:rPr lang="en-GB" sz="2400" dirty="0"/>
              <a:t>Intergenerational </a:t>
            </a:r>
            <a:r>
              <a:rPr lang="en-GB" sz="2400" dirty="0" smtClean="0"/>
              <a:t>Work</a:t>
            </a:r>
          </a:p>
          <a:p>
            <a:r>
              <a:rPr lang="en-GB" sz="2400" dirty="0" smtClean="0"/>
              <a:t>Healthy and Active Lives (</a:t>
            </a:r>
            <a:r>
              <a:rPr lang="en-GB" sz="2000" dirty="0" smtClean="0"/>
              <a:t>Exercise, Nutrition</a:t>
            </a:r>
            <a:r>
              <a:rPr lang="en-GB" sz="2400" dirty="0" smtClean="0"/>
              <a:t>)</a:t>
            </a:r>
          </a:p>
          <a:p>
            <a:r>
              <a:rPr lang="en-GB" sz="2400" dirty="0" smtClean="0"/>
              <a:t>Information (</a:t>
            </a:r>
            <a:r>
              <a:rPr lang="en-GB" sz="2000" dirty="0" smtClean="0"/>
              <a:t>Inc. Digital Inclusion</a:t>
            </a:r>
            <a:r>
              <a:rPr lang="en-GB" sz="2400" dirty="0" smtClean="0"/>
              <a:t>)</a:t>
            </a:r>
          </a:p>
          <a:p>
            <a:r>
              <a:rPr lang="en-GB" sz="2400" dirty="0" smtClean="0"/>
              <a:t>City Centre Management</a:t>
            </a:r>
          </a:p>
          <a:p>
            <a:r>
              <a:rPr lang="en-GB" sz="2400" dirty="0" smtClean="0"/>
              <a:t>Employment (</a:t>
            </a:r>
            <a:r>
              <a:rPr lang="en-GB" sz="2000" dirty="0" smtClean="0"/>
              <a:t>Inc. Work, Retirement, Volunteering)</a:t>
            </a:r>
          </a:p>
          <a:p>
            <a:r>
              <a:rPr lang="en-GB" sz="2400" dirty="0" smtClean="0"/>
              <a:t>Transport</a:t>
            </a:r>
          </a:p>
          <a:p>
            <a:r>
              <a:rPr lang="en-GB" sz="2400" dirty="0" smtClean="0"/>
              <a:t>Cultural Offer</a:t>
            </a:r>
          </a:p>
          <a:p>
            <a:r>
              <a:rPr lang="en-GB" sz="2400" dirty="0"/>
              <a:t>Leeds – A Dementia Friendly </a:t>
            </a:r>
            <a:r>
              <a:rPr lang="en-GB" sz="2400" dirty="0" smtClean="0"/>
              <a:t>City</a:t>
            </a:r>
          </a:p>
          <a:p>
            <a:r>
              <a:rPr lang="en-GB" sz="2400" dirty="0" smtClean="0"/>
              <a:t>Asset Based Community Development</a:t>
            </a:r>
            <a:endParaRPr lang="en-GB" sz="2400" dirty="0"/>
          </a:p>
          <a:p>
            <a:endParaRPr lang="en-GB" sz="2400" dirty="0"/>
          </a:p>
          <a:p>
            <a:endParaRPr lang="en-GB" sz="2400" dirty="0" smtClean="0"/>
          </a:p>
          <a:p>
            <a:endParaRPr lang="en-GB" dirty="0" smtClean="0"/>
          </a:p>
          <a:p>
            <a:endParaRPr lang="en-GB"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1214</TotalTime>
  <Words>447</Words>
  <Application>Microsoft Office PowerPoint</Application>
  <PresentationFormat>On-screen Show (4:3)</PresentationFormat>
  <Paragraphs>77</Paragraphs>
  <Slides>9</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Office Theme</vt:lpstr>
      <vt:lpstr>Chart</vt:lpstr>
      <vt:lpstr>PowerPoint Presentation</vt:lpstr>
      <vt:lpstr>Support Across Partnerships in Leeds</vt:lpstr>
      <vt:lpstr>The Leeds Demographics 2</vt:lpstr>
      <vt:lpstr>Inequalities in later life</vt:lpstr>
      <vt:lpstr>Social Care Projections</vt:lpstr>
      <vt:lpstr>PowerPoint Presentation</vt:lpstr>
      <vt:lpstr>Citizenship-based policy approach </vt:lpstr>
      <vt:lpstr>Leeds – A World Health Organisation  Age Friendly City</vt:lpstr>
      <vt:lpstr>The Time of Our Lives: Implementation  (some examples of priority work areas)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Thea Bailey</dc:creator>
  <cp:lastModifiedBy>Ward, Mick</cp:lastModifiedBy>
  <cp:revision>97</cp:revision>
  <cp:lastPrinted>2014-10-07T08:07:05Z</cp:lastPrinted>
  <dcterms:created xsi:type="dcterms:W3CDTF">2013-07-19T08:17:32Z</dcterms:created>
  <dcterms:modified xsi:type="dcterms:W3CDTF">2014-12-01T10:42:31Z</dcterms:modified>
</cp:coreProperties>
</file>