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418" r:id="rId3"/>
    <p:sldId id="484" r:id="rId4"/>
    <p:sldId id="437" r:id="rId5"/>
    <p:sldId id="448" r:id="rId6"/>
    <p:sldId id="447" r:id="rId7"/>
    <p:sldId id="446" r:id="rId8"/>
    <p:sldId id="445" r:id="rId9"/>
    <p:sldId id="444" r:id="rId10"/>
    <p:sldId id="452" r:id="rId11"/>
    <p:sldId id="453" r:id="rId12"/>
    <p:sldId id="454" r:id="rId13"/>
    <p:sldId id="459" r:id="rId14"/>
    <p:sldId id="458" r:id="rId15"/>
    <p:sldId id="457" r:id="rId16"/>
    <p:sldId id="487" r:id="rId17"/>
    <p:sldId id="376" r:id="rId18"/>
  </p:sldIdLst>
  <p:sldSz cx="12801600" cy="9601200" type="A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3665738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4276695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4887651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0"/>
    <a:srgbClr val="990099"/>
    <a:srgbClr val="B486A4"/>
    <a:srgbClr val="C5F260"/>
    <a:srgbClr val="FFFFFF"/>
    <a:srgbClr val="669900"/>
    <a:srgbClr val="DFF8A6"/>
    <a:srgbClr val="CCFF66"/>
    <a:srgbClr val="CCFF33"/>
    <a:srgbClr val="A2D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78520" autoAdjust="0"/>
  </p:normalViewPr>
  <p:slideViewPr>
    <p:cSldViewPr>
      <p:cViewPr>
        <p:scale>
          <a:sx n="59" d="100"/>
          <a:sy n="59" d="100"/>
        </p:scale>
        <p:origin x="-1416" y="-280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Workbook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3200" dirty="0"/>
              <a:t>Value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Sheet1!$C$2</c:f>
              <c:strCache>
                <c:ptCount val="1"/>
                <c:pt idx="0">
                  <c:v>Value</c:v>
                </c:pt>
              </c:strCache>
            </c:strRef>
          </c:tx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580006397499458"/>
                  <c:y val="-0.115969039969684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Sheet1!$B$3:$B$9</c:f>
              <c:strCache>
                <c:ptCount val="7"/>
                <c:pt idx="0">
                  <c:v>Local Government Grants</c:v>
                </c:pt>
                <c:pt idx="1">
                  <c:v>CIL</c:v>
                </c:pt>
                <c:pt idx="2">
                  <c:v>s106</c:v>
                </c:pt>
                <c:pt idx="3">
                  <c:v>Business Rate Retention</c:v>
                </c:pt>
                <c:pt idx="4">
                  <c:v>Capital reciepts </c:v>
                </c:pt>
                <c:pt idx="5">
                  <c:v>Borrowing</c:v>
                </c:pt>
                <c:pt idx="6">
                  <c:v>Regional Growth Fund</c:v>
                </c:pt>
              </c:strCache>
            </c:strRef>
          </c:cat>
          <c:val>
            <c:numRef>
              <c:f>Sheet1!$C$3:$C$9</c:f>
              <c:numCache>
                <c:formatCode>General</c:formatCode>
                <c:ptCount val="7"/>
                <c:pt idx="0">
                  <c:v>15.0</c:v>
                </c:pt>
                <c:pt idx="1">
                  <c:v>5.0</c:v>
                </c:pt>
                <c:pt idx="2">
                  <c:v>2.0</c:v>
                </c:pt>
                <c:pt idx="3">
                  <c:v>10.0</c:v>
                </c:pt>
                <c:pt idx="4">
                  <c:v>2.0</c:v>
                </c:pt>
                <c:pt idx="5">
                  <c:v>5.0</c:v>
                </c:pt>
                <c:pt idx="6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areaChart>
        <c:grouping val="standard"/>
        <c:varyColors val="0"/>
        <c:ser>
          <c:idx val="0"/>
          <c:order val="0"/>
          <c:spPr>
            <a:solidFill>
              <a:srgbClr val="A2DD43"/>
            </a:solidFill>
          </c:spPr>
          <c:cat>
            <c:strRef>
              <c:f>Sheet1!$A$9:$A$11</c:f>
              <c:strCache>
                <c:ptCount val="3"/>
                <c:pt idx="0">
                  <c:v>£10/ sq m variance in CIL rate</c:v>
                </c:pt>
                <c:pt idx="1">
                  <c:v>10% variance in build costs </c:v>
                </c:pt>
                <c:pt idx="2">
                  <c:v>10% variance in sales values</c:v>
                </c:pt>
              </c:strCache>
            </c:strRef>
          </c:cat>
          <c:val>
            <c:numRef>
              <c:f>Sheet1!$B$9:$B$11</c:f>
              <c:numCache>
                <c:formatCode>General</c:formatCode>
                <c:ptCount val="3"/>
                <c:pt idx="0">
                  <c:v>1.0</c:v>
                </c:pt>
                <c:pt idx="1">
                  <c:v>20.0</c:v>
                </c:pt>
                <c:pt idx="2">
                  <c:v>40.0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07185992"/>
        <c:axId val="-2107186968"/>
      </c:areaChart>
      <c:catAx>
        <c:axId val="-2107185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07186968"/>
        <c:crosses val="autoZero"/>
        <c:auto val="1"/>
        <c:lblAlgn val="ctr"/>
        <c:lblOffset val="100"/>
        <c:noMultiLvlLbl val="0"/>
      </c:catAx>
      <c:valAx>
        <c:axId val="-2107186968"/>
        <c:scaling>
          <c:orientation val="minMax"/>
          <c:max val="40.0"/>
          <c:min val="1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0718599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DD563B8C-C3B6-4F7C-AC25-60687593FA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694"/>
            <a:ext cx="5448300" cy="447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C185F21A-DBB8-4E65-9E4E-3435B804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6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1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96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80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15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41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44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6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6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46"/>
            <a:ext cx="12822115" cy="959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16512" y="3389314"/>
            <a:ext cx="10881360" cy="15757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82162" y="5002848"/>
            <a:ext cx="8961120" cy="245364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16513" y="62231"/>
            <a:ext cx="744709" cy="80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/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85" y="466725"/>
            <a:ext cx="2513134" cy="189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100" y="234161"/>
            <a:ext cx="3500297" cy="223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6046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966" y="384494"/>
            <a:ext cx="8444132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59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966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4160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5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966" y="384493"/>
            <a:ext cx="1152144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966" y="2240281"/>
            <a:ext cx="11521440" cy="633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54967" y="9034463"/>
            <a:ext cx="1149271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5pPr>
      <a:lvl6pPr marL="610956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6pPr>
      <a:lvl7pPr marL="1221913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7pPr>
      <a:lvl8pPr marL="1832869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8pPr>
      <a:lvl9pPr marL="2443825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9pPr>
    </p:titleStyle>
    <p:bodyStyle>
      <a:lvl1pPr marL="458217" indent="-458217" algn="l" rtl="0" fontAlgn="base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fontAlgn="base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82737" y="3455989"/>
            <a:ext cx="10881360" cy="1445423"/>
          </a:xfrm>
        </p:spPr>
        <p:txBody>
          <a:bodyPr/>
          <a:lstStyle/>
          <a:p>
            <a:r>
              <a:rPr lang="en-GB" altLang="en-US" sz="5400" dirty="0">
                <a:latin typeface="+mn-lt"/>
                <a:ea typeface="ＭＳ Ｐゴシック" pitchFamily="34" charset="-128"/>
              </a:rPr>
              <a:t>Community Infrastructure Levy</a:t>
            </a:r>
            <a:endParaRPr lang="en-GB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8902" y="5506278"/>
            <a:ext cx="10235126" cy="1915413"/>
          </a:xfrm>
        </p:spPr>
        <p:txBody>
          <a:bodyPr/>
          <a:lstStyle/>
          <a:p>
            <a:pPr eaLnBrk="1" hangingPunct="1"/>
            <a:r>
              <a:rPr lang="en-GB" alt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pitchFamily="34" charset="-128"/>
              </a:rPr>
              <a:t>Viability and Rate Setting</a:t>
            </a:r>
            <a:endParaRPr lang="en-GB" altLang="en-US" sz="4400" dirty="0">
              <a:solidFill>
                <a:schemeClr val="tx1">
                  <a:lumMod val="50000"/>
                  <a:lumOff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68902" y="8429943"/>
            <a:ext cx="5211068" cy="69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2191" tIns="61096" rIns="122191" bIns="61096">
            <a:spAutoFit/>
          </a:bodyPr>
          <a:lstStyle/>
          <a:p>
            <a:pPr eaLnBrk="1" hangingPunct="1"/>
            <a:r>
              <a:rPr lang="en-GB" altLang="en-US" sz="3600" dirty="0" smtClean="0">
                <a:solidFill>
                  <a:schemeClr val="bg1"/>
                </a:solidFill>
                <a:ea typeface="ＭＳ Ｐゴシック" pitchFamily="34" charset="-128"/>
              </a:rPr>
              <a:t>July 2014</a:t>
            </a:r>
            <a:endParaRPr lang="en-GB" altLang="en-US" sz="36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168873" y="0"/>
            <a:ext cx="4632727" cy="28851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pic>
        <p:nvPicPr>
          <p:cNvPr id="2050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8168873" y="113051"/>
            <a:ext cx="4652825" cy="241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3300468" y="921973"/>
            <a:ext cx="4868405" cy="104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7158002" cy="1019121"/>
          </a:xfrm>
        </p:spPr>
        <p:txBody>
          <a:bodyPr/>
          <a:lstStyle/>
          <a:p>
            <a:r>
              <a:rPr lang="en-GB" altLang="en-US" sz="2800" dirty="0">
                <a:ea typeface="ＭＳ Ｐゴシック" pitchFamily="34" charset="-128"/>
              </a:rPr>
              <a:t>Charging Authority:_________________________ </a:t>
            </a:r>
            <a:endParaRPr lang="en-GB" sz="2800" dirty="0"/>
          </a:p>
        </p:txBody>
      </p:sp>
      <p:pic>
        <p:nvPicPr>
          <p:cNvPr id="4" name="Picture 5" descr="CIL Partnershi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29446"/>
          <a:stretch>
            <a:fillRect/>
          </a:stretch>
        </p:blipFill>
        <p:spPr bwMode="auto">
          <a:xfrm>
            <a:off x="9007568" y="465719"/>
            <a:ext cx="3255791" cy="937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714242"/>
              </p:ext>
            </p:extLst>
          </p:nvPr>
        </p:nvGraphicFramePr>
        <p:xfrm>
          <a:off x="910468" y="1574642"/>
          <a:ext cx="11165465" cy="7402422"/>
        </p:xfrm>
        <a:graphic>
          <a:graphicData uri="http://schemas.openxmlformats.org/drawingml/2006/table">
            <a:tbl>
              <a:tblPr/>
              <a:tblGrid>
                <a:gridCol w="2233093"/>
                <a:gridCol w="2233093"/>
                <a:gridCol w="2233093"/>
                <a:gridCol w="2233093"/>
                <a:gridCol w="2233093"/>
              </a:tblGrid>
              <a:tr h="9389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Development Type/ scale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Area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_______________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Area 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_______________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Area 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_______________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Area 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_______________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260"/>
                    </a:solidFill>
                  </a:tcPr>
                </a:tc>
              </a:tr>
              <a:tr h="11923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Type 1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  <a:tr h="11028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Type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  <a:tr h="1042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Type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  <a:tr h="1042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Type 1, Scale A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  <a:tr h="1042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  <a:tr h="1042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pitchFamily="34" charset="0"/>
                        </a:rPr>
                        <a:t>£</a:t>
                      </a:r>
                    </a:p>
                  </a:txBody>
                  <a:tcPr marL="118169" marR="118169" marT="64008" marB="640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F8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841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Simplicity v Complexity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0467" y="2280320"/>
            <a:ext cx="5163723" cy="6408712"/>
          </a:xfrm>
          <a:solidFill>
            <a:srgbClr val="DFF8A6"/>
          </a:solidFill>
        </p:spPr>
        <p:txBody>
          <a:bodyPr tIns="144000" bIns="144000" rtlCol="0">
            <a:normAutofit/>
          </a:bodyPr>
          <a:lstStyle/>
          <a:p>
            <a:pPr algn="ctr" fontAlgn="auto">
              <a:spcBef>
                <a:spcPts val="2400"/>
              </a:spcBef>
              <a:spcAft>
                <a:spcPts val="600"/>
              </a:spcAft>
              <a:buNone/>
              <a:defRPr/>
            </a:pPr>
            <a:r>
              <a:rPr lang="en-GB" sz="2800" b="1" dirty="0"/>
              <a:t>Simplicity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kern="1200" dirty="0">
                <a:ea typeface="ＭＳ Ｐゴシック" pitchFamily="34" charset="-128"/>
              </a:rPr>
              <a:t>s</a:t>
            </a:r>
            <a:r>
              <a:rPr lang="en-GB" sz="2800" kern="1200" dirty="0" smtClean="0">
                <a:ea typeface="ＭＳ Ｐゴシック" pitchFamily="34" charset="-128"/>
              </a:rPr>
              <a:t>ingle </a:t>
            </a:r>
            <a:r>
              <a:rPr lang="en-GB" sz="2800" kern="1200" dirty="0">
                <a:ea typeface="ＭＳ Ｐゴシック" pitchFamily="34" charset="-128"/>
              </a:rPr>
              <a:t>rate (?)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kern="1200" dirty="0">
                <a:ea typeface="ＭＳ Ｐゴシック" pitchFamily="34" charset="-128"/>
              </a:rPr>
              <a:t>r</a:t>
            </a:r>
            <a:r>
              <a:rPr lang="en-GB" sz="2800" kern="1200" dirty="0" smtClean="0">
                <a:ea typeface="ＭＳ Ｐゴシック" pitchFamily="34" charset="-128"/>
              </a:rPr>
              <a:t>equires </a:t>
            </a:r>
            <a:r>
              <a:rPr lang="en-GB" sz="2800" kern="1200" dirty="0">
                <a:ea typeface="ＭＳ Ｐゴシック" pitchFamily="34" charset="-128"/>
              </a:rPr>
              <a:t>minimal evidence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kern="1200" dirty="0">
                <a:ea typeface="ＭＳ Ｐゴシック" pitchFamily="34" charset="-128"/>
              </a:rPr>
              <a:t>n</a:t>
            </a:r>
            <a:r>
              <a:rPr lang="en-GB" sz="2800" kern="1200" dirty="0" smtClean="0">
                <a:ea typeface="ＭＳ Ｐゴシック" pitchFamily="34" charset="-128"/>
              </a:rPr>
              <a:t>eed </a:t>
            </a:r>
            <a:r>
              <a:rPr lang="en-GB" sz="2800" kern="1200" dirty="0">
                <a:ea typeface="ＭＳ Ｐゴシック" pitchFamily="34" charset="-128"/>
              </a:rPr>
              <a:t>to set near the lowest value use / area (an opportunity cost?)</a:t>
            </a:r>
          </a:p>
          <a:p>
            <a:pPr lvl="1" fontAlgn="auto">
              <a:spcAft>
                <a:spcPts val="0"/>
              </a:spcAft>
              <a:buNone/>
              <a:defRPr/>
            </a:pPr>
            <a:endParaRPr lang="en-GB" sz="2700" dirty="0">
              <a:solidFill>
                <a:srgbClr val="00009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307744" y="2264164"/>
            <a:ext cx="5163722" cy="6424868"/>
          </a:xfrm>
          <a:prstGeom prst="rect">
            <a:avLst/>
          </a:prstGeom>
          <a:solidFill>
            <a:srgbClr val="DFF8A6"/>
          </a:solidFill>
          <a:ln>
            <a:noFill/>
          </a:ln>
        </p:spPr>
        <p:txBody>
          <a:bodyPr lIns="122191" tIns="144000" rIns="122191" bIns="14400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auto" hangingPunct="1">
              <a:spcBef>
                <a:spcPts val="2405"/>
              </a:spcBef>
              <a:spcAft>
                <a:spcPts val="802"/>
              </a:spcAft>
              <a:defRPr/>
            </a:pPr>
            <a:r>
              <a:rPr lang="en-GB" altLang="en-US" sz="2800" dirty="0">
                <a:latin typeface="+mn-lt"/>
                <a:ea typeface="+mn-ea"/>
              </a:rPr>
              <a:t>Complexity</a:t>
            </a:r>
            <a:r>
              <a:rPr lang="en-GB" altLang="en-US" sz="2700" dirty="0">
                <a:latin typeface="+mn-lt"/>
                <a:ea typeface="+mn-ea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800" b="0" dirty="0">
                <a:latin typeface="+mn-lt"/>
              </a:rPr>
              <a:t>d</a:t>
            </a:r>
            <a:r>
              <a:rPr lang="en-GB" altLang="en-US" sz="2800" b="0" dirty="0" smtClean="0">
                <a:latin typeface="+mn-lt"/>
              </a:rPr>
              <a:t>ifferential </a:t>
            </a:r>
            <a:r>
              <a:rPr lang="en-GB" altLang="en-US" sz="2800" b="0" dirty="0">
                <a:latin typeface="+mn-lt"/>
              </a:rPr>
              <a:t>rate (probably) optimises income for infrastructure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800" b="0" dirty="0">
                <a:latin typeface="+mn-lt"/>
              </a:rPr>
              <a:t>“Progressive”: the most profitable developments pay more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800" b="0" dirty="0">
                <a:latin typeface="+mn-lt"/>
              </a:rPr>
              <a:t>t</a:t>
            </a:r>
            <a:r>
              <a:rPr lang="en-GB" altLang="en-US" sz="2800" b="0" dirty="0" smtClean="0">
                <a:latin typeface="+mn-lt"/>
              </a:rPr>
              <a:t>oo </a:t>
            </a:r>
            <a:r>
              <a:rPr lang="en-GB" altLang="en-US" sz="2800" b="0" dirty="0">
                <a:latin typeface="+mn-lt"/>
              </a:rPr>
              <a:t>complex may be off-putting and awkward to operate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800" b="0" dirty="0">
                <a:latin typeface="+mn-lt"/>
              </a:rPr>
              <a:t>t</a:t>
            </a:r>
            <a:r>
              <a:rPr lang="en-GB" altLang="en-US" sz="2800" b="0" dirty="0" smtClean="0">
                <a:latin typeface="+mn-lt"/>
              </a:rPr>
              <a:t>oo </a:t>
            </a:r>
            <a:r>
              <a:rPr lang="en-GB" altLang="en-US" sz="2800" b="0" dirty="0">
                <a:latin typeface="+mn-lt"/>
              </a:rPr>
              <a:t>complex likely to require greater justification through </a:t>
            </a:r>
            <a:r>
              <a:rPr lang="en-GB" altLang="en-US" sz="2800" b="0" dirty="0" smtClean="0">
                <a:latin typeface="+mn-lt"/>
              </a:rPr>
              <a:t>evidence</a:t>
            </a:r>
            <a:r>
              <a:rPr lang="en-GB" altLang="en-US" b="0" dirty="0" smtClean="0">
                <a:latin typeface="+mn-lt"/>
              </a:rPr>
              <a:t>.</a:t>
            </a:r>
            <a:endParaRPr lang="en-GB" altLang="en-US" b="0" dirty="0">
              <a:latin typeface="+mn-lt"/>
            </a:endParaRP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endParaRPr lang="en-GB" altLang="en-US" sz="2700" dirty="0">
              <a:solidFill>
                <a:srgbClr val="000090"/>
              </a:solidFill>
              <a:latin typeface="Calibri" pitchFamily="34" charset="0"/>
            </a:endParaRPr>
          </a:p>
          <a:p>
            <a:pPr eaLnBrk="1" hangingPunct="1">
              <a:spcBef>
                <a:spcPct val="20000"/>
              </a:spcBef>
              <a:buFont typeface="Arial" pitchFamily="34" charset="0"/>
              <a:buChar char="•"/>
            </a:pPr>
            <a:endParaRPr lang="en-GB" altLang="en-US" sz="2700" dirty="0">
              <a:solidFill>
                <a:srgbClr val="00009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49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312733"/>
          </a:xfrm>
        </p:spPr>
        <p:txBody>
          <a:bodyPr/>
          <a:lstStyle/>
          <a:p>
            <a:r>
              <a:rPr lang="en-GB" sz="4400" dirty="0"/>
              <a:t>Differential vs Single Rate</a:t>
            </a:r>
          </a:p>
        </p:txBody>
      </p:sp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 rot="5400000">
            <a:off x="-1348956" y="5237755"/>
            <a:ext cx="6580822" cy="2051"/>
          </a:xfrm>
          <a:prstGeom prst="line">
            <a:avLst/>
          </a:prstGeom>
          <a:noFill/>
          <a:ln w="19050">
            <a:solidFill>
              <a:srgbClr val="6699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45108" y="3579684"/>
            <a:ext cx="2496722" cy="4533900"/>
          </a:xfrm>
          <a:prstGeom prst="rect">
            <a:avLst/>
          </a:prstGeom>
          <a:solidFill>
            <a:srgbClr val="DFF8A6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1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259168" y="6760081"/>
            <a:ext cx="2496722" cy="1353503"/>
          </a:xfrm>
          <a:prstGeom prst="rect">
            <a:avLst/>
          </a:prstGeom>
          <a:solidFill>
            <a:srgbClr val="DFF8A6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1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5724" y="6039991"/>
            <a:ext cx="2496723" cy="2073593"/>
          </a:xfrm>
          <a:prstGeom prst="rect">
            <a:avLst/>
          </a:prstGeom>
          <a:solidFill>
            <a:srgbClr val="DFF8A6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1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2445108" y="8268323"/>
            <a:ext cx="2496722" cy="492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dirty="0">
                <a:latin typeface="+mn-lt"/>
              </a:rPr>
              <a:t>Use / Area A</a:t>
            </a:r>
          </a:p>
        </p:txBody>
      </p:sp>
      <p:sp>
        <p:nvSpPr>
          <p:cNvPr id="9" name="TextBox 21"/>
          <p:cNvSpPr txBox="1">
            <a:spLocks noChangeArrowheads="1"/>
          </p:cNvSpPr>
          <p:nvPr/>
        </p:nvSpPr>
        <p:spPr bwMode="auto">
          <a:xfrm>
            <a:off x="5335724" y="8268323"/>
            <a:ext cx="2496723" cy="492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>
                <a:latin typeface="+mn-lt"/>
              </a:rPr>
              <a:t>Use / Area B</a:t>
            </a:r>
          </a:p>
        </p:txBody>
      </p:sp>
      <p:sp>
        <p:nvSpPr>
          <p:cNvPr id="10" name="TextBox 22"/>
          <p:cNvSpPr txBox="1">
            <a:spLocks noChangeArrowheads="1"/>
          </p:cNvSpPr>
          <p:nvPr/>
        </p:nvSpPr>
        <p:spPr bwMode="auto">
          <a:xfrm>
            <a:off x="8259168" y="8268323"/>
            <a:ext cx="2496722" cy="492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>
                <a:latin typeface="+mn-lt"/>
              </a:rPr>
              <a:t>Use / Area C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2006079" y="7020114"/>
            <a:ext cx="9291417" cy="2222"/>
          </a:xfrm>
          <a:prstGeom prst="line">
            <a:avLst/>
          </a:prstGeom>
          <a:noFill/>
          <a:ln w="25400">
            <a:solidFill>
              <a:srgbClr val="660066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603976" y="8153589"/>
            <a:ext cx="10109982" cy="2222"/>
          </a:xfrm>
          <a:prstGeom prst="line">
            <a:avLst/>
          </a:prstGeom>
          <a:noFill/>
          <a:ln w="19050">
            <a:solidFill>
              <a:srgbClr val="6699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40"/>
          <p:cNvSpPr txBox="1">
            <a:spLocks noChangeArrowheads="1"/>
          </p:cNvSpPr>
          <p:nvPr/>
        </p:nvSpPr>
        <p:spPr bwMode="auto">
          <a:xfrm>
            <a:off x="496144" y="4330889"/>
            <a:ext cx="1464800" cy="1231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dirty="0">
                <a:latin typeface="+mn-lt"/>
              </a:rPr>
              <a:t>CIL Viability levels</a:t>
            </a:r>
          </a:p>
        </p:txBody>
      </p:sp>
      <p:grpSp>
        <p:nvGrpSpPr>
          <p:cNvPr id="14" name="Group 50"/>
          <p:cNvGrpSpPr>
            <a:grpSpLocks/>
          </p:cNvGrpSpPr>
          <p:nvPr/>
        </p:nvGrpSpPr>
        <p:grpSpPr bwMode="auto">
          <a:xfrm>
            <a:off x="2006079" y="1697226"/>
            <a:ext cx="10418696" cy="6416358"/>
            <a:chOff x="1168064" y="1266838"/>
            <a:chExt cx="8062621" cy="4582702"/>
          </a:xfrm>
        </p:grpSpPr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 flipV="1">
              <a:off x="1168064" y="1643042"/>
              <a:ext cx="5996385" cy="4206498"/>
            </a:xfrm>
            <a:prstGeom prst="line">
              <a:avLst/>
            </a:prstGeom>
            <a:noFill/>
            <a:ln w="25400">
              <a:solidFill>
                <a:srgbClr val="7F7F7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Box 41"/>
            <p:cNvSpPr txBox="1">
              <a:spLocks noChangeArrowheads="1"/>
            </p:cNvSpPr>
            <p:nvPr/>
          </p:nvSpPr>
          <p:spPr bwMode="auto">
            <a:xfrm>
              <a:off x="7016683" y="1266838"/>
              <a:ext cx="2214002" cy="593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GB" altLang="en-US" dirty="0">
                  <a:latin typeface="+mn-lt"/>
                </a:rPr>
                <a:t>Differential Rate 2</a:t>
              </a:r>
              <a:br>
                <a:rPr lang="en-GB" altLang="en-US" dirty="0">
                  <a:latin typeface="+mn-lt"/>
                </a:rPr>
              </a:br>
              <a:r>
                <a:rPr lang="en-GB" altLang="en-US" dirty="0">
                  <a:latin typeface="+mn-lt"/>
                </a:rPr>
                <a:t>income (£/time)</a:t>
              </a:r>
            </a:p>
          </p:txBody>
        </p:sp>
      </p:grpSp>
      <p:grpSp>
        <p:nvGrpSpPr>
          <p:cNvPr id="17" name="Group 49"/>
          <p:cNvGrpSpPr>
            <a:grpSpLocks/>
          </p:cNvGrpSpPr>
          <p:nvPr/>
        </p:nvGrpSpPr>
        <p:grpSpPr bwMode="auto">
          <a:xfrm>
            <a:off x="2006078" y="5453251"/>
            <a:ext cx="10778737" cy="2662555"/>
            <a:chOff x="1168064" y="3950299"/>
            <a:chExt cx="8340488" cy="1900828"/>
          </a:xfrm>
        </p:grpSpPr>
        <p:cxnSp>
          <p:nvCxnSpPr>
            <p:cNvPr id="18" name="Straight Connector 17"/>
            <p:cNvCxnSpPr>
              <a:cxnSpLocks noChangeShapeType="1"/>
            </p:cNvCxnSpPr>
            <p:nvPr/>
          </p:nvCxnSpPr>
          <p:spPr bwMode="auto">
            <a:xfrm flipV="1">
              <a:off x="1168064" y="4623046"/>
              <a:ext cx="7637278" cy="1228081"/>
            </a:xfrm>
            <a:prstGeom prst="line">
              <a:avLst/>
            </a:prstGeom>
            <a:noFill/>
            <a:ln w="25400">
              <a:solidFill>
                <a:srgbClr val="7F7F7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Box 42"/>
            <p:cNvSpPr txBox="1">
              <a:spLocks noChangeArrowheads="1"/>
            </p:cNvSpPr>
            <p:nvPr/>
          </p:nvSpPr>
          <p:spPr bwMode="auto">
            <a:xfrm>
              <a:off x="7410089" y="3950299"/>
              <a:ext cx="2098463" cy="593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GB" altLang="en-US" dirty="0">
                  <a:latin typeface="+mn-lt"/>
                </a:rPr>
                <a:t>Single Rate </a:t>
              </a:r>
              <a:br>
                <a:rPr lang="en-GB" altLang="en-US" dirty="0">
                  <a:latin typeface="+mn-lt"/>
                </a:rPr>
              </a:br>
              <a:r>
                <a:rPr lang="en-GB" altLang="en-US" dirty="0">
                  <a:latin typeface="+mn-lt"/>
                </a:rPr>
                <a:t>income (£/time)</a:t>
              </a:r>
            </a:p>
          </p:txBody>
        </p:sp>
      </p:grpSp>
      <p:sp>
        <p:nvSpPr>
          <p:cNvPr id="20" name="Freeform 19"/>
          <p:cNvSpPr>
            <a:spLocks/>
          </p:cNvSpPr>
          <p:nvPr/>
        </p:nvSpPr>
        <p:spPr bwMode="auto">
          <a:xfrm>
            <a:off x="1962996" y="4119751"/>
            <a:ext cx="9344758" cy="2891473"/>
          </a:xfrm>
          <a:custGeom>
            <a:avLst/>
            <a:gdLst>
              <a:gd name="T0" fmla="*/ 0 w 7230534"/>
              <a:gd name="T1" fmla="*/ 0 h 2065867"/>
              <a:gd name="T2" fmla="*/ 2455514 w 7230534"/>
              <a:gd name="T3" fmla="*/ 16929 h 2065867"/>
              <a:gd name="T4" fmla="*/ 2455514 w 7230534"/>
              <a:gd name="T5" fmla="*/ 2065338 h 2065867"/>
              <a:gd name="T6" fmla="*/ 7231063 w 7230534"/>
              <a:gd name="T7" fmla="*/ 2065338 h 2065867"/>
              <a:gd name="T8" fmla="*/ 7197194 w 7230534"/>
              <a:gd name="T9" fmla="*/ 2065338 h 2065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230534" h="2065867">
                <a:moveTo>
                  <a:pt x="0" y="0"/>
                </a:moveTo>
                <a:lnTo>
                  <a:pt x="2455334" y="16933"/>
                </a:lnTo>
                <a:lnTo>
                  <a:pt x="2455334" y="2065867"/>
                </a:lnTo>
                <a:lnTo>
                  <a:pt x="7230534" y="2065867"/>
                </a:lnTo>
                <a:lnTo>
                  <a:pt x="7196667" y="2065867"/>
                </a:lnTo>
              </a:path>
            </a:pathLst>
          </a:custGeom>
          <a:noFill/>
          <a:ln w="25400" cap="flat" cmpd="sng">
            <a:solidFill>
              <a:srgbClr val="660066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22191" tIns="61096" rIns="122191" bIns="61096" anchor="ctr"/>
          <a:lstStyle/>
          <a:p>
            <a:endParaRPr lang="en-GB" sz="530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1962996" y="4095304"/>
            <a:ext cx="9279109" cy="2915920"/>
          </a:xfrm>
          <a:custGeom>
            <a:avLst/>
            <a:gdLst>
              <a:gd name="T0" fmla="*/ 0 w 7179734"/>
              <a:gd name="T1" fmla="*/ 0 h 2082800"/>
              <a:gd name="T2" fmla="*/ 2438580 w 7179734"/>
              <a:gd name="T3" fmla="*/ 16933 h 2082800"/>
              <a:gd name="T4" fmla="*/ 2455515 w 7179734"/>
              <a:gd name="T5" fmla="*/ 1659466 h 2082800"/>
              <a:gd name="T6" fmla="*/ 4690880 w 7179734"/>
              <a:gd name="T7" fmla="*/ 1642533 h 2082800"/>
              <a:gd name="T8" fmla="*/ 4673944 w 7179734"/>
              <a:gd name="T9" fmla="*/ 2065866 h 2082800"/>
              <a:gd name="T10" fmla="*/ 7180263 w 7179734"/>
              <a:gd name="T11" fmla="*/ 2082800 h 20828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179734" h="2082800">
                <a:moveTo>
                  <a:pt x="0" y="0"/>
                </a:moveTo>
                <a:lnTo>
                  <a:pt x="2438400" y="16933"/>
                </a:lnTo>
                <a:lnTo>
                  <a:pt x="2455334" y="1659466"/>
                </a:lnTo>
                <a:lnTo>
                  <a:pt x="4690534" y="1642533"/>
                </a:lnTo>
                <a:lnTo>
                  <a:pt x="4673600" y="2065866"/>
                </a:lnTo>
                <a:lnTo>
                  <a:pt x="7179734" y="2082800"/>
                </a:lnTo>
              </a:path>
            </a:pathLst>
          </a:custGeom>
          <a:noFill/>
          <a:ln w="25400" cap="flat" cmpd="sng">
            <a:solidFill>
              <a:srgbClr val="660066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22191" tIns="61096" rIns="122191" bIns="61096" anchor="ctr"/>
          <a:lstStyle/>
          <a:p>
            <a:endParaRPr lang="en-GB" sz="5300"/>
          </a:p>
        </p:txBody>
      </p:sp>
      <p:grpSp>
        <p:nvGrpSpPr>
          <p:cNvPr id="22" name="Group 55"/>
          <p:cNvGrpSpPr>
            <a:grpSpLocks/>
          </p:cNvGrpSpPr>
          <p:nvPr/>
        </p:nvGrpSpPr>
        <p:grpSpPr bwMode="auto">
          <a:xfrm>
            <a:off x="2006078" y="2712367"/>
            <a:ext cx="10735281" cy="5403438"/>
            <a:chOff x="1168064" y="1992701"/>
            <a:chExt cx="8306861" cy="3858427"/>
          </a:xfrm>
        </p:grpSpPr>
        <p:cxnSp>
          <p:nvCxnSpPr>
            <p:cNvPr id="23" name="Straight Connector 22"/>
            <p:cNvCxnSpPr>
              <a:cxnSpLocks noChangeShapeType="1"/>
            </p:cNvCxnSpPr>
            <p:nvPr/>
          </p:nvCxnSpPr>
          <p:spPr bwMode="auto">
            <a:xfrm flipV="1">
              <a:off x="1168064" y="2249795"/>
              <a:ext cx="5995842" cy="3601333"/>
            </a:xfrm>
            <a:prstGeom prst="line">
              <a:avLst/>
            </a:prstGeom>
            <a:noFill/>
            <a:ln w="25400">
              <a:solidFill>
                <a:srgbClr val="7F7F7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Box 52"/>
            <p:cNvSpPr txBox="1">
              <a:spLocks noChangeArrowheads="1"/>
            </p:cNvSpPr>
            <p:nvPr/>
          </p:nvSpPr>
          <p:spPr bwMode="auto">
            <a:xfrm>
              <a:off x="7224067" y="1992701"/>
              <a:ext cx="2250858" cy="593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GB" altLang="en-US" dirty="0">
                  <a:latin typeface="+mn-lt"/>
                </a:rPr>
                <a:t>Differential Rate 1</a:t>
              </a:r>
              <a:br>
                <a:rPr lang="en-GB" altLang="en-US" dirty="0">
                  <a:latin typeface="+mn-lt"/>
                </a:rPr>
              </a:br>
              <a:r>
                <a:rPr lang="en-GB" altLang="en-US" dirty="0">
                  <a:latin typeface="+mn-lt"/>
                </a:rPr>
                <a:t> income (£/time)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5454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319763"/>
          </a:xfrm>
        </p:spPr>
        <p:txBody>
          <a:bodyPr/>
          <a:lstStyle/>
          <a:p>
            <a:r>
              <a:rPr lang="en-GB" sz="4400" dirty="0"/>
              <a:t>Iterative Charging Setting</a:t>
            </a:r>
          </a:p>
        </p:txBody>
      </p:sp>
      <p:sp>
        <p:nvSpPr>
          <p:cNvPr id="4" name="Right Arrow 3"/>
          <p:cNvSpPr>
            <a:spLocks noChangeArrowheads="1"/>
          </p:cNvSpPr>
          <p:nvPr/>
        </p:nvSpPr>
        <p:spPr bwMode="auto">
          <a:xfrm rot="5400000">
            <a:off x="-14980" y="4702360"/>
            <a:ext cx="5785168" cy="2476206"/>
          </a:xfrm>
          <a:prstGeom prst="rightArrow">
            <a:avLst>
              <a:gd name="adj1" fmla="val 79731"/>
              <a:gd name="adj2" fmla="val 50001"/>
            </a:avLst>
          </a:prstGeom>
          <a:solidFill>
            <a:srgbClr val="C5F260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748232" y="1929961"/>
            <a:ext cx="2328497" cy="104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Estimating your infrastructure funding gap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3967997" y="2064296"/>
            <a:ext cx="1727395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Estimating CIL income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5910804" y="2064296"/>
            <a:ext cx="1727395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Testing viability</a:t>
            </a:r>
          </a:p>
        </p:txBody>
      </p:sp>
      <p:sp>
        <p:nvSpPr>
          <p:cNvPr id="8" name="Right Arrow 7"/>
          <p:cNvSpPr>
            <a:spLocks noChangeArrowheads="1"/>
          </p:cNvSpPr>
          <p:nvPr/>
        </p:nvSpPr>
        <p:spPr bwMode="auto">
          <a:xfrm rot="5400000">
            <a:off x="1931930" y="4702359"/>
            <a:ext cx="5785168" cy="2476208"/>
          </a:xfrm>
          <a:prstGeom prst="rightArrow">
            <a:avLst>
              <a:gd name="adj1" fmla="val 79731"/>
              <a:gd name="adj2" fmla="val 50001"/>
            </a:avLst>
          </a:prstGeom>
          <a:solidFill>
            <a:srgbClr val="C5F260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5400000">
            <a:off x="3889098" y="4702359"/>
            <a:ext cx="5785168" cy="2476208"/>
          </a:xfrm>
          <a:prstGeom prst="rightArrow">
            <a:avLst>
              <a:gd name="adj1" fmla="val 79731"/>
              <a:gd name="adj2" fmla="val 50001"/>
            </a:avLst>
          </a:prstGeom>
          <a:solidFill>
            <a:srgbClr val="C5F260"/>
          </a:solidFill>
          <a:ln w="9525">
            <a:solidFill>
              <a:srgbClr val="6699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3524" y="3716852"/>
            <a:ext cx="7703526" cy="55427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>
                <a:latin typeface="+mn-lt"/>
                <a:ea typeface="ＭＳ Ｐゴシック" charset="0"/>
              </a:rPr>
              <a:t>1 - Working </a:t>
            </a:r>
            <a:r>
              <a:rPr lang="en-GB" sz="2800" dirty="0">
                <a:latin typeface="+mn-lt"/>
                <a:ea typeface="ＭＳ Ｐゴシック" charset="0"/>
              </a:rPr>
              <a:t>hypothesis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3524" y="5230374"/>
            <a:ext cx="7703526" cy="55427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>
                <a:latin typeface="+mn-lt"/>
                <a:ea typeface="ＭＳ Ｐゴシック" charset="0"/>
              </a:rPr>
              <a:t>2 - Draft </a:t>
            </a:r>
            <a:r>
              <a:rPr lang="en-GB" sz="2800" dirty="0">
                <a:latin typeface="+mn-lt"/>
                <a:ea typeface="ＭＳ Ｐゴシック" charset="0"/>
              </a:rPr>
              <a:t>rates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3524" y="6799458"/>
            <a:ext cx="7703526" cy="55427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lIns="122191" tIns="61096" rIns="122191" bIns="6109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+mn-lt"/>
                <a:ea typeface="ＭＳ Ｐゴシック" charset="0"/>
              </a:rPr>
              <a:t>Adopt rates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8903998" y="2570042"/>
            <a:ext cx="2260795" cy="73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Who is involved?</a:t>
            </a: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9160441" y="3716852"/>
            <a:ext cx="1727395" cy="43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Officers</a:t>
            </a:r>
          </a:p>
        </p:txBody>
      </p:sp>
      <p:sp>
        <p:nvSpPr>
          <p:cNvPr id="15" name="TextBox 20"/>
          <p:cNvSpPr txBox="1">
            <a:spLocks noChangeArrowheads="1"/>
          </p:cNvSpPr>
          <p:nvPr/>
        </p:nvSpPr>
        <p:spPr bwMode="auto">
          <a:xfrm>
            <a:off x="9160441" y="4981453"/>
            <a:ext cx="1727395" cy="104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Officers, Members (&amp; Partners)</a:t>
            </a:r>
          </a:p>
        </p:txBody>
      </p:sp>
      <p:sp>
        <p:nvSpPr>
          <p:cNvPr id="16" name="TextBox 21"/>
          <p:cNvSpPr txBox="1">
            <a:spLocks noChangeArrowheads="1"/>
          </p:cNvSpPr>
          <p:nvPr/>
        </p:nvSpPr>
        <p:spPr bwMode="auto">
          <a:xfrm>
            <a:off x="9160441" y="6526091"/>
            <a:ext cx="1727395" cy="104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2191" tIns="61096" rIns="122191" bIns="6109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Officers, Members (&amp; Partners)</a:t>
            </a:r>
          </a:p>
        </p:txBody>
      </p:sp>
    </p:spTree>
    <p:extLst>
      <p:ext uri="{BB962C8B-B14F-4D97-AF65-F5344CB8AC3E}">
        <p14:creationId xmlns:p14="http://schemas.microsoft.com/office/powerpoint/2010/main" val="2389067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1. Working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2064296"/>
            <a:ext cx="11521440" cy="691276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Gather what evidence you have (AHVA, s106 historic income</a:t>
            </a:r>
            <a:r>
              <a:rPr lang="en-GB" altLang="en-US" sz="3200" dirty="0" smtClean="0">
                <a:ea typeface="ＭＳ Ｐゴシック" pitchFamily="34" charset="-128"/>
              </a:rPr>
              <a:t>).</a:t>
            </a:r>
            <a:endParaRPr lang="en-GB" altLang="en-US" sz="3200" dirty="0">
              <a:ea typeface="ＭＳ Ｐゴシック" pitchFamily="34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Be clear about your strategic </a:t>
            </a:r>
            <a:r>
              <a:rPr lang="en-GB" altLang="en-US" sz="3200" dirty="0" smtClean="0">
                <a:ea typeface="ＭＳ Ｐゴシック" pitchFamily="34" charset="-128"/>
              </a:rPr>
              <a:t>objectives.</a:t>
            </a:r>
            <a:endParaRPr lang="en-GB" altLang="en-US" sz="3200" dirty="0">
              <a:ea typeface="ＭＳ Ｐゴシック" pitchFamily="34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Take and informed ‘punt’ (use the grid to map variations by area and development type</a:t>
            </a:r>
            <a:r>
              <a:rPr lang="en-GB" altLang="en-US" sz="3200" dirty="0" smtClean="0">
                <a:ea typeface="ＭＳ Ｐゴシック" pitchFamily="34" charset="-128"/>
              </a:rPr>
              <a:t>).</a:t>
            </a:r>
            <a:endParaRPr lang="en-GB" altLang="en-US" sz="3200" dirty="0">
              <a:ea typeface="ＭＳ Ｐゴシック" pitchFamily="34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Can you justify your rates?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If yes: publish your </a:t>
            </a:r>
            <a:r>
              <a:rPr lang="en-GB" altLang="en-US" sz="3200" dirty="0" smtClean="0">
                <a:ea typeface="ＭＳ Ｐゴシック" pitchFamily="34" charset="-128"/>
              </a:rPr>
              <a:t>PDCS.</a:t>
            </a:r>
            <a:endParaRPr lang="en-GB" altLang="en-US" sz="3200" dirty="0">
              <a:ea typeface="ＭＳ Ｐゴシック" pitchFamily="34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If no: use the information to manage technical </a:t>
            </a:r>
            <a:r>
              <a:rPr lang="en-GB" altLang="en-US" sz="3200" dirty="0" smtClean="0">
                <a:ea typeface="ＭＳ Ｐゴシック" pitchFamily="34" charset="-128"/>
              </a:rPr>
              <a:t>advisors.</a:t>
            </a:r>
            <a:endParaRPr lang="en-GB" altLang="en-US" sz="3200" dirty="0">
              <a:ea typeface="ＭＳ Ｐゴシック" pitchFamily="34" charset="-128"/>
            </a:endParaRPr>
          </a:p>
          <a:p>
            <a:pPr marL="0" indent="0">
              <a:spcBef>
                <a:spcPts val="2400"/>
              </a:spcBef>
              <a:spcAft>
                <a:spcPts val="600"/>
              </a:spcAft>
              <a:buNone/>
            </a:pPr>
            <a:r>
              <a:rPr lang="en-GB" altLang="en-US" sz="3600" b="1" dirty="0" smtClean="0">
                <a:solidFill>
                  <a:schemeClr val="tx2"/>
                </a:solidFill>
              </a:rPr>
              <a:t>Who </a:t>
            </a:r>
            <a:r>
              <a:rPr lang="en-GB" altLang="en-US" sz="3600" b="1" dirty="0">
                <a:solidFill>
                  <a:schemeClr val="tx2"/>
                </a:solidFill>
              </a:rPr>
              <a:t>should be involved?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>
                <a:solidFill>
                  <a:schemeClr val="tx2"/>
                </a:solidFill>
              </a:rPr>
              <a:t>Project </a:t>
            </a:r>
            <a:r>
              <a:rPr lang="en-GB" altLang="en-US" sz="3200" dirty="0" smtClean="0">
                <a:solidFill>
                  <a:schemeClr val="tx2"/>
                </a:solidFill>
              </a:rPr>
              <a:t>team &amp; Project </a:t>
            </a:r>
            <a:r>
              <a:rPr lang="en-GB" altLang="en-US" sz="3200" dirty="0">
                <a:solidFill>
                  <a:schemeClr val="tx2"/>
                </a:solidFill>
              </a:rPr>
              <a:t>Sponsor</a:t>
            </a:r>
          </a:p>
          <a:p>
            <a:pPr marL="0" indent="0">
              <a:buNone/>
            </a:pPr>
            <a:endParaRPr lang="en-GB" altLang="en-US" sz="2700" dirty="0">
              <a:ea typeface="ＭＳ Ｐゴシック" pitchFamily="34" charset="-128"/>
            </a:endParaRPr>
          </a:p>
          <a:p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1161816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2. Set Draft Rates for Consultation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d</a:t>
            </a:r>
            <a:r>
              <a:rPr lang="en-GB" altLang="en-US" sz="3200" dirty="0" smtClean="0">
                <a:ea typeface="ＭＳ Ｐゴシック" pitchFamily="34" charset="-128"/>
              </a:rPr>
              <a:t>eveloper workshop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 smtClean="0">
                <a:ea typeface="ＭＳ Ｐゴシック" pitchFamily="34" charset="-128"/>
              </a:rPr>
              <a:t>viability </a:t>
            </a:r>
            <a:r>
              <a:rPr lang="en-GB" altLang="en-US" sz="3200" dirty="0">
                <a:ea typeface="ＭＳ Ｐゴシック" pitchFamily="34" charset="-128"/>
              </a:rPr>
              <a:t>report recommendations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w</a:t>
            </a:r>
            <a:r>
              <a:rPr lang="en-GB" altLang="en-US" sz="3200" dirty="0" smtClean="0">
                <a:ea typeface="ＭＳ Ｐゴシック" pitchFamily="34" charset="-128"/>
              </a:rPr>
              <a:t>orkshop </a:t>
            </a:r>
            <a:r>
              <a:rPr lang="en-GB" altLang="en-US" sz="3200" dirty="0">
                <a:ea typeface="ＭＳ Ｐゴシック" pitchFamily="34" charset="-128"/>
              </a:rPr>
              <a:t>(including income sensitivity testing)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s</a:t>
            </a:r>
            <a:r>
              <a:rPr lang="en-GB" altLang="en-US" sz="3200" dirty="0" smtClean="0">
                <a:ea typeface="ＭＳ Ｐゴシック" pitchFamily="34" charset="-128"/>
              </a:rPr>
              <a:t>oft </a:t>
            </a:r>
            <a:r>
              <a:rPr lang="en-GB" altLang="en-US" sz="3200" dirty="0">
                <a:ea typeface="ＭＳ Ｐゴシック" pitchFamily="34" charset="-128"/>
              </a:rPr>
              <a:t>testing (internal consultation &amp; key partners?)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ea typeface="ＭＳ Ｐゴシック" pitchFamily="34" charset="-128"/>
              </a:rPr>
              <a:t>i</a:t>
            </a:r>
            <a:r>
              <a:rPr lang="en-GB" altLang="en-US" sz="3200" dirty="0" smtClean="0">
                <a:ea typeface="ＭＳ Ｐゴシック" pitchFamily="34" charset="-128"/>
              </a:rPr>
              <a:t>nternal approvals.</a:t>
            </a:r>
            <a:endParaRPr lang="en-GB" altLang="en-US" sz="3200" dirty="0">
              <a:ea typeface="ＭＳ Ｐゴシック" pitchFamily="34" charset="-128"/>
            </a:endParaRPr>
          </a:p>
          <a:p>
            <a:pPr marL="0" indent="0">
              <a:spcBef>
                <a:spcPts val="2400"/>
              </a:spcBef>
              <a:spcAft>
                <a:spcPts val="600"/>
              </a:spcAft>
              <a:buNone/>
            </a:pPr>
            <a:r>
              <a:rPr lang="en-GB" altLang="en-US" sz="3200" b="1" dirty="0" smtClean="0"/>
              <a:t>Who </a:t>
            </a:r>
            <a:r>
              <a:rPr lang="en-GB" altLang="en-US" sz="3200" b="1" dirty="0"/>
              <a:t>should be involved?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 smtClean="0"/>
              <a:t>Developers and other key stakeholders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 smtClean="0"/>
              <a:t>Project </a:t>
            </a:r>
            <a:r>
              <a:rPr lang="en-GB" altLang="en-US" sz="3200" dirty="0"/>
              <a:t>team &amp; Project Sponsor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/>
              <a:t>Corporate Management Team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en-US" sz="3200" dirty="0"/>
              <a:t>Elected Members</a:t>
            </a:r>
          </a:p>
          <a:p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3194981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/>
              <a:t>Summary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 smtClean="0">
                <a:ea typeface="ＭＳ Ｐゴシック" pitchFamily="34" charset="-128"/>
              </a:rPr>
              <a:t>Direct the viability work using your own local knowledge.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 smtClean="0">
                <a:ea typeface="ＭＳ Ｐゴシック" pitchFamily="34" charset="-128"/>
              </a:rPr>
              <a:t>You are required to involve developers prior to the publication of draft rates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 smtClean="0">
                <a:ea typeface="ＭＳ Ｐゴシック" pitchFamily="34" charset="-128"/>
              </a:rPr>
              <a:t>Use a rate setting workshop that brings together viability and projected income to reach an optimal solution</a:t>
            </a:r>
            <a:endParaRPr lang="en-GB" altLang="en-US" sz="3200" dirty="0"/>
          </a:p>
          <a:p>
            <a:pPr marL="0" indent="0">
              <a:buNone/>
            </a:pP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1332481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2820" name="Picture 6" descr="pas_contact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782"/>
            <a:ext cx="12801600" cy="958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84570" y="3720480"/>
            <a:ext cx="11519389" cy="322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 smtClean="0">
                <a:solidFill>
                  <a:srgbClr val="669900"/>
                </a:solidFill>
              </a:rPr>
              <a:t>Questions</a:t>
            </a:r>
          </a:p>
          <a:p>
            <a:pPr algn="ctr" eaLnBrk="1" hangingPunct="1">
              <a:buSzPct val="100000"/>
            </a:pPr>
            <a:endParaRPr lang="en-GB" dirty="0" smtClean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dirty="0">
                <a:solidFill>
                  <a:srgbClr val="669900"/>
                </a:solidFill>
              </a:rPr>
              <a:t>www.CILknowledge.com</a:t>
            </a: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  <p:pic>
        <p:nvPicPr>
          <p:cNvPr id="7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713276" y="434732"/>
            <a:ext cx="3815316" cy="198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4770911" y="1046383"/>
            <a:ext cx="4510209" cy="96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0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 smtClean="0">
                <a:solidFill>
                  <a:srgbClr val="669900"/>
                </a:solidFill>
              </a:rPr>
              <a:t>Viability</a:t>
            </a:r>
            <a:endParaRPr lang="en-GB" sz="54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4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536104"/>
            <a:ext cx="11521440" cy="1600200"/>
          </a:xfrm>
        </p:spPr>
        <p:txBody>
          <a:bodyPr/>
          <a:lstStyle/>
          <a:p>
            <a:r>
              <a:rPr lang="en-GB" sz="4400" dirty="0" smtClean="0"/>
              <a:t>What have we learnt so far?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1300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4000" dirty="0">
                <a:solidFill>
                  <a:srgbClr val="669900"/>
                </a:solidFill>
              </a:rPr>
              <a:t>Rate setting</a:t>
            </a:r>
          </a:p>
        </p:txBody>
      </p:sp>
    </p:spTree>
    <p:extLst>
      <p:ext uri="{BB962C8B-B14F-4D97-AF65-F5344CB8AC3E}">
        <p14:creationId xmlns:p14="http://schemas.microsoft.com/office/powerpoint/2010/main" val="2029874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>
                <a:solidFill>
                  <a:srgbClr val="669900"/>
                </a:solidFill>
              </a:rPr>
              <a:t>Context</a:t>
            </a: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817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/>
              <a:t>The Funding Pie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416224"/>
            <a:ext cx="11521440" cy="180020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800" dirty="0"/>
              <a:t>The levy cannot be expected to pay for all of the infrastructure required: </a:t>
            </a:r>
          </a:p>
          <a:p>
            <a:pPr marL="837944" indent="-362756"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5-10%</a:t>
            </a:r>
          </a:p>
          <a:p>
            <a:pPr marL="837944" indent="-362756"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Consider CIL as just </a:t>
            </a:r>
            <a:r>
              <a:rPr lang="en-GB" sz="2800" dirty="0" smtClean="0"/>
              <a:t>one small </a:t>
            </a:r>
            <a:r>
              <a:rPr lang="en-GB" sz="2800" dirty="0"/>
              <a:t>part of a more complex blend of </a:t>
            </a:r>
            <a:r>
              <a:rPr lang="en-GB" sz="2800" dirty="0" smtClean="0"/>
              <a:t>funding. </a:t>
            </a:r>
            <a:endParaRPr lang="en-GB" sz="2800" dirty="0"/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011284851"/>
              </p:ext>
            </p:extLst>
          </p:nvPr>
        </p:nvGraphicFramePr>
        <p:xfrm>
          <a:off x="1360240" y="3648472"/>
          <a:ext cx="1072919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465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The proportional impact of CIL on development viability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21981884"/>
              </p:ext>
            </p:extLst>
          </p:nvPr>
        </p:nvGraphicFramePr>
        <p:xfrm>
          <a:off x="1276514" y="2381132"/>
          <a:ext cx="10884926" cy="6595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187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4000" dirty="0" smtClean="0">
                <a:solidFill>
                  <a:srgbClr val="669900"/>
                </a:solidFill>
              </a:rPr>
              <a:t>Rate setting process</a:t>
            </a:r>
            <a:endParaRPr lang="en-GB" sz="40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998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0466" y="2496701"/>
            <a:ext cx="4770253" cy="6336348"/>
          </a:xfrm>
        </p:spPr>
        <p:txBody>
          <a:bodyPr/>
          <a:lstStyle/>
          <a:p>
            <a:pPr algn="r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GB" sz="3600" dirty="0">
                <a:solidFill>
                  <a:schemeClr val="tx2"/>
                </a:solidFill>
              </a:rPr>
              <a:t>	</a:t>
            </a:r>
            <a:r>
              <a:rPr lang="en-GB" sz="3600" dirty="0"/>
              <a:t>Developing a Working Hypothesis</a:t>
            </a:r>
          </a:p>
          <a:p>
            <a:pPr algn="r" fontAlgn="auto">
              <a:spcBef>
                <a:spcPts val="2400"/>
              </a:spcBef>
              <a:spcAft>
                <a:spcPts val="600"/>
              </a:spcAft>
              <a:buNone/>
              <a:defRPr/>
            </a:pPr>
            <a:r>
              <a:rPr lang="en-GB" sz="3600" dirty="0">
                <a:solidFill>
                  <a:srgbClr val="000090"/>
                </a:solidFill>
              </a:rPr>
              <a:t>	</a:t>
            </a:r>
            <a:r>
              <a:rPr lang="en-GB" sz="3600" dirty="0">
                <a:solidFill>
                  <a:schemeClr val="bg1">
                    <a:lumMod val="50000"/>
                  </a:schemeClr>
                </a:solidFill>
              </a:rPr>
              <a:t>What might the schedule of rates look like in your area?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776" y="2617131"/>
            <a:ext cx="5870413" cy="4271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1605811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5896</TotalTime>
  <Words>469</Words>
  <Application>Microsoft Macintosh PowerPoint</Application>
  <PresentationFormat>A3 Paper (297x420 mm)</PresentationFormat>
  <Paragraphs>138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LG Group 2</vt:lpstr>
      <vt:lpstr>Community Infrastructure Levy</vt:lpstr>
      <vt:lpstr>PowerPoint Presentation</vt:lpstr>
      <vt:lpstr>What have we learnt so far?</vt:lpstr>
      <vt:lpstr>PowerPoint Presentation</vt:lpstr>
      <vt:lpstr>PowerPoint Presentation</vt:lpstr>
      <vt:lpstr>The Funding Pie</vt:lpstr>
      <vt:lpstr>The proportional impact of CIL on development viability </vt:lpstr>
      <vt:lpstr>PowerPoint Presentation</vt:lpstr>
      <vt:lpstr>Getting started</vt:lpstr>
      <vt:lpstr>Charging Authority:_________________________ </vt:lpstr>
      <vt:lpstr>Simplicity v Complexity</vt:lpstr>
      <vt:lpstr>Differential vs Single Rate</vt:lpstr>
      <vt:lpstr>Iterative Charging Setting</vt:lpstr>
      <vt:lpstr>1. Working Hypothesis</vt:lpstr>
      <vt:lpstr>2. Set Draft Rates for Consultation</vt:lpstr>
      <vt:lpstr>Summary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Sandra Perez</cp:lastModifiedBy>
  <cp:revision>350</cp:revision>
  <cp:lastPrinted>2013-03-20T15:04:09Z</cp:lastPrinted>
  <dcterms:created xsi:type="dcterms:W3CDTF">2010-06-21T13:45:43Z</dcterms:created>
  <dcterms:modified xsi:type="dcterms:W3CDTF">2014-06-26T18:49:57Z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