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A1E61-1332-4C06-8814-169E1B4786E0}" type="datetimeFigureOut">
              <a:rPr lang="en-GB" smtClean="0"/>
              <a:t>04/02/2015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BB843-B997-477B-B074-4052B25E8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515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3D1C5FFC-DDF1-4132-BC86-76897BBB272B}" type="slidenum">
              <a:rPr lang="en-GB" altLang="en-US" sz="1200" b="0">
                <a:solidFill>
                  <a:prstClr val="black"/>
                </a:solidFill>
              </a:rPr>
              <a:pPr/>
              <a:t>1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7276C25F-39DA-4A2F-8FBE-79462912F14C}" type="slidenum">
              <a:rPr lang="en-GB" altLang="en-US" sz="1200" b="0">
                <a:solidFill>
                  <a:prstClr val="black"/>
                </a:solidFill>
              </a:rPr>
              <a:pPr/>
              <a:t>11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E0EB42B3-EBC5-4EA8-AF30-4E0BDE73908B}" type="slidenum">
              <a:rPr lang="en-GB" altLang="en-US" sz="1200" b="0">
                <a:solidFill>
                  <a:prstClr val="black"/>
                </a:solidFill>
              </a:rPr>
              <a:pPr/>
              <a:t>12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595DEE7A-8F94-4FEC-B5D4-BCAA84213FC0}" type="slidenum">
              <a:rPr lang="en-GB" altLang="en-US" sz="1200" b="0">
                <a:solidFill>
                  <a:prstClr val="black"/>
                </a:solidFill>
              </a:rPr>
              <a:pPr/>
              <a:t>13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F08F0664-8EBC-450C-A9A2-72E37C976A2D}" type="slidenum">
              <a:rPr lang="en-GB" altLang="en-US" sz="1200" b="0">
                <a:solidFill>
                  <a:prstClr val="black"/>
                </a:solidFill>
              </a:rPr>
              <a:pPr/>
              <a:t>14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7C8B1EC4-BA8C-4B64-B191-91548C45909D}" type="slidenum">
              <a:rPr lang="en-GB" altLang="en-US" sz="1200" b="0">
                <a:solidFill>
                  <a:prstClr val="black"/>
                </a:solidFill>
              </a:rPr>
              <a:pPr/>
              <a:t>15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335A7F56-FC9D-4E29-84C9-F8971D919271}" type="slidenum">
              <a:rPr lang="en-GB" altLang="en-US" sz="1200" b="0">
                <a:solidFill>
                  <a:prstClr val="black"/>
                </a:solidFill>
              </a:rPr>
              <a:pPr/>
              <a:t>16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964A586F-942D-4C28-9FD1-181AC2603119}" type="slidenum">
              <a:rPr lang="en-GB" altLang="en-US" sz="1200" b="0">
                <a:solidFill>
                  <a:prstClr val="black"/>
                </a:solidFill>
              </a:rPr>
              <a:pPr/>
              <a:t>17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F85443A5-527F-4030-8833-46C5C8D6E25F}" type="slidenum">
              <a:rPr lang="en-GB" altLang="en-US" sz="1200" b="0">
                <a:solidFill>
                  <a:prstClr val="black"/>
                </a:solidFill>
              </a:rPr>
              <a:pPr/>
              <a:t>18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8A1F3098-2F81-4DD4-ACBD-BA5F25BB5C88}" type="slidenum">
              <a:rPr lang="en-GB" altLang="en-US" sz="1200" b="0">
                <a:solidFill>
                  <a:prstClr val="black"/>
                </a:solidFill>
              </a:rPr>
              <a:pPr/>
              <a:t>19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4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AE64FD27-06DF-48E4-8B52-224C413DA7E1}" type="slidenum">
              <a:rPr lang="en-GB" altLang="en-US" sz="1200" b="0">
                <a:solidFill>
                  <a:prstClr val="black"/>
                </a:solidFill>
              </a:rPr>
              <a:pPr/>
              <a:t>20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16E03EA8-A130-4E95-A14A-D5F1E725FA18}" type="slidenum">
              <a:rPr lang="en-GB" altLang="en-US" sz="1200" b="0">
                <a:solidFill>
                  <a:prstClr val="black"/>
                </a:solidFill>
              </a:rPr>
              <a:pPr/>
              <a:t>3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47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47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9434B3B2-8ECE-40B5-96BC-DF37794CDD7D}" type="slidenum">
              <a:rPr lang="en-GB" altLang="en-US" sz="1200" b="0">
                <a:solidFill>
                  <a:prstClr val="black"/>
                </a:solidFill>
              </a:rPr>
              <a:pPr/>
              <a:t>22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97A055C1-B24D-464F-9A26-2C7DC85826CC}" type="slidenum">
              <a:rPr lang="en-GB" altLang="en-US" sz="1200" b="0">
                <a:solidFill>
                  <a:prstClr val="black"/>
                </a:solidFill>
              </a:rPr>
              <a:pPr/>
              <a:t>4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029F44C3-BD12-474F-9F5E-DD0A7E63B98E}" type="slidenum">
              <a:rPr lang="en-GB" altLang="en-US" sz="1200" b="0">
                <a:solidFill>
                  <a:prstClr val="black"/>
                </a:solidFill>
              </a:rPr>
              <a:pPr/>
              <a:t>5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A1D3EB13-4A0A-4A78-AB99-A9A0FDAF4395}" type="slidenum">
              <a:rPr lang="en-GB" altLang="en-US" sz="1200" b="0">
                <a:solidFill>
                  <a:prstClr val="black"/>
                </a:solidFill>
              </a:rPr>
              <a:pPr/>
              <a:t>6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D1A13F09-A486-4E94-A220-2F4467099ADC}" type="slidenum">
              <a:rPr lang="en-GB" altLang="en-US" sz="1200" b="0">
                <a:solidFill>
                  <a:prstClr val="black"/>
                </a:solidFill>
              </a:rPr>
              <a:pPr/>
              <a:t>7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  <a:p>
            <a:pPr>
              <a:buFontTx/>
              <a:buChar char="•"/>
            </a:pPr>
            <a:endParaRPr lang="en-GB" altLang="en-US" smtClean="0"/>
          </a:p>
          <a:p>
            <a:pPr>
              <a:buFontTx/>
              <a:buChar char="•"/>
            </a:pPr>
            <a:endParaRPr lang="en-GB" altLang="en-US" smtClean="0"/>
          </a:p>
          <a:p>
            <a:pPr>
              <a:buFontTx/>
              <a:buChar char="•"/>
            </a:pPr>
            <a:endParaRPr lang="en-GB" altLang="en-US" smtClean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5D0E354C-8AD5-4D51-8AA3-3ADD8F0AB8BB}" type="slidenum">
              <a:rPr lang="en-GB" altLang="en-US" sz="1200" b="0">
                <a:solidFill>
                  <a:prstClr val="black"/>
                </a:solidFill>
              </a:rPr>
              <a:pPr/>
              <a:t>8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smtClean="0"/>
              <a:t> </a:t>
            </a: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5A8B82E8-E6E3-4F19-9217-6955D57522B3}" type="slidenum">
              <a:rPr lang="en-GB" altLang="en-US" sz="1200" b="0">
                <a:solidFill>
                  <a:prstClr val="black"/>
                </a:solidFill>
              </a:rPr>
              <a:pPr/>
              <a:t>9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  <a:p>
            <a:endParaRPr lang="en-GB" altLang="en-US" smtClean="0"/>
          </a:p>
          <a:p>
            <a:endParaRPr lang="en-GB" altLang="en-US" smtClean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685743" indent="-263747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054989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476985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1898980" indent="-210998"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320976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742971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164967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586963" indent="-210998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fld id="{D70A4961-0A03-469A-9834-25E0ADED9BF1}" type="slidenum">
              <a:rPr lang="en-GB" altLang="en-US" sz="1200" b="0">
                <a:solidFill>
                  <a:prstClr val="black"/>
                </a:solidFill>
              </a:rPr>
              <a:pPr/>
              <a:t>10</a:t>
            </a:fld>
            <a:endParaRPr lang="en-GB" altLang="en-US" sz="1200" b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594385"/>
      </p:ext>
    </p:extLst>
  </p:cSld>
  <p:clrMapOvr>
    <a:masterClrMapping/>
  </p:clrMapOvr>
  <p:transition advClick="0" advTm="2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890272"/>
      </p:ext>
    </p:extLst>
  </p:cSld>
  <p:clrMapOvr>
    <a:masterClrMapping/>
  </p:clrMapOvr>
  <p:transition advClick="0" advTm="2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902362"/>
      </p:ext>
    </p:extLst>
  </p:cSld>
  <p:clrMapOvr>
    <a:masterClrMapping/>
  </p:clrMapOvr>
  <p:transition advClick="0" advTm="2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913150"/>
      </p:ext>
    </p:extLst>
  </p:cSld>
  <p:clrMapOvr>
    <a:masterClrMapping/>
  </p:clrMapOvr>
  <p:transition advClick="0" advTm="2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5692171"/>
      </p:ext>
    </p:extLst>
  </p:cSld>
  <p:clrMapOvr>
    <a:masterClrMapping/>
  </p:clrMapOvr>
  <p:transition advClick="0" advTm="2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47257"/>
      </p:ext>
    </p:extLst>
  </p:cSld>
  <p:clrMapOvr>
    <a:masterClrMapping/>
  </p:clrMapOvr>
  <p:transition advClick="0" advTm="2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68931"/>
      </p:ext>
    </p:extLst>
  </p:cSld>
  <p:clrMapOvr>
    <a:masterClrMapping/>
  </p:clrMapOvr>
  <p:transition advClick="0" advTm="2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880180"/>
      </p:ext>
    </p:extLst>
  </p:cSld>
  <p:clrMapOvr>
    <a:masterClrMapping/>
  </p:clrMapOvr>
  <p:transition advClick="0" advTm="2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6173979"/>
      </p:ext>
    </p:extLst>
  </p:cSld>
  <p:clrMapOvr>
    <a:masterClrMapping/>
  </p:clrMapOvr>
  <p:transition advClick="0" advTm="2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3343459"/>
      </p:ext>
    </p:extLst>
  </p:cSld>
  <p:clrMapOvr>
    <a:masterClrMapping/>
  </p:clrMapOvr>
  <p:transition advClick="0" advTm="2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5341515"/>
      </p:ext>
    </p:extLst>
  </p:cSld>
  <p:clrMapOvr>
    <a:masterClrMapping/>
  </p:clrMapOvr>
  <p:transition advClick="0" advTm="2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pic>
        <p:nvPicPr>
          <p:cNvPr id="2051" name="Picture 7" descr="green header colour squares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11"/>
          <p:cNvSpPr>
            <a:spLocks noChangeArrowheads="1"/>
          </p:cNvSpPr>
          <p:nvPr userDrawn="1"/>
        </p:nvSpPr>
        <p:spPr bwMode="auto">
          <a:xfrm>
            <a:off x="0" y="908050"/>
            <a:ext cx="468923" cy="5689600"/>
          </a:xfrm>
          <a:prstGeom prst="rect">
            <a:avLst/>
          </a:prstGeom>
          <a:solidFill>
            <a:srgbClr val="A3AF0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053" name="Rectangle 12"/>
          <p:cNvSpPr>
            <a:spLocks noChangeArrowheads="1"/>
          </p:cNvSpPr>
          <p:nvPr userDrawn="1"/>
        </p:nvSpPr>
        <p:spPr bwMode="auto">
          <a:xfrm>
            <a:off x="8675077" y="908050"/>
            <a:ext cx="468923" cy="5689600"/>
          </a:xfrm>
          <a:prstGeom prst="rect">
            <a:avLst/>
          </a:prstGeom>
          <a:solidFill>
            <a:srgbClr val="E28C0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054" name="Rectangle 10"/>
          <p:cNvSpPr>
            <a:spLocks noChangeArrowheads="1"/>
          </p:cNvSpPr>
          <p:nvPr userDrawn="1"/>
        </p:nvSpPr>
        <p:spPr bwMode="auto">
          <a:xfrm>
            <a:off x="0" y="6453188"/>
            <a:ext cx="9144000" cy="404812"/>
          </a:xfrm>
          <a:prstGeom prst="rect">
            <a:avLst/>
          </a:prstGeom>
          <a:solidFill>
            <a:srgbClr val="CDCD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055" name="Text Box 9"/>
          <p:cNvSpPr txBox="1">
            <a:spLocks noChangeArrowheads="1"/>
          </p:cNvSpPr>
          <p:nvPr userDrawn="1"/>
        </p:nvSpPr>
        <p:spPr bwMode="auto">
          <a:xfrm>
            <a:off x="0" y="6524625"/>
            <a:ext cx="9144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GB" altLang="en-US" sz="1200">
                <a:solidFill>
                  <a:srgbClr val="000000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34092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20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6"/>
          <p:cNvSpPr>
            <a:spLocks noGrp="1" noChangeArrowheads="1"/>
          </p:cNvSpPr>
          <p:nvPr>
            <p:ph type="ctrTitle"/>
          </p:nvPr>
        </p:nvSpPr>
        <p:spPr bwMode="auto">
          <a:xfrm>
            <a:off x="983275" y="1628778"/>
            <a:ext cx="7174523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dirty="0" smtClean="0"/>
              <a:t>Neighbourhood Planning</a:t>
            </a:r>
            <a:br>
              <a:rPr lang="en-GB" altLang="en-US" dirty="0" smtClean="0"/>
            </a:br>
            <a:r>
              <a:rPr lang="en-GB" altLang="en-US" dirty="0" smtClean="0"/>
              <a:t>Examination and Referendum</a:t>
            </a:r>
          </a:p>
        </p:txBody>
      </p:sp>
      <p:sp>
        <p:nvSpPr>
          <p:cNvPr id="105475" name="Rectangle 17"/>
          <p:cNvSpPr>
            <a:spLocks noGrp="1" noChangeArrowheads="1"/>
          </p:cNvSpPr>
          <p:nvPr>
            <p:ph type="subTitle" idx="1"/>
          </p:nvPr>
        </p:nvSpPr>
        <p:spPr>
          <a:xfrm>
            <a:off x="1581150" y="3644903"/>
            <a:ext cx="5908431" cy="2232025"/>
          </a:xfrm>
        </p:spPr>
        <p:txBody>
          <a:bodyPr/>
          <a:lstStyle/>
          <a:p>
            <a:pPr eaLnBrk="1" hangingPunct="1"/>
            <a:r>
              <a:rPr lang="en-GB" altLang="en-US" smtClean="0"/>
              <a:t>A Local Planning Authority Perspective</a:t>
            </a:r>
          </a:p>
          <a:p>
            <a:pPr eaLnBrk="1" hangingPunct="1"/>
            <a:r>
              <a:rPr lang="en-GB" altLang="en-US" smtClean="0"/>
              <a:t>3</a:t>
            </a:r>
            <a:r>
              <a:rPr lang="en-GB" altLang="en-US" baseline="30000" smtClean="0"/>
              <a:t>rd </a:t>
            </a:r>
            <a:r>
              <a:rPr lang="en-GB" altLang="en-US" smtClean="0"/>
              <a:t>February 2015</a:t>
            </a:r>
          </a:p>
        </p:txBody>
      </p:sp>
    </p:spTree>
    <p:extLst>
      <p:ext uri="{BB962C8B-B14F-4D97-AF65-F5344CB8AC3E}">
        <p14:creationId xmlns:p14="http://schemas.microsoft.com/office/powerpoint/2010/main" val="2185112136"/>
      </p:ext>
    </p:extLst>
  </p:cSld>
  <p:clrMapOvr>
    <a:masterClrMapping/>
  </p:clrMapOvr>
  <p:transition advClick="0" advTm="20000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Title 1"/>
          <p:cNvSpPr>
            <a:spLocks noGrp="1"/>
          </p:cNvSpPr>
          <p:nvPr>
            <p:ph type="title"/>
          </p:nvPr>
        </p:nvSpPr>
        <p:spPr bwMode="auto">
          <a:xfrm>
            <a:off x="773723" y="908053"/>
            <a:ext cx="759655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The Examiner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723" y="1773241"/>
            <a:ext cx="7596554" cy="4352925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The examiner can be anyone who meets the criteria in The Localism Act 2011:</a:t>
            </a:r>
          </a:p>
          <a:p>
            <a:pPr lvl="1">
              <a:defRPr/>
            </a:pPr>
            <a:r>
              <a:rPr lang="en-GB" sz="2400" dirty="0">
                <a:ea typeface="+mn-ea"/>
                <a:cs typeface="+mn-cs"/>
              </a:rPr>
              <a:t>(a)is independent of the qualifying body and the authority,</a:t>
            </a:r>
          </a:p>
          <a:p>
            <a:pPr lvl="1">
              <a:defRPr/>
            </a:pPr>
            <a:r>
              <a:rPr lang="en-GB" sz="2400" dirty="0">
                <a:ea typeface="+mn-ea"/>
                <a:cs typeface="+mn-cs"/>
              </a:rPr>
              <a:t>(b) does not have an interest in any land that may be affected by the draft order, and</a:t>
            </a:r>
          </a:p>
          <a:p>
            <a:pPr lvl="1">
              <a:defRPr/>
            </a:pPr>
            <a:r>
              <a:rPr lang="en-GB" sz="2400" dirty="0">
                <a:ea typeface="+mn-ea"/>
                <a:cs typeface="+mn-cs"/>
              </a:rPr>
              <a:t>(c) has appropriate qualifications and experience.</a:t>
            </a:r>
          </a:p>
          <a:p>
            <a:pPr>
              <a:defRPr/>
            </a:pPr>
            <a:r>
              <a:rPr lang="en-GB" sz="2400" dirty="0"/>
              <a:t>Suitable candidates will often be planning consultants or other planning professionals, employees of another LPA or planning inspectors.</a:t>
            </a:r>
          </a:p>
        </p:txBody>
      </p:sp>
    </p:spTree>
    <p:extLst>
      <p:ext uri="{BB962C8B-B14F-4D97-AF65-F5344CB8AC3E}">
        <p14:creationId xmlns:p14="http://schemas.microsoft.com/office/powerpoint/2010/main" val="753383461"/>
      </p:ext>
    </p:extLst>
  </p:cSld>
  <p:clrMapOvr>
    <a:masterClrMapping/>
  </p:clrMapOvr>
  <p:transition spd="slow" advClick="0" advTm="20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1"/>
          <p:cNvSpPr>
            <a:spLocks noGrp="1"/>
          </p:cNvSpPr>
          <p:nvPr>
            <p:ph type="title"/>
          </p:nvPr>
        </p:nvSpPr>
        <p:spPr bwMode="auto">
          <a:xfrm>
            <a:off x="773723" y="908050"/>
            <a:ext cx="7596554" cy="6492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NPIERS Referral Service</a:t>
            </a:r>
          </a:p>
        </p:txBody>
      </p:sp>
      <p:sp>
        <p:nvSpPr>
          <p:cNvPr id="124931" name="Content Placeholder 2"/>
          <p:cNvSpPr>
            <a:spLocks noGrp="1"/>
          </p:cNvSpPr>
          <p:nvPr>
            <p:ph idx="1"/>
          </p:nvPr>
        </p:nvSpPr>
        <p:spPr>
          <a:xfrm>
            <a:off x="783981" y="1989141"/>
            <a:ext cx="7596554" cy="4281487"/>
          </a:xfrm>
        </p:spPr>
        <p:txBody>
          <a:bodyPr/>
          <a:lstStyle/>
          <a:p>
            <a:r>
              <a:rPr lang="en-GB" altLang="en-US" smtClean="0"/>
              <a:t>Application form</a:t>
            </a:r>
          </a:p>
          <a:p>
            <a:r>
              <a:rPr lang="en-GB" altLang="en-US" smtClean="0"/>
              <a:t>3 CVs provided – tailored to plan and examiner availability</a:t>
            </a:r>
          </a:p>
          <a:p>
            <a:r>
              <a:rPr lang="en-GB" altLang="en-US" smtClean="0"/>
              <a:t>Qualifying Body and LPA must agree appointment</a:t>
            </a:r>
          </a:p>
          <a:p>
            <a:r>
              <a:rPr lang="en-GB" altLang="en-US" smtClean="0"/>
              <a:t>Contract is between LPA and Examiner, NPIERS set daily rate</a:t>
            </a:r>
          </a:p>
        </p:txBody>
      </p:sp>
    </p:spTree>
    <p:extLst>
      <p:ext uri="{BB962C8B-B14F-4D97-AF65-F5344CB8AC3E}">
        <p14:creationId xmlns:p14="http://schemas.microsoft.com/office/powerpoint/2010/main" val="1899050396"/>
      </p:ext>
    </p:extLst>
  </p:cSld>
  <p:clrMapOvr>
    <a:masterClrMapping/>
  </p:clrMapOvr>
  <p:transition spd="slow" advClick="0" advTm="20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Title 1"/>
          <p:cNvSpPr>
            <a:spLocks noGrp="1"/>
          </p:cNvSpPr>
          <p:nvPr>
            <p:ph type="title"/>
          </p:nvPr>
        </p:nvSpPr>
        <p:spPr bwMode="auto">
          <a:xfrm>
            <a:off x="773723" y="908050"/>
            <a:ext cx="7596554" cy="1296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Appointing The Examiner - Issues</a:t>
            </a:r>
          </a:p>
        </p:txBody>
      </p:sp>
      <p:sp>
        <p:nvSpPr>
          <p:cNvPr id="126979" name="Content Placeholder 2"/>
          <p:cNvSpPr>
            <a:spLocks noGrp="1"/>
          </p:cNvSpPr>
          <p:nvPr>
            <p:ph idx="1"/>
          </p:nvPr>
        </p:nvSpPr>
        <p:spPr>
          <a:xfrm>
            <a:off x="773723" y="2492375"/>
            <a:ext cx="7596554" cy="3633788"/>
          </a:xfrm>
        </p:spPr>
        <p:txBody>
          <a:bodyPr/>
          <a:lstStyle/>
          <a:p>
            <a:r>
              <a:rPr lang="en-GB" altLang="en-US" smtClean="0"/>
              <a:t>Timescales</a:t>
            </a:r>
          </a:p>
          <a:p>
            <a:r>
              <a:rPr lang="en-GB" altLang="en-US" smtClean="0"/>
              <a:t>Agreement between LPA and Qualifying Body</a:t>
            </a:r>
          </a:p>
          <a:p>
            <a:r>
              <a:rPr lang="en-GB" altLang="en-US" smtClean="0"/>
              <a:t>Sole practitioners – PII may be lower than what is usually required by LPA – weigh up the risk.</a:t>
            </a:r>
          </a:p>
          <a:p>
            <a:r>
              <a:rPr lang="en-GB" altLang="en-US" smtClean="0"/>
              <a:t>Expenses are additional to daily rate</a:t>
            </a:r>
          </a:p>
        </p:txBody>
      </p:sp>
    </p:spTree>
    <p:extLst>
      <p:ext uri="{BB962C8B-B14F-4D97-AF65-F5344CB8AC3E}">
        <p14:creationId xmlns:p14="http://schemas.microsoft.com/office/powerpoint/2010/main" val="3924835520"/>
      </p:ext>
    </p:extLst>
  </p:cSld>
  <p:clrMapOvr>
    <a:masterClrMapping/>
  </p:clrMapOvr>
  <p:transition spd="slow" advClick="0" advTm="20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itle 1"/>
          <p:cNvSpPr>
            <a:spLocks noGrp="1"/>
          </p:cNvSpPr>
          <p:nvPr>
            <p:ph type="title"/>
          </p:nvPr>
        </p:nvSpPr>
        <p:spPr bwMode="auto">
          <a:xfrm>
            <a:off x="773723" y="981075"/>
            <a:ext cx="7596554" cy="719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Examiner’s Report</a:t>
            </a:r>
          </a:p>
        </p:txBody>
      </p:sp>
      <p:sp>
        <p:nvSpPr>
          <p:cNvPr id="1290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  <a:p>
            <a:r>
              <a:rPr lang="en-US" altLang="en-US" smtClean="0"/>
              <a:t>The examiner will determine whether or not the plan meets the Basic Conditions</a:t>
            </a:r>
          </a:p>
          <a:p>
            <a:r>
              <a:rPr lang="en-US" altLang="en-US" smtClean="0"/>
              <a:t>The report may set out recommendations which are required to be addressed and other recommendations.</a:t>
            </a:r>
          </a:p>
          <a:p>
            <a:r>
              <a:rPr lang="en-US" altLang="en-US" smtClean="0"/>
              <a:t>Will make recommendations on the referendum area</a:t>
            </a:r>
          </a:p>
        </p:txBody>
      </p:sp>
    </p:spTree>
    <p:extLst>
      <p:ext uri="{BB962C8B-B14F-4D97-AF65-F5344CB8AC3E}">
        <p14:creationId xmlns:p14="http://schemas.microsoft.com/office/powerpoint/2010/main" val="1081178794"/>
      </p:ext>
    </p:extLst>
  </p:cSld>
  <p:clrMapOvr>
    <a:masterClrMapping/>
  </p:clrMapOvr>
  <p:transition spd="slow" advClick="0" advTm="20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itle 1"/>
          <p:cNvSpPr>
            <a:spLocks noGrp="1"/>
          </p:cNvSpPr>
          <p:nvPr>
            <p:ph type="title"/>
          </p:nvPr>
        </p:nvSpPr>
        <p:spPr bwMode="auto">
          <a:xfrm>
            <a:off x="773723" y="908053"/>
            <a:ext cx="759655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smtClean="0"/>
              <a:t>Chaddesley Corbett Examiner’s Report</a:t>
            </a:r>
          </a:p>
        </p:txBody>
      </p:sp>
      <p:sp>
        <p:nvSpPr>
          <p:cNvPr id="131075" name="Content Placeholder 2"/>
          <p:cNvSpPr>
            <a:spLocks noGrp="1"/>
          </p:cNvSpPr>
          <p:nvPr>
            <p:ph idx="1"/>
          </p:nvPr>
        </p:nvSpPr>
        <p:spPr>
          <a:xfrm>
            <a:off x="773723" y="2492375"/>
            <a:ext cx="7596554" cy="3633788"/>
          </a:xfrm>
        </p:spPr>
        <p:txBody>
          <a:bodyPr/>
          <a:lstStyle/>
          <a:p>
            <a:pPr eaLnBrk="1" hangingPunct="1"/>
            <a:r>
              <a:rPr lang="en-US" altLang="en-US" smtClean="0"/>
              <a:t>Set out required changes as well as advisory changes</a:t>
            </a:r>
          </a:p>
          <a:p>
            <a:pPr eaLnBrk="1" hangingPunct="1"/>
            <a:r>
              <a:rPr lang="en-US" altLang="en-US" smtClean="0"/>
              <a:t>Recommendations were discussed with the Parish Council</a:t>
            </a:r>
          </a:p>
          <a:p>
            <a:pPr eaLnBrk="1" hangingPunct="1"/>
            <a:r>
              <a:rPr lang="en-US" altLang="en-US" smtClean="0"/>
              <a:t>Recommended that the Neighbourhood Plan area was the boundary for the Referendum area</a:t>
            </a:r>
          </a:p>
        </p:txBody>
      </p:sp>
    </p:spTree>
    <p:extLst>
      <p:ext uri="{BB962C8B-B14F-4D97-AF65-F5344CB8AC3E}">
        <p14:creationId xmlns:p14="http://schemas.microsoft.com/office/powerpoint/2010/main" val="95640744"/>
      </p:ext>
    </p:extLst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Title 1"/>
          <p:cNvSpPr>
            <a:spLocks noGrp="1"/>
          </p:cNvSpPr>
          <p:nvPr>
            <p:ph type="title"/>
          </p:nvPr>
        </p:nvSpPr>
        <p:spPr bwMode="auto">
          <a:xfrm>
            <a:off x="773723" y="908053"/>
            <a:ext cx="7596554" cy="792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Decision Statement</a:t>
            </a:r>
          </a:p>
        </p:txBody>
      </p:sp>
      <p:sp>
        <p:nvSpPr>
          <p:cNvPr id="133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LPA are required to publish a Decision Statement following receipt of Examiner’s Report.</a:t>
            </a:r>
          </a:p>
          <a:p>
            <a:r>
              <a:rPr lang="en-GB" altLang="en-US" smtClean="0"/>
              <a:t>Statement should set out whether or not the Plan will proceed to referendum.</a:t>
            </a:r>
          </a:p>
          <a:p>
            <a:r>
              <a:rPr lang="en-GB" altLang="en-US" smtClean="0"/>
              <a:t>If the Plan is to proceed to referendum, the date of the referendum should be included.  </a:t>
            </a:r>
          </a:p>
        </p:txBody>
      </p:sp>
    </p:spTree>
    <p:extLst>
      <p:ext uri="{BB962C8B-B14F-4D97-AF65-F5344CB8AC3E}">
        <p14:creationId xmlns:p14="http://schemas.microsoft.com/office/powerpoint/2010/main" val="2764968462"/>
      </p:ext>
    </p:extLst>
  </p:cSld>
  <p:clrMapOvr>
    <a:masterClrMapping/>
  </p:clrMapOvr>
  <p:transition spd="slow" advClick="0" advTm="20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"/>
          <p:cNvSpPr>
            <a:spLocks noGrp="1"/>
          </p:cNvSpPr>
          <p:nvPr>
            <p:ph type="title"/>
          </p:nvPr>
        </p:nvSpPr>
        <p:spPr bwMode="auto">
          <a:xfrm>
            <a:off x="773723" y="908053"/>
            <a:ext cx="7596554" cy="93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The Referendum</a:t>
            </a:r>
          </a:p>
        </p:txBody>
      </p:sp>
      <p:sp>
        <p:nvSpPr>
          <p:cNvPr id="135171" name="Content Placeholder 2"/>
          <p:cNvSpPr>
            <a:spLocks noGrp="1"/>
          </p:cNvSpPr>
          <p:nvPr>
            <p:ph idx="1"/>
          </p:nvPr>
        </p:nvSpPr>
        <p:spPr>
          <a:xfrm>
            <a:off x="773723" y="2060575"/>
            <a:ext cx="7596554" cy="4248150"/>
          </a:xfrm>
        </p:spPr>
        <p:txBody>
          <a:bodyPr/>
          <a:lstStyle/>
          <a:p>
            <a:r>
              <a:rPr lang="en-GB" altLang="en-US" sz="2400" smtClean="0"/>
              <a:t>Organised and funded by the ‘relevant Council’</a:t>
            </a:r>
          </a:p>
          <a:p>
            <a:r>
              <a:rPr lang="en-GB" altLang="en-US" sz="2400" smtClean="0"/>
              <a:t>New Burdens funding</a:t>
            </a:r>
          </a:p>
          <a:p>
            <a:r>
              <a:rPr lang="en-GB" altLang="en-US" sz="2400" smtClean="0"/>
              <a:t>Must be conducted in accordance with:</a:t>
            </a:r>
          </a:p>
          <a:p>
            <a:pPr lvl="1"/>
            <a:r>
              <a:rPr lang="en-GB" altLang="en-US" sz="2400" smtClean="0"/>
              <a:t>Neighbourhood Planning referendum Regulations 2012, as amended by the Neighbourhood Planning (Referendum) (Amendment) Regulations 2013</a:t>
            </a:r>
          </a:p>
          <a:p>
            <a:pPr lvl="1"/>
            <a:r>
              <a:rPr lang="en-GB" altLang="en-US" sz="2400" smtClean="0"/>
              <a:t>Neighbourhood Planning (Prescribed Dates) Regulations 2012</a:t>
            </a:r>
          </a:p>
          <a:p>
            <a:r>
              <a:rPr lang="en-GB" altLang="en-US" sz="2400" smtClean="0"/>
              <a:t>Combined Polls</a:t>
            </a:r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212588073"/>
      </p:ext>
    </p:extLst>
  </p:cSld>
  <p:clrMapOvr>
    <a:masterClrMapping/>
  </p:clrMapOvr>
  <p:transition spd="slow" advClick="0" advTm="20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itle 1"/>
          <p:cNvSpPr>
            <a:spLocks noGrp="1"/>
          </p:cNvSpPr>
          <p:nvPr>
            <p:ph type="title"/>
          </p:nvPr>
        </p:nvSpPr>
        <p:spPr bwMode="auto">
          <a:xfrm>
            <a:off x="773723" y="908053"/>
            <a:ext cx="759655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Who Votes?</a:t>
            </a:r>
          </a:p>
        </p:txBody>
      </p:sp>
      <p:sp>
        <p:nvSpPr>
          <p:cNvPr id="137219" name="Content Placeholder 2"/>
          <p:cNvSpPr>
            <a:spLocks noGrp="1"/>
          </p:cNvSpPr>
          <p:nvPr>
            <p:ph idx="1"/>
          </p:nvPr>
        </p:nvSpPr>
        <p:spPr>
          <a:xfrm>
            <a:off x="773723" y="1773241"/>
            <a:ext cx="7596554" cy="4352925"/>
          </a:xfrm>
        </p:spPr>
        <p:txBody>
          <a:bodyPr/>
          <a:lstStyle/>
          <a:p>
            <a:r>
              <a:rPr lang="en-GB" altLang="en-US" smtClean="0"/>
              <a:t>Any person within the Referendum area who meets the criteria to vote in a local election.</a:t>
            </a:r>
          </a:p>
          <a:p>
            <a:r>
              <a:rPr lang="en-GB" altLang="en-US" smtClean="0"/>
              <a:t>In designated business areas businesses get to vote:</a:t>
            </a:r>
          </a:p>
          <a:p>
            <a:pPr lvl="1"/>
            <a:r>
              <a:rPr lang="en-GB" altLang="en-US" smtClean="0"/>
              <a:t>Two polls</a:t>
            </a:r>
          </a:p>
          <a:p>
            <a:pPr lvl="1"/>
            <a:r>
              <a:rPr lang="en-GB" altLang="en-US" smtClean="0"/>
              <a:t>If results differ LPA decides</a:t>
            </a:r>
          </a:p>
          <a:p>
            <a:pPr lvl="1"/>
            <a:r>
              <a:rPr lang="en-GB" altLang="en-US" smtClean="0"/>
              <a:t>Much longer lead in time</a:t>
            </a:r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070630098"/>
      </p:ext>
    </p:extLst>
  </p:cSld>
  <p:clrMapOvr>
    <a:masterClrMapping/>
  </p:clrMapOvr>
  <p:transition spd="slow" advClick="0" advTm="20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"/>
          <p:cNvSpPr>
            <a:spLocks noGrp="1"/>
          </p:cNvSpPr>
          <p:nvPr>
            <p:ph type="title"/>
          </p:nvPr>
        </p:nvSpPr>
        <p:spPr bwMode="auto">
          <a:xfrm>
            <a:off x="783981" y="908053"/>
            <a:ext cx="759655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The Poll</a:t>
            </a:r>
          </a:p>
        </p:txBody>
      </p:sp>
      <p:sp>
        <p:nvSpPr>
          <p:cNvPr id="139267" name="Content Placeholder 2"/>
          <p:cNvSpPr>
            <a:spLocks noGrp="1"/>
          </p:cNvSpPr>
          <p:nvPr>
            <p:ph idx="1"/>
          </p:nvPr>
        </p:nvSpPr>
        <p:spPr>
          <a:xfrm>
            <a:off x="773723" y="1844675"/>
            <a:ext cx="7596554" cy="4281488"/>
          </a:xfrm>
        </p:spPr>
        <p:txBody>
          <a:bodyPr/>
          <a:lstStyle/>
          <a:p>
            <a:r>
              <a:rPr lang="en-GB" altLang="en-US" smtClean="0"/>
              <a:t>No minimum turn-out</a:t>
            </a:r>
          </a:p>
          <a:p>
            <a:r>
              <a:rPr lang="en-GB" altLang="en-US" smtClean="0"/>
              <a:t>Considerable variation in turn-outs to date</a:t>
            </a:r>
          </a:p>
          <a:p>
            <a:r>
              <a:rPr lang="en-GB" altLang="en-US" smtClean="0"/>
              <a:t>Simple majority</a:t>
            </a:r>
          </a:p>
          <a:p>
            <a:r>
              <a:rPr lang="en-GB" altLang="en-US" smtClean="0"/>
              <a:t>Yes vote – Plan ‘made’</a:t>
            </a:r>
          </a:p>
          <a:p>
            <a:r>
              <a:rPr lang="en-GB" altLang="en-US" smtClean="0"/>
              <a:t>No vote – ‘Plan can not be ‘made’</a:t>
            </a:r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174810111"/>
      </p:ext>
    </p:extLst>
  </p:cSld>
  <p:clrMapOvr>
    <a:masterClrMapping/>
  </p:clrMapOvr>
  <p:transition spd="slow" advClick="0" advTm="20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Title 1"/>
          <p:cNvSpPr>
            <a:spLocks noGrp="1"/>
          </p:cNvSpPr>
          <p:nvPr>
            <p:ph type="title"/>
          </p:nvPr>
        </p:nvSpPr>
        <p:spPr bwMode="auto">
          <a:xfrm>
            <a:off x="773723" y="908053"/>
            <a:ext cx="7596554" cy="792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mtClean="0"/>
              <a:t>Chaddesley Corbett </a:t>
            </a:r>
          </a:p>
        </p:txBody>
      </p:sp>
      <p:sp>
        <p:nvSpPr>
          <p:cNvPr id="141315" name="Content Placeholder 2"/>
          <p:cNvSpPr>
            <a:spLocks noGrp="1"/>
          </p:cNvSpPr>
          <p:nvPr>
            <p:ph idx="1"/>
          </p:nvPr>
        </p:nvSpPr>
        <p:spPr>
          <a:xfrm>
            <a:off x="773723" y="1844675"/>
            <a:ext cx="7596554" cy="4281488"/>
          </a:xfrm>
        </p:spPr>
        <p:txBody>
          <a:bodyPr/>
          <a:lstStyle/>
          <a:p>
            <a:pPr eaLnBrk="1" hangingPunct="1"/>
            <a:r>
              <a:rPr lang="en-GB" altLang="en-US" smtClean="0"/>
              <a:t>Turn out – 27.8%</a:t>
            </a:r>
          </a:p>
          <a:p>
            <a:pPr eaLnBrk="1" hangingPunct="1"/>
            <a:r>
              <a:rPr lang="en-GB" altLang="en-US" smtClean="0"/>
              <a:t>81% in favour, 19% against</a:t>
            </a:r>
          </a:p>
          <a:p>
            <a:pPr eaLnBrk="1" hangingPunct="1"/>
            <a:r>
              <a:rPr lang="en-GB" altLang="en-US" smtClean="0"/>
              <a:t>No active campaign for or against the Plan</a:t>
            </a:r>
          </a:p>
        </p:txBody>
      </p:sp>
      <p:sp>
        <p:nvSpPr>
          <p:cNvPr id="141316" name="AutoShape 9" descr="Image result for ballot box clipart"/>
          <p:cNvSpPr>
            <a:spLocks noChangeAspect="1" noChangeArrowheads="1"/>
          </p:cNvSpPr>
          <p:nvPr/>
        </p:nvSpPr>
        <p:spPr bwMode="auto">
          <a:xfrm>
            <a:off x="495300" y="-601663"/>
            <a:ext cx="1248508" cy="1266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141317" name="Picture 10" descr="\\ajax\home$\mariad\Ballot Box ima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978" y="3875088"/>
            <a:ext cx="2265485" cy="229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2747333"/>
      </p:ext>
    </p:extLst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 bwMode="auto">
          <a:xfrm>
            <a:off x="773723" y="908053"/>
            <a:ext cx="759655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Introduction</a:t>
            </a:r>
          </a:p>
        </p:txBody>
      </p:sp>
      <p:sp>
        <p:nvSpPr>
          <p:cNvPr id="107523" name="Content Placeholder 2"/>
          <p:cNvSpPr>
            <a:spLocks noGrp="1"/>
          </p:cNvSpPr>
          <p:nvPr>
            <p:ph idx="1"/>
          </p:nvPr>
        </p:nvSpPr>
        <p:spPr>
          <a:xfrm>
            <a:off x="773723" y="1600200"/>
            <a:ext cx="7596554" cy="4781550"/>
          </a:xfrm>
        </p:spPr>
        <p:txBody>
          <a:bodyPr/>
          <a:lstStyle/>
          <a:p>
            <a:r>
              <a:rPr lang="en-GB" altLang="en-US" smtClean="0"/>
              <a:t>Where we are now</a:t>
            </a:r>
          </a:p>
          <a:p>
            <a:r>
              <a:rPr lang="en-GB" altLang="en-US" smtClean="0"/>
              <a:t>Examination:</a:t>
            </a:r>
          </a:p>
          <a:p>
            <a:pPr lvl="1"/>
            <a:r>
              <a:rPr lang="en-GB" altLang="en-US" smtClean="0"/>
              <a:t>Purpose</a:t>
            </a:r>
          </a:p>
          <a:p>
            <a:pPr lvl="1"/>
            <a:r>
              <a:rPr lang="en-GB" altLang="en-US" smtClean="0"/>
              <a:t>Process</a:t>
            </a:r>
          </a:p>
          <a:p>
            <a:pPr lvl="1"/>
            <a:r>
              <a:rPr lang="en-GB" altLang="en-US" smtClean="0"/>
              <a:t>Appointing an Examiner</a:t>
            </a:r>
          </a:p>
          <a:p>
            <a:pPr lvl="1"/>
            <a:r>
              <a:rPr lang="en-GB" altLang="en-US" smtClean="0"/>
              <a:t>Examiner’s Report</a:t>
            </a:r>
          </a:p>
          <a:p>
            <a:r>
              <a:rPr lang="en-GB" altLang="en-US" smtClean="0"/>
              <a:t>Referendum</a:t>
            </a:r>
          </a:p>
          <a:p>
            <a:pPr lvl="1"/>
            <a:r>
              <a:rPr lang="en-GB" altLang="en-US" smtClean="0"/>
              <a:t>Arrangements</a:t>
            </a:r>
          </a:p>
          <a:p>
            <a:pPr lvl="1"/>
            <a:r>
              <a:rPr lang="en-GB" altLang="en-US" smtClean="0"/>
              <a:t>Electorate</a:t>
            </a:r>
          </a:p>
          <a:p>
            <a:pPr lvl="1"/>
            <a:endParaRPr lang="en-GB" altLang="en-US" smtClean="0"/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755221067"/>
      </p:ext>
    </p:extLst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Title 1"/>
          <p:cNvSpPr>
            <a:spLocks noGrp="1"/>
          </p:cNvSpPr>
          <p:nvPr>
            <p:ph type="title"/>
          </p:nvPr>
        </p:nvSpPr>
        <p:spPr bwMode="auto">
          <a:xfrm>
            <a:off x="773723" y="908050"/>
            <a:ext cx="7596554" cy="509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Poll Results and Decision Statement </a:t>
            </a:r>
          </a:p>
        </p:txBody>
      </p:sp>
      <p:sp>
        <p:nvSpPr>
          <p:cNvPr id="143363" name="Content Placeholder 2"/>
          <p:cNvSpPr>
            <a:spLocks noGrp="1"/>
          </p:cNvSpPr>
          <p:nvPr>
            <p:ph idx="1"/>
          </p:nvPr>
        </p:nvSpPr>
        <p:spPr>
          <a:xfrm>
            <a:off x="773723" y="2708275"/>
            <a:ext cx="7596554" cy="3417888"/>
          </a:xfrm>
        </p:spPr>
        <p:txBody>
          <a:bodyPr/>
          <a:lstStyle/>
          <a:p>
            <a:r>
              <a:rPr lang="en-GB" altLang="en-US" smtClean="0"/>
              <a:t>Poll results were published in accordance with the Regulations.</a:t>
            </a:r>
          </a:p>
          <a:p>
            <a:r>
              <a:rPr lang="en-GB" altLang="en-US" smtClean="0"/>
              <a:t>A decision statement was approved at September Council and the Plan was formally ‘made’</a:t>
            </a:r>
          </a:p>
        </p:txBody>
      </p:sp>
    </p:spTree>
    <p:extLst>
      <p:ext uri="{BB962C8B-B14F-4D97-AF65-F5344CB8AC3E}">
        <p14:creationId xmlns:p14="http://schemas.microsoft.com/office/powerpoint/2010/main" val="1915386010"/>
      </p:ext>
    </p:extLst>
  </p:cSld>
  <p:clrMapOvr>
    <a:masterClrMapping/>
  </p:clrMapOvr>
  <p:transition spd="slow" advClick="0" advTm="20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itle 1"/>
          <p:cNvSpPr>
            <a:spLocks noGrp="1"/>
          </p:cNvSpPr>
          <p:nvPr>
            <p:ph type="title"/>
          </p:nvPr>
        </p:nvSpPr>
        <p:spPr bwMode="auto">
          <a:xfrm>
            <a:off x="773723" y="908053"/>
            <a:ext cx="759655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Costs</a:t>
            </a:r>
          </a:p>
        </p:txBody>
      </p:sp>
      <p:sp>
        <p:nvSpPr>
          <p:cNvPr id="145411" name="Content Placeholder 2"/>
          <p:cNvSpPr>
            <a:spLocks noGrp="1"/>
          </p:cNvSpPr>
          <p:nvPr>
            <p:ph idx="1"/>
          </p:nvPr>
        </p:nvSpPr>
        <p:spPr>
          <a:xfrm>
            <a:off x="773723" y="1916113"/>
            <a:ext cx="7596554" cy="4210050"/>
          </a:xfrm>
        </p:spPr>
        <p:txBody>
          <a:bodyPr/>
          <a:lstStyle/>
          <a:p>
            <a:r>
              <a:rPr lang="en-GB" altLang="en-US" smtClean="0"/>
              <a:t>Examination – estimated £3K</a:t>
            </a:r>
          </a:p>
          <a:p>
            <a:r>
              <a:rPr lang="en-GB" altLang="en-US" smtClean="0"/>
              <a:t>Referendum – expenditure – estimated £3.5K excluding officer time</a:t>
            </a:r>
          </a:p>
          <a:p>
            <a:pPr>
              <a:buFontTx/>
              <a:buNone/>
            </a:pPr>
            <a:endParaRPr lang="en-GB" altLang="en-US" smtClean="0"/>
          </a:p>
          <a:p>
            <a:endParaRPr lang="en-GB" altLang="en-US" smtClean="0"/>
          </a:p>
        </p:txBody>
      </p:sp>
      <p:pic>
        <p:nvPicPr>
          <p:cNvPr id="145412" name="Picture 2" descr="H:\Pound clip a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132" y="4076703"/>
            <a:ext cx="2206869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4998835"/>
      </p:ext>
    </p:extLst>
  </p:cSld>
  <p:clrMapOvr>
    <a:masterClrMapping/>
  </p:clrMapOvr>
  <p:transition spd="slow" advClick="0" advTm="20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itle 1"/>
          <p:cNvSpPr>
            <a:spLocks noGrp="1"/>
          </p:cNvSpPr>
          <p:nvPr>
            <p:ph type="title"/>
          </p:nvPr>
        </p:nvSpPr>
        <p:spPr bwMode="auto">
          <a:xfrm>
            <a:off x="773723" y="981078"/>
            <a:ext cx="7596554" cy="4365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Conclusions and Top Tips</a:t>
            </a:r>
          </a:p>
        </p:txBody>
      </p:sp>
      <p:sp>
        <p:nvSpPr>
          <p:cNvPr id="146435" name="Content Placeholder 2"/>
          <p:cNvSpPr>
            <a:spLocks noGrp="1"/>
          </p:cNvSpPr>
          <p:nvPr>
            <p:ph idx="1"/>
          </p:nvPr>
        </p:nvSpPr>
        <p:spPr>
          <a:xfrm>
            <a:off x="773723" y="1844675"/>
            <a:ext cx="7596554" cy="4281488"/>
          </a:xfrm>
        </p:spPr>
        <p:txBody>
          <a:bodyPr/>
          <a:lstStyle/>
          <a:p>
            <a:r>
              <a:rPr lang="en-GB" altLang="en-US" sz="2800" smtClean="0"/>
              <a:t>Maintain a continuous working relationship with the Qualifying Body where possible</a:t>
            </a:r>
          </a:p>
          <a:p>
            <a:r>
              <a:rPr lang="en-GB" altLang="en-US" sz="2800" smtClean="0"/>
              <a:t>Think about the examination as early as you can</a:t>
            </a:r>
          </a:p>
          <a:p>
            <a:r>
              <a:rPr lang="en-GB" altLang="en-US" sz="2800" smtClean="0"/>
              <a:t>Work with the elections team at the earliest opportunity.</a:t>
            </a:r>
          </a:p>
          <a:p>
            <a:r>
              <a:rPr lang="en-GB" altLang="en-US" sz="2800" smtClean="0"/>
              <a:t>Ensure that the Qualifying Body understand and promote the importance of the referendum throughout the Neighbourhood Planning process.</a:t>
            </a:r>
          </a:p>
        </p:txBody>
      </p:sp>
    </p:spTree>
    <p:extLst>
      <p:ext uri="{BB962C8B-B14F-4D97-AF65-F5344CB8AC3E}">
        <p14:creationId xmlns:p14="http://schemas.microsoft.com/office/powerpoint/2010/main" val="780212839"/>
      </p:ext>
    </p:extLst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8"/>
            <a:ext cx="7772400" cy="1470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Questions?</a:t>
            </a:r>
          </a:p>
        </p:txBody>
      </p:sp>
      <p:sp>
        <p:nvSpPr>
          <p:cNvPr id="14848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24077593"/>
      </p:ext>
    </p:extLst>
  </p:cSld>
  <p:clrMapOvr>
    <a:masterClrMapping/>
  </p:clrMapOvr>
  <p:transition advClick="0" advTm="2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2"/>
          <p:cNvSpPr>
            <a:spLocks noGrp="1"/>
          </p:cNvSpPr>
          <p:nvPr>
            <p:ph type="title"/>
          </p:nvPr>
        </p:nvSpPr>
        <p:spPr bwMode="auto">
          <a:xfrm>
            <a:off x="773723" y="981075"/>
            <a:ext cx="7596554" cy="86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mtClean="0"/>
              <a:t>Where Are We Now? - Nationally</a:t>
            </a:r>
          </a:p>
        </p:txBody>
      </p:sp>
      <p:sp>
        <p:nvSpPr>
          <p:cNvPr id="108547" name="Content Placeholder 3"/>
          <p:cNvSpPr>
            <a:spLocks noGrp="1"/>
          </p:cNvSpPr>
          <p:nvPr>
            <p:ph idx="1"/>
          </p:nvPr>
        </p:nvSpPr>
        <p:spPr>
          <a:xfrm>
            <a:off x="773723" y="2492375"/>
            <a:ext cx="7596554" cy="3633788"/>
          </a:xfrm>
        </p:spPr>
        <p:txBody>
          <a:bodyPr/>
          <a:lstStyle/>
          <a:p>
            <a:pPr eaLnBrk="1" hangingPunct="1"/>
            <a:r>
              <a:rPr lang="en-US" altLang="en-US" smtClean="0"/>
              <a:t>Over 1,300 communities have begun the Neighbourhood Planning process</a:t>
            </a:r>
          </a:p>
          <a:p>
            <a:pPr eaLnBrk="1" hangingPunct="1"/>
            <a:r>
              <a:rPr lang="en-US" altLang="en-US" smtClean="0"/>
              <a:t>44 successful referendums with five planned in January and February. </a:t>
            </a:r>
          </a:p>
          <a:p>
            <a:pPr eaLnBrk="1" hangingPunct="1"/>
            <a:r>
              <a:rPr lang="en-US" altLang="en-US" smtClean="0"/>
              <a:t>Many more plans are at or nearing examination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53930901"/>
      </p:ext>
    </p:extLst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 bwMode="auto">
          <a:xfrm>
            <a:off x="773723" y="981078"/>
            <a:ext cx="7596554" cy="792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mtClean="0"/>
              <a:t>Where Are We Now - Locally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773723" y="2349503"/>
            <a:ext cx="7596554" cy="3776663"/>
          </a:xfrm>
        </p:spPr>
        <p:txBody>
          <a:bodyPr/>
          <a:lstStyle/>
          <a:p>
            <a:pPr eaLnBrk="1" hangingPunct="1"/>
            <a:r>
              <a:rPr lang="en-GB" altLang="en-US" smtClean="0"/>
              <a:t>Plans at Publication Stage?</a:t>
            </a:r>
          </a:p>
          <a:p>
            <a:pPr eaLnBrk="1" hangingPunct="1"/>
            <a:r>
              <a:rPr lang="en-GB" altLang="en-US" smtClean="0"/>
              <a:t>Plans at Examination Stage?</a:t>
            </a:r>
          </a:p>
          <a:p>
            <a:pPr eaLnBrk="1" hangingPunct="1"/>
            <a:r>
              <a:rPr lang="en-GB" altLang="en-US" smtClean="0"/>
              <a:t>Plans at Referendum Stage?</a:t>
            </a:r>
          </a:p>
        </p:txBody>
      </p:sp>
    </p:spTree>
    <p:extLst>
      <p:ext uri="{BB962C8B-B14F-4D97-AF65-F5344CB8AC3E}">
        <p14:creationId xmlns:p14="http://schemas.microsoft.com/office/powerpoint/2010/main" val="184921079"/>
      </p:ext>
    </p:extLst>
  </p:cSld>
  <p:clrMapOvr>
    <a:masterClrMapping/>
  </p:clrMapOvr>
  <p:transition spd="slow" advClick="0"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5"/>
          <p:cNvSpPr>
            <a:spLocks noChangeArrowheads="1"/>
          </p:cNvSpPr>
          <p:nvPr/>
        </p:nvSpPr>
        <p:spPr bwMode="auto">
          <a:xfrm>
            <a:off x="849923" y="1052516"/>
            <a:ext cx="7174523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4000">
              <a:solidFill>
                <a:srgbClr val="000000"/>
              </a:solidFill>
            </a:endParaRPr>
          </a:p>
        </p:txBody>
      </p:sp>
      <p:sp>
        <p:nvSpPr>
          <p:cNvPr id="11264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773723" y="908053"/>
            <a:ext cx="759655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mtClean="0"/>
              <a:t>Wyre Forest District Council</a:t>
            </a:r>
          </a:p>
        </p:txBody>
      </p:sp>
      <p:sp>
        <p:nvSpPr>
          <p:cNvPr id="112644" name="Rectangle 12"/>
          <p:cNvSpPr>
            <a:spLocks noGrp="1" noChangeArrowheads="1"/>
          </p:cNvSpPr>
          <p:nvPr>
            <p:ph idx="1"/>
          </p:nvPr>
        </p:nvSpPr>
        <p:spPr>
          <a:xfrm>
            <a:off x="783983" y="2420938"/>
            <a:ext cx="4264269" cy="3960812"/>
          </a:xfrm>
        </p:spPr>
        <p:txBody>
          <a:bodyPr/>
          <a:lstStyle/>
          <a:p>
            <a:pPr eaLnBrk="1" hangingPunct="1"/>
            <a:r>
              <a:rPr lang="en-GB" altLang="en-US" sz="2400" smtClean="0"/>
              <a:t>Chaddesley Corbett Neighbourhood Plan – Made September 2014</a:t>
            </a:r>
          </a:p>
          <a:p>
            <a:pPr eaLnBrk="1" hangingPunct="1"/>
            <a:r>
              <a:rPr lang="en-GB" altLang="en-US" sz="2400" smtClean="0"/>
              <a:t>Churchill and Blakedown Neighbourhood Plan – Regulation 14 consultation expected Sumer 2015</a:t>
            </a:r>
          </a:p>
          <a:p>
            <a:pPr eaLnBrk="1" hangingPunct="1"/>
            <a:r>
              <a:rPr lang="en-GB" altLang="en-US" sz="2400" smtClean="0"/>
              <a:t>Early discussions with Bewdley Town Council</a:t>
            </a:r>
          </a:p>
        </p:txBody>
      </p:sp>
      <p:pic>
        <p:nvPicPr>
          <p:cNvPr id="112645" name="Picture 5" descr="I:\Local Plans\Neighbourhood Plans\Chaddesley Corbett\Making the Plan\Cover_00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454" y="2447928"/>
            <a:ext cx="2329962" cy="357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1237795"/>
      </p:ext>
    </p:extLst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5"/>
          <p:cNvSpPr>
            <a:spLocks noChangeArrowheads="1"/>
          </p:cNvSpPr>
          <p:nvPr/>
        </p:nvSpPr>
        <p:spPr bwMode="auto">
          <a:xfrm>
            <a:off x="849923" y="1052516"/>
            <a:ext cx="7174523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1pPr>
            <a:lvl2pPr marL="742950" indent="-28575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marL="11430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marL="16002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marL="2057400" indent="-228600"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4000">
              <a:solidFill>
                <a:srgbClr val="000000"/>
              </a:solidFill>
            </a:endParaRPr>
          </a:p>
        </p:txBody>
      </p:sp>
      <p:sp>
        <p:nvSpPr>
          <p:cNvPr id="11469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773723" y="908053"/>
            <a:ext cx="759655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mtClean="0"/>
              <a:t>Wyre Forest District Council Policy Context</a:t>
            </a:r>
          </a:p>
        </p:txBody>
      </p:sp>
      <p:sp>
        <p:nvSpPr>
          <p:cNvPr id="114692" name="Rectangle 12"/>
          <p:cNvSpPr>
            <a:spLocks noGrp="1" noChangeArrowheads="1"/>
          </p:cNvSpPr>
          <p:nvPr>
            <p:ph idx="1"/>
          </p:nvPr>
        </p:nvSpPr>
        <p:spPr>
          <a:xfrm>
            <a:off x="783983" y="2420938"/>
            <a:ext cx="4264269" cy="3960812"/>
          </a:xfrm>
        </p:spPr>
        <p:txBody>
          <a:bodyPr/>
          <a:lstStyle/>
          <a:p>
            <a:pPr eaLnBrk="1" hangingPunct="1"/>
            <a:r>
              <a:rPr lang="en-GB" altLang="en-US" sz="2800" smtClean="0"/>
              <a:t>Adopted Core Strategy (December 2011)</a:t>
            </a:r>
          </a:p>
          <a:p>
            <a:pPr eaLnBrk="1" hangingPunct="1"/>
            <a:r>
              <a:rPr lang="en-GB" altLang="en-US" sz="2800" smtClean="0"/>
              <a:t>Publication Site Allocations and Policies and Kidderminster Central Area Action Plan DPDs (July 2012)</a:t>
            </a:r>
          </a:p>
        </p:txBody>
      </p:sp>
      <p:pic>
        <p:nvPicPr>
          <p:cNvPr id="114693" name="Picture 14" descr="Core Strategy cover fin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536" y="2420938"/>
            <a:ext cx="2455985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7077236"/>
      </p:ext>
    </p:extLst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/>
          </p:nvPr>
        </p:nvSpPr>
        <p:spPr bwMode="auto">
          <a:xfrm>
            <a:off x="773723" y="908053"/>
            <a:ext cx="7596554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Submission</a:t>
            </a:r>
          </a:p>
        </p:txBody>
      </p:sp>
      <p:sp>
        <p:nvSpPr>
          <p:cNvPr id="116739" name="Content Placeholder 2"/>
          <p:cNvSpPr>
            <a:spLocks noGrp="1"/>
          </p:cNvSpPr>
          <p:nvPr>
            <p:ph idx="1"/>
          </p:nvPr>
        </p:nvSpPr>
        <p:spPr>
          <a:xfrm>
            <a:off x="773723" y="2276475"/>
            <a:ext cx="7596554" cy="3849688"/>
          </a:xfrm>
        </p:spPr>
        <p:txBody>
          <a:bodyPr/>
          <a:lstStyle/>
          <a:p>
            <a:r>
              <a:rPr lang="en-GB" altLang="en-US" sz="2800" smtClean="0"/>
              <a:t>LPA must satisfy itself that the submitted Plan complies with all statutory requirements before presenting it for examination.</a:t>
            </a:r>
          </a:p>
          <a:p>
            <a:r>
              <a:rPr lang="en-GB" altLang="en-US" sz="2800" smtClean="0"/>
              <a:t>LPA does not make a judgement as to whether the Plan meets the Basic Conditions until after the Examiner’s Report has been received.</a:t>
            </a:r>
          </a:p>
          <a:p>
            <a:r>
              <a:rPr lang="en-GB" altLang="en-US" sz="2800" smtClean="0"/>
              <a:t>Publicise Plan for six weeks</a:t>
            </a:r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166799861"/>
      </p:ext>
    </p:extLst>
  </p:cSld>
  <p:clrMapOvr>
    <a:masterClrMapping/>
  </p:clrMapOvr>
  <p:transition spd="slow" advClick="0" advTm="2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"/>
          <p:cNvSpPr>
            <a:spLocks noGrp="1"/>
          </p:cNvSpPr>
          <p:nvPr>
            <p:ph type="title"/>
          </p:nvPr>
        </p:nvSpPr>
        <p:spPr bwMode="auto">
          <a:xfrm>
            <a:off x="773723" y="981075"/>
            <a:ext cx="7596554" cy="6477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The Examination</a:t>
            </a:r>
          </a:p>
        </p:txBody>
      </p:sp>
      <p:sp>
        <p:nvSpPr>
          <p:cNvPr id="118787" name="Content Placeholder 2"/>
          <p:cNvSpPr>
            <a:spLocks noGrp="1"/>
          </p:cNvSpPr>
          <p:nvPr>
            <p:ph idx="1"/>
          </p:nvPr>
        </p:nvSpPr>
        <p:spPr>
          <a:xfrm>
            <a:off x="773723" y="2133603"/>
            <a:ext cx="7596554" cy="3992563"/>
          </a:xfrm>
        </p:spPr>
        <p:txBody>
          <a:bodyPr/>
          <a:lstStyle/>
          <a:p>
            <a:r>
              <a:rPr lang="en-GB" altLang="en-US" smtClean="0"/>
              <a:t>The examinations tests the Plan against the Basic Conditions.</a:t>
            </a:r>
          </a:p>
          <a:p>
            <a:r>
              <a:rPr lang="en-GB" altLang="en-US" smtClean="0"/>
              <a:t>No ‘test of soundness’</a:t>
            </a:r>
          </a:p>
          <a:p>
            <a:r>
              <a:rPr lang="en-GB" altLang="en-US" smtClean="0"/>
              <a:t>No other material considerations are examined.</a:t>
            </a:r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52420589"/>
      </p:ext>
    </p:extLst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itle 1"/>
          <p:cNvSpPr>
            <a:spLocks noGrp="1"/>
          </p:cNvSpPr>
          <p:nvPr>
            <p:ph type="title"/>
          </p:nvPr>
        </p:nvSpPr>
        <p:spPr bwMode="auto">
          <a:xfrm>
            <a:off x="783981" y="908050"/>
            <a:ext cx="7596554" cy="8651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mtClean="0"/>
              <a:t>The Examination Process</a:t>
            </a:r>
          </a:p>
        </p:txBody>
      </p:sp>
      <p:sp>
        <p:nvSpPr>
          <p:cNvPr id="120835" name="Content Placeholder 2"/>
          <p:cNvSpPr>
            <a:spLocks noGrp="1"/>
          </p:cNvSpPr>
          <p:nvPr>
            <p:ph idx="1"/>
          </p:nvPr>
        </p:nvSpPr>
        <p:spPr>
          <a:xfrm>
            <a:off x="773723" y="2060575"/>
            <a:ext cx="7596554" cy="4065588"/>
          </a:xfrm>
        </p:spPr>
        <p:txBody>
          <a:bodyPr/>
          <a:lstStyle/>
          <a:p>
            <a:r>
              <a:rPr lang="en-GB" altLang="en-US" smtClean="0"/>
              <a:t>Written representations</a:t>
            </a:r>
          </a:p>
          <a:p>
            <a:r>
              <a:rPr lang="en-GB" altLang="en-US" smtClean="0"/>
              <a:t>Can be a public hearing but this is unlikely</a:t>
            </a:r>
          </a:p>
          <a:p>
            <a:r>
              <a:rPr lang="en-GB" altLang="en-US" smtClean="0"/>
              <a:t>The Basic Conditions Statement is important in demonstrating how the Basic Conditions have been met.</a:t>
            </a:r>
          </a:p>
          <a:p>
            <a:r>
              <a:rPr lang="en-GB" altLang="en-US" smtClean="0"/>
              <a:t>Representations submitted during the Publication period will be considered during the Examination.</a:t>
            </a:r>
          </a:p>
          <a:p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865713714"/>
      </p:ext>
    </p:extLst>
  </p:cSld>
  <p:clrMapOvr>
    <a:masterClrMapping/>
  </p:clrMapOvr>
  <p:transition spd="slow" advClick="0" advTm="2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797</Words>
  <Application>Microsoft Office PowerPoint</Application>
  <PresentationFormat>On-screen Show (4:3)</PresentationFormat>
  <Paragraphs>131</Paragraphs>
  <Slides>23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Design</vt:lpstr>
      <vt:lpstr>Neighbourhood Planning Examination and Referendum</vt:lpstr>
      <vt:lpstr>Introduction</vt:lpstr>
      <vt:lpstr>Where Are We Now? - Nationally</vt:lpstr>
      <vt:lpstr>Where Are We Now - Locally</vt:lpstr>
      <vt:lpstr>Wyre Forest District Council</vt:lpstr>
      <vt:lpstr>Wyre Forest District Council Policy Context</vt:lpstr>
      <vt:lpstr>Submission</vt:lpstr>
      <vt:lpstr>The Examination</vt:lpstr>
      <vt:lpstr>The Examination Process</vt:lpstr>
      <vt:lpstr>The Examiner</vt:lpstr>
      <vt:lpstr>NPIERS Referral Service</vt:lpstr>
      <vt:lpstr>Appointing The Examiner - Issues</vt:lpstr>
      <vt:lpstr>The Examiner’s Report</vt:lpstr>
      <vt:lpstr>Chaddesley Corbett Examiner’s Report</vt:lpstr>
      <vt:lpstr>Decision Statement</vt:lpstr>
      <vt:lpstr>The Referendum</vt:lpstr>
      <vt:lpstr>Who Votes?</vt:lpstr>
      <vt:lpstr>The Poll</vt:lpstr>
      <vt:lpstr>Chaddesley Corbett </vt:lpstr>
      <vt:lpstr>Poll Results and Decision Statement </vt:lpstr>
      <vt:lpstr>Costs</vt:lpstr>
      <vt:lpstr>Conclusions and Top Tips</vt:lpstr>
      <vt:lpstr>Questions?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Neighbourhood Planning Examination and Referendum</dc:title>
  <dc:creator>Tasleem Sadiq</dc:creator>
  <cp:lastModifiedBy>Nicholas Wardle</cp:lastModifiedBy>
  <cp:revision>1</cp:revision>
  <dcterms:created xsi:type="dcterms:W3CDTF">2015-02-04T12:09:00Z</dcterms:created>
  <dcterms:modified xsi:type="dcterms:W3CDTF">2015-02-04T14:36:52Z</dcterms:modified>
</cp:coreProperties>
</file>